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58" r:id="rId4"/>
    <p:sldId id="266" r:id="rId5"/>
    <p:sldId id="282" r:id="rId6"/>
    <p:sldId id="283" r:id="rId7"/>
    <p:sldId id="284" r:id="rId8"/>
    <p:sldId id="286" r:id="rId9"/>
    <p:sldId id="285" r:id="rId10"/>
    <p:sldId id="287" r:id="rId11"/>
    <p:sldId id="262" r:id="rId12"/>
    <p:sldId id="260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90599" autoAdjust="0"/>
  </p:normalViewPr>
  <p:slideViewPr>
    <p:cSldViewPr snapToGrid="0" snapToObjects="1">
      <p:cViewPr varScale="1">
        <p:scale>
          <a:sx n="79" d="100"/>
          <a:sy n="79" d="100"/>
        </p:scale>
        <p:origin x="8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D914F5-BDF5-7246-A84B-A66E8B9D8ACD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5776E9-A9CD-4043-959E-659F562B1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D06765-E16F-FA43-BF9C-D124BAA34082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D9D75A-08D5-2F4E-8CF6-F3F8A5397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0242-A2DC-5440-B75E-4243E200292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1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Storage – Chapters 11-14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store user data even if the system crashes due to software errors or hardware failures</a:t>
            </a:r>
          </a:p>
          <a:p>
            <a:r>
              <a:rPr lang="en-US" dirty="0" smtClean="0"/>
              <a:t>Atomically update multiple blocks of storage in a single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should an operating system allocate processing time between competing uses?</a:t>
            </a:r>
          </a:p>
          <a:p>
            <a:pPr lvl="1"/>
            <a:r>
              <a:rPr lang="en-US" dirty="0" smtClean="0"/>
              <a:t>Give the CPU to the first to arrive?</a:t>
            </a:r>
          </a:p>
          <a:p>
            <a:pPr lvl="1"/>
            <a:r>
              <a:rPr lang="en-US" dirty="0" smtClean="0"/>
              <a:t>To the one that needs the least resources to complete?   To the one that needs the most resources?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choices represent trade-offs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</a:t>
            </a:r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0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the server manage many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simultaneous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requests?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keep the client safe from spyware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in scripts </a:t>
            </a:r>
            <a:r>
              <a:rPr lang="en-US" sz="2800" dirty="0" smtClean="0"/>
              <a:t>on a web site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How do make updates to the web site so that clients always see a consistent view?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40563"/>
            <a:ext cx="8229600" cy="2280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Does the system do what it was designed to do?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What portion of the time is the system working?</a:t>
            </a:r>
          </a:p>
          <a:p>
            <a:pPr lvl="2"/>
            <a:r>
              <a:rPr lang="en-US" dirty="0" smtClean="0"/>
              <a:t>Mean Time To Failure (MTTF), Mean Time to Repair (MTTR)</a:t>
            </a:r>
          </a:p>
          <a:p>
            <a:pPr lvl="2"/>
            <a:r>
              <a:rPr lang="en-US" dirty="0" smtClean="0"/>
              <a:t>Availability = MTTF / (MTTF + MTTR)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Can the system be compromised by an attacker?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 Data is accessible only to authorized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65805" cy="1143000"/>
          </a:xfrm>
        </p:spPr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62" y="1930705"/>
            <a:ext cx="463995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For programs:</a:t>
            </a:r>
          </a:p>
          <a:p>
            <a:pPr lvl="2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Abstract virtual machine (AVM)</a:t>
            </a:r>
          </a:p>
          <a:p>
            <a:pPr lvl="1"/>
            <a:r>
              <a:rPr lang="en-US" dirty="0" smtClean="0"/>
              <a:t>For the operating system</a:t>
            </a:r>
          </a:p>
          <a:p>
            <a:pPr lvl="2"/>
            <a:r>
              <a:rPr lang="en-US" dirty="0" smtClean="0"/>
              <a:t>Hardware abstraction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21" y="1567481"/>
            <a:ext cx="4542684" cy="5073371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717657" y="2911969"/>
            <a:ext cx="1002659" cy="276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80092" y="3455422"/>
            <a:ext cx="1140224" cy="52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5950" y="4783079"/>
            <a:ext cx="1467152" cy="52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9172" y="2854842"/>
            <a:ext cx="579474" cy="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38485" y="2860158"/>
            <a:ext cx="5847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188058" y="2854842"/>
            <a:ext cx="584790" cy="53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4988" y="3425036"/>
            <a:ext cx="87075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11611" y="3425036"/>
            <a:ext cx="86123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9187" y="4736805"/>
            <a:ext cx="843727" cy="85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40851" y="4745352"/>
            <a:ext cx="80275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Latency/response time</a:t>
            </a:r>
          </a:p>
          <a:p>
            <a:pPr lvl="2"/>
            <a:r>
              <a:rPr lang="en-US" dirty="0" smtClean="0"/>
              <a:t>How long does an operation take to complete?</a:t>
            </a:r>
          </a:p>
          <a:p>
            <a:pPr lvl="1"/>
            <a:r>
              <a:rPr lang="en-US" dirty="0" smtClean="0"/>
              <a:t>Throughput</a:t>
            </a:r>
          </a:p>
          <a:p>
            <a:pPr lvl="2"/>
            <a:r>
              <a:rPr lang="en-US" dirty="0" smtClean="0"/>
              <a:t>How many operations can be done per unit of time?</a:t>
            </a:r>
          </a:p>
          <a:p>
            <a:pPr lvl="1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How much extra work is done by the OS?</a:t>
            </a:r>
          </a:p>
          <a:p>
            <a:pPr lvl="1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How equal is the performance received by different users?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dirty="0" smtClean="0"/>
              <a:t>How consistent is the performance over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Abbreviated OS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457" y="1329070"/>
            <a:ext cx="8110939" cy="4797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Performance Over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727" y="1600200"/>
            <a:ext cx="7862546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Operating Systems:</a:t>
            </a:r>
            <a:br>
              <a:rPr lang="en-US" dirty="0" smtClean="0"/>
            </a:br>
            <a:r>
              <a:rPr lang="en-US" dirty="0" smtClean="0"/>
              <a:t>Computers Were Very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application at a time</a:t>
            </a:r>
          </a:p>
          <a:p>
            <a:pPr lvl="1"/>
            <a:r>
              <a:rPr lang="en-US" dirty="0" smtClean="0"/>
              <a:t>Had complete control of hardware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untime library was a primitive OS</a:t>
            </a:r>
          </a:p>
          <a:p>
            <a:pPr lvl="1"/>
            <a:r>
              <a:rPr lang="en-US" dirty="0" smtClean="0"/>
              <a:t>Users would stand in line to use the computer</a:t>
            </a:r>
          </a:p>
          <a:p>
            <a:r>
              <a:rPr lang="en-US" dirty="0" smtClean="0"/>
              <a:t>Batch systems</a:t>
            </a:r>
          </a:p>
          <a:p>
            <a:pPr lvl="1"/>
            <a:r>
              <a:rPr lang="en-US" dirty="0" smtClean="0"/>
              <a:t>Keep CPU busy by having a queue of jobs</a:t>
            </a:r>
          </a:p>
          <a:p>
            <a:pPr lvl="1"/>
            <a:r>
              <a:rPr lang="en-US" dirty="0" smtClean="0"/>
              <a:t>OS would load next job while current one runs</a:t>
            </a:r>
          </a:p>
          <a:p>
            <a:pPr lvl="1"/>
            <a:r>
              <a:rPr lang="en-US" dirty="0" smtClean="0"/>
              <a:t>Users would submit jobs and wait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Time-Sharing Operating Systems:</a:t>
            </a:r>
            <a:br>
              <a:rPr lang="en-US" dirty="0" smtClean="0"/>
            </a:br>
            <a:r>
              <a:rPr lang="en-US" dirty="0" smtClean="0"/>
              <a:t>Computers and People Both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users on computer at same time</a:t>
            </a:r>
          </a:p>
          <a:p>
            <a:pPr lvl="1"/>
            <a:r>
              <a:rPr lang="en-US" dirty="0" smtClean="0"/>
              <a:t>Multiprogramming: run multiple programs at same time</a:t>
            </a:r>
          </a:p>
          <a:p>
            <a:pPr lvl="1"/>
            <a:r>
              <a:rPr lang="en-US" dirty="0" smtClean="0"/>
              <a:t>Interactive performance: try to complete everyone’s tasks quickly</a:t>
            </a:r>
          </a:p>
          <a:p>
            <a:pPr lvl="1"/>
            <a:r>
              <a:rPr lang="en-US" dirty="0" smtClean="0"/>
              <a:t>As computers became cheaper, more important to optimize for user time, not computer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definition</a:t>
            </a:r>
          </a:p>
          <a:p>
            <a:pPr lvl="1"/>
            <a:r>
              <a:rPr lang="en-US" dirty="0" smtClean="0"/>
              <a:t>Software to manage a computer’s resources for its users and applications</a:t>
            </a:r>
          </a:p>
          <a:p>
            <a:r>
              <a:rPr lang="en-US" dirty="0"/>
              <a:t>OS </a:t>
            </a:r>
            <a:r>
              <a:rPr lang="en-US" dirty="0" smtClean="0"/>
              <a:t>roles</a:t>
            </a:r>
            <a:endParaRPr lang="en-US" dirty="0"/>
          </a:p>
          <a:p>
            <a:pPr lvl="1"/>
            <a:r>
              <a:rPr lang="en-US" dirty="0" smtClean="0"/>
              <a:t>Referee, illusionist, and glue</a:t>
            </a:r>
            <a:endParaRPr lang="en-US" dirty="0"/>
          </a:p>
          <a:p>
            <a:r>
              <a:rPr lang="en-US" dirty="0" smtClean="0"/>
              <a:t>Core ideas</a:t>
            </a:r>
          </a:p>
          <a:p>
            <a:pPr lvl="1"/>
            <a:r>
              <a:rPr lang="en-US" dirty="0" smtClean="0"/>
              <a:t>Protection, concurrency, resource allocation</a:t>
            </a:r>
            <a:r>
              <a:rPr lang="en-US" dirty="0"/>
              <a:t>, virtualization, reliable </a:t>
            </a:r>
            <a:r>
              <a:rPr lang="en-US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Operating Systems:</a:t>
            </a:r>
            <a:br>
              <a:rPr lang="en-US" dirty="0" smtClean="0"/>
            </a:br>
            <a:r>
              <a:rPr lang="en-US" dirty="0" smtClean="0"/>
              <a:t>Computers Are Cheap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Smartphones</a:t>
            </a:r>
          </a:p>
          <a:p>
            <a:pPr lvl="1"/>
            <a:r>
              <a:rPr lang="en-US" dirty="0" smtClean="0"/>
              <a:t>newer </a:t>
            </a:r>
            <a:r>
              <a:rPr lang="en-US" dirty="0"/>
              <a:t>iPhones and iPads run </a:t>
            </a:r>
            <a:r>
              <a:rPr lang="en-US" dirty="0" smtClean="0"/>
              <a:t>two operating systems!</a:t>
            </a:r>
          </a:p>
          <a:p>
            <a:pPr lvl="2"/>
            <a:r>
              <a:rPr lang="en-US" dirty="0" smtClean="0"/>
              <a:t>iOS, and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Apple-customized </a:t>
            </a:r>
            <a:r>
              <a:rPr lang="en-US" dirty="0" smtClean="0"/>
              <a:t>version of </a:t>
            </a:r>
            <a:r>
              <a:rPr lang="en-US" dirty="0"/>
              <a:t>the L4 microkernel on the Secure Enclave coprocessor</a:t>
            </a:r>
            <a:endParaRPr lang="en-US" dirty="0" smtClean="0"/>
          </a:p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Laptops</a:t>
            </a:r>
          </a:p>
          <a:p>
            <a:r>
              <a:rPr lang="en-US" dirty="0" smtClean="0"/>
              <a:t>Tablets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Data center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Tomorrow’s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Giant-scale data centers</a:t>
            </a:r>
          </a:p>
          <a:p>
            <a:r>
              <a:rPr lang="en-US" dirty="0" smtClean="0"/>
              <a:t>Increasing numbers of processors per computer</a:t>
            </a:r>
          </a:p>
          <a:p>
            <a:r>
              <a:rPr lang="en-US" dirty="0" smtClean="0"/>
              <a:t>Increasing numbers of computers per user</a:t>
            </a:r>
          </a:p>
          <a:p>
            <a:r>
              <a:rPr lang="en-US" dirty="0" smtClean="0"/>
              <a:t>Very large </a:t>
            </a:r>
            <a:r>
              <a:rPr lang="en-US" smtClean="0"/>
              <a:t>scale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85" y="274638"/>
            <a:ext cx="417664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07" y="1736265"/>
            <a:ext cx="3335227" cy="4850690"/>
          </a:xfrm>
        </p:spPr>
        <p:txBody>
          <a:bodyPr>
            <a:normAutofit/>
          </a:bodyPr>
          <a:lstStyle/>
          <a:p>
            <a:r>
              <a:rPr lang="en-US" dirty="0" smtClean="0"/>
              <a:t>Software to manage a computer’s resources for its users and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559" y="489097"/>
            <a:ext cx="5219441" cy="582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Referee:</a:t>
            </a:r>
          </a:p>
          <a:p>
            <a:pPr lvl="1"/>
            <a:r>
              <a:rPr lang="en-US" dirty="0" smtClean="0"/>
              <a:t>Resource allocation among users and applications</a:t>
            </a:r>
          </a:p>
          <a:p>
            <a:pPr lvl="1"/>
            <a:r>
              <a:rPr lang="en-US" dirty="0" smtClean="0"/>
              <a:t>Isolation of users and applications from each other</a:t>
            </a:r>
          </a:p>
          <a:p>
            <a:pPr lvl="1"/>
            <a:r>
              <a:rPr lang="en-US" dirty="0" smtClean="0"/>
              <a:t>Communication between users and applications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Each application appears to have a machine to itself</a:t>
            </a:r>
          </a:p>
          <a:p>
            <a:pPr lvl="1"/>
            <a:r>
              <a:rPr lang="en-US" dirty="0" smtClean="0"/>
              <a:t>Physical limitations and details are masked</a:t>
            </a:r>
          </a:p>
          <a:p>
            <a:pPr lvl="1"/>
            <a:r>
              <a:rPr lang="en-US" dirty="0" smtClean="0"/>
              <a:t>Higher-level objects are provided, such as files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Execution environment with common set of services</a:t>
            </a:r>
          </a:p>
          <a:p>
            <a:pPr lvl="1"/>
            <a:r>
              <a:rPr lang="en-US" dirty="0" smtClean="0"/>
              <a:t>Files written by one app can be read by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Prevent users from accessing each other’s files without permission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Files and directories</a:t>
            </a:r>
          </a:p>
          <a:p>
            <a:pPr lvl="1"/>
            <a:r>
              <a:rPr lang="en-US" dirty="0" smtClean="0"/>
              <a:t>Files can grow (nearly) arbitrarily large</a:t>
            </a:r>
          </a:p>
          <a:p>
            <a:pPr lvl="1"/>
            <a:r>
              <a:rPr lang="en-US" dirty="0" smtClean="0"/>
              <a:t>Character or block I/O whether disk or network</a:t>
            </a:r>
          </a:p>
          <a:p>
            <a:pPr lvl="1"/>
            <a:r>
              <a:rPr lang="en-US" dirty="0" smtClean="0"/>
              <a:t>Disk details such as sector size are hidden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open(), </a:t>
            </a:r>
            <a:r>
              <a:rPr lang="en-US" dirty="0" err="1" smtClean="0"/>
              <a:t>fprintf</a:t>
            </a:r>
            <a:r>
              <a:rPr lang="en-US" dirty="0" smtClean="0"/>
              <a:t>(), </a:t>
            </a:r>
            <a:r>
              <a:rPr lang="en-US" dirty="0" err="1" smtClean="0"/>
              <a:t>fscanf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– 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isolation of potentially misbehaving applications and users so that they do not corrupt other applications or the OS itself</a:t>
            </a:r>
          </a:p>
          <a:p>
            <a:r>
              <a:rPr lang="en-US" dirty="0" smtClean="0"/>
              <a:t>Prevent corruption of memory and files</a:t>
            </a:r>
          </a:p>
          <a:p>
            <a:r>
              <a:rPr lang="en-US" dirty="0" smtClean="0"/>
              <a:t>Prevent denial of service (</a:t>
            </a:r>
            <a:r>
              <a:rPr lang="en-US" dirty="0" err="1" smtClean="0"/>
              <a:t>DoS</a:t>
            </a:r>
            <a:r>
              <a:rPr lang="en-US" dirty="0" smtClean="0"/>
              <a:t>) to other users by unstoppable infinite loop on CPU</a:t>
            </a:r>
          </a:p>
          <a:p>
            <a:r>
              <a:rPr lang="en-US" dirty="0" smtClean="0"/>
              <a:t>Prevent crash of one application causing whole system to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3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– Chapters 4-6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activities that can happen at the same time</a:t>
            </a:r>
          </a:p>
          <a:p>
            <a:r>
              <a:rPr lang="en-US" dirty="0" smtClean="0"/>
              <a:t>Real concurrency: multiple CPUs</a:t>
            </a:r>
          </a:p>
          <a:p>
            <a:r>
              <a:rPr lang="en-US" dirty="0" smtClean="0"/>
              <a:t>Apparent concurrency: time sharing on a single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6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– Chapters 6-7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Resource: a physical or virtual entity that can be assigned to a user or application</a:t>
            </a:r>
          </a:p>
          <a:p>
            <a:r>
              <a:rPr lang="en-US" dirty="0" smtClean="0"/>
              <a:t>E.g., OS decides how much CPU time and when, how much memory and when</a:t>
            </a:r>
          </a:p>
          <a:p>
            <a:r>
              <a:rPr lang="en-US" dirty="0" smtClean="0"/>
              <a:t>OS may limit allocations for purposes of efficiency and fairness</a:t>
            </a:r>
          </a:p>
          <a:p>
            <a:r>
              <a:rPr lang="en-US" dirty="0" smtClean="0"/>
              <a:t>OS controls the sharing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– Chapters 8-10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application with the illusion of resources that are not physically present</a:t>
            </a:r>
          </a:p>
          <a:p>
            <a:r>
              <a:rPr lang="en-US" dirty="0" smtClean="0"/>
              <a:t>May be within a physical machine, such as virtual memory, or may be a full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824</Words>
  <Application>Microsoft Office PowerPoint</Application>
  <PresentationFormat>On-screen Show (4:3)</PresentationFormat>
  <Paragraphs>149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Operating Systems</vt:lpstr>
      <vt:lpstr>Chapter 1</vt:lpstr>
      <vt:lpstr>What is an operating system?</vt:lpstr>
      <vt:lpstr>Operating System Roles</vt:lpstr>
      <vt:lpstr>Example: File Systems</vt:lpstr>
      <vt:lpstr>Protection – Chapter 2</vt:lpstr>
      <vt:lpstr>Concurrency – Chapters 4-6</vt:lpstr>
      <vt:lpstr>Resource Allocation – Chapters 6-7</vt:lpstr>
      <vt:lpstr>Virtualization – Chapters 8-10</vt:lpstr>
      <vt:lpstr>Reliable Storage – Chapters 11-14</vt:lpstr>
      <vt:lpstr>Question</vt:lpstr>
      <vt:lpstr>Example: Web Service</vt:lpstr>
      <vt:lpstr>OS Challenges</vt:lpstr>
      <vt:lpstr>OS Challenges</vt:lpstr>
      <vt:lpstr>OS Challenges</vt:lpstr>
      <vt:lpstr>Abbreviated OS History</vt:lpstr>
      <vt:lpstr>Computer Performance Over Time</vt:lpstr>
      <vt:lpstr>Early Operating Systems: Computers Were Very Expensive</vt:lpstr>
      <vt:lpstr>Time-Sharing Operating Systems: Computers and People Both Expensive</vt:lpstr>
      <vt:lpstr>Today’s Operating Systems: Computers Are Cheap</vt:lpstr>
      <vt:lpstr>Tomorrow’s Operating Systems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Principles and Practice, Introduction</dc:title>
  <dc:subject/>
  <dc:creator>Thomas Anderson</dc:creator>
  <cp:keywords/>
  <dc:description>Copyright 2012 Thomas Anderson</dc:description>
  <cp:lastModifiedBy>Mark Smotherman</cp:lastModifiedBy>
  <cp:revision>62</cp:revision>
  <cp:lastPrinted>2018-05-11T22:46:40Z</cp:lastPrinted>
  <dcterms:created xsi:type="dcterms:W3CDTF">2014-09-24T06:21:04Z</dcterms:created>
  <dcterms:modified xsi:type="dcterms:W3CDTF">2018-06-04T20:29:04Z</dcterms:modified>
  <cp:category/>
</cp:coreProperties>
</file>