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8" r:id="rId2"/>
    <p:sldId id="276" r:id="rId3"/>
    <p:sldId id="273" r:id="rId4"/>
    <p:sldId id="257" r:id="rId5"/>
    <p:sldId id="262" r:id="rId6"/>
    <p:sldId id="263" r:id="rId7"/>
    <p:sldId id="264" r:id="rId8"/>
    <p:sldId id="267" r:id="rId9"/>
    <p:sldId id="265" r:id="rId10"/>
    <p:sldId id="266" r:id="rId11"/>
    <p:sldId id="260" r:id="rId12"/>
    <p:sldId id="261" r:id="rId13"/>
    <p:sldId id="268" r:id="rId14"/>
    <p:sldId id="270" r:id="rId15"/>
    <p:sldId id="271" r:id="rId16"/>
    <p:sldId id="284" r:id="rId17"/>
    <p:sldId id="272" r:id="rId18"/>
    <p:sldId id="282" r:id="rId19"/>
    <p:sldId id="283" r:id="rId20"/>
    <p:sldId id="287" r:id="rId21"/>
    <p:sldId id="278" r:id="rId22"/>
    <p:sldId id="280" r:id="rId23"/>
    <p:sldId id="285" r:id="rId24"/>
    <p:sldId id="286" r:id="rId25"/>
    <p:sldId id="277" r:id="rId26"/>
    <p:sldId id="281" r:id="rId27"/>
    <p:sldId id="279" r:id="rId28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36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1472AD-DBED-44F2-851E-D8DBF462159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4A8FFBA-562A-4CEE-AEC8-A67807C9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64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5FDABC-58CD-3948-B12A-02A5BA297BD2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52372-3169-3E47-91B9-B9FD44155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5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splits creating</a:t>
            </a:r>
            <a:r>
              <a:rPr lang="en-US" baseline="0" dirty="0" smtClean="0"/>
              <a:t> a process into two steps, each of them a lot simpler.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this used – typically, fork a process, child and parent are now both running the same program.  One</a:t>
            </a:r>
            <a:r>
              <a:rPr lang="en-US" baseline="0" dirty="0" smtClean="0"/>
              <a:t> sets up the child program, and runs exec – becoming the new program</a:t>
            </a:r>
          </a:p>
          <a:p>
            <a:r>
              <a:rPr lang="en-US" baseline="0" dirty="0" smtClean="0"/>
              <a:t>The parent, usually, waits for the child to finish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 could print first, or child could print first – you don’t know!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Ok, pretty complex!  But its because there</a:t>
            </a:r>
            <a:r>
              <a:rPr lang="en-US" baseline="0" dirty="0" smtClean="0"/>
              <a:t> are a lot of aspects to a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839CD-56EF-564F-B713-A85C18AA691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Summer 2018</a:t>
            </a:r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</a:t>
            </a:r>
            <a:r>
              <a:rPr lang="en-US" dirty="0"/>
              <a:t>3</a:t>
            </a:r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37629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UNIX exec()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program into current address space</a:t>
            </a:r>
          </a:p>
          <a:p>
            <a:r>
              <a:rPr lang="en-US" dirty="0" smtClean="0"/>
              <a:t>Copy arguments into memory in address space</a:t>
            </a:r>
          </a:p>
          <a:p>
            <a:r>
              <a:rPr lang="en-US" dirty="0" smtClean="0"/>
              <a:t>Initialize the hardware context to start execution at ``start'‘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(note that exec() does not create a new process)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dirty="0" err="1" smtClean="0"/>
              <a:t>CreateProcess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and initialize the process control block (PCB) in the kernel</a:t>
            </a:r>
          </a:p>
          <a:p>
            <a:r>
              <a:rPr lang="en-US" dirty="0" smtClean="0"/>
              <a:t>Create and initialize a new address space</a:t>
            </a:r>
          </a:p>
          <a:p>
            <a:r>
              <a:rPr lang="en-US" dirty="0" smtClean="0"/>
              <a:t>Load the program into address space</a:t>
            </a:r>
          </a:p>
          <a:p>
            <a:r>
              <a:rPr lang="en-US" dirty="0" smtClean="0"/>
              <a:t>Copy arguments into memory in address space</a:t>
            </a:r>
          </a:p>
          <a:p>
            <a:r>
              <a:rPr lang="en-US" dirty="0" smtClean="0"/>
              <a:t>Initialize the hardware context to start execution at ``start'’</a:t>
            </a:r>
          </a:p>
          <a:p>
            <a:r>
              <a:rPr lang="en-US" dirty="0" smtClean="0"/>
              <a:t>Inform the scheduler that the new process is ready to run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</a:t>
            </a:r>
            <a:r>
              <a:rPr lang="en-US" dirty="0" err="1" smtClean="0"/>
              <a:t>CreateProcess</a:t>
            </a:r>
            <a:r>
              <a:rPr lang="en-US" dirty="0" smtClean="0"/>
              <a:t>() API</a:t>
            </a:r>
            <a:br>
              <a:rPr lang="en-US" dirty="0" smtClean="0"/>
            </a:br>
            <a:r>
              <a:rPr lang="en-US" dirty="0" smtClean="0"/>
              <a:t>(simplified)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2157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CreateProcess</a:t>
            </a: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    NULL,           // No module name (use command line)</a:t>
            </a:r>
          </a:p>
          <a:p>
            <a:pPr>
              <a:buNone/>
            </a:pPr>
            <a:r>
              <a:rPr lang="en-US" dirty="0" smtClean="0"/>
              <a:t>    argv[1],        // Command line</a:t>
            </a:r>
          </a:p>
          <a:p>
            <a:pPr>
              <a:buNone/>
            </a:pPr>
            <a:r>
              <a:rPr lang="en-US" dirty="0" smtClean="0"/>
              <a:t>    NULL,           // Process handle not inheritable</a:t>
            </a:r>
          </a:p>
          <a:p>
            <a:pPr>
              <a:buNone/>
            </a:pPr>
            <a:r>
              <a:rPr lang="en-US" dirty="0" smtClean="0"/>
              <a:t>    NULL,           // Thread handle not inheritable</a:t>
            </a:r>
          </a:p>
          <a:p>
            <a:pPr>
              <a:buNone/>
            </a:pPr>
            <a:r>
              <a:rPr lang="en-US" dirty="0" smtClean="0"/>
              <a:t>    FALSE,          // Set handle inheritance to FALSE</a:t>
            </a:r>
          </a:p>
          <a:p>
            <a:pPr>
              <a:buNone/>
            </a:pPr>
            <a:r>
              <a:rPr lang="en-US" dirty="0" smtClean="0"/>
              <a:t>    0,                  // No creation flags</a:t>
            </a:r>
          </a:p>
          <a:p>
            <a:pPr>
              <a:buNone/>
            </a:pPr>
            <a:r>
              <a:rPr lang="en-US" dirty="0" smtClean="0"/>
              <a:t>    NULL,           // Use parent's environment block</a:t>
            </a:r>
          </a:p>
          <a:p>
            <a:pPr>
              <a:buNone/>
            </a:pPr>
            <a:r>
              <a:rPr lang="en-US" dirty="0" smtClean="0"/>
              <a:t>    NULL,           // Use parent's starting directory</a:t>
            </a:r>
          </a:p>
          <a:p>
            <a:pPr>
              <a:buNone/>
            </a:pPr>
            <a:r>
              <a:rPr lang="en-US" dirty="0" smtClean="0"/>
              <a:t>    &amp;</a:t>
            </a:r>
            <a:r>
              <a:rPr lang="en-US" dirty="0" err="1" smtClean="0"/>
              <a:t>si</a:t>
            </a:r>
            <a:r>
              <a:rPr lang="en-US" dirty="0" smtClean="0"/>
              <a:t>,              // Pointer to STARTUPINFO structure</a:t>
            </a:r>
          </a:p>
          <a:p>
            <a:pPr>
              <a:buNone/>
            </a:pPr>
            <a:r>
              <a:rPr lang="en-US" dirty="0" smtClean="0"/>
              <a:t>    &amp;pi              // Pointer to PROCESS_INFORMATION structure</a:t>
            </a:r>
          </a:p>
          <a:p>
            <a:pPr>
              <a:buNone/>
            </a:pP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Uniformity</a:t>
            </a:r>
          </a:p>
          <a:p>
            <a:pPr lvl="1"/>
            <a:r>
              <a:rPr lang="en-US" dirty="0" smtClean="0"/>
              <a:t>All operations on files, I/O devices, and pipes use the same set of system calls: open(), close(), read(), write()</a:t>
            </a:r>
          </a:p>
          <a:p>
            <a:r>
              <a:rPr lang="en-US" dirty="0" smtClean="0"/>
              <a:t>Open before use</a:t>
            </a:r>
          </a:p>
          <a:p>
            <a:pPr lvl="1"/>
            <a:r>
              <a:rPr lang="en-US" dirty="0" smtClean="0"/>
              <a:t>Check permissions and set up internal housekeeping</a:t>
            </a:r>
          </a:p>
          <a:p>
            <a:pPr lvl="1"/>
            <a:r>
              <a:rPr lang="en-US" dirty="0" smtClean="0"/>
              <a:t>open() returns a handle (file descriptor) for use in later calls on the file</a:t>
            </a:r>
          </a:p>
          <a:p>
            <a:r>
              <a:rPr lang="en-US" dirty="0" smtClean="0"/>
              <a:t>Byte-oriented interface</a:t>
            </a:r>
          </a:p>
          <a:p>
            <a:r>
              <a:rPr lang="en-US" dirty="0" smtClean="0"/>
              <a:t>Kernel-buffered read() and write()</a:t>
            </a:r>
          </a:p>
          <a:p>
            <a:r>
              <a:rPr lang="en-US" dirty="0" smtClean="0"/>
              <a:t>Explicit close()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File System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UNIX file open() is a Swiss Army knife:</a:t>
            </a:r>
          </a:p>
          <a:p>
            <a:pPr lvl="1"/>
            <a:r>
              <a:rPr lang="en-US" dirty="0" smtClean="0"/>
              <a:t>Open the file, return file descriptor</a:t>
            </a:r>
          </a:p>
          <a:p>
            <a:pPr lvl="1"/>
            <a:r>
              <a:rPr lang="en-US" dirty="0" smtClean="0"/>
              <a:t>Options: </a:t>
            </a:r>
          </a:p>
          <a:p>
            <a:pPr lvl="2"/>
            <a:r>
              <a:rPr lang="en-US" dirty="0" smtClean="0"/>
              <a:t>if file doesn’t exist, return an error</a:t>
            </a:r>
          </a:p>
          <a:p>
            <a:pPr lvl="2"/>
            <a:r>
              <a:rPr lang="en-US" dirty="0" smtClean="0"/>
              <a:t>If file doesn’t exist, create file and open it</a:t>
            </a:r>
          </a:p>
          <a:p>
            <a:pPr lvl="2"/>
            <a:r>
              <a:rPr lang="en-US" dirty="0" smtClean="0"/>
              <a:t>If file does exist, return an error</a:t>
            </a:r>
          </a:p>
          <a:p>
            <a:pPr lvl="2"/>
            <a:r>
              <a:rPr lang="en-US" dirty="0" smtClean="0"/>
              <a:t>If file does exist, open file</a:t>
            </a:r>
          </a:p>
          <a:p>
            <a:pPr lvl="2"/>
            <a:r>
              <a:rPr lang="en-US" dirty="0" smtClean="0"/>
              <a:t>If file exists but isn’t empty, nix it then open</a:t>
            </a:r>
          </a:p>
          <a:p>
            <a:pPr lvl="2"/>
            <a:r>
              <a:rPr lang="en-US" dirty="0" smtClean="0"/>
              <a:t>If file exists but isn’t empty, return an error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Why not separate system calls for open()/create()/exists()?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if (!</a:t>
            </a:r>
            <a:r>
              <a:rPr lang="en-US" dirty="0" err="1" smtClean="0"/>
              <a:t>exists(name</a:t>
            </a:r>
            <a:r>
              <a:rPr lang="en-US" dirty="0" smtClean="0"/>
              <a:t>))</a:t>
            </a:r>
          </a:p>
          <a:p>
            <a:pPr lvl="1">
              <a:buNone/>
            </a:pPr>
            <a:r>
              <a:rPr lang="en-US" dirty="0" smtClean="0"/>
              <a:t>     create(name);   // can create() fail?</a:t>
            </a:r>
          </a:p>
          <a:p>
            <a:pPr lvl="1">
              <a:buNone/>
            </a:pPr>
            <a:r>
              <a:rPr lang="en-US" dirty="0" err="1" smtClean="0"/>
              <a:t>fd</a:t>
            </a:r>
            <a:r>
              <a:rPr lang="en-US" dirty="0" smtClean="0"/>
              <a:t> = </a:t>
            </a:r>
            <a:r>
              <a:rPr lang="en-US" dirty="0" err="1" smtClean="0"/>
              <a:t>open(name</a:t>
            </a:r>
            <a:r>
              <a:rPr lang="en-US" dirty="0" smtClean="0"/>
              <a:t>);   // does the file exist?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Interpreter (“Shell”)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Interactive </a:t>
            </a:r>
            <a:r>
              <a:rPr lang="en-US" dirty="0"/>
              <a:t>interface to OS system calls</a:t>
            </a:r>
          </a:p>
          <a:p>
            <a:r>
              <a:rPr lang="en-US" dirty="0"/>
              <a:t>F</a:t>
            </a:r>
            <a:r>
              <a:rPr lang="en-US" dirty="0" smtClean="0"/>
              <a:t>inds executable </a:t>
            </a:r>
            <a:r>
              <a:rPr lang="en-US" dirty="0"/>
              <a:t>file associated with a </a:t>
            </a:r>
            <a:r>
              <a:rPr lang="en-US" dirty="0" smtClean="0"/>
              <a:t>command and </a:t>
            </a:r>
            <a:r>
              <a:rPr lang="en-US" dirty="0"/>
              <a:t>creates a process </a:t>
            </a:r>
            <a:r>
              <a:rPr lang="en-US" dirty="0" smtClean="0"/>
              <a:t>(passing any parameters)</a:t>
            </a:r>
            <a:endParaRPr lang="en-US" dirty="0"/>
          </a:p>
          <a:p>
            <a:r>
              <a:rPr lang="en-US" dirty="0" smtClean="0"/>
              <a:t>Typically </a:t>
            </a:r>
            <a:r>
              <a:rPr lang="en-US" dirty="0"/>
              <a:t>extended as a mini-language (e.g., control structures, macros)</a:t>
            </a:r>
          </a:p>
          <a:p>
            <a:r>
              <a:rPr lang="en-US" dirty="0"/>
              <a:t>S</a:t>
            </a:r>
            <a:r>
              <a:rPr lang="en-US" dirty="0" smtClean="0"/>
              <a:t>hell </a:t>
            </a:r>
            <a:r>
              <a:rPr lang="en-US" dirty="0"/>
              <a:t>scripts </a:t>
            </a:r>
            <a:r>
              <a:rPr lang="en-US" dirty="0" smtClean="0"/>
              <a:t>(“batch files” on Windows)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tart-up </a:t>
            </a:r>
            <a:r>
              <a:rPr lang="en-US" dirty="0"/>
              <a:t>files (e.g., .</a:t>
            </a:r>
            <a:r>
              <a:rPr lang="en-US" dirty="0" err="1"/>
              <a:t>cshrc</a:t>
            </a:r>
            <a:r>
              <a:rPr lang="en-US" dirty="0"/>
              <a:t>) and environment variables (predefined </a:t>
            </a:r>
            <a:r>
              <a:rPr lang="en-US" dirty="0" smtClean="0"/>
              <a:t>macros)</a:t>
            </a:r>
          </a:p>
          <a:p>
            <a:r>
              <a:rPr lang="en-US" dirty="0" smtClean="0"/>
              <a:t>Handles </a:t>
            </a:r>
            <a:r>
              <a:rPr lang="en-US" dirty="0"/>
              <a:t>I/O redirection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5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char *</a:t>
            </a:r>
            <a:r>
              <a:rPr lang="en-US" sz="2000" dirty="0" err="1" smtClean="0"/>
              <a:t>prog</a:t>
            </a:r>
            <a:r>
              <a:rPr lang="en-US" sz="2000" dirty="0" smtClean="0"/>
              <a:t>, **</a:t>
            </a:r>
            <a:r>
              <a:rPr lang="en-US" sz="2000" dirty="0" err="1" smtClean="0"/>
              <a:t>args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child_pid</a:t>
            </a:r>
            <a:r>
              <a:rPr lang="en-US" sz="2000" dirty="0" smtClean="0"/>
              <a:t>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// Read and parse the input a line at a time</a:t>
            </a:r>
          </a:p>
          <a:p>
            <a:pPr>
              <a:buNone/>
            </a:pPr>
            <a:r>
              <a:rPr lang="en-US" sz="2000" dirty="0" smtClean="0"/>
              <a:t>while (</a:t>
            </a:r>
            <a:r>
              <a:rPr lang="en-US" sz="2000" dirty="0" err="1" smtClean="0"/>
              <a:t>readAndParseCmdLine(&amp;prog</a:t>
            </a:r>
            <a:r>
              <a:rPr lang="en-US" sz="2000" dirty="0" smtClean="0"/>
              <a:t>, &amp;</a:t>
            </a:r>
            <a:r>
              <a:rPr lang="en-US" sz="2000" dirty="0" err="1" smtClean="0"/>
              <a:t>args</a:t>
            </a:r>
            <a:r>
              <a:rPr lang="en-US" sz="2000" dirty="0" smtClean="0"/>
              <a:t>)) {   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child_pid</a:t>
            </a:r>
            <a:r>
              <a:rPr lang="en-US" sz="2000" dirty="0" smtClean="0"/>
              <a:t> = fork();      // create a child process</a:t>
            </a:r>
          </a:p>
          <a:p>
            <a:pPr>
              <a:buNone/>
            </a:pPr>
            <a:r>
              <a:rPr lang="en-US" sz="2000" dirty="0" smtClean="0"/>
              <a:t>    if (</a:t>
            </a:r>
            <a:r>
              <a:rPr lang="en-US" sz="2000" dirty="0" err="1" smtClean="0"/>
              <a:t>child_pid</a:t>
            </a:r>
            <a:r>
              <a:rPr lang="en-US" sz="2000" dirty="0" smtClean="0"/>
              <a:t> == 0) {</a:t>
            </a:r>
          </a:p>
          <a:p>
            <a:pPr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exec(prog</a:t>
            </a:r>
            <a:r>
              <a:rPr lang="en-US" sz="2000" dirty="0" smtClean="0"/>
              <a:t>, </a:t>
            </a:r>
            <a:r>
              <a:rPr lang="en-US" sz="2000" dirty="0" err="1" smtClean="0"/>
              <a:t>args</a:t>
            </a:r>
            <a:r>
              <a:rPr lang="en-US" sz="2000" dirty="0" smtClean="0"/>
              <a:t>);       // I'm the child process.  Run program </a:t>
            </a:r>
          </a:p>
          <a:p>
            <a:pPr>
              <a:buNone/>
            </a:pPr>
            <a:r>
              <a:rPr lang="en-US" sz="2000" dirty="0" smtClean="0"/>
              <a:t>      // NOT REACHED</a:t>
            </a:r>
          </a:p>
          <a:p>
            <a:pPr>
              <a:buNone/>
            </a:pPr>
            <a:r>
              <a:rPr lang="en-US" sz="2000" dirty="0" smtClean="0"/>
              <a:t>    } else {</a:t>
            </a:r>
          </a:p>
          <a:p>
            <a:pPr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wait(child_pid</a:t>
            </a:r>
            <a:r>
              <a:rPr lang="en-US" sz="2000" dirty="0" smtClean="0"/>
              <a:t>);       // I'm the parent, wait for child</a:t>
            </a:r>
          </a:p>
          <a:p>
            <a:pPr>
              <a:buNone/>
            </a:pPr>
            <a:r>
              <a:rPr lang="en-US" sz="2000" dirty="0" smtClean="0"/>
              <a:t>       return 0;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Interprocess</a:t>
            </a:r>
            <a:r>
              <a:rPr lang="en-US" sz="3200" dirty="0" smtClean="0"/>
              <a:t> Communication (IPC) Using Pipes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456" y="1420151"/>
            <a:ext cx="6758175" cy="3197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6252" y="4788976"/>
            <a:ext cx="76114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Connect the I/O of two programs on the command line using a pipe (“|”)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Combine applications into complex structures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2193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Client-Server IPC Using Pipes</a:t>
            </a:r>
            <a:endParaRPr lang="en-US" sz="3800" dirty="0"/>
          </a:p>
        </p:txBody>
      </p:sp>
      <p:sp>
        <p:nvSpPr>
          <p:cNvPr id="5" name="TextBox 4"/>
          <p:cNvSpPr txBox="1"/>
          <p:nvPr/>
        </p:nvSpPr>
        <p:spPr>
          <a:xfrm>
            <a:off x="766252" y="5091193"/>
            <a:ext cx="7611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Server process can wait on input from multiple client processes using select()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928" y="1413764"/>
            <a:ext cx="6034141" cy="34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2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Design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functions should OS provide?</a:t>
            </a:r>
          </a:p>
          <a:p>
            <a:r>
              <a:rPr lang="en-US" dirty="0" smtClean="0"/>
              <a:t>Where should this functionality be located?</a:t>
            </a:r>
          </a:p>
          <a:p>
            <a:pPr lvl="1"/>
            <a:r>
              <a:rPr lang="en-US" dirty="0"/>
              <a:t>In library routines that run in user mode?</a:t>
            </a:r>
          </a:p>
          <a:p>
            <a:pPr lvl="1"/>
            <a:r>
              <a:rPr lang="en-US" dirty="0" smtClean="0"/>
              <a:t>In the kernel?</a:t>
            </a:r>
          </a:p>
          <a:p>
            <a:pPr lvl="1"/>
            <a:r>
              <a:rPr lang="en-US" dirty="0"/>
              <a:t>In OS server processes that run in </a:t>
            </a:r>
            <a:r>
              <a:rPr lang="en-US" dirty="0" smtClean="0"/>
              <a:t>kernel </a:t>
            </a:r>
            <a:r>
              <a:rPr lang="en-US" dirty="0"/>
              <a:t>mode?</a:t>
            </a:r>
          </a:p>
          <a:p>
            <a:pPr lvl="1"/>
            <a:r>
              <a:rPr lang="en-US" dirty="0" smtClean="0"/>
              <a:t>In OS server processes that run in user mode?</a:t>
            </a:r>
          </a:p>
          <a:p>
            <a:pPr lvl="1"/>
            <a:r>
              <a:rPr lang="en-US" dirty="0" smtClean="0"/>
              <a:t>(Note that clients and servers will need to make kernel calls to communicate)</a:t>
            </a:r>
          </a:p>
        </p:txBody>
      </p:sp>
    </p:spTree>
    <p:extLst>
      <p:ext uri="{BB962C8B-B14F-4D97-AF65-F5344CB8AC3E}">
        <p14:creationId xmlns:p14="http://schemas.microsoft.com/office/powerpoint/2010/main" val="3716115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Structure Design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22554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Large kernel provides all or most system services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ometimes called a “bloated kernel”</a:t>
            </a:r>
          </a:p>
          <a:p>
            <a:r>
              <a:rPr lang="en-US" dirty="0" smtClean="0"/>
              <a:t>Microkernel provides minimal services</a:t>
            </a:r>
          </a:p>
          <a:p>
            <a:pPr lvl="1"/>
            <a:r>
              <a:rPr lang="en-US" dirty="0" smtClean="0"/>
              <a:t>Other services provided by user-mode servers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44" y="3901254"/>
            <a:ext cx="5194110" cy="25160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934" y="6581001"/>
            <a:ext cx="8564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Diagram 2.14 from </a:t>
            </a:r>
            <a:r>
              <a:rPr lang="en-US" sz="1200" dirty="0" err="1" smtClean="0"/>
              <a:t>Silberschatz</a:t>
            </a:r>
            <a:r>
              <a:rPr lang="en-US" sz="1200" dirty="0" smtClean="0"/>
              <a:t>, Galvin, and Gagne, OS concepts, 9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76765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34" y="274638"/>
            <a:ext cx="8564131" cy="6424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934" y="6581001"/>
            <a:ext cx="8564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Diagram from http</a:t>
            </a:r>
            <a:r>
              <a:rPr lang="en-US" sz="1200" dirty="0"/>
              <a:t>://www.makelinux.net/kernel_map/</a:t>
            </a:r>
          </a:p>
        </p:txBody>
      </p:sp>
    </p:spTree>
    <p:extLst>
      <p:ext uri="{BB962C8B-B14F-4D97-AF65-F5344CB8AC3E}">
        <p14:creationId xmlns:p14="http://schemas.microsoft.com/office/powerpoint/2010/main" val="4159033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444" y="6249461"/>
            <a:ext cx="8229600" cy="54973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Diagram courtesy </a:t>
            </a:r>
            <a:r>
              <a:rPr lang="en-US" sz="1400" dirty="0"/>
              <a:t>of </a:t>
            </a:r>
            <a:r>
              <a:rPr lang="en-US" sz="1400" dirty="0" smtClean="0"/>
              <a:t>Gernot </a:t>
            </a:r>
            <a:r>
              <a:rPr lang="en-US" sz="1400" dirty="0" err="1" smtClean="0"/>
              <a:t>Heiser</a:t>
            </a:r>
            <a:r>
              <a:rPr lang="en-US" sz="1400" dirty="0" smtClean="0"/>
              <a:t>, UNSW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806" y="163288"/>
            <a:ext cx="7972875" cy="62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1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in Microkernels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ypically define a message object for IPC</a:t>
            </a:r>
          </a:p>
          <a:p>
            <a:r>
              <a:rPr lang="en-US" dirty="0" smtClean="0"/>
              <a:t>Use send() and receive() operations</a:t>
            </a:r>
          </a:p>
          <a:p>
            <a:pPr lvl="1"/>
            <a:r>
              <a:rPr lang="en-US" dirty="0" smtClean="0"/>
              <a:t>instead of file-like read() and write()</a:t>
            </a:r>
          </a:p>
          <a:p>
            <a:r>
              <a:rPr lang="en-US" dirty="0" smtClean="0"/>
              <a:t>Messages may be typed</a:t>
            </a:r>
          </a:p>
          <a:p>
            <a:pPr lvl="1"/>
            <a:r>
              <a:rPr lang="en-US" dirty="0" smtClean="0"/>
              <a:t>For checking at compile time or run time</a:t>
            </a:r>
          </a:p>
          <a:p>
            <a:r>
              <a:rPr lang="en-US" dirty="0" smtClean="0"/>
              <a:t>Messages may be buffered in a queue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lso called a channel, endpoint, mailbox, port</a:t>
            </a:r>
          </a:p>
          <a:p>
            <a:r>
              <a:rPr lang="en-US" dirty="0" smtClean="0"/>
              <a:t>Zero-buffer approach is called rendezvous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82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09966"/>
            <a:ext cx="8500821" cy="647829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// seL4 microkernel example </a:t>
            </a:r>
            <a:r>
              <a:rPr lang="en-US" dirty="0"/>
              <a:t>from GitHub -  </a:t>
            </a:r>
            <a:r>
              <a:rPr lang="en-US" dirty="0" smtClean="0"/>
              <a:t>seL4/libsel4/sel4_arch_include/aarch32/sel4/sel4_arch/</a:t>
            </a:r>
            <a:r>
              <a:rPr lang="en-US" dirty="0" err="1" smtClean="0"/>
              <a:t>syscalls.h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LIBSEL4_INLINE_FUNC void</a:t>
            </a:r>
          </a:p>
          <a:p>
            <a:pPr marL="0" indent="0">
              <a:buNone/>
            </a:pPr>
            <a:r>
              <a:rPr lang="en-US" dirty="0" smtClean="0"/>
              <a:t>seL4_Send(seL4_CPtr </a:t>
            </a:r>
            <a:r>
              <a:rPr lang="en-US" dirty="0" err="1"/>
              <a:t>dest</a:t>
            </a:r>
            <a:r>
              <a:rPr lang="en-US" dirty="0"/>
              <a:t>, seL4_MessageInfo_t </a:t>
            </a:r>
            <a:r>
              <a:rPr lang="en-US" dirty="0" err="1"/>
              <a:t>msgInfo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arm_sys_send</a:t>
            </a:r>
            <a:r>
              <a:rPr lang="en-US" dirty="0"/>
              <a:t>(seL4_SysSend, </a:t>
            </a:r>
            <a:r>
              <a:rPr lang="en-US" dirty="0" err="1"/>
              <a:t>dest</a:t>
            </a:r>
            <a:r>
              <a:rPr lang="en-US" dirty="0"/>
              <a:t>, </a:t>
            </a:r>
            <a:r>
              <a:rPr lang="en-US" dirty="0" err="1"/>
              <a:t>msgInfo.words</a:t>
            </a:r>
            <a:r>
              <a:rPr lang="en-US" dirty="0"/>
              <a:t>[0], seL4_GetMR(0), seL4_GetMR(1), seL4_GetMR(2), seL4_GetMR(3));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static inline void</a:t>
            </a:r>
          </a:p>
          <a:p>
            <a:pPr marL="0" indent="0">
              <a:buNone/>
            </a:pPr>
            <a:r>
              <a:rPr lang="en-US" dirty="0" err="1" smtClean="0"/>
              <a:t>arm_sys_send</a:t>
            </a:r>
            <a:r>
              <a:rPr lang="en-US" dirty="0" smtClean="0"/>
              <a:t>(seL4_Word </a:t>
            </a:r>
            <a:r>
              <a:rPr lang="en-US" dirty="0"/>
              <a:t>sys, seL4_Word </a:t>
            </a:r>
            <a:r>
              <a:rPr lang="en-US" dirty="0" err="1"/>
              <a:t>dest</a:t>
            </a:r>
            <a:r>
              <a:rPr lang="en-US" dirty="0"/>
              <a:t>, seL4_Word </a:t>
            </a:r>
            <a:r>
              <a:rPr lang="en-US" dirty="0" err="1"/>
              <a:t>info_arg</a:t>
            </a:r>
            <a:r>
              <a:rPr lang="en-US" dirty="0"/>
              <a:t>, seL4_Word mr0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seL4_Word </a:t>
            </a:r>
            <a:r>
              <a:rPr lang="en-US" dirty="0"/>
              <a:t>mr1, seL4_Word mr2, seL4_Word mr3)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register seL4_Word </a:t>
            </a:r>
            <a:r>
              <a:rPr lang="en-US" dirty="0" err="1"/>
              <a:t>destptr</a:t>
            </a:r>
            <a:r>
              <a:rPr lang="en-US" dirty="0"/>
              <a:t> </a:t>
            </a:r>
            <a:r>
              <a:rPr lang="en-US" dirty="0" err="1"/>
              <a:t>asm</a:t>
            </a:r>
            <a:r>
              <a:rPr lang="en-US" dirty="0"/>
              <a:t>("r0") = </a:t>
            </a:r>
            <a:r>
              <a:rPr lang="en-US" dirty="0" err="1"/>
              <a:t>dest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register seL4_Word info </a:t>
            </a:r>
            <a:r>
              <a:rPr lang="en-US" dirty="0" err="1"/>
              <a:t>asm</a:t>
            </a:r>
            <a:r>
              <a:rPr lang="en-US" dirty="0"/>
              <a:t>("r1") = </a:t>
            </a:r>
            <a:r>
              <a:rPr lang="en-US" dirty="0" err="1"/>
              <a:t>info_arg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/* Load beginning of the message into registers. */</a:t>
            </a:r>
          </a:p>
          <a:p>
            <a:pPr marL="0" indent="0">
              <a:buNone/>
            </a:pPr>
            <a:r>
              <a:rPr lang="en-US" dirty="0"/>
              <a:t>    register seL4_Word msg0 </a:t>
            </a:r>
            <a:r>
              <a:rPr lang="en-US" dirty="0" err="1"/>
              <a:t>asm</a:t>
            </a:r>
            <a:r>
              <a:rPr lang="en-US" dirty="0"/>
              <a:t>("r2") = mr0;</a:t>
            </a:r>
          </a:p>
          <a:p>
            <a:pPr marL="0" indent="0">
              <a:buNone/>
            </a:pPr>
            <a:r>
              <a:rPr lang="en-US" dirty="0"/>
              <a:t>    register seL4_Word msg1 </a:t>
            </a:r>
            <a:r>
              <a:rPr lang="en-US" dirty="0" err="1"/>
              <a:t>asm</a:t>
            </a:r>
            <a:r>
              <a:rPr lang="en-US" dirty="0"/>
              <a:t>("r3") = mr1;</a:t>
            </a:r>
          </a:p>
          <a:p>
            <a:pPr marL="0" indent="0">
              <a:buNone/>
            </a:pPr>
            <a:r>
              <a:rPr lang="en-US" dirty="0"/>
              <a:t>    register seL4_Word msg2 </a:t>
            </a:r>
            <a:r>
              <a:rPr lang="en-US" dirty="0" err="1"/>
              <a:t>asm</a:t>
            </a:r>
            <a:r>
              <a:rPr lang="en-US" dirty="0"/>
              <a:t>("r4") = mr2;</a:t>
            </a:r>
          </a:p>
          <a:p>
            <a:pPr marL="0" indent="0">
              <a:buNone/>
            </a:pPr>
            <a:r>
              <a:rPr lang="en-US" dirty="0"/>
              <a:t>    register seL4_Word msg3 </a:t>
            </a:r>
            <a:r>
              <a:rPr lang="en-US" dirty="0" err="1"/>
              <a:t>asm</a:t>
            </a:r>
            <a:r>
              <a:rPr lang="en-US" dirty="0"/>
              <a:t>("r5") = mr3;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/* Perform the system call. */</a:t>
            </a:r>
          </a:p>
          <a:p>
            <a:pPr marL="0" indent="0">
              <a:buNone/>
            </a:pPr>
            <a:r>
              <a:rPr lang="en-US" dirty="0"/>
              <a:t>    register seL4_Word </a:t>
            </a:r>
            <a:r>
              <a:rPr lang="en-US" dirty="0" err="1"/>
              <a:t>scno</a:t>
            </a:r>
            <a:r>
              <a:rPr lang="en-US" dirty="0"/>
              <a:t> </a:t>
            </a:r>
            <a:r>
              <a:rPr lang="en-US" dirty="0" err="1"/>
              <a:t>asm</a:t>
            </a:r>
            <a:r>
              <a:rPr lang="en-US" dirty="0"/>
              <a:t>("r7") = sys;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asm</a:t>
            </a:r>
            <a:r>
              <a:rPr lang="en-US" dirty="0"/>
              <a:t> volatile (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swi</a:t>
            </a:r>
            <a:r>
              <a:rPr lang="en-US" dirty="0"/>
              <a:t> $0"</a:t>
            </a:r>
          </a:p>
          <a:p>
            <a:pPr marL="0" indent="0">
              <a:buNone/>
            </a:pPr>
            <a:r>
              <a:rPr lang="en-US" dirty="0"/>
              <a:t>        : "+r" (</a:t>
            </a:r>
            <a:r>
              <a:rPr lang="en-US" dirty="0" err="1"/>
              <a:t>destptr</a:t>
            </a:r>
            <a:r>
              <a:rPr lang="en-US" dirty="0"/>
              <a:t>), "+r" (msg0), "+r" (msg1), "+r" (msg2),</a:t>
            </a:r>
          </a:p>
          <a:p>
            <a:pPr marL="0" indent="0">
              <a:buNone/>
            </a:pPr>
            <a:r>
              <a:rPr lang="en-US" dirty="0"/>
              <a:t>        "+r" (msg3), "+r" (info)</a:t>
            </a:r>
          </a:p>
          <a:p>
            <a:pPr marL="0" indent="0">
              <a:buNone/>
            </a:pPr>
            <a:r>
              <a:rPr lang="en-US" dirty="0"/>
              <a:t>        : "r"(</a:t>
            </a:r>
            <a:r>
              <a:rPr lang="en-US" dirty="0" err="1"/>
              <a:t>scno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5416658" y="5281047"/>
            <a:ext cx="3293389" cy="771041"/>
          </a:xfrm>
          <a:prstGeom prst="borderCallout1">
            <a:avLst>
              <a:gd name="adj1" fmla="val 36840"/>
              <a:gd name="adj2" fmla="val 1144"/>
              <a:gd name="adj3" fmla="val 40230"/>
              <a:gd name="adj4" fmla="val -119705"/>
            </a:avLst>
          </a:prstGeom>
          <a:solidFill>
            <a:schemeClr val="accent1">
              <a:tint val="100000"/>
              <a:shade val="100000"/>
              <a:satMod val="1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swi</a:t>
            </a:r>
            <a:r>
              <a:rPr lang="en-US" dirty="0" smtClean="0"/>
              <a:t> is ARM “software interrupt” instruction to trap into the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04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Performance concerns</a:t>
            </a:r>
          </a:p>
          <a:p>
            <a:pPr lvl="1"/>
            <a:r>
              <a:rPr lang="en-US" dirty="0" smtClean="0"/>
              <a:t>Procedure call to library routine is fastest</a:t>
            </a:r>
          </a:p>
          <a:p>
            <a:pPr lvl="1"/>
            <a:r>
              <a:rPr lang="en-US" dirty="0" smtClean="0"/>
              <a:t>Kernel call is slower</a:t>
            </a:r>
          </a:p>
          <a:p>
            <a:pPr lvl="1"/>
            <a:r>
              <a:rPr lang="en-US" dirty="0" smtClean="0"/>
              <a:t>Passing messages to a server process is slowest</a:t>
            </a:r>
          </a:p>
          <a:p>
            <a:r>
              <a:rPr lang="en-US" dirty="0" smtClean="0"/>
              <a:t>Reliability concerns</a:t>
            </a:r>
          </a:p>
          <a:p>
            <a:pPr lvl="1"/>
            <a:r>
              <a:rPr lang="en-US" dirty="0" smtClean="0"/>
              <a:t>Linux 4.11 has over 18M lines of code</a:t>
            </a:r>
          </a:p>
          <a:p>
            <a:pPr lvl="2"/>
            <a:r>
              <a:rPr lang="en-US" dirty="0" smtClean="0"/>
              <a:t>half of wh</a:t>
            </a:r>
            <a:r>
              <a:rPr lang="en-US" dirty="0"/>
              <a:t>i</a:t>
            </a:r>
            <a:r>
              <a:rPr lang="en-US" dirty="0" smtClean="0"/>
              <a:t>ch is reported to be device driver code</a:t>
            </a:r>
          </a:p>
          <a:p>
            <a:pPr lvl="1"/>
            <a:r>
              <a:rPr lang="en-US" dirty="0"/>
              <a:t>seL4 microkernel </a:t>
            </a:r>
            <a:r>
              <a:rPr lang="en-US" dirty="0" smtClean="0"/>
              <a:t>is 9,700 </a:t>
            </a:r>
            <a:r>
              <a:rPr lang="en-US" dirty="0"/>
              <a:t>lines of C and 500 lines of </a:t>
            </a:r>
            <a:r>
              <a:rPr lang="en-US" dirty="0" smtClean="0"/>
              <a:t>assembler</a:t>
            </a:r>
          </a:p>
          <a:p>
            <a:pPr lvl="2"/>
            <a:r>
              <a:rPr lang="en-US" dirty="0" smtClean="0"/>
              <a:t>but only implements interrupt handling, message passing, and scheduling; furthermore, it only runs on a limited number of platforms</a:t>
            </a:r>
          </a:p>
        </p:txBody>
      </p:sp>
    </p:spTree>
    <p:extLst>
      <p:ext uri="{BB962C8B-B14F-4D97-AF65-F5344CB8AC3E}">
        <p14:creationId xmlns:p14="http://schemas.microsoft.com/office/powerpoint/2010/main" val="2923580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Linus Shares His Opinion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 smtClean="0"/>
              <a:t>I </a:t>
            </a:r>
            <a:r>
              <a:rPr lang="en-US" dirty="0"/>
              <a:t>think microkernels are stupid. They push the problem </a:t>
            </a:r>
            <a:r>
              <a:rPr lang="en-US" dirty="0" smtClean="0"/>
              <a:t>space into </a:t>
            </a:r>
            <a:r>
              <a:rPr lang="en-US" dirty="0"/>
              <a:t>*communication*, which is actually a much bigger </a:t>
            </a:r>
            <a:r>
              <a:rPr lang="en-US" dirty="0" smtClean="0"/>
              <a:t>and fundamental </a:t>
            </a:r>
            <a:r>
              <a:rPr lang="en-US" dirty="0"/>
              <a:t>problem than the small problem they are </a:t>
            </a:r>
            <a:r>
              <a:rPr lang="en-US" dirty="0" smtClean="0"/>
              <a:t>purporting to </a:t>
            </a:r>
            <a:r>
              <a:rPr lang="en-US" dirty="0"/>
              <a:t>fix. They also lead to horrible extra complexity as you </a:t>
            </a:r>
            <a:r>
              <a:rPr lang="en-US" dirty="0" smtClean="0"/>
              <a:t>then have </a:t>
            </a:r>
            <a:r>
              <a:rPr lang="en-US" dirty="0"/>
              <a:t>to fight the microkernel model, and make up new ways </a:t>
            </a:r>
            <a:r>
              <a:rPr lang="en-US" dirty="0" smtClean="0"/>
              <a:t>to avoid </a:t>
            </a:r>
            <a:r>
              <a:rPr lang="en-US" dirty="0"/>
              <a:t>the extra communication latencies etc.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1600" dirty="0" smtClean="0"/>
              <a:t>from </a:t>
            </a:r>
            <a:r>
              <a:rPr lang="en-US" sz="1600" dirty="0"/>
              <a:t>http://meta.slashdot.org/story/12/10/11/0030249/linus-torvalds-answers-your-questions</a:t>
            </a:r>
          </a:p>
        </p:txBody>
      </p:sp>
    </p:spTree>
    <p:extLst>
      <p:ext uri="{BB962C8B-B14F-4D97-AF65-F5344CB8AC3E}">
        <p14:creationId xmlns:p14="http://schemas.microsoft.com/office/powerpoint/2010/main" val="2781952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OS Design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Hardware abstraction layer (HAL)</a:t>
            </a:r>
          </a:p>
          <a:p>
            <a:pPr lvl="1"/>
            <a:r>
              <a:rPr lang="en-US" dirty="0" smtClean="0"/>
              <a:t>Portability across processors</a:t>
            </a:r>
          </a:p>
          <a:p>
            <a:pPr lvl="1"/>
            <a:r>
              <a:rPr lang="en-US" dirty="0" smtClean="0"/>
              <a:t>Allows rest of OS to be written in a machine-independent manner</a:t>
            </a:r>
          </a:p>
          <a:p>
            <a:r>
              <a:rPr lang="en-US" dirty="0" smtClean="0"/>
              <a:t>Loadable device drivers</a:t>
            </a:r>
          </a:p>
          <a:p>
            <a:pPr lvl="1"/>
            <a:r>
              <a:rPr lang="en-US" dirty="0" smtClean="0"/>
              <a:t>“Plug and Play”</a:t>
            </a:r>
            <a:endParaRPr lang="en-US" dirty="0"/>
          </a:p>
          <a:p>
            <a:pPr lvl="1"/>
            <a:r>
              <a:rPr lang="en-US" dirty="0" smtClean="0"/>
              <a:t>The kernel does not need to be recompiled to work with new I/O devices</a:t>
            </a:r>
          </a:p>
          <a:p>
            <a:pPr lvl="1"/>
            <a:r>
              <a:rPr lang="en-US" dirty="0" smtClean="0"/>
              <a:t>Trend to make device drivers run in user mode</a:t>
            </a:r>
          </a:p>
        </p:txBody>
      </p:sp>
    </p:spTree>
    <p:extLst>
      <p:ext uri="{BB962C8B-B14F-4D97-AF65-F5344CB8AC3E}">
        <p14:creationId xmlns:p14="http://schemas.microsoft.com/office/powerpoint/2010/main" val="24613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677" y="182105"/>
            <a:ext cx="5540645" cy="6559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0156" y="3208149"/>
            <a:ext cx="137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“thin waist”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6444" y="2792650"/>
            <a:ext cx="2580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system call can be limited in functionality. Provides primitives that you can “mix and match”.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managing processes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ork(), exec(), wait()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Performing I/O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pen(), read(), write(), close()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Communicating between processes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ipe(), dup2(), select(), connect()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UNIX fork() – system call to create a copy of the current process, and start it running</a:t>
            </a:r>
          </a:p>
          <a:p>
            <a:pPr lvl="1"/>
            <a:r>
              <a:rPr lang="en-US" dirty="0" smtClean="0"/>
              <a:t>No arguments!</a:t>
            </a:r>
          </a:p>
          <a:p>
            <a:r>
              <a:rPr lang="en-US" dirty="0" smtClean="0"/>
              <a:t>UNIX exec() – system call to change the program being run by the current process</a:t>
            </a:r>
          </a:p>
          <a:p>
            <a:r>
              <a:rPr lang="en-US" dirty="0" smtClean="0"/>
              <a:t>UNIX wait() – system call to wait for a process to finish</a:t>
            </a:r>
          </a:p>
          <a:p>
            <a:r>
              <a:rPr lang="en-US" dirty="0" smtClean="0"/>
              <a:t>UNIX signal() – system call to send a notification to another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8070" y="1600200"/>
            <a:ext cx="7667859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What does this code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child_pid</a:t>
            </a:r>
            <a:r>
              <a:rPr lang="en-US" dirty="0" smtClean="0"/>
              <a:t> = fork();</a:t>
            </a:r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child_pid</a:t>
            </a:r>
            <a:r>
              <a:rPr lang="en-US" dirty="0" smtClean="0"/>
              <a:t> == 0) {           // I'm the child process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printf("I</a:t>
            </a:r>
            <a:r>
              <a:rPr lang="en-US" dirty="0" smtClean="0"/>
              <a:t> am process #%</a:t>
            </a:r>
            <a:r>
              <a:rPr lang="en-US" dirty="0" err="1" smtClean="0"/>
              <a:t>d\n</a:t>
            </a:r>
            <a:r>
              <a:rPr lang="en-US" dirty="0" smtClean="0"/>
              <a:t>", </a:t>
            </a:r>
            <a:r>
              <a:rPr lang="en-US" dirty="0" err="1" smtClean="0"/>
              <a:t>getpid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 else {                        // I'm the parent process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printf("I</a:t>
            </a:r>
            <a:r>
              <a:rPr lang="en-US" dirty="0" smtClean="0"/>
              <a:t> am parent of process #%</a:t>
            </a:r>
            <a:r>
              <a:rPr lang="en-US" dirty="0" err="1" smtClean="0"/>
              <a:t>d\n</a:t>
            </a:r>
            <a:r>
              <a:rPr lang="en-US" dirty="0" smtClean="0"/>
              <a:t>", </a:t>
            </a:r>
            <a:r>
              <a:rPr lang="en-US" dirty="0" err="1" smtClean="0"/>
              <a:t>child_pid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UNIX fork() return an error?  Why?</a:t>
            </a:r>
          </a:p>
          <a:p>
            <a:endParaRPr lang="en-US" dirty="0" smtClean="0"/>
          </a:p>
          <a:p>
            <a:r>
              <a:rPr lang="en-US" dirty="0" smtClean="0"/>
              <a:t>Can UNIX exec() return an error?  Why?</a:t>
            </a:r>
          </a:p>
          <a:p>
            <a:endParaRPr lang="en-US" dirty="0" smtClean="0"/>
          </a:p>
          <a:p>
            <a:r>
              <a:rPr lang="en-US" dirty="0" smtClean="0"/>
              <a:t>Can UNIX wait() ever return immediately?  Why?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UNIX fork()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and initialize the process control block (PCB) in the kernel</a:t>
            </a:r>
          </a:p>
          <a:p>
            <a:r>
              <a:rPr lang="en-US" dirty="0" smtClean="0"/>
              <a:t>Create a new address space</a:t>
            </a:r>
          </a:p>
          <a:p>
            <a:r>
              <a:rPr lang="en-US" dirty="0" smtClean="0"/>
              <a:t>Initialize the address space with a copy of the entire contents of the address space of the parent</a:t>
            </a:r>
          </a:p>
          <a:p>
            <a:r>
              <a:rPr lang="en-US" dirty="0" smtClean="0"/>
              <a:t>Inherit the execution context of the parent (e.g., any open files)</a:t>
            </a:r>
          </a:p>
          <a:p>
            <a:r>
              <a:rPr lang="en-US" dirty="0" smtClean="0"/>
              <a:t>Inform the scheduler that the new process is ready to run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5880</TotalTime>
  <Words>1440</Words>
  <Application>Microsoft Office PowerPoint</Application>
  <PresentationFormat>On-screen Show (4:3)</PresentationFormat>
  <Paragraphs>216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Introduction to Operating Systems</vt:lpstr>
      <vt:lpstr>OS Design Questions</vt:lpstr>
      <vt:lpstr>PowerPoint Presentation</vt:lpstr>
      <vt:lpstr>UNIX Case Study</vt:lpstr>
      <vt:lpstr>UNIX Process Management</vt:lpstr>
      <vt:lpstr>UNIX Process Management</vt:lpstr>
      <vt:lpstr>Question: What does this code print?</vt:lpstr>
      <vt:lpstr>Questions</vt:lpstr>
      <vt:lpstr>Implementing UNIX fork()</vt:lpstr>
      <vt:lpstr>Implementing UNIX exec()</vt:lpstr>
      <vt:lpstr>Windows CreateProcess()</vt:lpstr>
      <vt:lpstr>Windows CreateProcess() API (simplified)</vt:lpstr>
      <vt:lpstr>UNIX I/O</vt:lpstr>
      <vt:lpstr>UNIX File System Interface</vt:lpstr>
      <vt:lpstr>Interface Design Question</vt:lpstr>
      <vt:lpstr>Command Interpreter (“Shell”)</vt:lpstr>
      <vt:lpstr>Implementing a Shell</vt:lpstr>
      <vt:lpstr>Interprocess Communication (IPC) Using Pipes</vt:lpstr>
      <vt:lpstr>Client-Server IPC Using Pipes</vt:lpstr>
      <vt:lpstr>OS Structure Design Choice</vt:lpstr>
      <vt:lpstr>PowerPoint Presentation</vt:lpstr>
      <vt:lpstr>Diagram courtesy of Gernot Heiser, UNSW</vt:lpstr>
      <vt:lpstr>Message Passing in Microkernels</vt:lpstr>
      <vt:lpstr>PowerPoint Presentation</vt:lpstr>
      <vt:lpstr>Design Tradeoffs</vt:lpstr>
      <vt:lpstr>Linus Shares His Opinion</vt:lpstr>
      <vt:lpstr>Typical OS Design Approaches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Interface</dc:title>
  <dc:creator>Thomas Anderson</dc:creator>
  <cp:lastModifiedBy>Mark Smotherman</cp:lastModifiedBy>
  <cp:revision>42</cp:revision>
  <cp:lastPrinted>2017-05-20T00:22:09Z</cp:lastPrinted>
  <dcterms:created xsi:type="dcterms:W3CDTF">2014-09-07T00:32:42Z</dcterms:created>
  <dcterms:modified xsi:type="dcterms:W3CDTF">2018-06-04T20:39:28Z</dcterms:modified>
</cp:coreProperties>
</file>