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97" r:id="rId2"/>
    <p:sldId id="349" r:id="rId3"/>
    <p:sldId id="351" r:id="rId4"/>
    <p:sldId id="352" r:id="rId5"/>
    <p:sldId id="353" r:id="rId6"/>
    <p:sldId id="354" r:id="rId7"/>
    <p:sldId id="380" r:id="rId8"/>
    <p:sldId id="355" r:id="rId9"/>
    <p:sldId id="381" r:id="rId10"/>
    <p:sldId id="404" r:id="rId11"/>
    <p:sldId id="356" r:id="rId12"/>
    <p:sldId id="378" r:id="rId13"/>
    <p:sldId id="364" r:id="rId14"/>
    <p:sldId id="400" r:id="rId15"/>
    <p:sldId id="365" r:id="rId16"/>
    <p:sldId id="403" r:id="rId17"/>
    <p:sldId id="345" r:id="rId18"/>
    <p:sldId id="396" r:id="rId19"/>
    <p:sldId id="398" r:id="rId20"/>
    <p:sldId id="402" r:id="rId21"/>
    <p:sldId id="401" r:id="rId22"/>
    <p:sldId id="366" r:id="rId23"/>
    <p:sldId id="367" r:id="rId24"/>
    <p:sldId id="368" r:id="rId2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05" autoAdjust="0"/>
  </p:normalViewPr>
  <p:slideViewPr>
    <p:cSldViewPr snapToGrid="0" snapToObjects="1">
      <p:cViewPr varScale="1">
        <p:scale>
          <a:sx n="75" d="100"/>
          <a:sy n="75" d="100"/>
        </p:scale>
        <p:origin x="9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endParaRPr lang="en-US" baseline="0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endParaRPr lang="en-US" baseline="0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that</a:t>
            </a:r>
            <a:r>
              <a:rPr lang="en-US" baseline="0" dirty="0" smtClean="0"/>
              <a:t> suspend releases the spinlock once its safe to do so.  Also, note the scheduler protected by a different spinlock.  </a:t>
            </a:r>
            <a:r>
              <a:rPr lang="en-US" baseline="0" dirty="0" err="1" smtClean="0"/>
              <a:t>MyTCB</a:t>
            </a:r>
            <a:r>
              <a:rPr lang="en-US" baseline="0" dirty="0" smtClean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does producer P + V different semaphores than the consumer?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Producer creates full buffers; destroys empty buffers!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P's important?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Yes!  Deadlock.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V's important?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No, except it can affect scheduling efficiency.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we have 2 producers or 2 consumers?  Do we need to change anything?</a:t>
            </a:r>
          </a:p>
          <a:p>
            <a:endParaRPr lang="en-US" dirty="0" smtClean="0"/>
          </a:p>
          <a:p>
            <a:r>
              <a:rPr lang="en-US" dirty="0" smtClean="0"/>
              <a:t>Can we use semaphores</a:t>
            </a:r>
            <a:r>
              <a:rPr lang="en-US" baseline="0" dirty="0" smtClean="0"/>
              <a:t> for FIFO ordering?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that</a:t>
            </a:r>
            <a:r>
              <a:rPr lang="en-US" baseline="0" dirty="0" smtClean="0"/>
              <a:t> suspend releases the spinlock once its safe to do so.  Also, note the scheduler protected by a different spinlock.  </a:t>
            </a:r>
            <a:r>
              <a:rPr lang="en-US" baseline="0" dirty="0" err="1" smtClean="0"/>
              <a:t>MyTCB</a:t>
            </a:r>
            <a:r>
              <a:rPr lang="en-US" baseline="0" dirty="0" smtClean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variables have no history, but semaphores do have history.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signals and no one is waiting?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No op.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calls wait?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Thread waits.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V's and no one is waiting?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Increment.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does 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Decrement and continue.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P + V are commutative -- result is the same no matter what order they occur.  Condition variables are not commutative: wait doesn't return until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signal.  That's why they must be in a critical section -- need to access state variables to do their job.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monitors, if I signal 15000 times, when no one is waiting, next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will still go to sleep!  But with the above code, next 15000 threads that wait will return immediately!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5</a:t>
            </a:r>
            <a:r>
              <a:rPr lang="en-US" dirty="0" smtClean="0"/>
              <a:t> – Part B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30511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thread is currently running?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4469" cy="5089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Thread scheduler needs to find the TCB of the currently running thread</a:t>
            </a:r>
          </a:p>
          <a:p>
            <a:pPr lvl="1"/>
            <a:r>
              <a:rPr lang="en-US" dirty="0" smtClean="0"/>
              <a:t>To suspend and switch to a new thread</a:t>
            </a:r>
          </a:p>
          <a:p>
            <a:pPr lvl="1"/>
            <a:r>
              <a:rPr lang="en-US" dirty="0" smtClean="0"/>
              <a:t>To check if the current thread holds a lock before acquiring or releasing it</a:t>
            </a:r>
          </a:p>
          <a:p>
            <a:r>
              <a:rPr lang="en-US" dirty="0" smtClean="0"/>
              <a:t>On a </a:t>
            </a:r>
            <a:r>
              <a:rPr lang="en-US" dirty="0" err="1" smtClean="0"/>
              <a:t>uniprocessor</a:t>
            </a:r>
            <a:r>
              <a:rPr lang="en-US" dirty="0" smtClean="0"/>
              <a:t>, easy: just use a global</a:t>
            </a:r>
          </a:p>
          <a:p>
            <a:r>
              <a:rPr lang="en-US" dirty="0" smtClean="0"/>
              <a:t>On a multiprocessor, various methods:</a:t>
            </a:r>
          </a:p>
          <a:p>
            <a:pPr lvl="1"/>
            <a:r>
              <a:rPr lang="en-US" dirty="0" smtClean="0"/>
              <a:t>Compiler dedicates a register (e.g., r31 points to TCB running on the this CPU; each CPU has its own r31)</a:t>
            </a:r>
          </a:p>
          <a:p>
            <a:pPr lvl="1"/>
            <a:r>
              <a:rPr lang="en-US" dirty="0" smtClean="0"/>
              <a:t>If hardware has a special per-processor register, use it</a:t>
            </a:r>
          </a:p>
          <a:p>
            <a:pPr lvl="1"/>
            <a:r>
              <a:rPr lang="en-US" dirty="0" smtClean="0"/>
              <a:t>Fixed-size stacks: put a pointer to the TCB at the bottom of its stack</a:t>
            </a:r>
          </a:p>
          <a:p>
            <a:pPr lvl="2"/>
            <a:r>
              <a:rPr lang="en-US" dirty="0" smtClean="0"/>
              <a:t>Find it by masking the current stack pointer</a:t>
            </a:r>
          </a:p>
        </p:txBody>
      </p:sp>
    </p:spTree>
    <p:extLst>
      <p:ext uri="{BB962C8B-B14F-4D97-AF65-F5344CB8AC3E}">
        <p14:creationId xmlns:p14="http://schemas.microsoft.com/office/powerpoint/2010/main" val="224187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Implementation, Linux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 locks are free most of the time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Linux implementation takes advantage of this fact</a:t>
            </a:r>
          </a:p>
          <a:p>
            <a:r>
              <a:rPr lang="en-US" dirty="0" smtClean="0"/>
              <a:t>Fast path</a:t>
            </a:r>
          </a:p>
          <a:p>
            <a:pPr lvl="1"/>
            <a:r>
              <a:rPr lang="en-US" dirty="0" smtClean="0"/>
              <a:t>If lock is FREE, and no one is waiting, two instructions to acquire the lock</a:t>
            </a:r>
          </a:p>
          <a:p>
            <a:pPr lvl="1"/>
            <a:r>
              <a:rPr lang="en-US" dirty="0" smtClean="0"/>
              <a:t>If no one is waiting, two instructions to release the lock</a:t>
            </a:r>
          </a:p>
          <a:p>
            <a:r>
              <a:rPr lang="en-US" dirty="0" smtClean="0"/>
              <a:t>Slow path</a:t>
            </a:r>
          </a:p>
          <a:p>
            <a:pPr lvl="1"/>
            <a:r>
              <a:rPr lang="en-US" dirty="0" smtClean="0"/>
              <a:t>If lock is BUSY or someone is waiting, use multiprocessor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User-level locks</a:t>
            </a:r>
          </a:p>
          <a:p>
            <a:pPr lvl="1"/>
            <a:r>
              <a:rPr lang="en-US" dirty="0" smtClean="0"/>
              <a:t>Fast path: acquire lock using </a:t>
            </a:r>
            <a:r>
              <a:rPr lang="en-US" dirty="0" err="1" smtClean="0"/>
              <a:t>test&amp;set</a:t>
            </a:r>
            <a:endParaRPr lang="en-US" dirty="0" smtClean="0"/>
          </a:p>
          <a:p>
            <a:pPr lvl="1"/>
            <a:r>
              <a:rPr lang="en-US" dirty="0" smtClean="0"/>
              <a:t>Slow path: system call to kernel, use kernel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Implementation,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/∗ 1: unlocked ; 0: locked; negative : locked, possible waiters ∗/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atomic_t</a:t>
            </a:r>
            <a:r>
              <a:rPr lang="en-US" dirty="0" smtClean="0"/>
              <a:t> count;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spinlock_t</a:t>
            </a:r>
            <a:r>
              <a:rPr lang="en-US" dirty="0" smtClean="0"/>
              <a:t> </a:t>
            </a:r>
            <a:r>
              <a:rPr lang="en-US" dirty="0" err="1" smtClean="0"/>
              <a:t>wait_lock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list_head</a:t>
            </a:r>
            <a:r>
              <a:rPr lang="en-US" dirty="0" smtClean="0"/>
              <a:t> </a:t>
            </a:r>
            <a:r>
              <a:rPr lang="en-US" dirty="0" err="1" smtClean="0"/>
              <a:t>wait_list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// atomic decrement</a:t>
            </a:r>
          </a:p>
          <a:p>
            <a:pPr>
              <a:buNone/>
            </a:pPr>
            <a:r>
              <a:rPr lang="en-US" dirty="0" smtClean="0"/>
              <a:t>// %</a:t>
            </a:r>
            <a:r>
              <a:rPr lang="en-US" dirty="0" err="1" smtClean="0"/>
              <a:t>eax</a:t>
            </a:r>
            <a:r>
              <a:rPr lang="en-US" dirty="0" smtClean="0"/>
              <a:t> is pointer to count </a:t>
            </a:r>
          </a:p>
          <a:p>
            <a:pPr>
              <a:buNone/>
            </a:pPr>
            <a:r>
              <a:rPr lang="en-US" dirty="0" smtClean="0"/>
              <a:t>lock </a:t>
            </a:r>
            <a:r>
              <a:rPr lang="en-US" dirty="0" err="1" smtClean="0"/>
              <a:t>decl</a:t>
            </a:r>
            <a:r>
              <a:rPr lang="en-US" dirty="0" smtClean="0"/>
              <a:t> (%</a:t>
            </a:r>
            <a:r>
              <a:rPr lang="en-US" dirty="0" err="1" smtClean="0"/>
              <a:t>eax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err="1" smtClean="0"/>
              <a:t>jns</a:t>
            </a:r>
            <a:r>
              <a:rPr lang="en-US" dirty="0" smtClean="0"/>
              <a:t> 1f // jump if not signed</a:t>
            </a:r>
          </a:p>
          <a:p>
            <a:pPr>
              <a:buNone/>
            </a:pPr>
            <a:r>
              <a:rPr lang="en-US" dirty="0" smtClean="0"/>
              <a:t>          // (if value is now 0) </a:t>
            </a:r>
          </a:p>
          <a:p>
            <a:pPr>
              <a:buNone/>
            </a:pPr>
            <a:r>
              <a:rPr lang="en-US" dirty="0" smtClean="0"/>
              <a:t>call </a:t>
            </a:r>
            <a:r>
              <a:rPr lang="en-US" dirty="0" err="1" smtClean="0"/>
              <a:t>slowpath_acquire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1: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Semaphore has a non-negative integer value</a:t>
            </a:r>
          </a:p>
          <a:p>
            <a:pPr lvl="1"/>
            <a:r>
              <a:rPr lang="en-US" dirty="0" smtClean="0"/>
              <a:t>P() atomically waits for value to become &gt; 0, then decrements</a:t>
            </a:r>
          </a:p>
          <a:p>
            <a:pPr lvl="1"/>
            <a:r>
              <a:rPr lang="en-US" dirty="0" smtClean="0"/>
              <a:t>V() atomically increments value (waking up waiter if needed)</a:t>
            </a:r>
          </a:p>
          <a:p>
            <a:r>
              <a:rPr lang="en-US" dirty="0" smtClean="0"/>
              <a:t>Semaphores are like integers except:</a:t>
            </a:r>
          </a:p>
          <a:p>
            <a:pPr lvl="1"/>
            <a:r>
              <a:rPr lang="en-US" dirty="0" smtClean="0"/>
              <a:t>Only operations are P and V</a:t>
            </a:r>
          </a:p>
          <a:p>
            <a:pPr lvl="1"/>
            <a:r>
              <a:rPr lang="en-US" dirty="0" smtClean="0"/>
              <a:t>Operations are atomic</a:t>
            </a:r>
          </a:p>
          <a:p>
            <a:pPr lvl="2"/>
            <a:r>
              <a:rPr lang="en-US" dirty="0" smtClean="0"/>
              <a:t>If value is 1, two P’s will result in value 0 and one waiter</a:t>
            </a:r>
          </a:p>
          <a:p>
            <a:r>
              <a:rPr lang="en-US" dirty="0" smtClean="0"/>
              <a:t>Semaphores are useful for</a:t>
            </a:r>
          </a:p>
          <a:p>
            <a:pPr lvl="1"/>
            <a:r>
              <a:rPr lang="en-US" dirty="0" smtClean="0"/>
              <a:t>Unlocked wait: interrupt handler, fork/join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Buffer with Locks/CVs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4618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(front == tail)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4618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((tail – front) == MAX)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buf[tail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tail++;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2 CVs: empty and full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</a:t>
            </a:r>
            <a:r>
              <a:rPr lang="en-US" dirty="0"/>
              <a:t>Buffer with </a:t>
            </a:r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fullSlots.P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emptySlots.V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emptySlots.P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buf[last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last++;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fullSlots.V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8740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last = 0; MAX is buffer capacity</a:t>
            </a:r>
          </a:p>
          <a:p>
            <a:r>
              <a:rPr lang="en-US" sz="2800" dirty="0" smtClean="0"/>
              <a:t>3 semaphores: </a:t>
            </a:r>
            <a:r>
              <a:rPr lang="en-US" sz="2800" dirty="0" err="1" smtClean="0"/>
              <a:t>mutex</a:t>
            </a:r>
            <a:r>
              <a:rPr lang="en-US" sz="2800" dirty="0" smtClean="0"/>
              <a:t> </a:t>
            </a:r>
            <a:r>
              <a:rPr lang="en-US" sz="2800" dirty="0" smtClean="0"/>
              <a:t>= 1; </a:t>
            </a:r>
            <a:r>
              <a:rPr lang="en-US" sz="2800" dirty="0" err="1" smtClean="0"/>
              <a:t>emptySlots</a:t>
            </a:r>
            <a:r>
              <a:rPr lang="en-US" sz="2800" dirty="0" smtClean="0"/>
              <a:t> = MAX; </a:t>
            </a:r>
            <a:r>
              <a:rPr lang="en-US" sz="2800" dirty="0" err="1" smtClean="0"/>
              <a:t>fullSlots</a:t>
            </a:r>
            <a:r>
              <a:rPr lang="en-US" sz="2800" dirty="0" smtClean="0"/>
              <a:t>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Semaphore P()/V() Implementation with Locks/CVs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Semaphore::P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(value == 0)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suspend(&amp;spinlock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value--;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5675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Semaphore::V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     scheduler-&gt;</a:t>
            </a:r>
            <a:r>
              <a:rPr lang="en-US" dirty="0" err="1" smtClean="0"/>
              <a:t>makeReady(next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value++;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consistent structure</a:t>
            </a:r>
          </a:p>
          <a:p>
            <a:r>
              <a:rPr lang="en-US" dirty="0" smtClean="0"/>
              <a:t>Always use locks and condition variables</a:t>
            </a:r>
          </a:p>
          <a:p>
            <a:r>
              <a:rPr lang="en-US" dirty="0" smtClean="0"/>
              <a:t>Always acquire lock at beginning of procedure, release at end</a:t>
            </a:r>
          </a:p>
          <a:p>
            <a:r>
              <a:rPr lang="en-US" dirty="0" smtClean="0"/>
              <a:t>Always hold lock when using a condition variable</a:t>
            </a:r>
          </a:p>
          <a:p>
            <a:r>
              <a:rPr lang="en-US" dirty="0" smtClean="0"/>
              <a:t>Always wait in while loop</a:t>
            </a:r>
          </a:p>
          <a:p>
            <a:r>
              <a:rPr lang="en-US" dirty="0" smtClean="0"/>
              <a:t>Never spin in sleep()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Sequential Processes</a:t>
            </a:r>
            <a:br>
              <a:rPr lang="en-US" dirty="0" smtClean="0"/>
            </a:br>
            <a:r>
              <a:rPr lang="en-US" dirty="0" smtClean="0"/>
              <a:t>(CSP/Google Go)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thread per shared object</a:t>
            </a:r>
          </a:p>
          <a:p>
            <a:pPr lvl="1"/>
            <a:r>
              <a:rPr lang="en-US" dirty="0" smtClean="0"/>
              <a:t>Only thread allowed to touch object’s data</a:t>
            </a:r>
          </a:p>
          <a:p>
            <a:pPr lvl="1"/>
            <a:r>
              <a:rPr lang="en-US" dirty="0" smtClean="0"/>
              <a:t>To call a method on the object, send thread a message with method name, arguments</a:t>
            </a:r>
          </a:p>
          <a:p>
            <a:pPr lvl="1"/>
            <a:r>
              <a:rPr lang="en-US" dirty="0" smtClean="0"/>
              <a:t>Thread waits in a loop, get </a:t>
            </a:r>
            <a:r>
              <a:rPr lang="en-US" dirty="0" err="1" smtClean="0"/>
              <a:t>msg</a:t>
            </a:r>
            <a:r>
              <a:rPr lang="en-US" dirty="0" smtClean="0"/>
              <a:t>, do operation </a:t>
            </a:r>
          </a:p>
          <a:p>
            <a:r>
              <a:rPr lang="en-US" dirty="0" smtClean="0"/>
              <a:t>No memory races!</a:t>
            </a:r>
          </a:p>
        </p:txBody>
      </p:sp>
    </p:spTree>
    <p:extLst>
      <p:ext uri="{BB962C8B-B14F-4D97-AF65-F5344CB8AC3E}">
        <p14:creationId xmlns:p14="http://schemas.microsoft.com/office/powerpoint/2010/main" val="5596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928" y="1417638"/>
            <a:ext cx="5940144" cy="52578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641599" y="4741718"/>
            <a:ext cx="1752601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2066" y="4741718"/>
            <a:ext cx="1405467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41599" y="3512322"/>
            <a:ext cx="1303868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17660" y="5978236"/>
            <a:ext cx="2064140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46866" y="5978236"/>
            <a:ext cx="1947333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Locks/CVs vs.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lock on shared data</a:t>
            </a:r>
          </a:p>
          <a:p>
            <a:pPr lvl="1">
              <a:buNone/>
            </a:pPr>
            <a:r>
              <a:rPr lang="en-US" dirty="0" smtClean="0"/>
              <a:t>= create a single thread to operate on data</a:t>
            </a:r>
          </a:p>
          <a:p>
            <a:r>
              <a:rPr lang="en-US" dirty="0" smtClean="0"/>
              <a:t>Call a method on a shared object</a:t>
            </a:r>
          </a:p>
          <a:p>
            <a:pPr lvl="1">
              <a:buNone/>
            </a:pPr>
            <a:r>
              <a:rPr lang="en-US" dirty="0" smtClean="0"/>
              <a:t> = send a message/wait </a:t>
            </a:r>
            <a:r>
              <a:rPr lang="en-US" smtClean="0"/>
              <a:t>for reply</a:t>
            </a:r>
          </a:p>
          <a:p>
            <a:r>
              <a:rPr lang="en-US" dirty="0" smtClean="0"/>
              <a:t>Wait for a condition</a:t>
            </a:r>
          </a:p>
          <a:p>
            <a:pPr lvl="1">
              <a:buNone/>
            </a:pPr>
            <a:r>
              <a:rPr lang="en-US" dirty="0" smtClean="0"/>
              <a:t>= queue an operation that can’t be completed just yet</a:t>
            </a:r>
          </a:p>
          <a:p>
            <a:r>
              <a:rPr lang="en-US" dirty="0" smtClean="0"/>
              <a:t>Signal a condition</a:t>
            </a:r>
          </a:p>
          <a:p>
            <a:pPr lvl="1">
              <a:buNone/>
            </a:pPr>
            <a:r>
              <a:rPr lang="en-US" dirty="0" smtClean="0"/>
              <a:t>= perform a queued operation, now enabled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1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53531"/>
            <a:ext cx="8229600" cy="5618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[ </a:t>
            </a:r>
            <a:r>
              <a:rPr lang="en-US" dirty="0" err="1" smtClean="0"/>
              <a:t>bounded_buffer</a:t>
            </a:r>
            <a:r>
              <a:rPr lang="en-US" dirty="0" smtClean="0"/>
              <a:t> </a:t>
            </a:r>
            <a:r>
              <a:rPr lang="en-US" dirty="0"/>
              <a:t>|| producer || </a:t>
            </a:r>
            <a:r>
              <a:rPr lang="en-US" dirty="0" smtClean="0"/>
              <a:t>consumer 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producer ::			*[	&lt;</a:t>
            </a:r>
            <a:r>
              <a:rPr lang="en-US" dirty="0"/>
              <a:t>produce item</a:t>
            </a:r>
            <a:r>
              <a:rPr lang="en-US" dirty="0" smtClean="0"/>
              <a:t>&gt;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</a:t>
            </a:r>
            <a:r>
              <a:rPr lang="en-US" dirty="0" err="1" smtClean="0"/>
              <a:t>bounded_buffer</a:t>
            </a:r>
            <a:r>
              <a:rPr lang="en-US" dirty="0" smtClean="0"/>
              <a:t> </a:t>
            </a:r>
            <a:r>
              <a:rPr lang="en-US" dirty="0"/>
              <a:t>! </a:t>
            </a:r>
            <a:r>
              <a:rPr lang="en-US" dirty="0" smtClean="0"/>
              <a:t>item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consumer ::			*[	</a:t>
            </a:r>
            <a:r>
              <a:rPr lang="en-US" dirty="0" err="1" smtClean="0"/>
              <a:t>bounded_buffer</a:t>
            </a:r>
            <a:r>
              <a:rPr lang="en-US" dirty="0" smtClean="0"/>
              <a:t> </a:t>
            </a:r>
            <a:r>
              <a:rPr lang="en-US" dirty="0"/>
              <a:t>? item;</a:t>
            </a:r>
          </a:p>
          <a:p>
            <a:pPr marL="0" indent="0">
              <a:buNone/>
            </a:pPr>
            <a:r>
              <a:rPr lang="en-US" dirty="0" smtClean="0"/>
              <a:t>						&lt;</a:t>
            </a:r>
            <a:r>
              <a:rPr lang="en-US" dirty="0"/>
              <a:t>consume item&gt;</a:t>
            </a:r>
          </a:p>
          <a:p>
            <a:pPr marL="0" indent="0">
              <a:buNone/>
            </a:pPr>
            <a:r>
              <a:rPr lang="en-US" dirty="0" smtClean="0"/>
              <a:t>					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bounded_buffer</a:t>
            </a:r>
            <a:r>
              <a:rPr lang="en-US" dirty="0" smtClean="0"/>
              <a:t> ::	buffer</a:t>
            </a:r>
            <a:r>
              <a:rPr lang="en-US" dirty="0"/>
              <a:t>: (0..9) item;</a:t>
            </a:r>
          </a:p>
          <a:p>
            <a:pPr marL="0" indent="0">
              <a:buNone/>
            </a:pPr>
            <a:r>
              <a:rPr lang="en-US" dirty="0" smtClean="0"/>
              <a:t>					count</a:t>
            </a:r>
            <a:r>
              <a:rPr lang="en-US" dirty="0"/>
              <a:t>, in, out: integer;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count </a:t>
            </a:r>
            <a:r>
              <a:rPr lang="en-US" dirty="0"/>
              <a:t>:= 0; in := 0; out :=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*[	count </a:t>
            </a:r>
            <a:r>
              <a:rPr lang="en-US" dirty="0"/>
              <a:t>&lt; 10 &amp; producer ? buffer(in) </a:t>
            </a:r>
            <a:r>
              <a:rPr lang="en-US" dirty="0" smtClean="0"/>
              <a:t> -&gt;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in </a:t>
            </a:r>
            <a:r>
              <a:rPr lang="en-US" dirty="0"/>
              <a:t>:= (in + 1) mod 10;</a:t>
            </a:r>
          </a:p>
          <a:p>
            <a:pPr marL="0" indent="0">
              <a:buNone/>
            </a:pPr>
            <a:r>
              <a:rPr lang="en-US" dirty="0" smtClean="0"/>
              <a:t>							count </a:t>
            </a:r>
            <a:r>
              <a:rPr lang="en-US" dirty="0"/>
              <a:t>:= count +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||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 	count </a:t>
            </a:r>
            <a:r>
              <a:rPr lang="en-US" dirty="0"/>
              <a:t>&gt; 0 &amp; consumer ! buffer(out) </a:t>
            </a:r>
            <a:r>
              <a:rPr lang="en-US" dirty="0" smtClean="0"/>
              <a:t> -&gt;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out </a:t>
            </a:r>
            <a:r>
              <a:rPr lang="en-US" dirty="0"/>
              <a:t>:= (out + 1) mod 10;</a:t>
            </a:r>
          </a:p>
          <a:p>
            <a:pPr marL="0" indent="0">
              <a:buNone/>
            </a:pPr>
            <a:r>
              <a:rPr lang="en-US" dirty="0" smtClean="0"/>
              <a:t>							count </a:t>
            </a:r>
            <a:r>
              <a:rPr lang="en-US" dirty="0"/>
              <a:t>:= count -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]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862232" y="1862195"/>
            <a:ext cx="1109133" cy="668867"/>
          </a:xfrm>
          <a:prstGeom prst="borderCallout1">
            <a:avLst>
              <a:gd name="adj1" fmla="val 48256"/>
              <a:gd name="adj2" fmla="val -1409"/>
              <a:gd name="adj3" fmla="val -28006"/>
              <a:gd name="adj4" fmla="val -2032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 is send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862232" y="2698293"/>
            <a:ext cx="1303866" cy="668867"/>
          </a:xfrm>
          <a:prstGeom prst="borderCallout1">
            <a:avLst>
              <a:gd name="adj1" fmla="val 48256"/>
              <a:gd name="adj2" fmla="val -669"/>
              <a:gd name="adj3" fmla="val 217057"/>
              <a:gd name="adj4" fmla="val -1295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r>
              <a:rPr lang="en-US" dirty="0" smtClean="0"/>
              <a:t> is receive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6862232" y="3562612"/>
            <a:ext cx="2006600" cy="668867"/>
          </a:xfrm>
          <a:prstGeom prst="borderCallout1">
            <a:avLst>
              <a:gd name="adj1" fmla="val 50788"/>
              <a:gd name="adj2" fmla="val 200"/>
              <a:gd name="adj3" fmla="val 94778"/>
              <a:gd name="adj4" fmla="val -358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-&gt; marks a guarded statement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6862231" y="1012292"/>
            <a:ext cx="1735667" cy="668867"/>
          </a:xfrm>
          <a:prstGeom prst="borderCallout1">
            <a:avLst>
              <a:gd name="adj1" fmla="val 47864"/>
              <a:gd name="adj2" fmla="val 953"/>
              <a:gd name="adj3" fmla="val 27892"/>
              <a:gd name="adj4" fmla="val -2269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*[ ] is repetition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62232" y="174756"/>
            <a:ext cx="1735667" cy="668867"/>
          </a:xfrm>
          <a:prstGeom prst="borderCallout1">
            <a:avLst>
              <a:gd name="adj1" fmla="val 51662"/>
              <a:gd name="adj2" fmla="val -700"/>
              <a:gd name="adj3" fmla="val 85917"/>
              <a:gd name="adj4" fmla="val -2222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|| is concurrent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4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 using Semaphores (Take 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</a:t>
            </a:r>
            <a:br>
              <a:rPr lang="en-US" dirty="0" smtClean="0"/>
            </a:br>
            <a:r>
              <a:rPr lang="en-US" dirty="0" smtClean="0"/>
              <a:t>using Semaphores (Take 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if (semaphore is not empty)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semaphore.V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</a:t>
            </a:r>
            <a:br>
              <a:rPr lang="en-US" dirty="0" smtClean="0"/>
            </a:br>
            <a:r>
              <a:rPr lang="en-US" dirty="0" smtClean="0"/>
              <a:t>using Semaphores (Take 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18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semaphore = new Semaphore;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queue.Append(semaphore</a:t>
            </a:r>
            <a:r>
              <a:rPr lang="en-US" dirty="0" smtClean="0"/>
              <a:t>);   // queue of waiting threads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queue.Empty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   semaphore = </a:t>
            </a:r>
            <a:r>
              <a:rPr lang="en-US" dirty="0" err="1" smtClean="0"/>
              <a:t>queue.Remove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semaphore.V</a:t>
            </a:r>
            <a:r>
              <a:rPr lang="en-US" dirty="0" smtClean="0"/>
              <a:t>();		// wake up waiter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Take 1: using memory load/store</a:t>
            </a:r>
          </a:p>
          <a:p>
            <a:pPr lvl="1"/>
            <a:r>
              <a:rPr lang="en-US" dirty="0" smtClean="0"/>
              <a:t>See too much milk solution/Peterson’s algorithm</a:t>
            </a:r>
          </a:p>
          <a:p>
            <a:pPr>
              <a:buNone/>
            </a:pPr>
            <a:r>
              <a:rPr lang="en-US" dirty="0" smtClean="0"/>
              <a:t>Take 2:</a:t>
            </a:r>
          </a:p>
          <a:p>
            <a:pPr lvl="1"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</a:t>
            </a:r>
          </a:p>
          <a:p>
            <a:pPr lvl="1">
              <a:buNone/>
            </a:pPr>
            <a:r>
              <a:rPr lang="en-US" dirty="0" smtClean="0"/>
              <a:t>    { disable interrupts }</a:t>
            </a:r>
          </a:p>
          <a:p>
            <a:pPr lvl="1"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</a:t>
            </a:r>
          </a:p>
          <a:p>
            <a:pPr lvl="1">
              <a:buNone/>
            </a:pPr>
            <a:r>
              <a:rPr lang="en-US" dirty="0" smtClean="0"/>
              <a:t>    { enable interrupts }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Implementation, </a:t>
            </a:r>
            <a:r>
              <a:rPr lang="en-US" dirty="0" err="1" smtClean="0"/>
              <a:t>Uniprocessor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58409" cy="486326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if (value == BUSY)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myTCB</a:t>
            </a:r>
            <a:r>
              <a:rPr lang="en-US" dirty="0" smtClean="0"/>
              <a:t>-&gt;state = WAITING;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readyList.remove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switch(myTCB</a:t>
            </a:r>
            <a:r>
              <a:rPr lang="en-US" dirty="0" smtClean="0"/>
              <a:t>, next);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myTCB</a:t>
            </a:r>
            <a:r>
              <a:rPr lang="en-US" dirty="0" smtClean="0"/>
              <a:t>-&gt;state = RUNNING;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 = BUSY;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next-&gt;state = READY;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readyList.add(next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 = FREE;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Read-modify-write instructions</a:t>
            </a:r>
          </a:p>
          <a:p>
            <a:pPr lvl="1"/>
            <a:r>
              <a:rPr lang="en-US" dirty="0" smtClean="0"/>
              <a:t>Atomically read a value from memory, operate on it, and then write it back to memory</a:t>
            </a:r>
          </a:p>
          <a:p>
            <a:pPr lvl="1"/>
            <a:r>
              <a:rPr lang="en-US" dirty="0" smtClean="0"/>
              <a:t>Intervening instructions prevented in hardware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Test and </a:t>
            </a:r>
            <a:r>
              <a:rPr lang="en-US" dirty="0"/>
              <a:t>S</a:t>
            </a:r>
            <a:r>
              <a:rPr lang="en-US" dirty="0" smtClean="0"/>
              <a:t>et</a:t>
            </a:r>
            <a:endParaRPr lang="en-US" dirty="0" smtClean="0"/>
          </a:p>
          <a:p>
            <a:pPr lvl="1"/>
            <a:r>
              <a:rPr lang="en-US" dirty="0" smtClean="0"/>
              <a:t>Exchange (Intel: </a:t>
            </a:r>
            <a:r>
              <a:rPr lang="en-US" dirty="0" err="1" smtClean="0"/>
              <a:t>xchgb</a:t>
            </a:r>
            <a:r>
              <a:rPr lang="en-US" dirty="0" smtClean="0"/>
              <a:t>, w/ </a:t>
            </a:r>
            <a:r>
              <a:rPr lang="en-US" dirty="0" smtClean="0"/>
              <a:t>lock prefix to make atomic)</a:t>
            </a:r>
            <a:endParaRPr lang="en-US" dirty="0" smtClean="0"/>
          </a:p>
          <a:p>
            <a:pPr lvl="1"/>
            <a:r>
              <a:rPr lang="en-US" dirty="0" smtClean="0"/>
              <a:t>Compare and </a:t>
            </a:r>
            <a:r>
              <a:rPr lang="en-US" dirty="0" smtClean="0"/>
              <a:t>Swap</a:t>
            </a:r>
            <a:endParaRPr lang="en-US" dirty="0" smtClean="0"/>
          </a:p>
          <a:p>
            <a:r>
              <a:rPr lang="en-US" dirty="0" smtClean="0"/>
              <a:t>Any of these can be used for implementing locks and condition variables!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39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 spinlock is a lock where the processor waits in a loop for the lock to become free</a:t>
            </a:r>
          </a:p>
          <a:p>
            <a:pPr lvl="1"/>
            <a:r>
              <a:rPr lang="en-US" dirty="0" smtClean="0"/>
              <a:t>Assumes lock will be held for a short time</a:t>
            </a:r>
          </a:p>
          <a:p>
            <a:pPr lvl="1"/>
            <a:r>
              <a:rPr lang="en-US" dirty="0" smtClean="0"/>
              <a:t>Used to protect the CPU scheduler and to implement </a:t>
            </a:r>
            <a:r>
              <a:rPr lang="en-US" dirty="0" smtClean="0"/>
              <a:t>locks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/>
              <a:t>Spinlock::acquire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while </a:t>
            </a:r>
            <a:r>
              <a:rPr lang="en-US" dirty="0" smtClean="0"/>
              <a:t>( </a:t>
            </a:r>
            <a:r>
              <a:rPr lang="en-US" dirty="0" err="1"/>
              <a:t>T</a:t>
            </a:r>
            <a:r>
              <a:rPr lang="en-US" dirty="0" err="1" smtClean="0"/>
              <a:t>estAndSet</a:t>
            </a:r>
            <a:r>
              <a:rPr lang="en-US" dirty="0" smtClean="0"/>
              <a:t>(&amp;</a:t>
            </a:r>
            <a:r>
              <a:rPr lang="en-US" dirty="0" err="1" smtClean="0"/>
              <a:t>lockValue</a:t>
            </a:r>
            <a:r>
              <a:rPr lang="en-US" dirty="0" smtClean="0"/>
              <a:t>) == </a:t>
            </a:r>
            <a:r>
              <a:rPr lang="en-US" dirty="0" smtClean="0"/>
              <a:t>BUSY 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Spinlock::release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lockValue</a:t>
            </a:r>
            <a:r>
              <a:rPr lang="en-US" dirty="0" smtClean="0"/>
              <a:t> = FREE;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memorybarrier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spinlocks?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Various data structures</a:t>
            </a:r>
          </a:p>
          <a:p>
            <a:pPr lvl="1"/>
            <a:r>
              <a:rPr lang="en-US" dirty="0" smtClean="0"/>
              <a:t>Queue of waiting threads on lock X</a:t>
            </a:r>
          </a:p>
          <a:p>
            <a:pPr lvl="1"/>
            <a:r>
              <a:rPr lang="en-US" dirty="0" smtClean="0"/>
              <a:t>Queue of waiting threads on lock Y</a:t>
            </a:r>
          </a:p>
          <a:p>
            <a:pPr lvl="1"/>
            <a:r>
              <a:rPr lang="en-US" dirty="0" smtClean="0"/>
              <a:t>List of threads ready to run</a:t>
            </a:r>
          </a:p>
          <a:p>
            <a:r>
              <a:rPr lang="en-US" dirty="0" smtClean="0"/>
              <a:t>One spinlock per kernel?</a:t>
            </a:r>
          </a:p>
          <a:p>
            <a:pPr lvl="1"/>
            <a:r>
              <a:rPr lang="en-US" dirty="0" smtClean="0"/>
              <a:t>Bottleneck!</a:t>
            </a:r>
          </a:p>
          <a:p>
            <a:r>
              <a:rPr lang="en-US" dirty="0" smtClean="0"/>
              <a:t>Instead:</a:t>
            </a:r>
          </a:p>
          <a:p>
            <a:pPr lvl="1"/>
            <a:r>
              <a:rPr lang="en-US" dirty="0" smtClean="0"/>
              <a:t>One spinlock per lock</a:t>
            </a:r>
          </a:p>
          <a:p>
            <a:pPr lvl="1"/>
            <a:r>
              <a:rPr lang="en-US" dirty="0" smtClean="0"/>
              <a:t>One spinlock for the scheduler ready list</a:t>
            </a:r>
          </a:p>
          <a:p>
            <a:pPr lvl="2"/>
            <a:r>
              <a:rPr lang="en-US" dirty="0" smtClean="0"/>
              <a:t>Perhaps per-core </a:t>
            </a:r>
            <a:r>
              <a:rPr lang="en-US" dirty="0" smtClean="0"/>
              <a:t>ready </a:t>
            </a:r>
            <a:r>
              <a:rPr lang="en-US" dirty="0" smtClean="0"/>
              <a:t>lists: </a:t>
            </a:r>
            <a:r>
              <a:rPr lang="en-US" dirty="0" smtClean="0"/>
              <a:t>one spinlock per 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Implementation, Multiprocessor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(value == BUSY)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suspend(&amp;spinlock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 = BUSY;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5675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     scheduler-&gt;</a:t>
            </a:r>
            <a:r>
              <a:rPr lang="en-US" dirty="0" err="1" smtClean="0"/>
              <a:t>makeReady(next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 = FREE;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Implementation, Multiprocessor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Sched::suspend(SpinLock</a:t>
            </a:r>
            <a:r>
              <a:rPr lang="en-US" dirty="0" smtClean="0"/>
              <a:t> ∗lock) { </a:t>
            </a:r>
          </a:p>
          <a:p>
            <a:pPr>
              <a:buNone/>
            </a:pPr>
            <a:r>
              <a:rPr lang="en-US" dirty="0" smtClean="0"/>
              <a:t>    TCB ∗next;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lock−&gt;release();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−&gt;state = WAITING;</a:t>
            </a:r>
          </a:p>
          <a:p>
            <a:pPr>
              <a:buNone/>
            </a:pPr>
            <a:r>
              <a:rPr lang="en-US" dirty="0" smtClean="0"/>
              <a:t>    next = </a:t>
            </a:r>
            <a:r>
              <a:rPr lang="en-US" dirty="0" err="1" smtClean="0"/>
              <a:t>readyList.remove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thread_switch(myTCB</a:t>
            </a:r>
            <a:r>
              <a:rPr lang="en-US" dirty="0" smtClean="0"/>
              <a:t>, next);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−&gt;state = RUNNING;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Sched::makeReady(TCB</a:t>
            </a:r>
            <a:r>
              <a:rPr lang="en-US" dirty="0" smtClean="0"/>
              <a:t> ∗thread) {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 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readyList.add(thread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thread−&gt;state = READY;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15711</TotalTime>
  <Words>1679</Words>
  <Application>Microsoft Office PowerPoint</Application>
  <PresentationFormat>On-screen Show (4:3)</PresentationFormat>
  <Paragraphs>388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Introduction to Operating Systems</vt:lpstr>
      <vt:lpstr>Roadmap</vt:lpstr>
      <vt:lpstr>Implementing Synchronization</vt:lpstr>
      <vt:lpstr>Lock Implementation, Uniprocessor</vt:lpstr>
      <vt:lpstr>Multiprocessor</vt:lpstr>
      <vt:lpstr>Spinlocks</vt:lpstr>
      <vt:lpstr>How many spinlocks?</vt:lpstr>
      <vt:lpstr>Lock Implementation, Multiprocessor</vt:lpstr>
      <vt:lpstr>Lock Implementation, Multiprocessor</vt:lpstr>
      <vt:lpstr>What thread is currently running?</vt:lpstr>
      <vt:lpstr>Lock Implementation, Linux</vt:lpstr>
      <vt:lpstr>Lock Implementation, Linux</vt:lpstr>
      <vt:lpstr>Semaphores</vt:lpstr>
      <vt:lpstr>Bounded Buffer with Locks/CVs</vt:lpstr>
      <vt:lpstr>Bounded Buffer with Semaphores</vt:lpstr>
      <vt:lpstr>Compare Semaphore P()/V() Implementation with Locks/CVs</vt:lpstr>
      <vt:lpstr>Remember the rules</vt:lpstr>
      <vt:lpstr>PowerPoint Presentation</vt:lpstr>
      <vt:lpstr>Communicating Sequential Processes (CSP/Google Go)</vt:lpstr>
      <vt:lpstr>Locks/CVs vs. CSP</vt:lpstr>
      <vt:lpstr>PowerPoint Presentation</vt:lpstr>
      <vt:lpstr>Implementing Condition Variables using Semaphores (Take 1)</vt:lpstr>
      <vt:lpstr>Implementing Condition Variables using Semaphores (Take 2)</vt:lpstr>
      <vt:lpstr>Implementing Condition Variables using Semaphores (Take 3)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Mark Smotherman</cp:lastModifiedBy>
  <cp:revision>77</cp:revision>
  <cp:lastPrinted>2017-05-21T23:32:32Z</cp:lastPrinted>
  <dcterms:created xsi:type="dcterms:W3CDTF">2014-10-17T18:24:38Z</dcterms:created>
  <dcterms:modified xsi:type="dcterms:W3CDTF">2018-06-04T21:47:39Z</dcterms:modified>
  <cp:category/>
</cp:coreProperties>
</file>