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408" r:id="rId2"/>
    <p:sldId id="286" r:id="rId3"/>
    <p:sldId id="377" r:id="rId4"/>
    <p:sldId id="312" r:id="rId5"/>
    <p:sldId id="310" r:id="rId6"/>
    <p:sldId id="393" r:id="rId7"/>
    <p:sldId id="378" r:id="rId8"/>
    <p:sldId id="391" r:id="rId9"/>
    <p:sldId id="314" r:id="rId10"/>
    <p:sldId id="315" r:id="rId11"/>
    <p:sldId id="316" r:id="rId12"/>
    <p:sldId id="320" r:id="rId13"/>
    <p:sldId id="392" r:id="rId14"/>
    <p:sldId id="322" r:id="rId15"/>
    <p:sldId id="318" r:id="rId16"/>
    <p:sldId id="323" r:id="rId17"/>
    <p:sldId id="337" r:id="rId18"/>
    <p:sldId id="338" r:id="rId19"/>
    <p:sldId id="381" r:id="rId20"/>
    <p:sldId id="324" r:id="rId21"/>
    <p:sldId id="325" r:id="rId22"/>
    <p:sldId id="341" r:id="rId23"/>
    <p:sldId id="342" r:id="rId24"/>
    <p:sldId id="343" r:id="rId25"/>
    <p:sldId id="409" r:id="rId26"/>
    <p:sldId id="344" r:id="rId27"/>
    <p:sldId id="345" r:id="rId28"/>
    <p:sldId id="346" r:id="rId29"/>
    <p:sldId id="383" r:id="rId30"/>
    <p:sldId id="397" r:id="rId31"/>
    <p:sldId id="405" r:id="rId32"/>
    <p:sldId id="406" r:id="rId33"/>
    <p:sldId id="348" r:id="rId34"/>
    <p:sldId id="396" r:id="rId35"/>
    <p:sldId id="349" r:id="rId36"/>
    <p:sldId id="350" r:id="rId37"/>
    <p:sldId id="351" r:id="rId38"/>
    <p:sldId id="353" r:id="rId39"/>
    <p:sldId id="385" r:id="rId40"/>
    <p:sldId id="384" r:id="rId41"/>
    <p:sldId id="355" r:id="rId42"/>
    <p:sldId id="398" r:id="rId43"/>
    <p:sldId id="400" r:id="rId44"/>
    <p:sldId id="401" r:id="rId45"/>
    <p:sldId id="399" r:id="rId46"/>
    <p:sldId id="374" r:id="rId47"/>
    <p:sldId id="357" r:id="rId48"/>
    <p:sldId id="358" r:id="rId49"/>
    <p:sldId id="386" r:id="rId50"/>
    <p:sldId id="361" r:id="rId51"/>
    <p:sldId id="362" r:id="rId52"/>
    <p:sldId id="359" r:id="rId53"/>
    <p:sldId id="360" r:id="rId54"/>
    <p:sldId id="376" r:id="rId55"/>
    <p:sldId id="388" r:id="rId56"/>
    <p:sldId id="389" r:id="rId57"/>
    <p:sldId id="390" r:id="rId58"/>
    <p:sldId id="407" r:id="rId59"/>
    <p:sldId id="402" r:id="rId60"/>
    <p:sldId id="364" r:id="rId61"/>
    <p:sldId id="373" r:id="rId62"/>
    <p:sldId id="403" r:id="rId63"/>
    <p:sldId id="371" r:id="rId6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4290" autoAdjust="0"/>
  </p:normalViewPr>
  <p:slideViewPr>
    <p:cSldViewPr snapToGrid="0" snapToObjects="1">
      <p:cViewPr varScale="1">
        <p:scale>
          <a:sx n="73" d="100"/>
          <a:sy n="73" d="100"/>
        </p:scale>
        <p:origin x="10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windows, the compiler reorganizes where</a:t>
            </a:r>
            <a:r>
              <a:rPr lang="en-US" baseline="0" dirty="0" smtClean="0"/>
              <a:t> procedures are in the executable, to put the initialization code in a few pages right at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the TLB</a:t>
            </a:r>
            <a:r>
              <a:rPr lang="en-US" baseline="0" dirty="0" smtClean="0"/>
              <a:t> miss walks the page table in the physical cache, so you may not even need to go to physical memory on a TLB miss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invalidate the cache, or tag the cache with process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ID’s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tagged, and the virtual cache is &gt; page size, means that it is possible to have multiple cache blocks that have different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Initially, pc = 240.</a:t>
            </a:r>
          </a:p>
          <a:p>
            <a:r>
              <a:rPr lang="en-US" dirty="0"/>
              <a:t> </a:t>
            </a:r>
          </a:p>
          <a:p>
            <a:r>
              <a:rPr lang="en-US" i="1" dirty="0"/>
              <a:t>What happens first?  Simulate machine, building up physical memory contents as we go.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1. fetch 240?  virtual segment #?  0;  offset  ?  240.   Physical address: 4240 from base = 4000 + offset = 240.  Fetch value at 4240.  Store address of </a:t>
            </a:r>
            <a:r>
              <a:rPr lang="en-US" i="1" dirty="0" err="1"/>
              <a:t>x</a:t>
            </a:r>
            <a:r>
              <a:rPr lang="en-US" i="1" dirty="0"/>
              <a:t> into r2 (first argument to procedure).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2. fetch 244?  virtual segment #? 0; offset ? 244.  Physical address: 4244.  Fetch value at 4244.  Instruction to Store PC + 8 into r31 (return value).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5. What is PC?  (Note PC is </a:t>
            </a:r>
            <a:r>
              <a:rPr lang="en-US" i="1" dirty="0" err="1"/>
              <a:t>untranslated</a:t>
            </a:r>
            <a:r>
              <a:rPr lang="en-US" i="1" dirty="0"/>
              <a:t>!)  244 +8 = 24c  Instruction to execute after return.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6. Fetch 248?  Physical address 4248.  Fetch instruction: jump 360.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7. Fetch 360?  </a:t>
            </a:r>
            <a:r>
              <a:rPr lang="en-US" i="1" dirty="0" err="1"/>
              <a:t>Physaddr</a:t>
            </a:r>
            <a:r>
              <a:rPr lang="en-US" i="1" dirty="0"/>
              <a:t> 4360.  Fetch instruction: load (r2) into r3.  Contents of r2?  1108. 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8. r2 is used as a pointer.  Contents of r2 is a virtual address.  Therefore, need to translate it! </a:t>
            </a:r>
            <a:r>
              <a:rPr lang="en-US" i="1" dirty="0" err="1"/>
              <a:t>Seg</a:t>
            </a:r>
            <a:r>
              <a:rPr lang="en-US" i="1" dirty="0"/>
              <a:t> # ? 1  offset ? 108.  </a:t>
            </a:r>
            <a:r>
              <a:rPr lang="en-US" i="1" dirty="0" err="1"/>
              <a:t>Physaddr</a:t>
            </a:r>
            <a:r>
              <a:rPr lang="en-US" i="1" dirty="0"/>
              <a:t>: 108.  Fetch value a.  Do remainder of </a:t>
            </a:r>
            <a:r>
              <a:rPr lang="en-US" i="1" dirty="0" err="1"/>
              <a:t>strlen</a:t>
            </a:r>
            <a:r>
              <a:rPr lang="en-US" i="1" dirty="0"/>
              <a:t>.  </a:t>
            </a:r>
          </a:p>
          <a:p>
            <a:r>
              <a:rPr lang="en-US" i="1" dirty="0"/>
              <a:t> </a:t>
            </a:r>
          </a:p>
          <a:p>
            <a:r>
              <a:rPr lang="en-US" i="1" dirty="0"/>
              <a:t>9.  On return, jump to (r31) -- this holds return PC in *virtual space*  -- 24c</a:t>
            </a:r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page size is 4 bytes</a:t>
            </a:r>
          </a:p>
          <a:p>
            <a:endParaRPr lang="en-US" dirty="0" smtClean="0"/>
          </a:p>
          <a:p>
            <a:r>
              <a:rPr lang="en-US" dirty="0" smtClean="0"/>
              <a:t>Where is virtual address 6?  9?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/>
              <a:t>8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22390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Segment is a contiguous region of </a:t>
            </a:r>
            <a:r>
              <a:rPr lang="en-US" i="1" dirty="0" smtClean="0"/>
              <a:t>virtual</a:t>
            </a:r>
            <a:r>
              <a:rPr lang="en-US" dirty="0" smtClean="0"/>
              <a:t> memory</a:t>
            </a:r>
          </a:p>
          <a:p>
            <a:r>
              <a:rPr lang="en-US" dirty="0" smtClean="0"/>
              <a:t>Each process has a segment table (in hardware)</a:t>
            </a:r>
          </a:p>
          <a:p>
            <a:pPr lvl="1"/>
            <a:r>
              <a:rPr lang="en-US" dirty="0" smtClean="0"/>
              <a:t>Entry in table = segment</a:t>
            </a:r>
          </a:p>
          <a:p>
            <a:r>
              <a:rPr lang="en-US" dirty="0" smtClean="0"/>
              <a:t>Segment can be located anywhere in physical memory</a:t>
            </a:r>
          </a:p>
          <a:p>
            <a:pPr lvl="1"/>
            <a:r>
              <a:rPr lang="en-US" dirty="0" smtClean="0"/>
              <a:t>Each segment has: start, length, access permission</a:t>
            </a:r>
          </a:p>
          <a:p>
            <a:r>
              <a:rPr lang="en-US" dirty="0" smtClean="0"/>
              <a:t>Processes can share segments</a:t>
            </a:r>
          </a:p>
          <a:p>
            <a:pPr lvl="1"/>
            <a:r>
              <a:rPr lang="en-US" dirty="0" smtClean="0"/>
              <a:t>Same start, length, same/different access permissions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45" y="1600200"/>
            <a:ext cx="7854909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7506276"/>
              </p:ext>
            </p:extLst>
          </p:nvPr>
        </p:nvGraphicFramePr>
        <p:xfrm>
          <a:off x="457200" y="2507260"/>
          <a:ext cx="4038600" cy="4358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main: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</a:t>
                      </a:r>
                      <a:r>
                        <a:rPr lang="en-US" sz="2000" baseline="0" dirty="0" smtClean="0"/>
                        <a:t> #0x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108</a:t>
                      </a:r>
                      <a:r>
                        <a:rPr lang="en-US" sz="2000" baseline="0" dirty="0" smtClean="0"/>
                        <a:t>, r2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244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 pc+0x8, r31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248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360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24c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strlen</a:t>
                      </a:r>
                      <a:r>
                        <a:rPr lang="en-US" sz="2000" dirty="0" smtClean="0"/>
                        <a:t>: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loadbyte</a:t>
                      </a:r>
                      <a:r>
                        <a:rPr lang="en-US" sz="2000" baseline="0" dirty="0" smtClean="0"/>
                        <a:t> (r2), r3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420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 (r31)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 0x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108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err="1" smtClean="0"/>
                        <a:t>b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\0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83153"/>
              </p:ext>
            </p:extLst>
          </p:nvPr>
        </p:nvGraphicFramePr>
        <p:xfrm>
          <a:off x="4648200" y="2507260"/>
          <a:ext cx="4038600" cy="43586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x: 0x108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</a:t>
                      </a:r>
                      <a:r>
                        <a:rPr lang="en-US" sz="2000" dirty="0" err="1" smtClean="0"/>
                        <a:t>b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</a:t>
                      </a:r>
                      <a:r>
                        <a:rPr lang="en-US" sz="2000" dirty="0" smtClean="0"/>
                        <a:t> \0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main: 0x4240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</a:t>
                      </a:r>
                      <a:r>
                        <a:rPr lang="en-US" sz="2000" baseline="0" dirty="0" smtClean="0"/>
                        <a:t> #0x1108, r2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0x4244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store pc+0x8, r31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0x4248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jump</a:t>
                      </a:r>
                      <a:r>
                        <a:rPr lang="en-US" sz="2000" baseline="0" dirty="0" smtClean="0"/>
                        <a:t> 0x</a:t>
                      </a:r>
                      <a:r>
                        <a:rPr lang="en-US" sz="2000" dirty="0" smtClean="0"/>
                        <a:t>360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0x424c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strlen</a:t>
                      </a:r>
                      <a:r>
                        <a:rPr lang="en-US" sz="2000" dirty="0" smtClean="0"/>
                        <a:t>: 0x4360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loadbyte</a:t>
                      </a:r>
                      <a:r>
                        <a:rPr lang="en-US" sz="2000" dirty="0" smtClean="0"/>
                        <a:t> (r2),r3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0x4420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jump</a:t>
                      </a:r>
                      <a:r>
                        <a:rPr lang="en-US" sz="2000" baseline="0" smtClean="0"/>
                        <a:t> (r31)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245350"/>
              </p:ext>
            </p:extLst>
          </p:nvPr>
        </p:nvGraphicFramePr>
        <p:xfrm>
          <a:off x="2410094" y="330316"/>
          <a:ext cx="4300477" cy="19812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39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Segment #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Segment</a:t>
                      </a:r>
                      <a:r>
                        <a:rPr lang="en-US" sz="2000" baseline="0" dirty="0" smtClean="0"/>
                        <a:t> start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length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dirty="0" smtClean="0"/>
                        <a:t>code)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0x4000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0x700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000" dirty="0" smtClean="0"/>
                        <a:t> (data)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0x500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000" dirty="0" smtClean="0"/>
                        <a:t> (heap)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000" dirty="0" smtClean="0"/>
                        <a:t> (stack)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0x2000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0x1000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052556"/>
            <a:ext cx="18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Virtual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42706" y="2052556"/>
            <a:ext cx="1959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Physical Memory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808279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 bit segment #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12 bit offset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segmentation, what is saved/restored on a process context switch?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fork and Copy on Write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UNIX fork</a:t>
            </a:r>
          </a:p>
          <a:p>
            <a:pPr lvl="1"/>
            <a:r>
              <a:rPr lang="en-US" dirty="0" smtClean="0"/>
              <a:t>Makes a complete copy of a process</a:t>
            </a:r>
          </a:p>
          <a:p>
            <a:r>
              <a:rPr lang="en-US" dirty="0" smtClean="0"/>
              <a:t>Segments allow a more efficient implementation</a:t>
            </a:r>
          </a:p>
          <a:p>
            <a:pPr lvl="1"/>
            <a:r>
              <a:rPr lang="en-US" dirty="0" smtClean="0"/>
              <a:t>Copy segment table into child</a:t>
            </a:r>
          </a:p>
          <a:p>
            <a:pPr lvl="1"/>
            <a:r>
              <a:rPr lang="en-US" dirty="0" smtClean="0"/>
              <a:t>Mark parent and child segments read-only</a:t>
            </a:r>
          </a:p>
          <a:p>
            <a:pPr lvl="1"/>
            <a:r>
              <a:rPr lang="en-US" dirty="0" smtClean="0"/>
              <a:t>Start child process; return to parent</a:t>
            </a:r>
          </a:p>
          <a:p>
            <a:pPr lvl="1"/>
            <a:r>
              <a:rPr lang="en-US" dirty="0" smtClean="0"/>
              <a:t>If child or parent writes to a segment (ex: stack, heap)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rap into kernel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ake a copy of the segment and resume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440" y="256478"/>
            <a:ext cx="7500177" cy="66015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on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55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much physical memory is needed for the stack or heap?</a:t>
            </a:r>
          </a:p>
          <a:p>
            <a:pPr lvl="1"/>
            <a:r>
              <a:rPr lang="en-US" dirty="0" smtClean="0"/>
              <a:t>Only what is currently in use</a:t>
            </a:r>
          </a:p>
          <a:p>
            <a:r>
              <a:rPr lang="en-US" dirty="0" smtClean="0"/>
              <a:t>When program uses memory beyond end of stack</a:t>
            </a:r>
          </a:p>
          <a:p>
            <a:pPr lvl="1"/>
            <a:r>
              <a:rPr lang="en-US" dirty="0" smtClean="0"/>
              <a:t>Segmentation fault into OS kernel</a:t>
            </a:r>
          </a:p>
          <a:p>
            <a:pPr lvl="1"/>
            <a:r>
              <a:rPr lang="en-US" dirty="0" smtClean="0"/>
              <a:t>Kernel allocates some memory</a:t>
            </a:r>
          </a:p>
          <a:p>
            <a:pPr lvl="2"/>
            <a:r>
              <a:rPr lang="en-US" dirty="0" smtClean="0"/>
              <a:t>How much?</a:t>
            </a:r>
          </a:p>
          <a:p>
            <a:pPr lvl="1"/>
            <a:r>
              <a:rPr lang="en-US" dirty="0" smtClean="0"/>
              <a:t>Zeros the memory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void accidentally leaking information!</a:t>
            </a:r>
          </a:p>
          <a:p>
            <a:pPr lvl="1"/>
            <a:r>
              <a:rPr lang="en-US" dirty="0" smtClean="0"/>
              <a:t>Modify segment table</a:t>
            </a:r>
          </a:p>
          <a:p>
            <a:pPr lvl="1"/>
            <a:r>
              <a:rPr lang="en-US" dirty="0" smtClean="0"/>
              <a:t>Resume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3201" cy="48010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Can share code/data segments between processes</a:t>
            </a:r>
          </a:p>
          <a:p>
            <a:pPr lvl="1"/>
            <a:r>
              <a:rPr lang="en-US" dirty="0" smtClean="0"/>
              <a:t>Can protect code segment from being overwritten</a:t>
            </a:r>
          </a:p>
          <a:p>
            <a:pPr lvl="1"/>
            <a:r>
              <a:rPr lang="en-US" dirty="0" smtClean="0"/>
              <a:t>Can transparently grow stack/heap as needed</a:t>
            </a:r>
          </a:p>
          <a:p>
            <a:pPr lvl="1"/>
            <a:r>
              <a:rPr lang="en-US" dirty="0" smtClean="0"/>
              <a:t>Can detect if need to copy-on-write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/>
              <a:t>Complex memory management</a:t>
            </a:r>
          </a:p>
          <a:p>
            <a:pPr lvl="2"/>
            <a:r>
              <a:rPr lang="en-US" dirty="0" smtClean="0"/>
              <a:t>Need to find chunk of a particular size</a:t>
            </a:r>
          </a:p>
          <a:p>
            <a:pPr lvl="1"/>
            <a:r>
              <a:rPr lang="en-US" dirty="0" smtClean="0"/>
              <a:t>May need to rearrange memory from time to time to make room for new segment or growing segment</a:t>
            </a:r>
          </a:p>
          <a:p>
            <a:pPr lvl="2"/>
            <a:r>
              <a:rPr lang="en-US" dirty="0" smtClean="0"/>
              <a:t>External fragmentation: wasted space between chunks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memory in fixed size units, or pages</a:t>
            </a:r>
          </a:p>
          <a:p>
            <a:r>
              <a:rPr lang="en-US" dirty="0" smtClean="0"/>
              <a:t>Finding a free page is easy</a:t>
            </a:r>
          </a:p>
          <a:p>
            <a:pPr lvl="1"/>
            <a:r>
              <a:rPr lang="en-US" dirty="0" smtClean="0"/>
              <a:t>Bitmap allocation: 0011111100000001100</a:t>
            </a:r>
          </a:p>
          <a:p>
            <a:pPr lvl="1"/>
            <a:r>
              <a:rPr lang="en-US" dirty="0" smtClean="0"/>
              <a:t>Each bit represents one physical page frame</a:t>
            </a:r>
          </a:p>
          <a:p>
            <a:r>
              <a:rPr lang="en-US" dirty="0" smtClean="0"/>
              <a:t>Each process has its own page table</a:t>
            </a:r>
          </a:p>
          <a:p>
            <a:pPr lvl="1"/>
            <a:r>
              <a:rPr lang="en-US" dirty="0" smtClean="0"/>
              <a:t>Stored in physical memory</a:t>
            </a:r>
          </a:p>
          <a:p>
            <a:pPr lvl="1"/>
            <a:r>
              <a:rPr lang="en-US" dirty="0" smtClean="0"/>
              <a:t>Hardware registers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ointer to page table start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age table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Translation (Abstract)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85" y="1515340"/>
            <a:ext cx="4428430" cy="51038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Address Translation Concept</a:t>
            </a:r>
          </a:p>
          <a:p>
            <a:pPr lvl="1"/>
            <a:r>
              <a:rPr lang="en-US" dirty="0" smtClean="0"/>
              <a:t>How do we convert a virtual address to a physical address?</a:t>
            </a:r>
          </a:p>
          <a:p>
            <a:r>
              <a:rPr lang="en-US" dirty="0" smtClean="0"/>
              <a:t>Flexible Address Translation</a:t>
            </a:r>
          </a:p>
          <a:p>
            <a:pPr lvl="1"/>
            <a:r>
              <a:rPr lang="en-US" dirty="0" smtClean="0"/>
              <a:t>Base and bound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Multilevel translation</a:t>
            </a:r>
          </a:p>
          <a:p>
            <a:r>
              <a:rPr lang="en-US" dirty="0" smtClean="0"/>
              <a:t>Efficient Address Translation</a:t>
            </a:r>
          </a:p>
          <a:p>
            <a:pPr lvl="1"/>
            <a:r>
              <a:rPr lang="en-US" dirty="0" smtClean="0"/>
              <a:t>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Buffers</a:t>
            </a:r>
          </a:p>
          <a:p>
            <a:pPr lvl="1"/>
            <a:r>
              <a:rPr lang="en-US" dirty="0" smtClean="0"/>
              <a:t>Virtually and physically addressed caches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0476" y="143320"/>
            <a:ext cx="7629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Paged Translation (Implementation)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655" y="1026229"/>
            <a:ext cx="6388754" cy="55452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754092" y="857925"/>
          <a:ext cx="796363" cy="46634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</a:p>
                    <a:p>
                      <a:r>
                        <a:rPr lang="en-US" sz="2400" dirty="0" smtClean="0"/>
                        <a:t>B</a:t>
                      </a:r>
                    </a:p>
                    <a:p>
                      <a:r>
                        <a:rPr lang="en-US" sz="2400" dirty="0" smtClean="0"/>
                        <a:t>C</a:t>
                      </a:r>
                    </a:p>
                    <a:p>
                      <a:r>
                        <a:rPr lang="en-US" sz="2400" dirty="0" smtClean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</a:p>
                    <a:p>
                      <a:r>
                        <a:rPr lang="en-US" sz="2400" dirty="0" smtClean="0"/>
                        <a:t>F</a:t>
                      </a:r>
                    </a:p>
                    <a:p>
                      <a:r>
                        <a:rPr lang="en-US" sz="2400" dirty="0" smtClean="0"/>
                        <a:t>G</a:t>
                      </a:r>
                    </a:p>
                    <a:p>
                      <a:r>
                        <a:rPr lang="en-US" sz="2400" dirty="0" smtClean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</a:t>
                      </a:r>
                    </a:p>
                    <a:p>
                      <a:r>
                        <a:rPr lang="en-US" sz="2400" dirty="0" smtClean="0"/>
                        <a:t>J</a:t>
                      </a:r>
                    </a:p>
                    <a:p>
                      <a:r>
                        <a:rPr lang="en-US" sz="2400" dirty="0" smtClean="0"/>
                        <a:t>K</a:t>
                      </a:r>
                    </a:p>
                    <a:p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8877708"/>
              </p:ext>
            </p:extLst>
          </p:nvPr>
        </p:nvGraphicFramePr>
        <p:xfrm>
          <a:off x="6792452" y="82509"/>
          <a:ext cx="860880" cy="6766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6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I</a:t>
                      </a:r>
                    </a:p>
                    <a:p>
                      <a:r>
                        <a:rPr lang="en-US" sz="2300" dirty="0" smtClean="0"/>
                        <a:t>J</a:t>
                      </a:r>
                    </a:p>
                    <a:p>
                      <a:r>
                        <a:rPr lang="en-US" sz="2300" dirty="0" smtClean="0"/>
                        <a:t>K</a:t>
                      </a:r>
                    </a:p>
                    <a:p>
                      <a:r>
                        <a:rPr lang="en-US" sz="2300" dirty="0" err="1" smtClean="0"/>
                        <a:t>L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  <a:p>
                      <a:endParaRPr lang="en-US" sz="23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</a:t>
                      </a:r>
                    </a:p>
                    <a:p>
                      <a:r>
                        <a:rPr lang="en-US" sz="2300" dirty="0" smtClean="0"/>
                        <a:t>F</a:t>
                      </a:r>
                    </a:p>
                    <a:p>
                      <a:r>
                        <a:rPr lang="en-US" sz="2300" dirty="0" smtClean="0"/>
                        <a:t>G</a:t>
                      </a:r>
                    </a:p>
                    <a:p>
                      <a:r>
                        <a:rPr lang="en-US" sz="2300" dirty="0" err="1" smtClean="0"/>
                        <a:t>H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</a:t>
                      </a:r>
                    </a:p>
                    <a:p>
                      <a:r>
                        <a:rPr lang="en-US" sz="2300" dirty="0" smtClean="0"/>
                        <a:t>B</a:t>
                      </a:r>
                    </a:p>
                    <a:p>
                      <a:r>
                        <a:rPr lang="en-US" sz="2300" dirty="0" smtClean="0"/>
                        <a:t>C</a:t>
                      </a:r>
                    </a:p>
                    <a:p>
                      <a:r>
                        <a:rPr lang="en-US" sz="2300" dirty="0" smtClean="0"/>
                        <a:t>D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36291" y="2657975"/>
          <a:ext cx="900655" cy="13716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0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15344" y="2094927"/>
            <a:ext cx="150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Page Table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57200" y="313439"/>
            <a:ext cx="181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Process View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493810" y="396260"/>
            <a:ext cx="231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Physical Memory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550455" y="1550504"/>
            <a:ext cx="1924265" cy="1335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36946" y="2886323"/>
            <a:ext cx="2355506" cy="315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1550455" y="3156668"/>
            <a:ext cx="1985836" cy="187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36946" y="3343775"/>
            <a:ext cx="2355506" cy="1244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550455" y="3832529"/>
            <a:ext cx="1985836" cy="938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36946" y="2011680"/>
            <a:ext cx="2355506" cy="182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paging, what is saved/restored on a process context switch?</a:t>
            </a:r>
          </a:p>
          <a:p>
            <a:pPr lvl="1"/>
            <a:r>
              <a:rPr lang="en-US" dirty="0" smtClean="0"/>
              <a:t>Pointer to page table and size of page table are loaded into privileged registers</a:t>
            </a:r>
          </a:p>
          <a:p>
            <a:pPr lvl="1"/>
            <a:r>
              <a:rPr lang="en-US" dirty="0" smtClean="0"/>
              <a:t>Page table itself is in main memory</a:t>
            </a:r>
          </a:p>
          <a:p>
            <a:pPr lvl="0"/>
            <a:r>
              <a:rPr lang="en-US" dirty="0" smtClean="0"/>
              <a:t>What if page size is very small?</a:t>
            </a:r>
          </a:p>
          <a:p>
            <a:r>
              <a:rPr lang="en-US" dirty="0" smtClean="0"/>
              <a:t>What if page size is very large?</a:t>
            </a:r>
          </a:p>
          <a:p>
            <a:pPr lvl="1"/>
            <a:r>
              <a:rPr lang="en-US" dirty="0" smtClean="0"/>
              <a:t>Internal fragmentation: if we don’t need all of the space inside a fixed size chunk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and 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4320" cy="45259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Can we share memory between processes?</a:t>
            </a:r>
          </a:p>
          <a:p>
            <a:pPr lvl="1"/>
            <a:r>
              <a:rPr lang="en-US" dirty="0" smtClean="0"/>
              <a:t>Set entries in both page tables to point to same page frames</a:t>
            </a:r>
          </a:p>
          <a:p>
            <a:pPr lvl="1"/>
            <a:r>
              <a:rPr lang="en-US" dirty="0" smtClean="0"/>
              <a:t>Need </a:t>
            </a:r>
            <a:r>
              <a:rPr lang="en-US" i="1" dirty="0" smtClean="0"/>
              <a:t>core map </a:t>
            </a:r>
            <a:r>
              <a:rPr lang="en-US" dirty="0" smtClean="0"/>
              <a:t>of page frames to track which processes are pointing to which page frames (e.g., reference count)</a:t>
            </a:r>
          </a:p>
          <a:p>
            <a:r>
              <a:rPr lang="en-US" dirty="0" smtClean="0"/>
              <a:t>UNIX fork with copy on write</a:t>
            </a:r>
          </a:p>
          <a:p>
            <a:pPr lvl="1"/>
            <a:r>
              <a:rPr lang="en-US" dirty="0" smtClean="0"/>
              <a:t>Copy page table of parent into child process</a:t>
            </a:r>
          </a:p>
          <a:p>
            <a:pPr lvl="1"/>
            <a:r>
              <a:rPr lang="en-US" dirty="0" smtClean="0"/>
              <a:t>Mark all pages (in new and old page tables) as read-only</a:t>
            </a:r>
          </a:p>
          <a:p>
            <a:pPr lvl="1"/>
            <a:r>
              <a:rPr lang="en-US" dirty="0" smtClean="0"/>
              <a:t>Trap into kernel on write (in child or parent)</a:t>
            </a:r>
          </a:p>
          <a:p>
            <a:pPr lvl="1"/>
            <a:r>
              <a:rPr lang="en-US" dirty="0" smtClean="0"/>
              <a:t>Copy page</a:t>
            </a:r>
          </a:p>
          <a:p>
            <a:pPr lvl="1"/>
            <a:r>
              <a:rPr lang="en-US" dirty="0" smtClean="0"/>
              <a:t>Mark both as writeable</a:t>
            </a:r>
          </a:p>
          <a:p>
            <a:pPr lvl="1"/>
            <a:r>
              <a:rPr lang="en-US" dirty="0" smtClean="0"/>
              <a:t>Resume execution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875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Can I start running a program before its code is in physical memory?</a:t>
            </a:r>
          </a:p>
          <a:p>
            <a:pPr lvl="1"/>
            <a:r>
              <a:rPr lang="en-US" dirty="0" smtClean="0"/>
              <a:t>Set all page table entries to invalid (i.e., not present)</a:t>
            </a:r>
          </a:p>
          <a:p>
            <a:pPr lvl="1"/>
            <a:r>
              <a:rPr lang="en-US" dirty="0" smtClean="0"/>
              <a:t>When a page is referenced for first time, page fault</a:t>
            </a:r>
          </a:p>
          <a:p>
            <a:pPr lvl="1"/>
            <a:r>
              <a:rPr lang="en-US" dirty="0" smtClean="0"/>
              <a:t>Kernel brings page in from disk</a:t>
            </a:r>
          </a:p>
          <a:p>
            <a:pPr lvl="1"/>
            <a:r>
              <a:rPr lang="en-US" dirty="0" smtClean="0"/>
              <a:t>Resume execution</a:t>
            </a:r>
          </a:p>
          <a:p>
            <a:pPr lvl="1"/>
            <a:r>
              <a:rPr lang="en-US" dirty="0" smtClean="0"/>
              <a:t>Remaining pages can be transferred in the background while program is running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Space Needed for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Single-level page table proportional in size to virtual address space</a:t>
            </a:r>
            <a:endParaRPr lang="en-US" dirty="0"/>
          </a:p>
          <a:p>
            <a:r>
              <a:rPr lang="en-US" dirty="0" smtClean="0"/>
              <a:t>Alternatives:</a:t>
            </a:r>
            <a:endParaRPr lang="en-US" dirty="0"/>
          </a:p>
          <a:p>
            <a:pPr lvl="1"/>
            <a:r>
              <a:rPr lang="en-US" dirty="0" smtClean="0"/>
              <a:t>Variable-sized </a:t>
            </a:r>
            <a:r>
              <a:rPr lang="en-US" dirty="0"/>
              <a:t>page table - use page table base and limit </a:t>
            </a:r>
            <a:r>
              <a:rPr lang="en-US" dirty="0" smtClean="0"/>
              <a:t>(i.e., treat page table as a segment) - </a:t>
            </a:r>
            <a:r>
              <a:rPr lang="en-US" dirty="0"/>
              <a:t>VAX</a:t>
            </a:r>
          </a:p>
          <a:p>
            <a:pPr lvl="1"/>
            <a:r>
              <a:rPr lang="en-US" dirty="0" smtClean="0"/>
              <a:t>Multi-level (hierarchical) </a:t>
            </a:r>
            <a:r>
              <a:rPr lang="en-US" dirty="0"/>
              <a:t>page tables - Alpha, ARM, and x86</a:t>
            </a:r>
          </a:p>
          <a:p>
            <a:pPr lvl="1"/>
            <a:r>
              <a:rPr lang="en-US" dirty="0" smtClean="0"/>
              <a:t>Inverted </a:t>
            </a:r>
            <a:r>
              <a:rPr lang="en-US" dirty="0"/>
              <a:t>page table - Manchester Atlas, PowerPC</a:t>
            </a:r>
          </a:p>
          <a:p>
            <a:pPr lvl="1"/>
            <a:r>
              <a:rPr lang="en-US" dirty="0" smtClean="0"/>
              <a:t>Hashed </a:t>
            </a:r>
            <a:r>
              <a:rPr lang="en-US" dirty="0"/>
              <a:t>page table - PowerPC (hashed and inverted)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Might want many separate dynamic segments</a:t>
            </a:r>
          </a:p>
          <a:p>
            <a:pPr lvl="1"/>
            <a:r>
              <a:rPr lang="en-US" dirty="0" smtClean="0"/>
              <a:t>Per-processor heaps</a:t>
            </a:r>
          </a:p>
          <a:p>
            <a:pPr lvl="1"/>
            <a:r>
              <a:rPr lang="en-US" dirty="0" smtClean="0"/>
              <a:t>Per-thread stacks</a:t>
            </a:r>
          </a:p>
          <a:p>
            <a:pPr lvl="1"/>
            <a:r>
              <a:rPr lang="en-US" dirty="0" smtClean="0"/>
              <a:t>Memory-mapped files</a:t>
            </a:r>
          </a:p>
          <a:p>
            <a:pPr lvl="1"/>
            <a:r>
              <a:rPr lang="en-US" dirty="0" smtClean="0"/>
              <a:t>Dynamically linked libraries</a:t>
            </a:r>
          </a:p>
          <a:p>
            <a:r>
              <a:rPr lang="en-US" dirty="0" smtClean="0"/>
              <a:t>What if virtual address space is large?</a:t>
            </a:r>
          </a:p>
          <a:p>
            <a:pPr lvl="1"/>
            <a:r>
              <a:rPr lang="en-US" dirty="0" smtClean="0"/>
              <a:t>32-bits, 4KB pages =&gt; 500K page table entries</a:t>
            </a:r>
          </a:p>
          <a:p>
            <a:pPr lvl="1"/>
            <a:r>
              <a:rPr lang="en-US" dirty="0" smtClean="0"/>
              <a:t>64-bits =&gt; 4 quadrillion page table entries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48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Tree of translation tables</a:t>
            </a:r>
          </a:p>
          <a:p>
            <a:pPr lvl="1"/>
            <a:r>
              <a:rPr lang="en-US" dirty="0" smtClean="0"/>
              <a:t>Paged segmentation </a:t>
            </a:r>
          </a:p>
          <a:p>
            <a:pPr lvl="1"/>
            <a:r>
              <a:rPr lang="en-US" dirty="0" smtClean="0"/>
              <a:t>Multi-level page tables</a:t>
            </a:r>
          </a:p>
          <a:p>
            <a:pPr lvl="1"/>
            <a:r>
              <a:rPr lang="en-US" dirty="0" smtClean="0"/>
              <a:t>Multi-level paged segmentation</a:t>
            </a:r>
          </a:p>
          <a:p>
            <a:r>
              <a:rPr lang="en-US" dirty="0" smtClean="0"/>
              <a:t>Fixed-size page as lowest level unit of allocation</a:t>
            </a:r>
          </a:p>
          <a:p>
            <a:pPr lvl="1"/>
            <a:r>
              <a:rPr lang="en-US" dirty="0" smtClean="0"/>
              <a:t>Efficient memory allocation (compared to segments)</a:t>
            </a:r>
          </a:p>
          <a:p>
            <a:pPr lvl="1"/>
            <a:r>
              <a:rPr lang="en-US" dirty="0" smtClean="0"/>
              <a:t>Efficient for sparse addresses (compared to paging)</a:t>
            </a:r>
          </a:p>
          <a:p>
            <a:pPr lvl="1"/>
            <a:r>
              <a:rPr lang="en-US" dirty="0" smtClean="0"/>
              <a:t>Efficient disk transfers (fixed size units)</a:t>
            </a:r>
          </a:p>
          <a:p>
            <a:pPr lvl="1"/>
            <a:r>
              <a:rPr lang="en-US" dirty="0" smtClean="0"/>
              <a:t>Easier to build 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buffers</a:t>
            </a:r>
          </a:p>
          <a:p>
            <a:pPr lvl="1"/>
            <a:r>
              <a:rPr lang="en-US" dirty="0" smtClean="0"/>
              <a:t>Efficient reverse lookup (from physical -&gt; virtual)</a:t>
            </a:r>
          </a:p>
          <a:p>
            <a:pPr lvl="1"/>
            <a:r>
              <a:rPr lang="en-US" dirty="0" smtClean="0"/>
              <a:t>Variable granularity for protection/sharing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memory is segmented</a:t>
            </a:r>
          </a:p>
          <a:p>
            <a:r>
              <a:rPr lang="en-US" dirty="0" smtClean="0"/>
              <a:t>Segment table entry:</a:t>
            </a:r>
          </a:p>
          <a:p>
            <a:pPr lvl="1"/>
            <a:r>
              <a:rPr lang="en-US" dirty="0" smtClean="0"/>
              <a:t>Pointer to page table</a:t>
            </a:r>
          </a:p>
          <a:p>
            <a:pPr lvl="1"/>
            <a:r>
              <a:rPr lang="en-US" dirty="0" smtClean="0"/>
              <a:t>Page table length (# of pages in segment)</a:t>
            </a:r>
          </a:p>
          <a:p>
            <a:pPr lvl="1"/>
            <a:r>
              <a:rPr lang="en-US" dirty="0" smtClean="0"/>
              <a:t>Access permissions</a:t>
            </a:r>
          </a:p>
          <a:p>
            <a:r>
              <a:rPr lang="en-US" dirty="0" smtClean="0"/>
              <a:t>Page table entry:</a:t>
            </a:r>
          </a:p>
          <a:p>
            <a:pPr lvl="1"/>
            <a:r>
              <a:rPr lang="en-US" dirty="0" smtClean="0"/>
              <a:t>Page frame</a:t>
            </a:r>
          </a:p>
          <a:p>
            <a:pPr lvl="1"/>
            <a:r>
              <a:rPr lang="en-US" dirty="0" smtClean="0"/>
              <a:t>Access permissions</a:t>
            </a:r>
          </a:p>
          <a:p>
            <a:r>
              <a:rPr lang="en-US" dirty="0" smtClean="0"/>
              <a:t>Share/protection at either page or segment-level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Paged Segmentation (Implementation)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601" y="1022235"/>
            <a:ext cx="6006797" cy="5596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Concept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84" y="1869854"/>
            <a:ext cx="5397831" cy="4109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929" y="5229639"/>
            <a:ext cx="8127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paged segmentation, what must be saved/restored across a process context switch?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“Two-dimensional” address space</a:t>
            </a:r>
          </a:p>
          <a:p>
            <a:pPr lvl="1"/>
            <a:r>
              <a:rPr lang="en-US" dirty="0"/>
              <a:t>Each segment a separate protection domain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segment-id </a:t>
            </a:r>
            <a:r>
              <a:rPr lang="en-US" dirty="0" smtClean="0"/>
              <a:t>and offset fields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verflow of offset field cannot change segment-id</a:t>
            </a:r>
          </a:p>
          <a:p>
            <a:pPr lvl="1"/>
            <a:r>
              <a:rPr lang="en-US" dirty="0" smtClean="0"/>
              <a:t>Compilers, etc., must be aware of segment lengths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0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6849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One-dimensional address space</a:t>
            </a:r>
          </a:p>
          <a:p>
            <a:pPr lvl="1"/>
            <a:r>
              <a:rPr lang="en-US" dirty="0" smtClean="0"/>
              <a:t>Page-granularity for access permissions</a:t>
            </a:r>
          </a:p>
          <a:p>
            <a:pPr lvl="1"/>
            <a:r>
              <a:rPr lang="en-US" dirty="0" smtClean="0"/>
              <a:t>Overflow in offset field will change virtual page number</a:t>
            </a:r>
          </a:p>
          <a:p>
            <a:pPr lvl="2"/>
            <a:r>
              <a:rPr lang="en-US" dirty="0"/>
              <a:t>Unallocated “guard pages” to catch slight overflows and underflows for stack or array</a:t>
            </a:r>
          </a:p>
          <a:p>
            <a:pPr lvl="1"/>
            <a:r>
              <a:rPr lang="en-US" dirty="0" smtClean="0"/>
              <a:t>Page </a:t>
            </a:r>
            <a:r>
              <a:rPr lang="en-US" dirty="0"/>
              <a:t>l</a:t>
            </a:r>
            <a:r>
              <a:rPr lang="en-US" dirty="0" smtClean="0"/>
              <a:t>ength can be invisible to compilers, etc.</a:t>
            </a:r>
          </a:p>
          <a:p>
            <a:pPr lvl="2"/>
            <a:r>
              <a:rPr lang="en-US" dirty="0" smtClean="0"/>
              <a:t>But compilers, linkers, etc. can use page length to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1742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Paging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04" y="1206727"/>
            <a:ext cx="5915191" cy="550292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pseudo-code for translating a virtual address to a physical address for a system using 3-level paging.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Multilevel Paged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Global Descriptor Table (segment table)</a:t>
            </a:r>
          </a:p>
          <a:p>
            <a:pPr lvl="1"/>
            <a:r>
              <a:rPr lang="en-US" dirty="0" smtClean="0"/>
              <a:t>Pointer to page table for each segment</a:t>
            </a:r>
          </a:p>
          <a:p>
            <a:pPr lvl="1"/>
            <a:r>
              <a:rPr lang="en-US" dirty="0" smtClean="0"/>
              <a:t>Segment length</a:t>
            </a:r>
          </a:p>
          <a:p>
            <a:pPr lvl="1"/>
            <a:r>
              <a:rPr lang="en-US" dirty="0" smtClean="0"/>
              <a:t>Segment access permissions</a:t>
            </a:r>
          </a:p>
          <a:p>
            <a:pPr lvl="1"/>
            <a:r>
              <a:rPr lang="en-US" dirty="0" smtClean="0"/>
              <a:t>Context switch: change global descriptor table register (GDTR, pointer to global descriptor table)</a:t>
            </a:r>
          </a:p>
          <a:p>
            <a:r>
              <a:rPr lang="en-US" dirty="0" smtClean="0"/>
              <a:t>Multilevel page table</a:t>
            </a:r>
          </a:p>
          <a:p>
            <a:pPr lvl="1"/>
            <a:r>
              <a:rPr lang="en-US" dirty="0" smtClean="0"/>
              <a:t>4KB pages; each level of page table fits in one page</a:t>
            </a:r>
          </a:p>
          <a:p>
            <a:pPr lvl="1"/>
            <a:r>
              <a:rPr lang="en-US" dirty="0" smtClean="0"/>
              <a:t>32-bit: two level page table (per segment)</a:t>
            </a:r>
          </a:p>
          <a:p>
            <a:pPr lvl="1"/>
            <a:r>
              <a:rPr lang="en-US" dirty="0" smtClean="0"/>
              <a:t>64-bit: four level page table (per segment)</a:t>
            </a:r>
          </a:p>
          <a:p>
            <a:pPr lvl="1"/>
            <a:r>
              <a:rPr lang="en-US" dirty="0" smtClean="0"/>
              <a:t>Omit sub-tree if no valid addresses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Allocate/fill only page table entries that are in use</a:t>
            </a:r>
          </a:p>
          <a:p>
            <a:pPr lvl="1"/>
            <a:r>
              <a:rPr lang="en-US" dirty="0" smtClean="0"/>
              <a:t>Simple memory allocation</a:t>
            </a:r>
          </a:p>
          <a:p>
            <a:pPr lvl="1"/>
            <a:r>
              <a:rPr lang="en-US" dirty="0" smtClean="0"/>
              <a:t>Share at segment or page level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Space overhead: one pointer per virtual page</a:t>
            </a:r>
          </a:p>
          <a:p>
            <a:pPr lvl="1"/>
            <a:r>
              <a:rPr lang="en-US" dirty="0" smtClean="0"/>
              <a:t>Two (or more) lookups per memory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operating systems keep their own memory translation data structures</a:t>
            </a:r>
          </a:p>
          <a:p>
            <a:pPr lvl="1"/>
            <a:r>
              <a:rPr lang="en-US" dirty="0" smtClean="0"/>
              <a:t>List of memory objects (segments)</a:t>
            </a:r>
          </a:p>
          <a:p>
            <a:pPr lvl="1"/>
            <a:r>
              <a:rPr lang="en-US" dirty="0" smtClean="0"/>
              <a:t>Virtual page -&gt; physical page frame</a:t>
            </a:r>
          </a:p>
          <a:p>
            <a:pPr lvl="1"/>
            <a:r>
              <a:rPr lang="en-US" dirty="0" smtClean="0"/>
              <a:t>Physical page frame -&gt; set of virtual pages</a:t>
            </a:r>
          </a:p>
          <a:p>
            <a:r>
              <a:rPr lang="en-US" dirty="0" smtClean="0"/>
              <a:t>One approach: Inverted page table</a:t>
            </a:r>
          </a:p>
          <a:p>
            <a:pPr lvl="1"/>
            <a:r>
              <a:rPr lang="en-US" dirty="0" smtClean="0"/>
              <a:t>Hash from virtual page -&gt; physical page</a:t>
            </a:r>
          </a:p>
          <a:p>
            <a:pPr lvl="1"/>
            <a:r>
              <a:rPr lang="en-US" dirty="0" smtClean="0"/>
              <a:t>Space proportional to # of physical pages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</a:t>
            </a:r>
            <a:r>
              <a:rPr lang="en-US" dirty="0"/>
              <a:t>L</a:t>
            </a:r>
            <a:r>
              <a:rPr lang="en-US" dirty="0" smtClean="0"/>
              <a:t>ookaside </a:t>
            </a:r>
            <a:r>
              <a:rPr lang="en-US" dirty="0"/>
              <a:t>B</a:t>
            </a:r>
            <a:r>
              <a:rPr lang="en-US" dirty="0" smtClean="0"/>
              <a:t>uffer (TLB)</a:t>
            </a:r>
          </a:p>
          <a:p>
            <a:pPr lvl="1"/>
            <a:r>
              <a:rPr lang="en-US" dirty="0" smtClean="0"/>
              <a:t>Cache of recent virtual page -&gt; physical page translations</a:t>
            </a:r>
          </a:p>
          <a:p>
            <a:pPr lvl="1"/>
            <a:r>
              <a:rPr lang="en-US" dirty="0" smtClean="0"/>
              <a:t>If cache hit, use translation</a:t>
            </a:r>
          </a:p>
          <a:p>
            <a:pPr lvl="1"/>
            <a:r>
              <a:rPr lang="en-US" dirty="0" smtClean="0"/>
              <a:t>If cache miss, walk multi-level page table</a:t>
            </a:r>
          </a:p>
          <a:p>
            <a:r>
              <a:rPr lang="en-US" dirty="0" smtClean="0"/>
              <a:t>Cost of translation =</a:t>
            </a:r>
          </a:p>
          <a:p>
            <a:pPr lvl="1">
              <a:buNone/>
            </a:pPr>
            <a:r>
              <a:rPr lang="en-US" dirty="0" smtClean="0"/>
              <a:t>Cost of TLB lookup +</a:t>
            </a:r>
          </a:p>
          <a:p>
            <a:pPr lvl="1">
              <a:buNone/>
            </a:pPr>
            <a:r>
              <a:rPr lang="en-US" dirty="0" err="1" smtClean="0"/>
              <a:t>Prob(TLB</a:t>
            </a:r>
            <a:r>
              <a:rPr lang="en-US" dirty="0" smtClean="0"/>
              <a:t> miss) * cost of page table lookup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and Page Table Translation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426" y="1600200"/>
            <a:ext cx="6413147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Memory protection</a:t>
            </a:r>
          </a:p>
          <a:p>
            <a:r>
              <a:rPr lang="en-US" dirty="0" smtClean="0"/>
              <a:t>Memory sharing</a:t>
            </a:r>
          </a:p>
          <a:p>
            <a:pPr lvl="1"/>
            <a:r>
              <a:rPr lang="en-US" dirty="0" smtClean="0"/>
              <a:t>Shared libraries,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Sparse addresses</a:t>
            </a:r>
          </a:p>
          <a:p>
            <a:pPr lvl="1"/>
            <a:r>
              <a:rPr lang="en-US" dirty="0" smtClean="0"/>
              <a:t>Multiple regions of dynamic allocation (heaps/stacks)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Memory placement</a:t>
            </a:r>
          </a:p>
          <a:p>
            <a:pPr lvl="1"/>
            <a:r>
              <a:rPr lang="en-US" dirty="0" smtClean="0"/>
              <a:t>Runtime lookup</a:t>
            </a:r>
          </a:p>
          <a:p>
            <a:pPr lvl="1"/>
            <a:r>
              <a:rPr lang="en-US" dirty="0" smtClean="0"/>
              <a:t>Compact translation tables</a:t>
            </a:r>
          </a:p>
          <a:p>
            <a:r>
              <a:rPr lang="en-US" dirty="0" smtClean="0"/>
              <a:t>Portability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Lookup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323" y="1228982"/>
            <a:ext cx="5955353" cy="548557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Software-Loaded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Software-defined translation tables</a:t>
            </a:r>
          </a:p>
          <a:p>
            <a:pPr lvl="1"/>
            <a:r>
              <a:rPr lang="en-US" dirty="0" smtClean="0"/>
              <a:t>If translation is in TLB, ok</a:t>
            </a:r>
          </a:p>
          <a:p>
            <a:pPr lvl="1"/>
            <a:r>
              <a:rPr lang="en-US" dirty="0" smtClean="0"/>
              <a:t>If translation is not in TLB, trap to kernel</a:t>
            </a:r>
          </a:p>
          <a:p>
            <a:pPr lvl="1"/>
            <a:r>
              <a:rPr lang="en-US" dirty="0" smtClean="0"/>
              <a:t>Kernel computes translation and loads TLB</a:t>
            </a:r>
          </a:p>
          <a:p>
            <a:pPr lvl="1"/>
            <a:r>
              <a:rPr lang="en-US" dirty="0" smtClean="0"/>
              <a:t>Kernel can use whatever data structures it wants</a:t>
            </a:r>
          </a:p>
          <a:p>
            <a:r>
              <a:rPr lang="en-US" dirty="0" smtClean="0"/>
              <a:t>Pros/cons?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of a TLB miss on a modern processor?</a:t>
            </a:r>
          </a:p>
          <a:p>
            <a:pPr lvl="1"/>
            <a:r>
              <a:rPr lang="en-US" dirty="0" smtClean="0"/>
              <a:t>Cost of multi-level page table walk</a:t>
            </a:r>
          </a:p>
          <a:p>
            <a:pPr lvl="1"/>
            <a:r>
              <a:rPr lang="en-US" dirty="0" smtClean="0"/>
              <a:t>MIPS: plus cost of trap handler entry/exit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bigger the memory, the slower the memory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i7</a:t>
            </a:r>
            <a:endParaRPr lang="en-US" dirty="0"/>
          </a:p>
        </p:txBody>
      </p:sp>
      <p:pic>
        <p:nvPicPr>
          <p:cNvPr id="4" name="Content Placeholder 3" descr="Nehalem multicore chip photo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2742" r="-12742"/>
          <a:stretch>
            <a:fillRect/>
          </a:stretch>
        </p:blipFill>
        <p:spPr/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Content Placeholder 3" descr="Screen Shot 2012-10-30 at 10.40.02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468" r="-3468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6174241"/>
            <a:ext cx="801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i7 has 8MB as shared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level cache;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level cache is per-core</a:t>
            </a:r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cost of a first level TLB miss?</a:t>
            </a:r>
          </a:p>
          <a:p>
            <a:pPr lvl="1"/>
            <a:r>
              <a:rPr lang="en-US" dirty="0" smtClean="0"/>
              <a:t>Second-level TLB lookup</a:t>
            </a:r>
          </a:p>
          <a:p>
            <a:r>
              <a:rPr lang="en-US" dirty="0" smtClean="0"/>
              <a:t>What is the cost of a second level TLB miss?</a:t>
            </a:r>
          </a:p>
          <a:p>
            <a:pPr lvl="1"/>
            <a:r>
              <a:rPr lang="en-US" dirty="0" smtClean="0"/>
              <a:t>x86: 2-4 level page table walk</a:t>
            </a:r>
          </a:p>
          <a:p>
            <a:r>
              <a:rPr lang="en-US" dirty="0" smtClean="0"/>
              <a:t>How expensive is a 4-level page table walk on a modern processor?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</a:t>
            </a:r>
            <a:r>
              <a:rPr lang="en-US" dirty="0" err="1" smtClean="0"/>
              <a:t>TLBs</a:t>
            </a:r>
            <a:r>
              <a:rPr lang="en-US" dirty="0" smtClean="0"/>
              <a:t> Work/Not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2976209" cy="4525963"/>
          </a:xfrm>
        </p:spPr>
        <p:txBody>
          <a:bodyPr/>
          <a:lstStyle/>
          <a:p>
            <a:r>
              <a:rPr lang="en-US" dirty="0" smtClean="0"/>
              <a:t>Video Frame Buffer: 32 bits </a:t>
            </a:r>
            <a:r>
              <a:rPr lang="en-US" dirty="0" err="1" smtClean="0"/>
              <a:t>x</a:t>
            </a:r>
            <a:r>
              <a:rPr lang="en-US" dirty="0" smtClean="0"/>
              <a:t> 1K </a:t>
            </a:r>
            <a:r>
              <a:rPr lang="en-US" dirty="0" err="1" smtClean="0"/>
              <a:t>x</a:t>
            </a:r>
            <a:r>
              <a:rPr lang="en-US" dirty="0" smtClean="0"/>
              <a:t> 1K = 4MB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27" y="1417638"/>
            <a:ext cx="3841542" cy="527434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89" cy="4525963"/>
          </a:xfrm>
        </p:spPr>
        <p:txBody>
          <a:bodyPr/>
          <a:lstStyle/>
          <a:p>
            <a:r>
              <a:rPr lang="en-US" dirty="0" smtClean="0"/>
              <a:t>On many systems, TLB entry can be</a:t>
            </a:r>
          </a:p>
          <a:p>
            <a:pPr lvl="1"/>
            <a:r>
              <a:rPr lang="en-US" dirty="0" smtClean="0"/>
              <a:t>A page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superpage</a:t>
            </a:r>
            <a:r>
              <a:rPr lang="en-US" dirty="0" smtClean="0"/>
              <a:t>: a set of contiguous pages</a:t>
            </a:r>
          </a:p>
          <a:p>
            <a:r>
              <a:rPr lang="en-US" dirty="0" smtClean="0"/>
              <a:t>x86: </a:t>
            </a:r>
            <a:r>
              <a:rPr lang="en-US" dirty="0" err="1" smtClean="0"/>
              <a:t>superpage</a:t>
            </a:r>
            <a:r>
              <a:rPr lang="en-US" dirty="0" smtClean="0"/>
              <a:t> is set of pages in one page table</a:t>
            </a:r>
          </a:p>
          <a:p>
            <a:pPr lvl="1"/>
            <a:r>
              <a:rPr lang="en-US" dirty="0" smtClean="0"/>
              <a:t>x86 TLB entries</a:t>
            </a:r>
          </a:p>
          <a:p>
            <a:pPr lvl="2"/>
            <a:r>
              <a:rPr lang="en-US" dirty="0" smtClean="0"/>
              <a:t>4KB</a:t>
            </a:r>
          </a:p>
          <a:p>
            <a:pPr lvl="2"/>
            <a:r>
              <a:rPr lang="en-US" dirty="0" smtClean="0"/>
              <a:t>2MB</a:t>
            </a:r>
          </a:p>
          <a:p>
            <a:pPr lvl="2"/>
            <a:r>
              <a:rPr lang="en-US" dirty="0" smtClean="0"/>
              <a:t>1GB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Superpages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07" y="1226625"/>
            <a:ext cx="5933586" cy="5408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can you do if you can (selectively) gain control whenever a program reads or writes a particular virtual memory location?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Zero on reference</a:t>
            </a:r>
          </a:p>
          <a:p>
            <a:pPr lvl="1"/>
            <a:r>
              <a:rPr lang="en-US" dirty="0" smtClean="0"/>
              <a:t>Fill on demand</a:t>
            </a:r>
          </a:p>
          <a:p>
            <a:pPr lvl="1"/>
            <a:r>
              <a:rPr lang="en-US" dirty="0" smtClean="0"/>
              <a:t>Demand paging</a:t>
            </a:r>
          </a:p>
          <a:p>
            <a:pPr lvl="1"/>
            <a:r>
              <a:rPr lang="en-US" dirty="0" smtClean="0"/>
              <a:t>Memory mapped files</a:t>
            </a:r>
          </a:p>
          <a:p>
            <a:pPr lvl="1"/>
            <a:r>
              <a:rPr lang="en-US" dirty="0" smtClean="0"/>
              <a:t>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TLBs Work/Not 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happens when the OS changes the permissions on a page?</a:t>
            </a:r>
          </a:p>
          <a:p>
            <a:pPr lvl="1"/>
            <a:r>
              <a:rPr lang="en-US" dirty="0" smtClean="0"/>
              <a:t>For demand paging, copy on write, zero on reference, …</a:t>
            </a:r>
          </a:p>
          <a:p>
            <a:r>
              <a:rPr lang="en-US" dirty="0" smtClean="0"/>
              <a:t>TLB may contain old translation</a:t>
            </a:r>
          </a:p>
          <a:p>
            <a:pPr lvl="1"/>
            <a:r>
              <a:rPr lang="en-US" dirty="0" smtClean="0"/>
              <a:t>OS must ask hardware to purge TLB entry</a:t>
            </a:r>
          </a:p>
          <a:p>
            <a:r>
              <a:rPr lang="en-US" dirty="0" smtClean="0"/>
              <a:t>On a </a:t>
            </a:r>
            <a:r>
              <a:rPr lang="en-US" dirty="0" err="1" smtClean="0"/>
              <a:t>multicore</a:t>
            </a:r>
            <a:r>
              <a:rPr lang="en-US" dirty="0" smtClean="0"/>
              <a:t>: TLB </a:t>
            </a:r>
            <a:r>
              <a:rPr lang="en-US" dirty="0" err="1" smtClean="0"/>
              <a:t>shootdown</a:t>
            </a:r>
            <a:endParaRPr lang="en-US" dirty="0" smtClean="0"/>
          </a:p>
          <a:p>
            <a:pPr lvl="1"/>
            <a:r>
              <a:rPr lang="en-US" dirty="0" smtClean="0"/>
              <a:t>OS must ask each CPU to purge TLB entry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</a:t>
            </a:r>
            <a:r>
              <a:rPr lang="en-US" dirty="0" err="1" smtClean="0"/>
              <a:t>Shootdown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073"/>
            <a:ext cx="8229600" cy="346021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TLBs Work/Not 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on a context switch?</a:t>
            </a:r>
          </a:p>
          <a:p>
            <a:pPr lvl="1"/>
            <a:r>
              <a:rPr lang="en-US" dirty="0" smtClean="0"/>
              <a:t>Reuse TLB?</a:t>
            </a:r>
          </a:p>
          <a:p>
            <a:pPr lvl="1"/>
            <a:r>
              <a:rPr lang="en-US" dirty="0" smtClean="0"/>
              <a:t>Discard TLB?</a:t>
            </a:r>
          </a:p>
          <a:p>
            <a:endParaRPr lang="en-US" dirty="0" smtClean="0"/>
          </a:p>
          <a:p>
            <a:r>
              <a:rPr lang="en-US" dirty="0" smtClean="0"/>
              <a:t>Solution: Tagged TLB</a:t>
            </a:r>
          </a:p>
          <a:p>
            <a:pPr lvl="1"/>
            <a:r>
              <a:rPr lang="en-US" dirty="0" smtClean="0"/>
              <a:t>Each TLB entry has process ID</a:t>
            </a:r>
          </a:p>
          <a:p>
            <a:pPr lvl="1"/>
            <a:r>
              <a:rPr lang="en-US" dirty="0" smtClean="0"/>
              <a:t>TLB hit only if process ID matches current process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1505"/>
            <a:ext cx="8452884" cy="604517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Multicore</a:t>
            </a:r>
            <a:r>
              <a:rPr lang="en-US" dirty="0" smtClean="0"/>
              <a:t> and </a:t>
            </a:r>
            <a:r>
              <a:rPr lang="en-US" dirty="0" err="1" smtClean="0"/>
              <a:t>Hyperthreading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1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Modern CPU has several functional units</a:t>
            </a:r>
          </a:p>
          <a:p>
            <a:pPr lvl="1"/>
            <a:r>
              <a:rPr lang="en-US" dirty="0" smtClean="0"/>
              <a:t>Instruction decode</a:t>
            </a:r>
          </a:p>
          <a:p>
            <a:pPr lvl="1"/>
            <a:r>
              <a:rPr lang="en-US" dirty="0" smtClean="0"/>
              <a:t>Arithmetic/branch</a:t>
            </a:r>
          </a:p>
          <a:p>
            <a:pPr lvl="1"/>
            <a:r>
              <a:rPr lang="en-US" dirty="0" smtClean="0"/>
              <a:t>Floating point</a:t>
            </a:r>
          </a:p>
          <a:p>
            <a:pPr lvl="1"/>
            <a:r>
              <a:rPr lang="en-US" dirty="0" smtClean="0"/>
              <a:t>Instruction/data cache</a:t>
            </a:r>
          </a:p>
          <a:p>
            <a:pPr lvl="1"/>
            <a:r>
              <a:rPr lang="en-US" dirty="0" smtClean="0"/>
              <a:t>TLB</a:t>
            </a:r>
          </a:p>
          <a:p>
            <a:r>
              <a:rPr lang="en-US" dirty="0" err="1" smtClean="0"/>
              <a:t>Multicore</a:t>
            </a:r>
            <a:r>
              <a:rPr lang="en-US" dirty="0" smtClean="0"/>
              <a:t>: replicate functional units (i7: 4)</a:t>
            </a:r>
          </a:p>
          <a:p>
            <a:pPr lvl="1"/>
            <a:r>
              <a:rPr lang="en-US" dirty="0" smtClean="0"/>
              <a:t>Share second/third level cache, second level TLB</a:t>
            </a:r>
          </a:p>
          <a:p>
            <a:r>
              <a:rPr lang="en-US" dirty="0" err="1" smtClean="0"/>
              <a:t>Hyperthreading</a:t>
            </a:r>
            <a:r>
              <a:rPr lang="en-US" dirty="0" smtClean="0"/>
              <a:t>: logical processors that share functional units (i7: 2)</a:t>
            </a:r>
          </a:p>
          <a:p>
            <a:pPr lvl="1"/>
            <a:r>
              <a:rPr lang="en-US" dirty="0" smtClean="0"/>
              <a:t>Better functional unit utilization during memory stalls</a:t>
            </a:r>
          </a:p>
          <a:p>
            <a:r>
              <a:rPr lang="en-US" dirty="0" smtClean="0"/>
              <a:t>No difference from the OS/programmer perspective</a:t>
            </a:r>
          </a:p>
          <a:p>
            <a:pPr lvl="1"/>
            <a:r>
              <a:rPr lang="en-US" dirty="0" smtClean="0"/>
              <a:t>Except for performance, affinity, …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Process isolation</a:t>
            </a:r>
          </a:p>
          <a:p>
            <a:pPr lvl="1"/>
            <a:r>
              <a:rPr lang="en-US" dirty="0" smtClean="0"/>
              <a:t>Keep a process from touching anyone else’s memory, or the kernel’s </a:t>
            </a:r>
          </a:p>
          <a:p>
            <a:r>
              <a:rPr lang="en-US" dirty="0" smtClean="0"/>
              <a:t>Efficient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Shared regions of memory between processes</a:t>
            </a:r>
          </a:p>
          <a:p>
            <a:r>
              <a:rPr lang="en-US" dirty="0" smtClean="0"/>
              <a:t>Shared code segments </a:t>
            </a:r>
          </a:p>
          <a:p>
            <a:pPr lvl="1"/>
            <a:r>
              <a:rPr lang="en-US" dirty="0" smtClean="0"/>
              <a:t>E.g., common libraries used by many different programs</a:t>
            </a:r>
          </a:p>
          <a:p>
            <a:r>
              <a:rPr lang="en-US" dirty="0" smtClean="0"/>
              <a:t>Program initialization</a:t>
            </a:r>
          </a:p>
          <a:p>
            <a:pPr lvl="1"/>
            <a:r>
              <a:rPr lang="en-US" dirty="0" smtClean="0"/>
              <a:t>Start running a program before it is entirely in memory</a:t>
            </a:r>
          </a:p>
          <a:p>
            <a:r>
              <a:rPr lang="en-US" dirty="0" smtClean="0"/>
              <a:t>Dynamic memory allocation</a:t>
            </a:r>
          </a:p>
          <a:p>
            <a:pPr lvl="1"/>
            <a:r>
              <a:rPr lang="en-US" dirty="0" smtClean="0"/>
              <a:t>Allocate and initialize stack/heap pages on demand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Uses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859486" cy="4947130"/>
          </a:xfrm>
        </p:spPr>
        <p:txBody>
          <a:bodyPr>
            <a:noAutofit/>
          </a:bodyPr>
          <a:lstStyle/>
          <a:p>
            <a:r>
              <a:rPr lang="en-US" sz="2700" dirty="0" smtClean="0"/>
              <a:t>Program debugging</a:t>
            </a:r>
          </a:p>
          <a:p>
            <a:pPr lvl="1"/>
            <a:r>
              <a:rPr lang="en-US" sz="2400" dirty="0" smtClean="0"/>
              <a:t>Data breakpoints when address is accessed</a:t>
            </a:r>
          </a:p>
          <a:p>
            <a:r>
              <a:rPr lang="en-US" sz="2700" dirty="0" smtClean="0"/>
              <a:t>Memory mapped files</a:t>
            </a:r>
          </a:p>
          <a:p>
            <a:pPr lvl="1"/>
            <a:r>
              <a:rPr lang="en-US" sz="2400" dirty="0" smtClean="0"/>
              <a:t>Access file data using load/store instructions</a:t>
            </a:r>
          </a:p>
          <a:p>
            <a:r>
              <a:rPr lang="en-US" sz="2700" dirty="0" smtClean="0"/>
              <a:t>Demand-paged virtual memory</a:t>
            </a:r>
          </a:p>
          <a:p>
            <a:pPr lvl="1"/>
            <a:r>
              <a:rPr lang="en-US" sz="2400" dirty="0" smtClean="0"/>
              <a:t>Illusion of near-infinite memory, backed by disk or memory on other machines</a:t>
            </a:r>
            <a:endParaRPr lang="en-US" sz="2400" dirty="0"/>
          </a:p>
          <a:p>
            <a:r>
              <a:rPr lang="en-US" sz="2700" dirty="0"/>
              <a:t>Zero-copy </a:t>
            </a:r>
            <a:r>
              <a:rPr lang="en-US" sz="2700" dirty="0" smtClean="0"/>
              <a:t>I/O</a:t>
            </a:r>
          </a:p>
          <a:p>
            <a:pPr lvl="1"/>
            <a:r>
              <a:rPr lang="en-US" sz="2400" dirty="0" smtClean="0"/>
              <a:t>Directly </a:t>
            </a:r>
            <a:r>
              <a:rPr lang="en-US" sz="2400" dirty="0"/>
              <a:t>from I/O device into/out of user </a:t>
            </a:r>
            <a:r>
              <a:rPr lang="en-US" sz="2400" dirty="0" smtClean="0"/>
              <a:t>memory</a:t>
            </a:r>
          </a:p>
          <a:p>
            <a:r>
              <a:rPr lang="en-US" sz="2700" dirty="0" smtClean="0"/>
              <a:t>Efficient support of virtual machines</a:t>
            </a:r>
            <a:endParaRPr lang="en-US" sz="27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Uses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110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700" dirty="0" err="1" smtClean="0"/>
              <a:t>Checkpointing</a:t>
            </a:r>
            <a:r>
              <a:rPr lang="en-US" sz="2700" dirty="0" smtClean="0"/>
              <a:t>/restart</a:t>
            </a:r>
          </a:p>
          <a:p>
            <a:pPr lvl="1"/>
            <a:r>
              <a:rPr lang="en-US" sz="2400" dirty="0" smtClean="0"/>
              <a:t>Transparently save a copy of a process, without stopping the program while the save happens</a:t>
            </a:r>
          </a:p>
          <a:p>
            <a:r>
              <a:rPr lang="en-US" sz="2700" dirty="0" smtClean="0"/>
              <a:t>Persistent data structures</a:t>
            </a:r>
          </a:p>
          <a:p>
            <a:pPr lvl="1"/>
            <a:r>
              <a:rPr lang="en-US" sz="2400" dirty="0" smtClean="0"/>
              <a:t>Implement data structures that can survive system reboots</a:t>
            </a:r>
          </a:p>
          <a:p>
            <a:r>
              <a:rPr lang="en-US" sz="2700" dirty="0" smtClean="0"/>
              <a:t>Process migration</a:t>
            </a:r>
          </a:p>
          <a:p>
            <a:pPr lvl="1"/>
            <a:r>
              <a:rPr lang="en-US" sz="2400" dirty="0" smtClean="0"/>
              <a:t>Transparently move processes between machines</a:t>
            </a:r>
          </a:p>
          <a:p>
            <a:r>
              <a:rPr lang="en-US" sz="2700" dirty="0" smtClean="0"/>
              <a:t>Information flow control</a:t>
            </a:r>
          </a:p>
          <a:p>
            <a:pPr lvl="1"/>
            <a:r>
              <a:rPr lang="en-US" sz="2400" dirty="0" smtClean="0"/>
              <a:t>Track what data is being shared externally</a:t>
            </a:r>
          </a:p>
          <a:p>
            <a:r>
              <a:rPr lang="en-US" sz="2700" dirty="0" smtClean="0"/>
              <a:t>Distributed shared memory</a:t>
            </a:r>
          </a:p>
          <a:p>
            <a:pPr lvl="1"/>
            <a:r>
              <a:rPr lang="en-US" sz="2400" dirty="0" smtClean="0"/>
              <a:t>Illusion of memory that is shared between machines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(if time permits)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7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Virtually Addressed vs. Physically Addressed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766"/>
            <a:ext cx="8229600" cy="4027397"/>
          </a:xfrm>
        </p:spPr>
        <p:txBody>
          <a:bodyPr/>
          <a:lstStyle/>
          <a:p>
            <a:r>
              <a:rPr lang="en-US" dirty="0" smtClean="0"/>
              <a:t>Too slow to first access TLB to find physical address, then look up address in the cache</a:t>
            </a:r>
          </a:p>
          <a:p>
            <a:r>
              <a:rPr lang="en-US" dirty="0" smtClean="0"/>
              <a:t>Instead, first level cache is virtually addressed</a:t>
            </a:r>
          </a:p>
          <a:p>
            <a:r>
              <a:rPr lang="en-US" dirty="0" smtClean="0"/>
              <a:t>In parallel, access TLB to generate physical address in case of a cache miss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Preview: MIPS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9526" cy="498244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Software-Loaded 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 (TLB)</a:t>
            </a:r>
          </a:p>
          <a:p>
            <a:pPr lvl="1"/>
            <a:r>
              <a:rPr lang="en-US" dirty="0" smtClean="0"/>
              <a:t>Cache of virtual page -&gt; physical page translations</a:t>
            </a:r>
          </a:p>
          <a:p>
            <a:pPr lvl="1"/>
            <a:r>
              <a:rPr lang="en-US" dirty="0" smtClean="0"/>
              <a:t>If TLB hit, physical address</a:t>
            </a:r>
          </a:p>
          <a:p>
            <a:pPr lvl="1"/>
            <a:r>
              <a:rPr lang="en-US" dirty="0" smtClean="0"/>
              <a:t>If TLB miss, trap to kernel</a:t>
            </a:r>
          </a:p>
          <a:p>
            <a:pPr lvl="1"/>
            <a:r>
              <a:rPr lang="en-US" dirty="0" smtClean="0"/>
              <a:t>Kernel fills TLB with translation and resumes execution</a:t>
            </a:r>
          </a:p>
          <a:p>
            <a:r>
              <a:rPr lang="en-US" dirty="0" smtClean="0"/>
              <a:t>Kernel can implement </a:t>
            </a:r>
            <a:r>
              <a:rPr lang="en-US" i="1" dirty="0" smtClean="0"/>
              <a:t>any </a:t>
            </a:r>
            <a:r>
              <a:rPr lang="en-US" dirty="0" smtClean="0"/>
              <a:t>page translation</a:t>
            </a:r>
          </a:p>
          <a:p>
            <a:pPr lvl="1"/>
            <a:r>
              <a:rPr lang="en-US" dirty="0" smtClean="0"/>
              <a:t>Page tables</a:t>
            </a:r>
          </a:p>
          <a:p>
            <a:pPr lvl="1"/>
            <a:r>
              <a:rPr lang="en-US" dirty="0" smtClean="0"/>
              <a:t>Multi-level page tables</a:t>
            </a:r>
          </a:p>
          <a:p>
            <a:pPr lvl="1"/>
            <a:r>
              <a:rPr lang="en-US" dirty="0" smtClean="0"/>
              <a:t>Inverted page tables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Virtually Addressed Caches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2223"/>
            <a:ext cx="8229600" cy="444191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Physically Addressed Cache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99386"/>
            <a:ext cx="8229600" cy="392759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virtual cache, what do we need to do on a context switch?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Alias: two (or more) virtual cache entries that refer to the same physical memory</a:t>
            </a:r>
          </a:p>
          <a:p>
            <a:pPr lvl="1"/>
            <a:r>
              <a:rPr lang="en-US" dirty="0" smtClean="0"/>
              <a:t>A consequence of a tagged virtually addressed cache!</a:t>
            </a:r>
          </a:p>
          <a:p>
            <a:pPr lvl="1"/>
            <a:r>
              <a:rPr lang="en-US" dirty="0" smtClean="0"/>
              <a:t>A write to one copy needs to update all copies</a:t>
            </a:r>
          </a:p>
          <a:p>
            <a:r>
              <a:rPr lang="en-US" dirty="0" smtClean="0"/>
              <a:t>Typical solution</a:t>
            </a:r>
          </a:p>
          <a:p>
            <a:pPr lvl="1"/>
            <a:r>
              <a:rPr lang="en-US" dirty="0" smtClean="0"/>
              <a:t>Keep both virtual and physical address for each entry in virtually addressed cache</a:t>
            </a:r>
          </a:p>
          <a:p>
            <a:pPr lvl="1"/>
            <a:r>
              <a:rPr lang="en-US" dirty="0" smtClean="0"/>
              <a:t>Lookup virtually addressed cache and TLB in parallel</a:t>
            </a:r>
          </a:p>
          <a:p>
            <a:pPr lvl="1"/>
            <a:r>
              <a:rPr lang="en-US" dirty="0" smtClean="0"/>
              <a:t>Check if physical address from TLB matches multiple entries, and update/invalidate other copies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Virtually Addressed Base and Bounds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72457"/>
            <a:ext cx="8229600" cy="3781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virtually addressed base and bounds, what is saved/restored on a process context switch?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Virtually Addressed Base and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Pros?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 (2 registers, adder, comparator)</a:t>
            </a:r>
          </a:p>
          <a:p>
            <a:pPr lvl="1"/>
            <a:r>
              <a:rPr lang="en-US" dirty="0" smtClean="0"/>
              <a:t>Safe</a:t>
            </a:r>
          </a:p>
          <a:p>
            <a:pPr lvl="1"/>
            <a:r>
              <a:rPr lang="en-US" dirty="0" smtClean="0"/>
              <a:t>Can relocate in physical memory without changing process</a:t>
            </a:r>
          </a:p>
          <a:p>
            <a:r>
              <a:rPr lang="en-US" dirty="0" smtClean="0"/>
              <a:t>Cons?</a:t>
            </a:r>
          </a:p>
          <a:p>
            <a:pPr lvl="1"/>
            <a:r>
              <a:rPr lang="en-US" dirty="0" smtClean="0"/>
              <a:t>Can’t keep program from accidentally overwriting its own code</a:t>
            </a:r>
          </a:p>
          <a:p>
            <a:pPr lvl="1"/>
            <a:r>
              <a:rPr lang="en-US" dirty="0" smtClean="0"/>
              <a:t>Can’t share code/data with other processes</a:t>
            </a:r>
          </a:p>
          <a:p>
            <a:pPr lvl="1"/>
            <a:r>
              <a:rPr lang="en-US" dirty="0" smtClean="0"/>
              <a:t>Can’t grow stack/heap as needed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25050</TotalTime>
  <Words>2365</Words>
  <Application>Microsoft Office PowerPoint</Application>
  <PresentationFormat>On-screen Show (4:3)</PresentationFormat>
  <Paragraphs>480</Paragraphs>
  <Slides>63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Introduction to Operating Systems</vt:lpstr>
      <vt:lpstr>Main Points</vt:lpstr>
      <vt:lpstr>Address Translation Concept</vt:lpstr>
      <vt:lpstr>Address Translation Goals</vt:lpstr>
      <vt:lpstr>Bonus Feature</vt:lpstr>
      <vt:lpstr>A Preview: MIPS Address Translation</vt:lpstr>
      <vt:lpstr>Virtually Addressed Base and Bounds</vt:lpstr>
      <vt:lpstr>Question</vt:lpstr>
      <vt:lpstr>Virtually Addressed Base and Bounds</vt:lpstr>
      <vt:lpstr>Segmentation</vt:lpstr>
      <vt:lpstr>Segmentation</vt:lpstr>
      <vt:lpstr>PowerPoint Presentation</vt:lpstr>
      <vt:lpstr>Question</vt:lpstr>
      <vt:lpstr>UNIX fork and Copy on Write</vt:lpstr>
      <vt:lpstr>PowerPoint Presentation</vt:lpstr>
      <vt:lpstr>Zero on Reference</vt:lpstr>
      <vt:lpstr>Segmentation</vt:lpstr>
      <vt:lpstr>Paged Translation</vt:lpstr>
      <vt:lpstr>Paged Translation (Abstract)</vt:lpstr>
      <vt:lpstr>PowerPoint Presentation</vt:lpstr>
      <vt:lpstr>PowerPoint Presentation</vt:lpstr>
      <vt:lpstr>Paging Questions</vt:lpstr>
      <vt:lpstr>Paging and Copy on Write</vt:lpstr>
      <vt:lpstr>Fill On Demand</vt:lpstr>
      <vt:lpstr>Reducing Space Needed for Tables</vt:lpstr>
      <vt:lpstr>Sparse Address Spaces</vt:lpstr>
      <vt:lpstr>Multi-Level Translation</vt:lpstr>
      <vt:lpstr>Paged Segmentation</vt:lpstr>
      <vt:lpstr>Paged Segmentation (Implementation)</vt:lpstr>
      <vt:lpstr>Question</vt:lpstr>
      <vt:lpstr>True Segmentation</vt:lpstr>
      <vt:lpstr>Paging</vt:lpstr>
      <vt:lpstr>Multi-Level Paging</vt:lpstr>
      <vt:lpstr>Question</vt:lpstr>
      <vt:lpstr>x86 Multilevel Paged Segmentation</vt:lpstr>
      <vt:lpstr>Multi-Level Translation</vt:lpstr>
      <vt:lpstr>Portability</vt:lpstr>
      <vt:lpstr>Efficient Address Translation</vt:lpstr>
      <vt:lpstr>TLB and Page Table Translation</vt:lpstr>
      <vt:lpstr>TLB Lookup</vt:lpstr>
      <vt:lpstr>MIPS Software-Loaded TLB</vt:lpstr>
      <vt:lpstr>Question</vt:lpstr>
      <vt:lpstr>Hardware Design Principle</vt:lpstr>
      <vt:lpstr>Intel i7</vt:lpstr>
      <vt:lpstr>Memory Hierarchy</vt:lpstr>
      <vt:lpstr>Question</vt:lpstr>
      <vt:lpstr>When Do TLBs Work/Not Work?</vt:lpstr>
      <vt:lpstr>Superpages</vt:lpstr>
      <vt:lpstr>Superpages</vt:lpstr>
      <vt:lpstr>When Do TLBs Work/Not Work (2)</vt:lpstr>
      <vt:lpstr>TLB Shootdown</vt:lpstr>
      <vt:lpstr>When Do TLBs Work/Not Work (3)</vt:lpstr>
      <vt:lpstr>PowerPoint Presentation</vt:lpstr>
      <vt:lpstr>Multicore and Hyperthreading</vt:lpstr>
      <vt:lpstr>Address Translation Uses</vt:lpstr>
      <vt:lpstr>Address Translation Uses (2)</vt:lpstr>
      <vt:lpstr>Address Translation Uses (3)</vt:lpstr>
      <vt:lpstr>PowerPoint Presentation</vt:lpstr>
      <vt:lpstr>Virtually Addressed vs. Physically Addressed Caches</vt:lpstr>
      <vt:lpstr>Virtually Addressed Caches</vt:lpstr>
      <vt:lpstr>Physically Addressed Cache</vt:lpstr>
      <vt:lpstr>Question</vt:lpstr>
      <vt:lpstr>Aliasing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Address Translation</dc:title>
  <dc:subject/>
  <dc:creator>Thomas Anderson</dc:creator>
  <cp:keywords/>
  <dc:description>Copyright Thomas Anderson 2012</dc:description>
  <cp:lastModifiedBy>Mark Smotherman</cp:lastModifiedBy>
  <cp:revision>101</cp:revision>
  <cp:lastPrinted>2017-06-06T01:54:03Z</cp:lastPrinted>
  <dcterms:created xsi:type="dcterms:W3CDTF">2014-10-31T01:33:47Z</dcterms:created>
  <dcterms:modified xsi:type="dcterms:W3CDTF">2018-06-11T21:31:42Z</dcterms:modified>
  <cp:category/>
</cp:coreProperties>
</file>