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1"/>
  </p:notesMasterIdLst>
  <p:handoutMasterIdLst>
    <p:handoutMasterId r:id="rId32"/>
  </p:handoutMasterIdLst>
  <p:sldIdLst>
    <p:sldId id="261" r:id="rId2"/>
    <p:sldId id="262" r:id="rId3"/>
    <p:sldId id="263" r:id="rId4"/>
    <p:sldId id="256" r:id="rId5"/>
    <p:sldId id="257" r:id="rId6"/>
    <p:sldId id="266" r:id="rId7"/>
    <p:sldId id="267" r:id="rId8"/>
    <p:sldId id="264" r:id="rId9"/>
    <p:sldId id="268" r:id="rId10"/>
    <p:sldId id="270" r:id="rId11"/>
    <p:sldId id="281" r:id="rId12"/>
    <p:sldId id="271" r:id="rId13"/>
    <p:sldId id="269" r:id="rId14"/>
    <p:sldId id="272" r:id="rId15"/>
    <p:sldId id="265" r:id="rId16"/>
    <p:sldId id="260" r:id="rId17"/>
    <p:sldId id="282" r:id="rId18"/>
    <p:sldId id="283" r:id="rId19"/>
    <p:sldId id="284" r:id="rId20"/>
    <p:sldId id="285" r:id="rId21"/>
    <p:sldId id="286" r:id="rId22"/>
    <p:sldId id="280" r:id="rId23"/>
    <p:sldId id="259" r:id="rId24"/>
    <p:sldId id="273" r:id="rId25"/>
    <p:sldId id="275" r:id="rId26"/>
    <p:sldId id="277" r:id="rId27"/>
    <p:sldId id="276" r:id="rId28"/>
    <p:sldId id="278" r:id="rId29"/>
    <p:sldId id="274" r:id="rId30"/>
  </p:sldIdLst>
  <p:sldSz cx="9144000" cy="6858000" type="screen4x3"/>
  <p:notesSz cx="7099300" cy="10234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3" d="100"/>
          <a:sy n="113" d="100"/>
        </p:scale>
        <p:origin x="1278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r>
              <a:rPr lang="en-US" altLang="ko-KR"/>
              <a:t>2018-06-08</a:t>
            </a: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09873780-E7FA-4E9B-910F-A76C16D5F7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3972472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 altLang="ko-KR"/>
              <a:t>2018-06-08</a:t>
            </a:r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279525"/>
            <a:ext cx="4606925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09613" y="4926013"/>
            <a:ext cx="5680075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A076FC-11D6-4F51-A5ED-F316187061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5883503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A076FC-11D6-4F51-A5ED-F3161870617D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altLang="ko-KR"/>
              <a:t>2018-06-08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46392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22" name="부제목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/>
              <a:t>마스터 부제목 스타일 편집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EEA4F-38B9-4C2F-A7F0-26D1FA500DB9}" type="datetimeFigureOut">
              <a:rPr lang="ko-KR" altLang="en-US" smtClean="0"/>
              <a:t>2022-07-06</a:t>
            </a:fld>
            <a:endParaRPr lang="ko-KR" altLang="en-US"/>
          </a:p>
        </p:txBody>
      </p:sp>
      <p:sp>
        <p:nvSpPr>
          <p:cNvPr id="20" name="바닥글 개체 틀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9C054-07D8-40B8-9608-EDF488413A8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타원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EEA4F-38B9-4C2F-A7F0-26D1FA500DB9}" type="datetimeFigureOut">
              <a:rPr lang="ko-KR" altLang="en-US" smtClean="0"/>
              <a:t>2022-07-06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9C054-07D8-40B8-9608-EDF488413A8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EEA4F-38B9-4C2F-A7F0-26D1FA500DB9}" type="datetimeFigureOut">
              <a:rPr lang="ko-KR" altLang="en-US" smtClean="0"/>
              <a:t>2022-07-06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9C054-07D8-40B8-9608-EDF488413A8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EEA4F-38B9-4C2F-A7F0-26D1FA500DB9}" type="datetimeFigureOut">
              <a:rPr lang="ko-KR" altLang="en-US" smtClean="0"/>
              <a:t>2022-07-06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9C054-07D8-40B8-9608-EDF488413A8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EEA4F-38B9-4C2F-A7F0-26D1FA500DB9}" type="datetimeFigureOut">
              <a:rPr lang="ko-KR" altLang="en-US" smtClean="0"/>
              <a:t>2022-07-06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9C054-07D8-40B8-9608-EDF488413A8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타원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타원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EEA4F-38B9-4C2F-A7F0-26D1FA500DB9}" type="datetimeFigureOut">
              <a:rPr lang="ko-KR" altLang="en-US" smtClean="0"/>
              <a:t>2022-07-06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9C054-07D8-40B8-9608-EDF488413A8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EEA4F-38B9-4C2F-A7F0-26D1FA500DB9}" type="datetimeFigureOut">
              <a:rPr lang="ko-KR" altLang="en-US" smtClean="0"/>
              <a:t>2022-07-06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9C054-07D8-40B8-9608-EDF488413A8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EEA4F-38B9-4C2F-A7F0-26D1FA500DB9}" type="datetimeFigureOut">
              <a:rPr lang="ko-KR" altLang="en-US" smtClean="0"/>
              <a:t>2022-07-06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9C054-07D8-40B8-9608-EDF488413A8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EEA4F-38B9-4C2F-A7F0-26D1FA500DB9}" type="datetimeFigureOut">
              <a:rPr lang="ko-KR" altLang="en-US" smtClean="0"/>
              <a:t>2022-07-06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9C054-07D8-40B8-9608-EDF488413A8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EEA4F-38B9-4C2F-A7F0-26D1FA500DB9}" type="datetimeFigureOut">
              <a:rPr lang="ko-KR" altLang="en-US" smtClean="0"/>
              <a:t>2022-07-06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9C054-07D8-40B8-9608-EDF488413A8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EEA4F-38B9-4C2F-A7F0-26D1FA500DB9}" type="datetimeFigureOut">
              <a:rPr lang="ko-KR" altLang="en-US" smtClean="0"/>
              <a:t>2022-07-06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9C054-07D8-40B8-9608-EDF488413A8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  <p:sp>
        <p:nvSpPr>
          <p:cNvPr id="9" name="순서도: 처리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순서도: 처리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원형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타원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도넛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직사각형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제목 개체 틀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/>
              <a:t>둘째 수준</a:t>
            </a:r>
          </a:p>
          <a:p>
            <a:pPr lvl="2" eaLnBrk="1" latinLnBrk="0" hangingPunct="1"/>
            <a:r>
              <a:rPr kumimoji="0" lang="ko-KR" altLang="en-US"/>
              <a:t>셋째 수준</a:t>
            </a:r>
          </a:p>
          <a:p>
            <a:pPr lvl="3" eaLnBrk="1" latinLnBrk="0" hangingPunct="1"/>
            <a:r>
              <a:rPr kumimoji="0" lang="ko-KR" altLang="en-US"/>
              <a:t>넷째 수준</a:t>
            </a:r>
          </a:p>
          <a:p>
            <a:pPr lvl="4" eaLnBrk="1" latinLnBrk="0" hangingPunct="1"/>
            <a:r>
              <a:rPr kumimoji="0" lang="ko-KR" altLang="en-US"/>
              <a:t>다섯째 수준</a:t>
            </a:r>
            <a:endParaRPr kumimoji="0" lang="en-US"/>
          </a:p>
        </p:txBody>
      </p:sp>
      <p:sp>
        <p:nvSpPr>
          <p:cNvPr id="24" name="날짜 개체 틀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34EEEA4F-38B9-4C2F-A7F0-26D1FA500DB9}" type="datetimeFigureOut">
              <a:rPr lang="ko-KR" altLang="en-US" smtClean="0"/>
              <a:t>2022-07-06</a:t>
            </a:fld>
            <a:endParaRPr lang="ko-KR" altLang="en-US"/>
          </a:p>
        </p:txBody>
      </p:sp>
      <p:sp>
        <p:nvSpPr>
          <p:cNvPr id="10" name="바닥글 개체 틀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22" name="슬라이드 번호 개체 틀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DEE9C054-07D8-40B8-9608-EDF488413A8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5" name="직사각형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1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1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1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1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1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1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1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1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1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1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image" Target="../media/image42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29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8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4"/>
          <p:cNvSpPr>
            <a:spLocks noGrp="1" noChangeArrowheads="1"/>
          </p:cNvSpPr>
          <p:nvPr>
            <p:ph type="title"/>
          </p:nvPr>
        </p:nvSpPr>
        <p:spPr>
          <a:xfrm>
            <a:off x="1259632" y="274638"/>
            <a:ext cx="7503368" cy="944562"/>
          </a:xfrm>
          <a:solidFill>
            <a:schemeClr val="accent1"/>
          </a:solidFill>
        </p:spPr>
        <p:txBody>
          <a:bodyPr/>
          <a:lstStyle/>
          <a:p>
            <a:r>
              <a:rPr lang="ko-KR" altLang="en-US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유용한 기계학습 실험 툴 </a:t>
            </a:r>
            <a:r>
              <a:rPr lang="en-US" altLang="ko-KR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Weka</a:t>
            </a:r>
          </a:p>
        </p:txBody>
      </p:sp>
      <p:pic>
        <p:nvPicPr>
          <p:cNvPr id="22535" name="Picture 7" descr="weka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3861048"/>
            <a:ext cx="2112687" cy="159195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2536" name="Picture 8" descr="nz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680738" y="1772461"/>
            <a:ext cx="2540559" cy="32286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2537" name="Text Box 9"/>
          <p:cNvSpPr txBox="1">
            <a:spLocks noChangeArrowheads="1"/>
          </p:cNvSpPr>
          <p:nvPr/>
        </p:nvSpPr>
        <p:spPr bwMode="auto">
          <a:xfrm>
            <a:off x="743223" y="1447800"/>
            <a:ext cx="4546053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ko-KR" sz="2000">
                <a:ea typeface="굴림" charset="-127"/>
              </a:rPr>
              <a:t>The weka, or woodhen, is a bird</a:t>
            </a:r>
          </a:p>
          <a:p>
            <a:pPr algn="ctr"/>
            <a:r>
              <a:rPr lang="en-US" altLang="ko-KR" sz="2000">
                <a:ea typeface="굴림" charset="-127"/>
              </a:rPr>
              <a:t>native to New Zealand.   Weka is</a:t>
            </a:r>
          </a:p>
          <a:p>
            <a:pPr algn="ctr"/>
            <a:r>
              <a:rPr lang="en-US" altLang="ko-KR" sz="2000">
                <a:ea typeface="굴림" charset="-127"/>
              </a:rPr>
              <a:t>also the name of a suite of machine</a:t>
            </a:r>
          </a:p>
          <a:p>
            <a:pPr algn="ctr"/>
            <a:r>
              <a:rPr lang="en-US" altLang="ko-KR" sz="2000">
                <a:ea typeface="굴림" charset="-127"/>
              </a:rPr>
              <a:t>learning software tools, written in</a:t>
            </a:r>
          </a:p>
          <a:p>
            <a:pPr algn="ctr"/>
            <a:r>
              <a:rPr lang="en-US" altLang="ko-KR" sz="2000">
                <a:ea typeface="굴림" charset="-127"/>
              </a:rPr>
              <a:t>Java, and developed at the University</a:t>
            </a:r>
          </a:p>
          <a:p>
            <a:pPr algn="ctr"/>
            <a:r>
              <a:rPr lang="en-US" altLang="ko-KR" sz="2000">
                <a:ea typeface="굴림" charset="-127"/>
              </a:rPr>
              <a:t>of Wiakato in New Zealand.</a:t>
            </a:r>
          </a:p>
        </p:txBody>
      </p:sp>
    </p:spTree>
    <p:extLst>
      <p:ext uri="{BB962C8B-B14F-4D97-AF65-F5344CB8AC3E}">
        <p14:creationId xmlns:p14="http://schemas.microsoft.com/office/powerpoint/2010/main" val="19230400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043608" y="548680"/>
            <a:ext cx="743889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ko-KR" b="1" dirty="0">
                <a:solidFill>
                  <a:schemeClr val="tx1"/>
                </a:solidFill>
              </a:rPr>
              <a:t>- Classification (3)</a:t>
            </a:r>
          </a:p>
          <a:p>
            <a:pPr algn="just"/>
            <a:r>
              <a:rPr lang="en-US" altLang="ko-KR" dirty="0">
                <a:solidFill>
                  <a:schemeClr val="tx1"/>
                </a:solidFill>
              </a:rPr>
              <a:t>  Multilayer </a:t>
            </a:r>
            <a:r>
              <a:rPr lang="en-US" altLang="ko-KR" dirty="0" err="1">
                <a:solidFill>
                  <a:schemeClr val="tx1"/>
                </a:solidFill>
              </a:rPr>
              <a:t>Perceptrons</a:t>
            </a:r>
            <a:r>
              <a:rPr lang="en-US" altLang="ko-KR" dirty="0">
                <a:solidFill>
                  <a:schemeClr val="tx1"/>
                </a:solidFill>
              </a:rPr>
              <a:t> (Neural Networks)</a:t>
            </a:r>
          </a:p>
          <a:p>
            <a:pPr lvl="1" algn="just"/>
            <a:r>
              <a:rPr lang="en-US" altLang="ko-KR" dirty="0"/>
              <a:t>         [</a:t>
            </a:r>
            <a:r>
              <a:rPr lang="en-US" altLang="ko-KR" dirty="0" err="1"/>
              <a:t>weka.classifiers.functions.MultilayerPerceptron</a:t>
            </a:r>
            <a:r>
              <a:rPr lang="en-US" altLang="ko-KR" dirty="0"/>
              <a:t>]</a:t>
            </a:r>
          </a:p>
          <a:p>
            <a:pPr algn="just"/>
            <a:endParaRPr lang="en-US" altLang="ko-KR" dirty="0">
              <a:solidFill>
                <a:schemeClr val="tx1"/>
              </a:solidFill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742133"/>
            <a:ext cx="3463652" cy="47887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5292080" y="1749009"/>
            <a:ext cx="3456384" cy="3077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ko-KR" sz="1600" dirty="0" err="1">
                <a:solidFill>
                  <a:schemeClr val="tx1"/>
                </a:solidFill>
              </a:rPr>
              <a:t>hiddenLayers</a:t>
            </a:r>
            <a:r>
              <a:rPr lang="en-US" altLang="ko-KR" sz="1600" dirty="0">
                <a:solidFill>
                  <a:schemeClr val="tx1"/>
                </a:solidFill>
              </a:rPr>
              <a:t> – </a:t>
            </a:r>
          </a:p>
          <a:p>
            <a:pPr algn="just"/>
            <a:r>
              <a:rPr lang="en-US" altLang="ko-KR" sz="1600" dirty="0">
                <a:solidFill>
                  <a:schemeClr val="tx1"/>
                </a:solidFill>
              </a:rPr>
              <a:t>This is a list of positive whole numbers. </a:t>
            </a:r>
          </a:p>
          <a:p>
            <a:pPr algn="just"/>
            <a:r>
              <a:rPr lang="en-US" altLang="ko-KR" sz="1600" dirty="0">
                <a:solidFill>
                  <a:schemeClr val="tx1"/>
                </a:solidFill>
              </a:rPr>
              <a:t>1 for each hidden layer. </a:t>
            </a:r>
          </a:p>
          <a:p>
            <a:pPr algn="just"/>
            <a:r>
              <a:rPr lang="en-US" altLang="ko-KR" sz="1600" dirty="0">
                <a:solidFill>
                  <a:schemeClr val="tx1"/>
                </a:solidFill>
              </a:rPr>
              <a:t>Comma </a:t>
            </a:r>
            <a:r>
              <a:rPr lang="en-US" altLang="ko-KR" sz="1600" dirty="0" err="1">
                <a:solidFill>
                  <a:schemeClr val="tx1"/>
                </a:solidFill>
              </a:rPr>
              <a:t>seperated</a:t>
            </a:r>
            <a:r>
              <a:rPr lang="en-US" altLang="ko-KR" sz="1600" dirty="0">
                <a:solidFill>
                  <a:schemeClr val="tx1"/>
                </a:solidFill>
              </a:rPr>
              <a:t>. </a:t>
            </a:r>
          </a:p>
          <a:p>
            <a:pPr algn="just"/>
            <a:r>
              <a:rPr lang="en-US" altLang="ko-KR" sz="1600" dirty="0">
                <a:solidFill>
                  <a:schemeClr val="tx1"/>
                </a:solidFill>
              </a:rPr>
              <a:t>To have no hidden layers put a single 0 here. </a:t>
            </a:r>
          </a:p>
          <a:p>
            <a:pPr algn="just"/>
            <a:r>
              <a:rPr lang="en-US" altLang="ko-KR" sz="1600" dirty="0">
                <a:solidFill>
                  <a:schemeClr val="tx1"/>
                </a:solidFill>
              </a:rPr>
              <a:t>This will only be used if </a:t>
            </a:r>
            <a:r>
              <a:rPr lang="en-US" altLang="ko-KR" sz="1600" dirty="0" err="1">
                <a:solidFill>
                  <a:schemeClr val="tx1"/>
                </a:solidFill>
              </a:rPr>
              <a:t>autobuild</a:t>
            </a:r>
            <a:r>
              <a:rPr lang="en-US" altLang="ko-KR" sz="1600" dirty="0">
                <a:solidFill>
                  <a:schemeClr val="tx1"/>
                </a:solidFill>
              </a:rPr>
              <a:t> is set. </a:t>
            </a:r>
          </a:p>
          <a:p>
            <a:pPr algn="just"/>
            <a:r>
              <a:rPr lang="en-US" altLang="ko-KR" sz="1600" b="1" dirty="0">
                <a:solidFill>
                  <a:schemeClr val="tx1"/>
                </a:solidFill>
              </a:rPr>
              <a:t>There are also wildcard values </a:t>
            </a:r>
          </a:p>
          <a:p>
            <a:pPr algn="just"/>
            <a:r>
              <a:rPr lang="en-US" altLang="ko-KR" sz="1600" b="1" dirty="0">
                <a:solidFill>
                  <a:schemeClr val="tx1"/>
                </a:solidFill>
              </a:rPr>
              <a:t>'a' = (</a:t>
            </a:r>
            <a:r>
              <a:rPr lang="en-US" altLang="ko-KR" sz="1600" b="1" dirty="0" err="1">
                <a:solidFill>
                  <a:schemeClr val="tx1"/>
                </a:solidFill>
              </a:rPr>
              <a:t>attribs</a:t>
            </a:r>
            <a:r>
              <a:rPr lang="en-US" altLang="ko-KR" sz="1600" b="1" dirty="0">
                <a:solidFill>
                  <a:schemeClr val="tx1"/>
                </a:solidFill>
              </a:rPr>
              <a:t> + classes) / 2, </a:t>
            </a:r>
          </a:p>
          <a:p>
            <a:pPr algn="just"/>
            <a:r>
              <a:rPr lang="en-US" altLang="ko-KR" sz="1600" b="1" dirty="0">
                <a:solidFill>
                  <a:schemeClr val="tx1"/>
                </a:solidFill>
              </a:rPr>
              <a:t>'</a:t>
            </a:r>
            <a:r>
              <a:rPr lang="en-US" altLang="ko-KR" sz="1600" b="1" dirty="0" err="1">
                <a:solidFill>
                  <a:schemeClr val="tx1"/>
                </a:solidFill>
              </a:rPr>
              <a:t>i</a:t>
            </a:r>
            <a:r>
              <a:rPr lang="en-US" altLang="ko-KR" sz="1600" b="1" dirty="0">
                <a:solidFill>
                  <a:schemeClr val="tx1"/>
                </a:solidFill>
              </a:rPr>
              <a:t>' = </a:t>
            </a:r>
            <a:r>
              <a:rPr lang="en-US" altLang="ko-KR" sz="1600" b="1" dirty="0" err="1">
                <a:solidFill>
                  <a:schemeClr val="tx1"/>
                </a:solidFill>
              </a:rPr>
              <a:t>attribs</a:t>
            </a:r>
            <a:r>
              <a:rPr lang="en-US" altLang="ko-KR" sz="1600" b="1" dirty="0">
                <a:solidFill>
                  <a:schemeClr val="tx1"/>
                </a:solidFill>
              </a:rPr>
              <a:t>, </a:t>
            </a:r>
          </a:p>
          <a:p>
            <a:pPr algn="just"/>
            <a:r>
              <a:rPr lang="en-US" altLang="ko-KR" sz="1600" b="1" dirty="0">
                <a:solidFill>
                  <a:schemeClr val="tx1"/>
                </a:solidFill>
              </a:rPr>
              <a:t>'o' = classes , </a:t>
            </a:r>
          </a:p>
          <a:p>
            <a:pPr algn="just"/>
            <a:r>
              <a:rPr lang="en-US" altLang="ko-KR" sz="1600" b="1" dirty="0">
                <a:solidFill>
                  <a:schemeClr val="tx1"/>
                </a:solidFill>
              </a:rPr>
              <a:t>'t' = </a:t>
            </a:r>
            <a:r>
              <a:rPr lang="en-US" altLang="ko-KR" sz="1600" b="1" dirty="0" err="1">
                <a:solidFill>
                  <a:schemeClr val="tx1"/>
                </a:solidFill>
              </a:rPr>
              <a:t>attribs</a:t>
            </a:r>
            <a:r>
              <a:rPr lang="en-US" altLang="ko-KR" sz="1600" b="1" dirty="0">
                <a:solidFill>
                  <a:schemeClr val="tx1"/>
                </a:solidFill>
              </a:rPr>
              <a:t> + classes.</a:t>
            </a:r>
          </a:p>
        </p:txBody>
      </p:sp>
    </p:spTree>
    <p:extLst>
      <p:ext uri="{BB962C8B-B14F-4D97-AF65-F5344CB8AC3E}">
        <p14:creationId xmlns:p14="http://schemas.microsoft.com/office/powerpoint/2010/main" val="23748129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043608" y="548680"/>
            <a:ext cx="743889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ko-KR" b="1" dirty="0">
                <a:solidFill>
                  <a:schemeClr val="tx1"/>
                </a:solidFill>
              </a:rPr>
              <a:t>- Classification (4)</a:t>
            </a:r>
          </a:p>
          <a:p>
            <a:pPr algn="just"/>
            <a:r>
              <a:rPr lang="en-US" altLang="ko-KR" dirty="0">
                <a:solidFill>
                  <a:schemeClr val="tx1"/>
                </a:solidFill>
              </a:rPr>
              <a:t>  Radial Basis Function Network</a:t>
            </a:r>
          </a:p>
          <a:p>
            <a:pPr lvl="1" algn="just"/>
            <a:r>
              <a:rPr lang="en-US" altLang="ko-KR" dirty="0"/>
              <a:t>         [</a:t>
            </a:r>
            <a:r>
              <a:rPr lang="en-US" altLang="ko-KR" dirty="0" err="1"/>
              <a:t>weka.classifiers.functions.RBFNetwork</a:t>
            </a:r>
            <a:r>
              <a:rPr lang="en-US" altLang="ko-KR" dirty="0"/>
              <a:t>]</a:t>
            </a:r>
          </a:p>
          <a:p>
            <a:pPr algn="just"/>
            <a:endParaRPr lang="en-US" altLang="ko-KR" dirty="0">
              <a:solidFill>
                <a:schemeClr val="tx1"/>
              </a:solidFill>
            </a:endParaRP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749009"/>
            <a:ext cx="5541540" cy="3549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69503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043608" y="548680"/>
            <a:ext cx="7438893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ko-KR" b="1" dirty="0">
                <a:solidFill>
                  <a:schemeClr val="tx1"/>
                </a:solidFill>
              </a:rPr>
              <a:t>- Classification (5)</a:t>
            </a:r>
          </a:p>
          <a:p>
            <a:pPr algn="just"/>
            <a:r>
              <a:rPr lang="en-US" altLang="ko-KR" dirty="0"/>
              <a:t>  </a:t>
            </a:r>
            <a:r>
              <a:rPr lang="en-US" altLang="ko-KR" dirty="0">
                <a:solidFill>
                  <a:schemeClr val="tx1"/>
                </a:solidFill>
              </a:rPr>
              <a:t>Linear/Nonlinear SVM</a:t>
            </a:r>
          </a:p>
          <a:p>
            <a:pPr algn="just"/>
            <a:r>
              <a:rPr lang="en-US" altLang="ko-KR" dirty="0"/>
              <a:t> 	  [</a:t>
            </a:r>
            <a:r>
              <a:rPr lang="en-US" altLang="ko-KR" dirty="0" err="1"/>
              <a:t>weka.classifiers.functions.libSVM</a:t>
            </a:r>
            <a:r>
              <a:rPr lang="en-US" altLang="ko-KR" dirty="0"/>
              <a:t>]</a:t>
            </a:r>
          </a:p>
          <a:p>
            <a:pPr algn="just"/>
            <a:endParaRPr lang="en-US" altLang="ko-KR" dirty="0">
              <a:solidFill>
                <a:schemeClr val="tx1"/>
              </a:solidFill>
            </a:endParaRPr>
          </a:p>
          <a:p>
            <a:pPr algn="just"/>
            <a:endParaRPr lang="en-US" altLang="ko-KR" dirty="0"/>
          </a:p>
          <a:p>
            <a:pPr algn="just"/>
            <a:endParaRPr lang="en-US" altLang="ko-KR" dirty="0">
              <a:solidFill>
                <a:schemeClr val="tx1"/>
              </a:solidFill>
            </a:endParaRPr>
          </a:p>
          <a:p>
            <a:pPr algn="just"/>
            <a:endParaRPr lang="en-US" altLang="ko-KR" dirty="0"/>
          </a:p>
          <a:p>
            <a:pPr algn="just"/>
            <a:endParaRPr lang="en-US" altLang="ko-KR" dirty="0">
              <a:solidFill>
                <a:schemeClr val="tx1"/>
              </a:solidFill>
            </a:endParaRPr>
          </a:p>
          <a:p>
            <a:pPr algn="just"/>
            <a:endParaRPr lang="en-US" altLang="ko-KR" dirty="0"/>
          </a:p>
          <a:p>
            <a:pPr algn="just"/>
            <a:endParaRPr lang="en-US" altLang="ko-KR" dirty="0">
              <a:solidFill>
                <a:schemeClr val="tx1"/>
              </a:solidFill>
            </a:endParaRP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628800"/>
            <a:ext cx="3407849" cy="4926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5292080" y="1749009"/>
            <a:ext cx="345638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ko-KR" sz="1600" b="1" dirty="0" err="1"/>
              <a:t>kernalType</a:t>
            </a:r>
            <a:r>
              <a:rPr lang="en-US" altLang="ko-KR" sz="1600" b="1" dirty="0"/>
              <a:t>-</a:t>
            </a:r>
          </a:p>
          <a:p>
            <a:pPr algn="just"/>
            <a:r>
              <a:rPr lang="en-US" altLang="ko-KR" sz="1600" dirty="0"/>
              <a:t>Linear</a:t>
            </a:r>
          </a:p>
          <a:p>
            <a:pPr algn="just"/>
            <a:r>
              <a:rPr lang="en-US" altLang="ko-KR" sz="1600" dirty="0">
                <a:solidFill>
                  <a:schemeClr val="tx1"/>
                </a:solidFill>
              </a:rPr>
              <a:t>Polynomial</a:t>
            </a:r>
          </a:p>
          <a:p>
            <a:pPr algn="just"/>
            <a:r>
              <a:rPr lang="en-US" altLang="ko-KR" sz="1600" dirty="0"/>
              <a:t>Radial Basis Function</a:t>
            </a:r>
          </a:p>
          <a:p>
            <a:pPr algn="just"/>
            <a:r>
              <a:rPr lang="en-US" altLang="ko-KR" sz="1600" dirty="0">
                <a:solidFill>
                  <a:schemeClr val="tx1"/>
                </a:solidFill>
              </a:rPr>
              <a:t>Sigmoid</a:t>
            </a:r>
          </a:p>
          <a:p>
            <a:pPr algn="just"/>
            <a:endParaRPr lang="en-US" altLang="ko-KR" sz="1600" dirty="0"/>
          </a:p>
          <a:p>
            <a:pPr algn="just"/>
            <a:r>
              <a:rPr lang="en-US" altLang="ko-KR" sz="1600" b="1" dirty="0">
                <a:solidFill>
                  <a:schemeClr val="tx1"/>
                </a:solidFill>
              </a:rPr>
              <a:t>Important factor-</a:t>
            </a:r>
          </a:p>
          <a:p>
            <a:pPr algn="just"/>
            <a:r>
              <a:rPr lang="en-US" altLang="ko-KR" sz="1600" dirty="0"/>
              <a:t>Cost(C value)</a:t>
            </a:r>
          </a:p>
          <a:p>
            <a:pPr algn="just"/>
            <a:r>
              <a:rPr lang="en-US" altLang="ko-KR" sz="1600" dirty="0"/>
              <a:t>Gamma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05106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043608" y="548680"/>
            <a:ext cx="743889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ko-KR" b="1" dirty="0">
                <a:solidFill>
                  <a:schemeClr val="tx1"/>
                </a:solidFill>
              </a:rPr>
              <a:t>- Classification (6)</a:t>
            </a:r>
          </a:p>
          <a:p>
            <a:pPr algn="just"/>
            <a:r>
              <a:rPr lang="en-US" altLang="ko-KR" dirty="0"/>
              <a:t>  </a:t>
            </a:r>
            <a:r>
              <a:rPr lang="en-US" altLang="ko-KR" dirty="0">
                <a:solidFill>
                  <a:schemeClr val="tx1"/>
                </a:solidFill>
              </a:rPr>
              <a:t>HMM</a:t>
            </a:r>
          </a:p>
          <a:p>
            <a:pPr algn="just"/>
            <a:r>
              <a:rPr lang="en-US" altLang="ko-KR" dirty="0"/>
              <a:t> 	  [</a:t>
            </a:r>
            <a:r>
              <a:rPr lang="en-US" altLang="ko-KR" dirty="0" err="1"/>
              <a:t>weka.classifiers.bayes.HMM</a:t>
            </a:r>
            <a:r>
              <a:rPr lang="en-US" altLang="ko-KR" dirty="0"/>
              <a:t>]</a:t>
            </a:r>
          </a:p>
          <a:p>
            <a:pPr algn="just"/>
            <a:endParaRPr lang="en-US" altLang="ko-KR" dirty="0">
              <a:solidFill>
                <a:schemeClr val="tx1"/>
              </a:solidFill>
            </a:endParaRP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715855"/>
            <a:ext cx="4896544" cy="4088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23711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043608" y="548680"/>
            <a:ext cx="743889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ko-KR" b="1" dirty="0">
                <a:solidFill>
                  <a:schemeClr val="tx1"/>
                </a:solidFill>
              </a:rPr>
              <a:t>- Classification (7)</a:t>
            </a:r>
          </a:p>
          <a:p>
            <a:pPr algn="just"/>
            <a:r>
              <a:rPr lang="en-US" altLang="ko-KR" dirty="0"/>
              <a:t>  Genetic Programming</a:t>
            </a:r>
          </a:p>
          <a:p>
            <a:pPr algn="just"/>
            <a:r>
              <a:rPr lang="en-US" altLang="ko-KR" dirty="0"/>
              <a:t> 	  [</a:t>
            </a:r>
            <a:r>
              <a:rPr lang="en-US" altLang="ko-KR" dirty="0" err="1"/>
              <a:t>weka.classifiers.functions.geneticprogramming</a:t>
            </a:r>
            <a:r>
              <a:rPr lang="en-US" altLang="ko-KR" dirty="0"/>
              <a:t>]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1700808"/>
            <a:ext cx="4752528" cy="47938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206058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043608" y="548680"/>
            <a:ext cx="743889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ko-KR" b="1" dirty="0">
                <a:solidFill>
                  <a:schemeClr val="tx1"/>
                </a:solidFill>
              </a:rPr>
              <a:t>- Classification (8)</a:t>
            </a:r>
          </a:p>
          <a:p>
            <a:pPr algn="just"/>
            <a:r>
              <a:rPr lang="en-US" altLang="ko-KR" b="1" dirty="0">
                <a:solidFill>
                  <a:schemeClr val="tx1"/>
                </a:solidFill>
              </a:rPr>
              <a:t>   </a:t>
            </a:r>
            <a:r>
              <a:rPr lang="en-US" altLang="ko-KR" dirty="0">
                <a:solidFill>
                  <a:schemeClr val="tx1"/>
                </a:solidFill>
              </a:rPr>
              <a:t>Boundary Visualizer Example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2542" y="1340768"/>
            <a:ext cx="5184576" cy="53218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74739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부제목 2"/>
          <p:cNvSpPr txBox="1">
            <a:spLocks/>
          </p:cNvSpPr>
          <p:nvPr/>
        </p:nvSpPr>
        <p:spPr>
          <a:xfrm>
            <a:off x="1043608" y="2420888"/>
            <a:ext cx="7128792" cy="4104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sz="1600" b="1" dirty="0">
                <a:solidFill>
                  <a:schemeClr val="tx1"/>
                </a:solidFill>
              </a:rPr>
              <a:t>[regression-concentrated, M, </a:t>
            </a:r>
            <a:r>
              <a:rPr lang="en-US" altLang="ko-KR" sz="1600" b="1" dirty="0" err="1">
                <a:solidFill>
                  <a:schemeClr val="tx1"/>
                </a:solidFill>
              </a:rPr>
              <a:t>sine.arff</a:t>
            </a:r>
            <a:r>
              <a:rPr lang="en-US" altLang="ko-KR" sz="1600" b="1" dirty="0">
                <a:solidFill>
                  <a:schemeClr val="tx1"/>
                </a:solidFill>
              </a:rPr>
              <a:t>]</a:t>
            </a:r>
          </a:p>
          <a:p>
            <a:pPr algn="just"/>
            <a:endParaRPr lang="en-US" altLang="ko-KR" sz="1600" b="1" dirty="0">
              <a:solidFill>
                <a:schemeClr val="tx1"/>
              </a:solidFill>
            </a:endParaRPr>
          </a:p>
          <a:p>
            <a:pPr algn="just"/>
            <a:endParaRPr lang="en-US" altLang="ko-KR" sz="1600" b="1" dirty="0">
              <a:solidFill>
                <a:schemeClr val="tx1"/>
              </a:solidFill>
            </a:endParaRPr>
          </a:p>
          <a:p>
            <a:pPr algn="just"/>
            <a:endParaRPr lang="en-US" altLang="ko-KR" sz="1600" b="1" dirty="0">
              <a:solidFill>
                <a:schemeClr val="tx1"/>
              </a:solidFill>
            </a:endParaRPr>
          </a:p>
          <a:p>
            <a:pPr algn="just"/>
            <a:endParaRPr lang="en-US" altLang="ko-KR" sz="1600" b="1" dirty="0">
              <a:solidFill>
                <a:schemeClr val="tx1"/>
              </a:solidFill>
            </a:endParaRPr>
          </a:p>
          <a:p>
            <a:pPr algn="just"/>
            <a:endParaRPr lang="en-US" altLang="ko-KR" sz="1600" b="1" dirty="0">
              <a:solidFill>
                <a:schemeClr val="tx1"/>
              </a:solidFill>
            </a:endParaRPr>
          </a:p>
          <a:p>
            <a:pPr algn="just"/>
            <a:endParaRPr lang="en-US" altLang="ko-KR" sz="1600" b="1" dirty="0">
              <a:solidFill>
                <a:schemeClr val="tx1"/>
              </a:solidFill>
            </a:endParaRPr>
          </a:p>
          <a:p>
            <a:pPr algn="just"/>
            <a:endParaRPr lang="en-US" altLang="ko-KR" sz="1600" b="1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043608" y="548680"/>
            <a:ext cx="743889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ko-KR" b="1" dirty="0">
                <a:solidFill>
                  <a:schemeClr val="tx1"/>
                </a:solidFill>
              </a:rPr>
              <a:t>- Regression (1)</a:t>
            </a:r>
          </a:p>
          <a:p>
            <a:pPr algn="just"/>
            <a:r>
              <a:rPr lang="en-US" altLang="ko-KR" dirty="0">
                <a:solidFill>
                  <a:schemeClr val="tx1"/>
                </a:solidFill>
              </a:rPr>
              <a:t>  Linear Regression</a:t>
            </a:r>
          </a:p>
          <a:p>
            <a:pPr algn="just"/>
            <a:r>
              <a:rPr lang="en-US" altLang="ko-KR" dirty="0">
                <a:solidFill>
                  <a:schemeClr val="tx1"/>
                </a:solidFill>
              </a:rPr>
              <a:t>  Multilayer Perceptron (Neural Networks),  RBFNN,  Linear/Nonlinear SVM, </a:t>
            </a:r>
          </a:p>
          <a:p>
            <a:pPr algn="just"/>
            <a:r>
              <a:rPr lang="en-US" altLang="ko-KR" dirty="0">
                <a:solidFill>
                  <a:schemeClr val="tx1"/>
                </a:solidFill>
              </a:rPr>
              <a:t>  Genetic Programming</a:t>
            </a:r>
            <a:endParaRPr lang="ko-KR" altLang="en-US" dirty="0"/>
          </a:p>
        </p:txBody>
      </p:sp>
      <p:pic>
        <p:nvPicPr>
          <p:cNvPr id="1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3518" y="2935347"/>
            <a:ext cx="1440000" cy="1426286"/>
          </a:xfrm>
          <a:prstGeom prst="rect">
            <a:avLst/>
          </a:prstGeom>
          <a:noFill/>
          <a:ln>
            <a:noFill/>
          </a:ln>
          <a:effectLst>
            <a:glow rad="25400">
              <a:schemeClr val="accent1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9867" y="2924944"/>
            <a:ext cx="1440000" cy="1447093"/>
          </a:xfrm>
          <a:prstGeom prst="rect">
            <a:avLst/>
          </a:prstGeom>
          <a:noFill/>
          <a:ln>
            <a:noFill/>
          </a:ln>
          <a:effectLst>
            <a:glow rad="25400">
              <a:schemeClr val="accent1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216" y="2932002"/>
            <a:ext cx="1440000" cy="1432976"/>
          </a:xfrm>
          <a:prstGeom prst="rect">
            <a:avLst/>
          </a:prstGeom>
          <a:noFill/>
          <a:ln>
            <a:noFill/>
          </a:ln>
          <a:effectLst>
            <a:glow rad="25400">
              <a:schemeClr val="accent1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885061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1043608" y="548680"/>
            <a:ext cx="743889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ko-KR" b="1" dirty="0">
                <a:solidFill>
                  <a:schemeClr val="tx1"/>
                </a:solidFill>
              </a:rPr>
              <a:t>- Regression (2)</a:t>
            </a:r>
          </a:p>
          <a:p>
            <a:pPr algn="just"/>
            <a:r>
              <a:rPr lang="en-US" altLang="ko-KR" dirty="0">
                <a:solidFill>
                  <a:schemeClr val="tx1"/>
                </a:solidFill>
              </a:rPr>
              <a:t>  Linear Regression</a:t>
            </a:r>
          </a:p>
          <a:p>
            <a:pPr algn="just"/>
            <a:r>
              <a:rPr lang="en-US" altLang="ko-KR" dirty="0"/>
              <a:t> 	  [</a:t>
            </a:r>
            <a:r>
              <a:rPr lang="en-US" altLang="ko-KR" dirty="0" err="1"/>
              <a:t>weka.classifiers.functions.LinearRegression</a:t>
            </a:r>
            <a:r>
              <a:rPr lang="en-US" altLang="ko-KR" dirty="0"/>
              <a:t>]</a:t>
            </a:r>
          </a:p>
          <a:p>
            <a:pPr algn="just"/>
            <a:endParaRPr lang="en-US" altLang="ko-KR" dirty="0">
              <a:solidFill>
                <a:schemeClr val="tx1"/>
              </a:solidFill>
            </a:endParaRPr>
          </a:p>
          <a:p>
            <a:pPr algn="just"/>
            <a:r>
              <a:rPr lang="en-US" altLang="ko-KR" dirty="0">
                <a:solidFill>
                  <a:schemeClr val="tx1"/>
                </a:solidFill>
              </a:rPr>
              <a:t>  </a:t>
            </a:r>
            <a:endParaRPr lang="ko-KR" alt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844824"/>
            <a:ext cx="4455698" cy="36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480593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1043608" y="548680"/>
            <a:ext cx="743889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ko-KR" b="1" dirty="0">
                <a:solidFill>
                  <a:schemeClr val="tx1"/>
                </a:solidFill>
              </a:rPr>
              <a:t>- Regression (3)</a:t>
            </a:r>
          </a:p>
          <a:p>
            <a:pPr algn="just"/>
            <a:r>
              <a:rPr lang="en-US" altLang="ko-KR" dirty="0">
                <a:solidFill>
                  <a:schemeClr val="tx1"/>
                </a:solidFill>
              </a:rPr>
              <a:t>  Multilayer Perceptron (Neural Networks)</a:t>
            </a:r>
          </a:p>
          <a:p>
            <a:pPr algn="just"/>
            <a:r>
              <a:rPr lang="en-US" altLang="ko-KR" dirty="0">
                <a:solidFill>
                  <a:schemeClr val="tx1"/>
                </a:solidFill>
              </a:rPr>
              <a:t>	</a:t>
            </a:r>
            <a:r>
              <a:rPr lang="en-US" altLang="ko-KR" dirty="0"/>
              <a:t> [</a:t>
            </a:r>
            <a:r>
              <a:rPr lang="en-US" altLang="ko-KR" dirty="0" err="1"/>
              <a:t>weka.classifiers.functions.MLPRegressor</a:t>
            </a:r>
            <a:r>
              <a:rPr lang="en-US" altLang="ko-KR" dirty="0"/>
              <a:t>]</a:t>
            </a: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916832"/>
            <a:ext cx="3866610" cy="3858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634134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1043608" y="548680"/>
            <a:ext cx="743889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ko-KR" b="1" dirty="0">
                <a:solidFill>
                  <a:schemeClr val="tx1"/>
                </a:solidFill>
              </a:rPr>
              <a:t>- Regression (4)</a:t>
            </a:r>
          </a:p>
          <a:p>
            <a:pPr algn="just"/>
            <a:r>
              <a:rPr lang="en-US" altLang="ko-KR" dirty="0"/>
              <a:t>  </a:t>
            </a:r>
            <a:r>
              <a:rPr lang="en-US" altLang="ko-KR" dirty="0">
                <a:solidFill>
                  <a:schemeClr val="tx1"/>
                </a:solidFill>
              </a:rPr>
              <a:t>RBFNN</a:t>
            </a:r>
          </a:p>
          <a:p>
            <a:pPr algn="just"/>
            <a:r>
              <a:rPr lang="en-US" altLang="ko-KR" dirty="0">
                <a:solidFill>
                  <a:schemeClr val="tx1"/>
                </a:solidFill>
              </a:rPr>
              <a:t>	</a:t>
            </a:r>
            <a:r>
              <a:rPr lang="en-US" altLang="ko-KR" dirty="0"/>
              <a:t> [</a:t>
            </a:r>
            <a:r>
              <a:rPr lang="en-US" altLang="ko-KR" dirty="0" err="1"/>
              <a:t>weka.classifiers.functions.RBFRegressor</a:t>
            </a:r>
            <a:r>
              <a:rPr lang="en-US" altLang="ko-KR" dirty="0"/>
              <a:t>]</a:t>
            </a:r>
          </a:p>
          <a:p>
            <a:pPr algn="just"/>
            <a:endParaRPr lang="en-US" altLang="ko-KR" dirty="0">
              <a:solidFill>
                <a:schemeClr val="tx1"/>
              </a:solidFill>
            </a:endParaRPr>
          </a:p>
          <a:p>
            <a:pPr algn="just"/>
            <a:endParaRPr lang="ko-KR" altLang="en-US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2125" y="1954666"/>
            <a:ext cx="4250035" cy="4350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25978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solidFill>
            <a:schemeClr val="accent1"/>
          </a:solidFill>
        </p:spPr>
        <p:txBody>
          <a:bodyPr/>
          <a:lstStyle/>
          <a:p>
            <a:r>
              <a:rPr lang="en-US" altLang="ko-KR" sz="2800">
                <a:ea typeface="굴림" charset="-127"/>
              </a:rPr>
              <a:t>Weka Can Be A Useful Tool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ko-KR" sz="2400" dirty="0" err="1">
                <a:ea typeface="굴림" charset="-127"/>
              </a:rPr>
              <a:t>Weka</a:t>
            </a:r>
            <a:r>
              <a:rPr lang="en-US" altLang="ko-KR" sz="2400" dirty="0">
                <a:ea typeface="굴림" charset="-127"/>
              </a:rPr>
              <a:t> has the potential to be a useful tool to support local air quality forecasting efforts – particularly those operating on a limited budget. </a:t>
            </a:r>
          </a:p>
          <a:p>
            <a:pPr lvl="1">
              <a:lnSpc>
                <a:spcPct val="90000"/>
              </a:lnSpc>
            </a:pPr>
            <a:r>
              <a:rPr lang="en-US" altLang="ko-KR" sz="2000" dirty="0" err="1">
                <a:ea typeface="굴림" charset="-127"/>
              </a:rPr>
              <a:t>Weka</a:t>
            </a:r>
            <a:r>
              <a:rPr lang="en-US" altLang="ko-KR" sz="2000" dirty="0">
                <a:ea typeface="굴림" charset="-127"/>
              </a:rPr>
              <a:t> is open source (free) software - although the purchase of the associated text book is strongly recommended.</a:t>
            </a:r>
          </a:p>
          <a:p>
            <a:pPr lvl="1">
              <a:lnSpc>
                <a:spcPct val="90000"/>
              </a:lnSpc>
            </a:pPr>
            <a:r>
              <a:rPr lang="en-US" altLang="ko-KR" sz="2000" dirty="0" err="1">
                <a:ea typeface="굴림" charset="-127"/>
              </a:rPr>
              <a:t>Weka</a:t>
            </a:r>
            <a:r>
              <a:rPr lang="en-US" altLang="ko-KR" sz="2000" dirty="0">
                <a:ea typeface="굴림" charset="-127"/>
              </a:rPr>
              <a:t> is easily installed on standard PC's but can also run on Linux and other platforms.  </a:t>
            </a:r>
          </a:p>
          <a:p>
            <a:pPr lvl="1">
              <a:lnSpc>
                <a:spcPct val="90000"/>
              </a:lnSpc>
            </a:pPr>
            <a:r>
              <a:rPr lang="en-US" altLang="ko-KR" sz="2000" dirty="0">
                <a:ea typeface="굴림" charset="-127"/>
              </a:rPr>
              <a:t>Only minimal modifications are necessary to prepare data files for use in </a:t>
            </a:r>
            <a:r>
              <a:rPr lang="en-US" altLang="ko-KR" sz="2000" dirty="0" err="1">
                <a:ea typeface="굴림" charset="-127"/>
              </a:rPr>
              <a:t>Weka</a:t>
            </a:r>
            <a:r>
              <a:rPr lang="en-US" altLang="ko-KR" sz="2000" dirty="0">
                <a:ea typeface="굴림" charset="-127"/>
              </a:rPr>
              <a:t>.</a:t>
            </a:r>
          </a:p>
          <a:p>
            <a:pPr lvl="1">
              <a:lnSpc>
                <a:spcPct val="90000"/>
              </a:lnSpc>
            </a:pPr>
            <a:r>
              <a:rPr lang="en-US" altLang="ko-KR" sz="2000" dirty="0">
                <a:ea typeface="굴림" charset="-127"/>
              </a:rPr>
              <a:t>The user interface is simple and intuitive.  </a:t>
            </a:r>
          </a:p>
        </p:txBody>
      </p:sp>
    </p:spTree>
    <p:extLst>
      <p:ext uri="{BB962C8B-B14F-4D97-AF65-F5344CB8AC3E}">
        <p14:creationId xmlns:p14="http://schemas.microsoft.com/office/powerpoint/2010/main" val="7568255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1043608" y="548680"/>
            <a:ext cx="743889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ko-KR" b="1" dirty="0">
                <a:solidFill>
                  <a:schemeClr val="tx1"/>
                </a:solidFill>
              </a:rPr>
              <a:t>- Regression (5)</a:t>
            </a:r>
          </a:p>
          <a:p>
            <a:pPr algn="just"/>
            <a:r>
              <a:rPr lang="en-US" altLang="ko-KR" dirty="0"/>
              <a:t>  </a:t>
            </a:r>
            <a:r>
              <a:rPr lang="en-US" altLang="ko-KR" dirty="0">
                <a:solidFill>
                  <a:schemeClr val="tx1"/>
                </a:solidFill>
              </a:rPr>
              <a:t>Linear/Nonlinear SVM</a:t>
            </a:r>
          </a:p>
          <a:p>
            <a:pPr algn="just"/>
            <a:r>
              <a:rPr lang="en-US" altLang="ko-KR" dirty="0"/>
              <a:t> 	  [</a:t>
            </a:r>
            <a:r>
              <a:rPr lang="en-US" altLang="ko-KR" dirty="0" err="1"/>
              <a:t>weka.classifiers.functions.libSVM</a:t>
            </a:r>
            <a:r>
              <a:rPr lang="en-US" altLang="ko-KR" dirty="0"/>
              <a:t>]</a:t>
            </a:r>
          </a:p>
          <a:p>
            <a:pPr algn="just"/>
            <a:endParaRPr lang="en-US" altLang="ko-KR" dirty="0">
              <a:solidFill>
                <a:schemeClr val="tx1"/>
              </a:solidFill>
            </a:endParaRP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8303" y="1844824"/>
            <a:ext cx="3450460" cy="4988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5868144" y="1851297"/>
            <a:ext cx="3024336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ko-KR" sz="1600" b="1" dirty="0" err="1"/>
              <a:t>SVMType</a:t>
            </a:r>
            <a:endParaRPr lang="en-US" altLang="ko-KR" sz="1600" b="1" dirty="0"/>
          </a:p>
          <a:p>
            <a:pPr algn="just"/>
            <a:r>
              <a:rPr lang="en-US" altLang="ko-KR" sz="1600" b="1" dirty="0">
                <a:solidFill>
                  <a:schemeClr val="tx1"/>
                </a:solidFill>
              </a:rPr>
              <a:t>  </a:t>
            </a:r>
            <a:r>
              <a:rPr lang="en-US" altLang="ko-KR" sz="1600" dirty="0">
                <a:solidFill>
                  <a:schemeClr val="tx1"/>
                </a:solidFill>
              </a:rPr>
              <a:t>epsilon-SVR(regression)</a:t>
            </a:r>
          </a:p>
          <a:p>
            <a:pPr algn="just"/>
            <a:endParaRPr lang="en-US" altLang="ko-KR" sz="1600" dirty="0"/>
          </a:p>
          <a:p>
            <a:pPr algn="just"/>
            <a:endParaRPr lang="en-US" altLang="ko-KR" sz="1600" dirty="0">
              <a:solidFill>
                <a:schemeClr val="tx1"/>
              </a:solidFill>
            </a:endParaRPr>
          </a:p>
          <a:p>
            <a:pPr algn="just"/>
            <a:r>
              <a:rPr lang="en-US" altLang="ko-KR" sz="1600" b="1" dirty="0">
                <a:solidFill>
                  <a:schemeClr val="tx1"/>
                </a:solidFill>
              </a:rPr>
              <a:t>Important factor-</a:t>
            </a:r>
          </a:p>
          <a:p>
            <a:pPr algn="just"/>
            <a:r>
              <a:rPr lang="en-US" altLang="ko-KR" sz="1600" dirty="0"/>
              <a:t>Cost(C value)</a:t>
            </a:r>
          </a:p>
          <a:p>
            <a:pPr algn="just"/>
            <a:r>
              <a:rPr lang="en-US" altLang="ko-KR" sz="1600" dirty="0"/>
              <a:t>Gamma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33297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1043608" y="548680"/>
            <a:ext cx="743889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ko-KR" b="1" dirty="0">
                <a:solidFill>
                  <a:schemeClr val="tx1"/>
                </a:solidFill>
              </a:rPr>
              <a:t>- Regression (6)</a:t>
            </a:r>
          </a:p>
          <a:p>
            <a:pPr algn="just"/>
            <a:r>
              <a:rPr lang="en-US" altLang="ko-KR" dirty="0">
                <a:solidFill>
                  <a:schemeClr val="tx1"/>
                </a:solidFill>
              </a:rPr>
              <a:t>  Genetic Programming</a:t>
            </a:r>
          </a:p>
          <a:p>
            <a:pPr algn="just"/>
            <a:r>
              <a:rPr lang="en-US" altLang="ko-KR" dirty="0"/>
              <a:t> 	  [</a:t>
            </a:r>
            <a:r>
              <a:rPr lang="en-US" altLang="ko-KR" dirty="0" err="1"/>
              <a:t>weka.classifiers.functions.geneticprogramming</a:t>
            </a:r>
            <a:r>
              <a:rPr lang="en-US" altLang="ko-KR" dirty="0"/>
              <a:t>]</a:t>
            </a:r>
          </a:p>
          <a:p>
            <a:pPr algn="just"/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1700808"/>
            <a:ext cx="4752528" cy="47938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27603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043608" y="548680"/>
            <a:ext cx="743889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ko-KR" b="1" dirty="0">
                <a:solidFill>
                  <a:schemeClr val="tx1"/>
                </a:solidFill>
              </a:rPr>
              <a:t>- Regression Visualize</a:t>
            </a: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5412" y="1196752"/>
            <a:ext cx="5895975" cy="477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599077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1043608" y="548680"/>
            <a:ext cx="743889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ko-KR" b="1" dirty="0">
                <a:solidFill>
                  <a:schemeClr val="tx1"/>
                </a:solidFill>
              </a:rPr>
              <a:t>- Clustering Interface</a:t>
            </a:r>
          </a:p>
          <a:p>
            <a:pPr algn="just"/>
            <a:r>
              <a:rPr lang="en-US" altLang="ko-KR" dirty="0">
                <a:solidFill>
                  <a:schemeClr val="tx1"/>
                </a:solidFill>
              </a:rPr>
              <a:t>  k-means, hierarchical, </a:t>
            </a:r>
            <a:r>
              <a:rPr lang="en-US" altLang="ko-KR" dirty="0" err="1">
                <a:solidFill>
                  <a:schemeClr val="tx1"/>
                </a:solidFill>
              </a:rPr>
              <a:t>gaussian</a:t>
            </a:r>
            <a:r>
              <a:rPr lang="en-US" altLang="ko-KR" dirty="0">
                <a:solidFill>
                  <a:schemeClr val="tx1"/>
                </a:solidFill>
              </a:rPr>
              <a:t> mixture, spectral</a:t>
            </a:r>
          </a:p>
        </p:txBody>
      </p:sp>
      <p:pic>
        <p:nvPicPr>
          <p:cNvPr id="3084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412776"/>
            <a:ext cx="6240693" cy="4680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891594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3095207"/>
            <a:ext cx="1440000" cy="137379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3092173"/>
            <a:ext cx="1440000" cy="137986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3068960"/>
            <a:ext cx="1440000" cy="142628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3068960"/>
            <a:ext cx="1440000" cy="142628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3068960"/>
            <a:ext cx="1440000" cy="143304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4" name="직사각형 13"/>
          <p:cNvSpPr/>
          <p:nvPr/>
        </p:nvSpPr>
        <p:spPr>
          <a:xfrm>
            <a:off x="1043608" y="548680"/>
            <a:ext cx="743889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ko-KR" b="1" dirty="0">
                <a:solidFill>
                  <a:schemeClr val="tx1"/>
                </a:solidFill>
              </a:rPr>
              <a:t>- Clustering (1)</a:t>
            </a:r>
          </a:p>
          <a:p>
            <a:pPr algn="just"/>
            <a:r>
              <a:rPr lang="en-US" altLang="ko-KR" dirty="0">
                <a:solidFill>
                  <a:schemeClr val="tx1"/>
                </a:solidFill>
              </a:rPr>
              <a:t>  k-means, hierarchical, </a:t>
            </a:r>
            <a:r>
              <a:rPr lang="en-US" altLang="ko-KR" dirty="0" err="1">
                <a:solidFill>
                  <a:schemeClr val="tx1"/>
                </a:solidFill>
              </a:rPr>
              <a:t>gaussian</a:t>
            </a:r>
            <a:r>
              <a:rPr lang="en-US" altLang="ko-KR" dirty="0">
                <a:solidFill>
                  <a:schemeClr val="tx1"/>
                </a:solidFill>
              </a:rPr>
              <a:t> mixture, spectral</a:t>
            </a:r>
          </a:p>
        </p:txBody>
      </p:sp>
      <p:sp>
        <p:nvSpPr>
          <p:cNvPr id="15" name="부제목 2"/>
          <p:cNvSpPr txBox="1">
            <a:spLocks/>
          </p:cNvSpPr>
          <p:nvPr/>
        </p:nvSpPr>
        <p:spPr>
          <a:xfrm>
            <a:off x="1043608" y="2420888"/>
            <a:ext cx="7920720" cy="4104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sz="1600" b="1" dirty="0">
                <a:solidFill>
                  <a:schemeClr val="tx1"/>
                </a:solidFill>
              </a:rPr>
              <a:t>[clustering-circle, concentrated, separated, separated(vertically), spiral, </a:t>
            </a:r>
            <a:r>
              <a:rPr lang="en-US" altLang="ko-KR" sz="1600" b="1" dirty="0" err="1">
                <a:solidFill>
                  <a:schemeClr val="tx1"/>
                </a:solidFill>
              </a:rPr>
              <a:t>sepctral.arff</a:t>
            </a:r>
            <a:r>
              <a:rPr lang="en-US" altLang="ko-KR" sz="1600" b="1" dirty="0">
                <a:solidFill>
                  <a:schemeClr val="tx1"/>
                </a:solidFill>
              </a:rPr>
              <a:t>]</a:t>
            </a:r>
          </a:p>
          <a:p>
            <a:pPr algn="just"/>
            <a:endParaRPr lang="en-US" altLang="ko-KR" sz="1600" b="1" dirty="0">
              <a:solidFill>
                <a:schemeClr val="tx1"/>
              </a:solidFill>
            </a:endParaRPr>
          </a:p>
          <a:p>
            <a:pPr algn="just"/>
            <a:endParaRPr lang="en-US" altLang="ko-KR" sz="1600" b="1" dirty="0">
              <a:solidFill>
                <a:schemeClr val="tx1"/>
              </a:solidFill>
            </a:endParaRPr>
          </a:p>
          <a:p>
            <a:pPr algn="just"/>
            <a:endParaRPr lang="en-US" altLang="ko-KR" sz="1600" b="1" dirty="0">
              <a:solidFill>
                <a:schemeClr val="tx1"/>
              </a:solidFill>
            </a:endParaRPr>
          </a:p>
          <a:p>
            <a:pPr algn="just"/>
            <a:endParaRPr lang="en-US" altLang="ko-KR" sz="1600" b="1" dirty="0">
              <a:solidFill>
                <a:schemeClr val="tx1"/>
              </a:solidFill>
            </a:endParaRPr>
          </a:p>
          <a:p>
            <a:pPr algn="just"/>
            <a:endParaRPr lang="en-US" altLang="ko-KR" sz="1600" b="1" dirty="0">
              <a:solidFill>
                <a:schemeClr val="tx1"/>
              </a:solidFill>
            </a:endParaRPr>
          </a:p>
          <a:p>
            <a:pPr algn="just"/>
            <a:endParaRPr lang="en-US" altLang="ko-KR" sz="1600" b="1" dirty="0">
              <a:solidFill>
                <a:schemeClr val="tx1"/>
              </a:solidFill>
            </a:endParaRPr>
          </a:p>
          <a:p>
            <a:pPr algn="just"/>
            <a:endParaRPr lang="en-US" altLang="ko-KR" sz="1600" b="1" dirty="0">
              <a:solidFill>
                <a:schemeClr val="tx1"/>
              </a:solidFill>
            </a:endParaRP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9444" y="4941168"/>
            <a:ext cx="1440000" cy="142595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28322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1043608" y="548680"/>
            <a:ext cx="743889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ko-KR" b="1" dirty="0">
                <a:solidFill>
                  <a:schemeClr val="tx1"/>
                </a:solidFill>
              </a:rPr>
              <a:t>- Clustering (2)</a:t>
            </a:r>
          </a:p>
          <a:p>
            <a:pPr algn="just"/>
            <a:r>
              <a:rPr lang="en-US" altLang="ko-KR" dirty="0">
                <a:solidFill>
                  <a:schemeClr val="tx1"/>
                </a:solidFill>
              </a:rPr>
              <a:t>  K-means</a:t>
            </a:r>
          </a:p>
          <a:p>
            <a:pPr algn="just"/>
            <a:r>
              <a:rPr lang="en-US" altLang="ko-KR" dirty="0"/>
              <a:t>	[</a:t>
            </a:r>
            <a:r>
              <a:rPr lang="en-US" altLang="ko-KR" dirty="0" err="1"/>
              <a:t>weka.clusterers.SimpleKmeans</a:t>
            </a:r>
            <a:r>
              <a:rPr lang="en-US" altLang="ko-KR" dirty="0"/>
              <a:t>]</a:t>
            </a:r>
          </a:p>
          <a:p>
            <a:pPr algn="just"/>
            <a:endParaRPr lang="en-US" altLang="ko-KR" dirty="0">
              <a:solidFill>
                <a:schemeClr val="tx1"/>
              </a:solidFill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727275"/>
            <a:ext cx="3120644" cy="47464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399171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1043608" y="548680"/>
            <a:ext cx="743889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ko-KR" b="1" dirty="0">
                <a:solidFill>
                  <a:schemeClr val="tx1"/>
                </a:solidFill>
              </a:rPr>
              <a:t>- Clustering (3)</a:t>
            </a:r>
          </a:p>
          <a:p>
            <a:pPr algn="just"/>
            <a:r>
              <a:rPr lang="en-US" altLang="ko-KR" dirty="0"/>
              <a:t>  </a:t>
            </a:r>
            <a:r>
              <a:rPr lang="en-US" altLang="ko-KR" dirty="0">
                <a:solidFill>
                  <a:schemeClr val="tx1"/>
                </a:solidFill>
              </a:rPr>
              <a:t>Hierarchical</a:t>
            </a:r>
          </a:p>
          <a:p>
            <a:pPr algn="just"/>
            <a:r>
              <a:rPr lang="en-US" altLang="ko-KR" dirty="0"/>
              <a:t>	[</a:t>
            </a:r>
            <a:r>
              <a:rPr lang="en-US" altLang="ko-KR" dirty="0" err="1"/>
              <a:t>weka.clusterers</a:t>
            </a:r>
            <a:r>
              <a:rPr lang="en-US" altLang="ko-KR" dirty="0"/>
              <a:t>. </a:t>
            </a:r>
            <a:r>
              <a:rPr lang="en-US" altLang="ko-KR" dirty="0" err="1">
                <a:solidFill>
                  <a:schemeClr val="tx1"/>
                </a:solidFill>
              </a:rPr>
              <a:t>HierarchicalClusterer</a:t>
            </a:r>
            <a:r>
              <a:rPr lang="en-US" altLang="ko-KR" dirty="0"/>
              <a:t>]</a:t>
            </a:r>
            <a:endParaRPr lang="en-US" altLang="ko-KR" dirty="0">
              <a:solidFill>
                <a:schemeClr val="tx1"/>
              </a:solidFill>
            </a:endParaRPr>
          </a:p>
          <a:p>
            <a:pPr algn="just"/>
            <a:endParaRPr lang="en-US" altLang="ko-KR" dirty="0">
              <a:solidFill>
                <a:schemeClr val="tx1"/>
              </a:solidFill>
            </a:endParaRPr>
          </a:p>
          <a:p>
            <a:pPr algn="just"/>
            <a:r>
              <a:rPr lang="en-US" altLang="ko-KR" dirty="0"/>
              <a:t>  </a:t>
            </a:r>
            <a:endParaRPr lang="en-US" altLang="ko-KR" dirty="0">
              <a:solidFill>
                <a:schemeClr val="tx1"/>
              </a:solidFill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700808"/>
            <a:ext cx="2829186" cy="2232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4160828" y="1630447"/>
            <a:ext cx="4983174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ko-KR" sz="1400" b="1" dirty="0" err="1"/>
              <a:t>linkType</a:t>
            </a:r>
            <a:r>
              <a:rPr lang="en-US" altLang="ko-KR" sz="1400" dirty="0"/>
              <a:t> -- Sets the method used to measure the distance between two clusters.</a:t>
            </a:r>
          </a:p>
          <a:p>
            <a:pPr algn="just"/>
            <a:r>
              <a:rPr lang="en-US" altLang="ko-KR" sz="1400" b="1" dirty="0"/>
              <a:t>SINGLE</a:t>
            </a:r>
            <a:r>
              <a:rPr lang="en-US" altLang="ko-KR" sz="1400" dirty="0"/>
              <a:t>:</a:t>
            </a:r>
          </a:p>
          <a:p>
            <a:pPr algn="just"/>
            <a:r>
              <a:rPr lang="en-US" altLang="ko-KR" sz="1400" dirty="0"/>
              <a:t> find single link distance aka minimum link, which is the closest distance between any item in cluster1 and any item in cluster2</a:t>
            </a:r>
          </a:p>
          <a:p>
            <a:pPr algn="just"/>
            <a:r>
              <a:rPr lang="en-US" altLang="ko-KR" sz="1400" b="1" dirty="0"/>
              <a:t>COMPLETE</a:t>
            </a:r>
            <a:r>
              <a:rPr lang="en-US" altLang="ko-KR" sz="1400" dirty="0"/>
              <a:t>:</a:t>
            </a:r>
          </a:p>
          <a:p>
            <a:pPr algn="just"/>
            <a:r>
              <a:rPr lang="en-US" altLang="ko-KR" sz="1400" dirty="0"/>
              <a:t> find complete link distance aka maximum link, which is the largest distance between any item in cluster1 and any item in cluster2</a:t>
            </a:r>
          </a:p>
          <a:p>
            <a:pPr algn="just"/>
            <a:r>
              <a:rPr lang="en-US" altLang="ko-KR" sz="1400" b="1" dirty="0"/>
              <a:t>ADJCOMPLETE:</a:t>
            </a:r>
          </a:p>
          <a:p>
            <a:pPr algn="just"/>
            <a:r>
              <a:rPr lang="en-US" altLang="ko-KR" sz="1400" dirty="0"/>
              <a:t> as COMPLETE, but with adjustment, which is the largest within cluster distance</a:t>
            </a:r>
          </a:p>
          <a:p>
            <a:pPr algn="just"/>
            <a:r>
              <a:rPr lang="en-US" altLang="ko-KR" sz="1400" b="1" dirty="0"/>
              <a:t>AVERAGE</a:t>
            </a:r>
            <a:r>
              <a:rPr lang="en-US" altLang="ko-KR" sz="1400" dirty="0"/>
              <a:t>:</a:t>
            </a:r>
          </a:p>
          <a:p>
            <a:pPr algn="just"/>
            <a:r>
              <a:rPr lang="en-US" altLang="ko-KR" sz="1400" dirty="0"/>
              <a:t> finds average distance between the elements of the two clusters</a:t>
            </a:r>
          </a:p>
          <a:p>
            <a:pPr algn="just"/>
            <a:r>
              <a:rPr lang="en-US" altLang="ko-KR" sz="1400" b="1" dirty="0"/>
              <a:t>MEAN</a:t>
            </a:r>
            <a:r>
              <a:rPr lang="en-US" altLang="ko-KR" sz="1400" dirty="0"/>
              <a:t>: </a:t>
            </a:r>
          </a:p>
          <a:p>
            <a:pPr algn="just"/>
            <a:r>
              <a:rPr lang="en-US" altLang="ko-KR" sz="1400" dirty="0"/>
              <a:t> calculates the mean distance of a merged cluster (</a:t>
            </a:r>
            <a:r>
              <a:rPr lang="en-US" altLang="ko-KR" sz="1400" dirty="0" err="1"/>
              <a:t>akak</a:t>
            </a:r>
            <a:r>
              <a:rPr lang="en-US" altLang="ko-KR" sz="1400" dirty="0"/>
              <a:t> Group-average agglomerative clustering)</a:t>
            </a:r>
          </a:p>
          <a:p>
            <a:pPr algn="just"/>
            <a:r>
              <a:rPr lang="en-US" altLang="ko-KR" sz="1400" b="1" dirty="0"/>
              <a:t>CENTROID</a:t>
            </a:r>
            <a:r>
              <a:rPr lang="en-US" altLang="ko-KR" sz="1400" dirty="0"/>
              <a:t>:</a:t>
            </a:r>
          </a:p>
          <a:p>
            <a:pPr algn="just"/>
            <a:r>
              <a:rPr lang="en-US" altLang="ko-KR" sz="1400" dirty="0"/>
              <a:t> finds the distance of the centroids of the clusters</a:t>
            </a:r>
          </a:p>
          <a:p>
            <a:pPr algn="just"/>
            <a:r>
              <a:rPr lang="en-US" altLang="ko-KR" sz="1400" b="1" dirty="0"/>
              <a:t>WARD</a:t>
            </a:r>
            <a:r>
              <a:rPr lang="en-US" altLang="ko-KR" sz="1400" dirty="0"/>
              <a:t>:</a:t>
            </a:r>
          </a:p>
          <a:p>
            <a:pPr algn="just"/>
            <a:r>
              <a:rPr lang="en-US" altLang="ko-KR" sz="1400" dirty="0"/>
              <a:t> finds the distance of the change in caused by merging the cluster. The information of a cluster is calculated as the error sum of squares of the centroids of the cluster and its members.</a:t>
            </a:r>
          </a:p>
          <a:p>
            <a:pPr algn="just"/>
            <a:r>
              <a:rPr lang="en-US" altLang="ko-KR" sz="1400" b="1" dirty="0"/>
              <a:t>NEIGHBOR_JOINING</a:t>
            </a:r>
          </a:p>
          <a:p>
            <a:pPr algn="just"/>
            <a:r>
              <a:rPr lang="en-US" altLang="ko-KR" sz="1400" dirty="0"/>
              <a:t> use neighbor joining algorithm.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48705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1043608" y="548680"/>
            <a:ext cx="743889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ko-KR" b="1" dirty="0">
                <a:solidFill>
                  <a:schemeClr val="tx1"/>
                </a:solidFill>
              </a:rPr>
              <a:t>- Clustering (4)</a:t>
            </a:r>
          </a:p>
          <a:p>
            <a:pPr algn="just"/>
            <a:r>
              <a:rPr lang="en-US" altLang="ko-KR" dirty="0"/>
              <a:t>  </a:t>
            </a:r>
            <a:r>
              <a:rPr lang="en-US" altLang="ko-KR" dirty="0">
                <a:solidFill>
                  <a:schemeClr val="tx1"/>
                </a:solidFill>
              </a:rPr>
              <a:t>Gaussian mixture</a:t>
            </a:r>
          </a:p>
          <a:p>
            <a:pPr algn="just"/>
            <a:r>
              <a:rPr lang="en-US" altLang="ko-KR" dirty="0"/>
              <a:t>	[</a:t>
            </a:r>
            <a:r>
              <a:rPr lang="en-US" altLang="ko-KR" dirty="0" err="1"/>
              <a:t>weka.clusterers</a:t>
            </a:r>
            <a:r>
              <a:rPr lang="en-US" altLang="ko-KR" dirty="0"/>
              <a:t>. </a:t>
            </a:r>
            <a:r>
              <a:rPr lang="en-US" altLang="ko-KR" dirty="0">
                <a:solidFill>
                  <a:schemeClr val="tx1"/>
                </a:solidFill>
              </a:rPr>
              <a:t>EM</a:t>
            </a:r>
            <a:r>
              <a:rPr lang="en-US" altLang="ko-KR" dirty="0"/>
              <a:t>]</a:t>
            </a:r>
            <a:endParaRPr lang="en-US" altLang="ko-KR" dirty="0">
              <a:solidFill>
                <a:schemeClr val="tx1"/>
              </a:solidFill>
            </a:endParaRPr>
          </a:p>
          <a:p>
            <a:pPr algn="just"/>
            <a:endParaRPr lang="en-US" altLang="ko-KR" dirty="0">
              <a:solidFill>
                <a:schemeClr val="tx1"/>
              </a:solidFill>
            </a:endParaRPr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635686"/>
            <a:ext cx="3979730" cy="4537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5292080" y="1764474"/>
            <a:ext cx="3744416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ko-KR" sz="1400" b="1" dirty="0" err="1">
                <a:solidFill>
                  <a:schemeClr val="tx1"/>
                </a:solidFill>
              </a:rPr>
              <a:t>minLogLikelihoodImprovementCV</a:t>
            </a:r>
            <a:r>
              <a:rPr lang="en-US" altLang="ko-KR" sz="1400" b="1" dirty="0">
                <a:solidFill>
                  <a:schemeClr val="tx1"/>
                </a:solidFill>
              </a:rPr>
              <a:t> – </a:t>
            </a:r>
          </a:p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The minimum improvement in cross-validated log likelihood required in order to consider increasing the number of clusters when cross-</a:t>
            </a:r>
            <a:r>
              <a:rPr lang="en-US" altLang="ko-KR" sz="1400" dirty="0" err="1">
                <a:solidFill>
                  <a:schemeClr val="tx1"/>
                </a:solidFill>
              </a:rPr>
              <a:t>validiting</a:t>
            </a:r>
            <a:r>
              <a:rPr lang="en-US" altLang="ko-KR" sz="1400" dirty="0">
                <a:solidFill>
                  <a:schemeClr val="tx1"/>
                </a:solidFill>
              </a:rPr>
              <a:t> to find the best number of clusters</a:t>
            </a:r>
          </a:p>
          <a:p>
            <a:pPr algn="just"/>
            <a:endParaRPr lang="en-US" altLang="ko-KR" sz="1400" b="1" dirty="0">
              <a:solidFill>
                <a:schemeClr val="tx1"/>
              </a:solidFill>
            </a:endParaRPr>
          </a:p>
          <a:p>
            <a:pPr algn="just"/>
            <a:r>
              <a:rPr lang="en-US" altLang="ko-KR" sz="1400" b="1" dirty="0" err="1">
                <a:solidFill>
                  <a:schemeClr val="tx1"/>
                </a:solidFill>
              </a:rPr>
              <a:t>minLogLikelihoodImprovementIterating</a:t>
            </a:r>
            <a:r>
              <a:rPr lang="en-US" altLang="ko-KR" sz="1400" dirty="0">
                <a:solidFill>
                  <a:schemeClr val="tx1"/>
                </a:solidFill>
              </a:rPr>
              <a:t> -- The minimum improvement in log likelihood required to perform another iteration of the E and M steps</a:t>
            </a:r>
          </a:p>
          <a:p>
            <a:pPr algn="just"/>
            <a:endParaRPr lang="en-US" altLang="ko-KR" sz="1400" dirty="0">
              <a:solidFill>
                <a:schemeClr val="tx1"/>
              </a:solidFill>
            </a:endParaRPr>
          </a:p>
          <a:p>
            <a:pPr algn="just"/>
            <a:r>
              <a:rPr lang="en-US" altLang="ko-KR" sz="1400" b="1" dirty="0" err="1">
                <a:solidFill>
                  <a:schemeClr val="tx1"/>
                </a:solidFill>
              </a:rPr>
              <a:t>minStdDev</a:t>
            </a:r>
            <a:r>
              <a:rPr lang="en-US" altLang="ko-KR" sz="1400" dirty="0">
                <a:solidFill>
                  <a:schemeClr val="tx1"/>
                </a:solidFill>
              </a:rPr>
              <a:t> – </a:t>
            </a:r>
          </a:p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set minimum allowable standard deviation</a:t>
            </a:r>
          </a:p>
        </p:txBody>
      </p:sp>
    </p:spTree>
    <p:extLst>
      <p:ext uri="{BB962C8B-B14F-4D97-AF65-F5344CB8AC3E}">
        <p14:creationId xmlns:p14="http://schemas.microsoft.com/office/powerpoint/2010/main" val="8712888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1043608" y="548680"/>
            <a:ext cx="7992888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ko-KR" b="1" dirty="0">
                <a:solidFill>
                  <a:schemeClr val="tx1"/>
                </a:solidFill>
              </a:rPr>
              <a:t>- Clustering (5)</a:t>
            </a:r>
          </a:p>
          <a:p>
            <a:pPr algn="just"/>
            <a:r>
              <a:rPr lang="en-US" altLang="ko-KR" dirty="0"/>
              <a:t>  </a:t>
            </a:r>
            <a:r>
              <a:rPr lang="en-US" altLang="ko-KR" dirty="0">
                <a:solidFill>
                  <a:schemeClr val="tx1"/>
                </a:solidFill>
              </a:rPr>
              <a:t>Spectral</a:t>
            </a:r>
          </a:p>
          <a:p>
            <a:pPr algn="just"/>
            <a:r>
              <a:rPr lang="en-US" altLang="ko-KR" dirty="0"/>
              <a:t>	[</a:t>
            </a:r>
            <a:r>
              <a:rPr lang="en-US" altLang="ko-KR" dirty="0" err="1"/>
              <a:t>weka.clusterers</a:t>
            </a:r>
            <a:r>
              <a:rPr lang="en-US" altLang="ko-KR" dirty="0"/>
              <a:t>.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err="1">
                <a:solidFill>
                  <a:schemeClr val="tx1"/>
                </a:solidFill>
              </a:rPr>
              <a:t>SpectralClusterer</a:t>
            </a:r>
            <a:r>
              <a:rPr lang="en-US" altLang="ko-KR" dirty="0"/>
              <a:t>]</a:t>
            </a:r>
            <a:endParaRPr lang="en-US" altLang="ko-KR" dirty="0">
              <a:solidFill>
                <a:schemeClr val="tx1"/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/>
                </a:solidFill>
              </a:rPr>
              <a:t>   http://www.ee.columbia.edu/ln/dvmm/researchProjects/BivariateGTI/demo_twomoon.htm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916832"/>
            <a:ext cx="5210175" cy="423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3610" y="1916832"/>
            <a:ext cx="2258869" cy="18070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7042964" y="3737960"/>
            <a:ext cx="14401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0.1, 1.0, 0.1</a:t>
            </a:r>
          </a:p>
        </p:txBody>
      </p:sp>
      <p:pic>
        <p:nvPicPr>
          <p:cNvPr id="1434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9187" y="4025139"/>
            <a:ext cx="2243291" cy="1708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7042964" y="5759443"/>
            <a:ext cx="14401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0.005, 0.5, 0.01</a:t>
            </a:r>
          </a:p>
        </p:txBody>
      </p:sp>
    </p:spTree>
    <p:extLst>
      <p:ext uri="{BB962C8B-B14F-4D97-AF65-F5344CB8AC3E}">
        <p14:creationId xmlns:p14="http://schemas.microsoft.com/office/powerpoint/2010/main" val="24370397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1043608" y="548680"/>
            <a:ext cx="743889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ko-KR" b="1" dirty="0">
                <a:solidFill>
                  <a:schemeClr val="tx1"/>
                </a:solidFill>
              </a:rPr>
              <a:t>- </a:t>
            </a:r>
            <a:r>
              <a:rPr lang="en-US" altLang="ko-KR" b="1" dirty="0" err="1">
                <a:solidFill>
                  <a:schemeClr val="tx1"/>
                </a:solidFill>
              </a:rPr>
              <a:t>Clusterer</a:t>
            </a:r>
            <a:r>
              <a:rPr lang="en-US" altLang="ko-KR" b="1" dirty="0">
                <a:solidFill>
                  <a:schemeClr val="tx1"/>
                </a:solidFill>
              </a:rPr>
              <a:t> Visualize</a:t>
            </a:r>
          </a:p>
        </p:txBody>
      </p:sp>
      <p:pic>
        <p:nvPicPr>
          <p:cNvPr id="4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484784"/>
            <a:ext cx="4824536" cy="38596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85723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5" name="Rectangle 9"/>
          <p:cNvSpPr>
            <a:spLocks noGrp="1" noChangeArrowheads="1"/>
          </p:cNvSpPr>
          <p:nvPr>
            <p:ph type="title"/>
          </p:nvPr>
        </p:nvSpPr>
        <p:spPr>
          <a:solidFill>
            <a:schemeClr val="accent1"/>
          </a:solidFill>
        </p:spPr>
        <p:txBody>
          <a:bodyPr/>
          <a:lstStyle/>
          <a:p>
            <a:r>
              <a:rPr lang="en-US" altLang="ko-KR" sz="2800" dirty="0" err="1">
                <a:ea typeface="굴림" charset="-127"/>
              </a:rPr>
              <a:t>arff</a:t>
            </a:r>
            <a:r>
              <a:rPr lang="en-US" altLang="ko-KR" sz="2800" dirty="0">
                <a:ea typeface="굴림" charset="-127"/>
              </a:rPr>
              <a:t> Format</a:t>
            </a:r>
          </a:p>
        </p:txBody>
      </p:sp>
      <p:pic>
        <p:nvPicPr>
          <p:cNvPr id="9221" name="Picture 5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01" r="47293" b="54758"/>
          <a:stretch>
            <a:fillRect/>
          </a:stretch>
        </p:blipFill>
        <p:spPr>
          <a:xfrm>
            <a:off x="1475656" y="1556792"/>
            <a:ext cx="5063480" cy="2044867"/>
          </a:xfrm>
          <a:noFill/>
          <a:ln/>
        </p:spPr>
      </p:pic>
      <p:pic>
        <p:nvPicPr>
          <p:cNvPr id="9224" name="Picture 8"/>
          <p:cNvPicPr>
            <a:picLocks noGrp="1" noChangeAspect="1" noChangeArrowheads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405" r="29730"/>
          <a:stretch>
            <a:fillRect/>
          </a:stretch>
        </p:blipFill>
        <p:spPr>
          <a:xfrm>
            <a:off x="1475656" y="3809999"/>
            <a:ext cx="5063480" cy="2976905"/>
          </a:xfrm>
          <a:noFill/>
          <a:ln/>
        </p:spPr>
      </p:pic>
      <p:sp>
        <p:nvSpPr>
          <p:cNvPr id="9227" name="Text Box 11"/>
          <p:cNvSpPr txBox="1">
            <a:spLocks noChangeArrowheads="1"/>
          </p:cNvSpPr>
          <p:nvPr/>
        </p:nvSpPr>
        <p:spPr bwMode="auto">
          <a:xfrm>
            <a:off x="4067944" y="1844824"/>
            <a:ext cx="3098149" cy="1323439"/>
          </a:xfrm>
          <a:prstGeom prst="rect">
            <a:avLst/>
          </a:prstGeom>
          <a:solidFill>
            <a:schemeClr val="accent1">
              <a:alpha val="59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ko-KR" sz="2000" dirty="0" err="1">
                <a:ea typeface="굴림" charset="-127"/>
              </a:rPr>
              <a:t>arff</a:t>
            </a:r>
            <a:r>
              <a:rPr lang="en-US" altLang="ko-KR" sz="2000" dirty="0">
                <a:ea typeface="굴림" charset="-127"/>
              </a:rPr>
              <a:t> format is simple anyway:</a:t>
            </a:r>
          </a:p>
          <a:p>
            <a:endParaRPr lang="en-US" altLang="ko-KR" sz="2000" dirty="0">
              <a:ea typeface="굴림" charset="-127"/>
            </a:endParaRPr>
          </a:p>
          <a:p>
            <a:r>
              <a:rPr lang="en-US" altLang="ko-KR" sz="2000" dirty="0">
                <a:ea typeface="굴림" charset="-127"/>
              </a:rPr>
              <a:t>ASCII file</a:t>
            </a:r>
          </a:p>
          <a:p>
            <a:r>
              <a:rPr lang="en-US" altLang="ko-KR" sz="2000" dirty="0">
                <a:ea typeface="굴림" charset="-127"/>
              </a:rPr>
              <a:t>List of variable and type</a:t>
            </a:r>
          </a:p>
        </p:txBody>
      </p:sp>
      <p:sp>
        <p:nvSpPr>
          <p:cNvPr id="9228" name="Text Box 12"/>
          <p:cNvSpPr txBox="1">
            <a:spLocks noChangeArrowheads="1"/>
          </p:cNvSpPr>
          <p:nvPr/>
        </p:nvSpPr>
        <p:spPr bwMode="auto">
          <a:xfrm>
            <a:off x="6012160" y="4509120"/>
            <a:ext cx="2952328" cy="1323439"/>
          </a:xfrm>
          <a:prstGeom prst="rect">
            <a:avLst/>
          </a:prstGeom>
          <a:solidFill>
            <a:schemeClr val="accent1">
              <a:alpha val="53999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ko-KR" sz="2000" dirty="0">
                <a:ea typeface="굴림" charset="-127"/>
              </a:rPr>
              <a:t>Then data follows,</a:t>
            </a:r>
          </a:p>
          <a:p>
            <a:r>
              <a:rPr lang="en-US" altLang="ko-KR" sz="2000" dirty="0">
                <a:ea typeface="굴림" charset="-127"/>
              </a:rPr>
              <a:t>     comma separated</a:t>
            </a:r>
          </a:p>
          <a:p>
            <a:endParaRPr lang="en-US" altLang="ko-KR" sz="2000" dirty="0">
              <a:ea typeface="굴림" charset="-127"/>
            </a:endParaRPr>
          </a:p>
          <a:p>
            <a:r>
              <a:rPr lang="en-US" altLang="ko-KR" sz="2000" dirty="0">
                <a:ea typeface="굴림" charset="-127"/>
              </a:rPr>
              <a:t>Missing data marked as “?”</a:t>
            </a:r>
          </a:p>
        </p:txBody>
      </p:sp>
    </p:spTree>
    <p:extLst>
      <p:ext uri="{BB962C8B-B14F-4D97-AF65-F5344CB8AC3E}">
        <p14:creationId xmlns:p14="http://schemas.microsoft.com/office/powerpoint/2010/main" val="3617335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043608" y="548680"/>
            <a:ext cx="7200800" cy="3240360"/>
          </a:xfrm>
        </p:spPr>
        <p:txBody>
          <a:bodyPr>
            <a:noAutofit/>
          </a:bodyPr>
          <a:lstStyle/>
          <a:p>
            <a:pPr algn="just"/>
            <a:r>
              <a:rPr lang="en-US" altLang="ko-KR" sz="1600" b="1" dirty="0">
                <a:solidFill>
                  <a:schemeClr val="tx1"/>
                </a:solidFill>
              </a:rPr>
              <a:t>- Classification</a:t>
            </a:r>
          </a:p>
          <a:p>
            <a:pPr algn="just"/>
            <a:r>
              <a:rPr lang="en-US" altLang="ko-KR" sz="1600" dirty="0">
                <a:solidFill>
                  <a:schemeClr val="tx1"/>
                </a:solidFill>
              </a:rPr>
              <a:t>  Naive Bayesian Classifier, Decision Tree(ID3, C4.5, CART)</a:t>
            </a:r>
          </a:p>
          <a:p>
            <a:pPr algn="just"/>
            <a:r>
              <a:rPr lang="en-US" altLang="ko-KR" sz="1600" dirty="0">
                <a:solidFill>
                  <a:schemeClr val="tx1"/>
                </a:solidFill>
              </a:rPr>
              <a:t>  Multilayer Perceptron (Neural Networks),  RBFNN, Linear/Nonlinear SVM, </a:t>
            </a:r>
          </a:p>
          <a:p>
            <a:pPr algn="just"/>
            <a:r>
              <a:rPr lang="en-US" altLang="ko-KR" sz="1600" dirty="0">
                <a:solidFill>
                  <a:schemeClr val="tx1"/>
                </a:solidFill>
              </a:rPr>
              <a:t>  HMM, Genetic Programming</a:t>
            </a:r>
          </a:p>
          <a:p>
            <a:pPr algn="just"/>
            <a:endParaRPr lang="en-US" altLang="ko-KR" sz="1600" b="1" dirty="0">
              <a:solidFill>
                <a:schemeClr val="tx1"/>
              </a:solidFill>
            </a:endParaRPr>
          </a:p>
          <a:p>
            <a:pPr algn="just"/>
            <a:r>
              <a:rPr lang="en-US" altLang="ko-KR" sz="1600" b="1" dirty="0">
                <a:solidFill>
                  <a:schemeClr val="tx1"/>
                </a:solidFill>
              </a:rPr>
              <a:t>- Regression</a:t>
            </a:r>
          </a:p>
          <a:p>
            <a:pPr algn="just"/>
            <a:r>
              <a:rPr lang="en-US" altLang="ko-KR" sz="1600" dirty="0">
                <a:solidFill>
                  <a:schemeClr val="tx1"/>
                </a:solidFill>
              </a:rPr>
              <a:t>  Linear Regression</a:t>
            </a:r>
          </a:p>
          <a:p>
            <a:pPr algn="just"/>
            <a:r>
              <a:rPr lang="en-US" altLang="ko-KR" sz="1600" dirty="0">
                <a:solidFill>
                  <a:schemeClr val="tx1"/>
                </a:solidFill>
              </a:rPr>
              <a:t>  Multilayer Perceptron (Neural Networks),  RBFNN, Linear/Nonlinear SVM, </a:t>
            </a:r>
          </a:p>
          <a:p>
            <a:pPr algn="just"/>
            <a:r>
              <a:rPr lang="en-US" altLang="ko-KR" sz="1600" dirty="0">
                <a:solidFill>
                  <a:schemeClr val="tx1"/>
                </a:solidFill>
              </a:rPr>
              <a:t>  Genetic Programming</a:t>
            </a:r>
          </a:p>
          <a:p>
            <a:pPr algn="just"/>
            <a:endParaRPr lang="en-US" altLang="ko-KR" sz="1600" dirty="0">
              <a:solidFill>
                <a:schemeClr val="tx1"/>
              </a:solidFill>
            </a:endParaRPr>
          </a:p>
          <a:p>
            <a:pPr algn="just"/>
            <a:endParaRPr lang="en-US" altLang="ko-KR" sz="1600" b="1" dirty="0">
              <a:solidFill>
                <a:schemeClr val="tx1"/>
              </a:solidFill>
            </a:endParaRPr>
          </a:p>
          <a:p>
            <a:pPr algn="just"/>
            <a:r>
              <a:rPr lang="en-US" altLang="ko-KR" sz="1600" b="1" dirty="0">
                <a:solidFill>
                  <a:schemeClr val="tx1"/>
                </a:solidFill>
              </a:rPr>
              <a:t>- Clustering</a:t>
            </a:r>
          </a:p>
          <a:p>
            <a:pPr algn="just"/>
            <a:r>
              <a:rPr lang="en-US" altLang="ko-KR" sz="1600" dirty="0">
                <a:solidFill>
                  <a:schemeClr val="tx1"/>
                </a:solidFill>
              </a:rPr>
              <a:t>  K-means, Hierarchical, Gaussian mixture, Spectral</a:t>
            </a:r>
          </a:p>
        </p:txBody>
      </p:sp>
    </p:spTree>
    <p:extLst>
      <p:ext uri="{BB962C8B-B14F-4D97-AF65-F5344CB8AC3E}">
        <p14:creationId xmlns:p14="http://schemas.microsoft.com/office/powerpoint/2010/main" val="3093622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043608" y="548680"/>
            <a:ext cx="799288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ko-KR" b="1" dirty="0">
                <a:solidFill>
                  <a:schemeClr val="tx1"/>
                </a:solidFill>
              </a:rPr>
              <a:t>- Classification</a:t>
            </a:r>
            <a:r>
              <a:rPr lang="en-US" altLang="ko-KR" b="1" dirty="0"/>
              <a:t> Interface</a:t>
            </a:r>
          </a:p>
          <a:p>
            <a:pPr algn="just"/>
            <a:endParaRPr lang="en-US" altLang="ko-KR" b="1" dirty="0">
              <a:solidFill>
                <a:schemeClr val="tx1"/>
              </a:solidFill>
            </a:endParaRPr>
          </a:p>
          <a:p>
            <a:pPr algn="just"/>
            <a:r>
              <a:rPr lang="en-US" altLang="ko-KR" b="1" dirty="0"/>
              <a:t>              </a:t>
            </a:r>
          </a:p>
          <a:p>
            <a:pPr algn="just"/>
            <a:r>
              <a:rPr lang="en-US" altLang="ko-KR" b="1" dirty="0">
                <a:solidFill>
                  <a:schemeClr val="tx1"/>
                </a:solidFill>
              </a:rPr>
              <a:t>                         Explorer   			          Boundary Visualizer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3284984"/>
            <a:ext cx="3920421" cy="2940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0601" y="1781709"/>
            <a:ext cx="2118676" cy="1397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2512" y="3284964"/>
            <a:ext cx="3094484" cy="31763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8900" y="1746867"/>
            <a:ext cx="2051854" cy="1353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312535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043608" y="548680"/>
            <a:ext cx="799288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ko-KR" b="1" dirty="0">
                <a:solidFill>
                  <a:schemeClr val="tx1"/>
                </a:solidFill>
              </a:rPr>
              <a:t>- Classification and Regression</a:t>
            </a:r>
            <a:r>
              <a:rPr lang="en-US" altLang="ko-KR" b="1" dirty="0"/>
              <a:t> Interface</a:t>
            </a:r>
          </a:p>
          <a:p>
            <a:pPr algn="just"/>
            <a:endParaRPr lang="en-US" altLang="ko-KR" b="1" dirty="0">
              <a:solidFill>
                <a:schemeClr val="tx1"/>
              </a:solidFill>
            </a:endParaRPr>
          </a:p>
          <a:p>
            <a:pPr algn="just"/>
            <a:r>
              <a:rPr lang="en-US" altLang="ko-KR" b="1" dirty="0"/>
              <a:t>              </a:t>
            </a:r>
          </a:p>
          <a:p>
            <a:pPr algn="just"/>
            <a:r>
              <a:rPr lang="en-US" altLang="ko-KR" b="1" dirty="0">
                <a:solidFill>
                  <a:schemeClr val="tx1"/>
                </a:solidFill>
              </a:rPr>
              <a:t>                         </a:t>
            </a:r>
            <a:r>
              <a:rPr lang="en-US" altLang="ko-KR" b="1" dirty="0"/>
              <a:t>open file                                         select classifier</a:t>
            </a:r>
            <a:endParaRPr lang="en-US" altLang="ko-KR" b="1" dirty="0">
              <a:solidFill>
                <a:schemeClr val="tx1"/>
              </a:solidFill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120" b="18100"/>
          <a:stretch/>
        </p:blipFill>
        <p:spPr bwMode="auto">
          <a:xfrm>
            <a:off x="5188044" y="1916832"/>
            <a:ext cx="3602976" cy="3960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401" b="44260"/>
          <a:stretch/>
        </p:blipFill>
        <p:spPr bwMode="auto">
          <a:xfrm>
            <a:off x="1403648" y="1916832"/>
            <a:ext cx="3509109" cy="250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20828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043608" y="548680"/>
            <a:ext cx="799288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ko-KR" b="1" dirty="0">
                <a:solidFill>
                  <a:schemeClr val="tx1"/>
                </a:solidFill>
              </a:rPr>
              <a:t>- Classification</a:t>
            </a:r>
            <a:r>
              <a:rPr lang="en-US" altLang="ko-KR" b="1" dirty="0"/>
              <a:t> Interface</a:t>
            </a:r>
          </a:p>
          <a:p>
            <a:pPr algn="just"/>
            <a:endParaRPr lang="en-US" altLang="ko-KR" b="1" dirty="0">
              <a:solidFill>
                <a:schemeClr val="tx1"/>
              </a:solidFill>
            </a:endParaRPr>
          </a:p>
          <a:p>
            <a:pPr algn="just"/>
            <a:r>
              <a:rPr lang="en-US" altLang="ko-KR" b="1" dirty="0"/>
              <a:t>              </a:t>
            </a:r>
          </a:p>
          <a:p>
            <a:pPr algn="just"/>
            <a:r>
              <a:rPr lang="en-US" altLang="ko-KR" b="1" dirty="0">
                <a:solidFill>
                  <a:schemeClr val="tx1"/>
                </a:solidFill>
              </a:rPr>
              <a:t>                     Test options and setting</a:t>
            </a: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883550"/>
            <a:ext cx="5760640" cy="4320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7" y="2060848"/>
            <a:ext cx="4333875" cy="444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74171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1736" y="3068960"/>
            <a:ext cx="1440000" cy="1373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480" y="3068960"/>
            <a:ext cx="1440000" cy="1373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부제목 2"/>
          <p:cNvSpPr txBox="1">
            <a:spLocks/>
          </p:cNvSpPr>
          <p:nvPr/>
        </p:nvSpPr>
        <p:spPr>
          <a:xfrm>
            <a:off x="1043608" y="2420888"/>
            <a:ext cx="7128792" cy="4104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sz="1600" b="1" dirty="0">
                <a:solidFill>
                  <a:schemeClr val="tx1"/>
                </a:solidFill>
              </a:rPr>
              <a:t>[classification(</a:t>
            </a:r>
            <a:r>
              <a:rPr lang="en-US" altLang="ko-KR" sz="1600" b="1" dirty="0" err="1">
                <a:solidFill>
                  <a:schemeClr val="tx1"/>
                </a:solidFill>
              </a:rPr>
              <a:t>spiral,square,xor</a:t>
            </a:r>
            <a:r>
              <a:rPr lang="en-US" altLang="ko-KR" sz="1600" b="1" dirty="0">
                <a:solidFill>
                  <a:schemeClr val="tx1"/>
                </a:solidFill>
              </a:rPr>
              <a:t>, segment, iris.2D).</a:t>
            </a:r>
            <a:r>
              <a:rPr lang="en-US" altLang="ko-KR" sz="1600" b="1" dirty="0" err="1">
                <a:solidFill>
                  <a:schemeClr val="tx1"/>
                </a:solidFill>
              </a:rPr>
              <a:t>arff</a:t>
            </a:r>
            <a:r>
              <a:rPr lang="en-US" altLang="ko-KR" sz="1600" b="1" dirty="0">
                <a:solidFill>
                  <a:schemeClr val="tx1"/>
                </a:solidFill>
              </a:rPr>
              <a:t>]</a:t>
            </a:r>
          </a:p>
          <a:p>
            <a:pPr algn="just"/>
            <a:endParaRPr lang="en-US" altLang="ko-KR" sz="1600" b="1" dirty="0">
              <a:solidFill>
                <a:schemeClr val="tx1"/>
              </a:solidFill>
            </a:endParaRPr>
          </a:p>
          <a:p>
            <a:pPr algn="just"/>
            <a:endParaRPr lang="en-US" altLang="ko-KR" sz="1600" b="1" dirty="0">
              <a:solidFill>
                <a:schemeClr val="tx1"/>
              </a:solidFill>
            </a:endParaRPr>
          </a:p>
          <a:p>
            <a:pPr algn="just"/>
            <a:endParaRPr lang="en-US" altLang="ko-KR" sz="1600" b="1" dirty="0">
              <a:solidFill>
                <a:schemeClr val="tx1"/>
              </a:solidFill>
            </a:endParaRPr>
          </a:p>
          <a:p>
            <a:pPr algn="just"/>
            <a:endParaRPr lang="en-US" altLang="ko-KR" sz="1600" b="1" dirty="0">
              <a:solidFill>
                <a:schemeClr val="tx1"/>
              </a:solidFill>
            </a:endParaRPr>
          </a:p>
          <a:p>
            <a:pPr algn="just"/>
            <a:endParaRPr lang="en-US" altLang="ko-KR" sz="1600" b="1" dirty="0">
              <a:solidFill>
                <a:schemeClr val="tx1"/>
              </a:solidFill>
            </a:endParaRPr>
          </a:p>
          <a:p>
            <a:pPr algn="just"/>
            <a:endParaRPr lang="en-US" altLang="ko-KR" sz="1600" b="1" dirty="0">
              <a:solidFill>
                <a:schemeClr val="tx1"/>
              </a:solidFill>
            </a:endParaRPr>
          </a:p>
          <a:p>
            <a:pPr algn="just"/>
            <a:endParaRPr lang="en-US" altLang="ko-KR" sz="1600" b="1" dirty="0">
              <a:solidFill>
                <a:schemeClr val="tx1"/>
              </a:solidFill>
            </a:endParaRPr>
          </a:p>
          <a:p>
            <a:pPr algn="just"/>
            <a:endParaRPr lang="en-US" altLang="ko-KR" sz="1600" b="1" dirty="0">
              <a:solidFill>
                <a:schemeClr val="tx1"/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9507" y="3068960"/>
            <a:ext cx="1440000" cy="1370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0250" y="3068960"/>
            <a:ext cx="1440000" cy="1364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0993" y="3068960"/>
            <a:ext cx="1440000" cy="13704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1043608" y="548680"/>
            <a:ext cx="743889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ko-KR" b="1" dirty="0">
                <a:solidFill>
                  <a:schemeClr val="tx1"/>
                </a:solidFill>
              </a:rPr>
              <a:t>- Classification (1)</a:t>
            </a:r>
          </a:p>
          <a:p>
            <a:pPr algn="just"/>
            <a:r>
              <a:rPr lang="en-US" altLang="ko-KR" dirty="0">
                <a:solidFill>
                  <a:schemeClr val="tx1"/>
                </a:solidFill>
              </a:rPr>
              <a:t>  Naive Bayesian Classifier, Decision Tree(ID3, C4.5, CART)</a:t>
            </a:r>
          </a:p>
          <a:p>
            <a:pPr algn="just"/>
            <a:r>
              <a:rPr lang="en-US" altLang="ko-KR" dirty="0">
                <a:solidFill>
                  <a:schemeClr val="tx1"/>
                </a:solidFill>
              </a:rPr>
              <a:t>  Multilayer Perceptron (Neural Networks),  RBFNN, Linear/Nonlinear SVM, </a:t>
            </a:r>
          </a:p>
          <a:p>
            <a:pPr algn="just"/>
            <a:r>
              <a:rPr lang="en-US" altLang="ko-KR" dirty="0">
                <a:solidFill>
                  <a:schemeClr val="tx1"/>
                </a:solidFill>
              </a:rPr>
              <a:t>  HMM, Genetic Programming</a:t>
            </a:r>
            <a:endParaRPr lang="en-US" altLang="ko-KR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75718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043608" y="548680"/>
            <a:ext cx="743889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ko-KR" b="1" dirty="0">
                <a:solidFill>
                  <a:schemeClr val="tx1"/>
                </a:solidFill>
              </a:rPr>
              <a:t>- Classification (2)</a:t>
            </a:r>
          </a:p>
          <a:p>
            <a:pPr algn="just"/>
            <a:r>
              <a:rPr lang="en-US" altLang="ko-KR" dirty="0">
                <a:solidFill>
                  <a:schemeClr val="tx1"/>
                </a:solidFill>
              </a:rPr>
              <a:t>  Naive Bayesian Classifier</a:t>
            </a:r>
          </a:p>
          <a:p>
            <a:pPr lvl="1" algn="just"/>
            <a:r>
              <a:rPr lang="en-US" altLang="ko-KR" dirty="0"/>
              <a:t>         [</a:t>
            </a:r>
            <a:r>
              <a:rPr lang="en-US" altLang="ko-KR" dirty="0" err="1"/>
              <a:t>weka.classifiers.bayes.NaiveBayes</a:t>
            </a:r>
            <a:r>
              <a:rPr lang="en-US" altLang="ko-KR" dirty="0"/>
              <a:t>]</a:t>
            </a:r>
          </a:p>
          <a:p>
            <a:pPr algn="just"/>
            <a:endParaRPr lang="en-US" altLang="ko-KR" dirty="0">
              <a:solidFill>
                <a:schemeClr val="tx1"/>
              </a:solidFill>
            </a:endParaRPr>
          </a:p>
          <a:p>
            <a:pPr algn="just"/>
            <a:r>
              <a:rPr lang="en-US" altLang="ko-KR" dirty="0">
                <a:solidFill>
                  <a:schemeClr val="tx1"/>
                </a:solidFill>
              </a:rPr>
              <a:t>  </a:t>
            </a:r>
          </a:p>
          <a:p>
            <a:pPr algn="just"/>
            <a:endParaRPr lang="en-US" altLang="ko-KR" dirty="0"/>
          </a:p>
          <a:p>
            <a:pPr algn="just"/>
            <a:r>
              <a:rPr lang="en-US" altLang="ko-KR" dirty="0">
                <a:solidFill>
                  <a:schemeClr val="tx1"/>
                </a:solidFill>
              </a:rPr>
              <a:t>Decision Tree(ID3, C4.5, CART)</a:t>
            </a:r>
          </a:p>
          <a:p>
            <a:pPr lvl="1" algn="just"/>
            <a:r>
              <a:rPr lang="en-US" altLang="ko-KR" dirty="0"/>
              <a:t>         [weka.classifiers.trees.Id3, J48, </a:t>
            </a:r>
            <a:r>
              <a:rPr lang="en-US" altLang="ko-KR" dirty="0" err="1"/>
              <a:t>SimpleCart</a:t>
            </a:r>
            <a:r>
              <a:rPr lang="en-US" altLang="ko-KR" dirty="0"/>
              <a:t>]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4292" y="332656"/>
            <a:ext cx="3067843" cy="18461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6114" y="2924944"/>
            <a:ext cx="2682030" cy="3150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924944"/>
            <a:ext cx="1957908" cy="963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1152" y="2924944"/>
            <a:ext cx="3045344" cy="29184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486304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태양">
  <a:themeElements>
    <a:clrScheme name="태양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태양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태양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3569</TotalTime>
  <Words>1091</Words>
  <Application>Microsoft Office PowerPoint</Application>
  <PresentationFormat>화면 슬라이드 쇼(4:3)</PresentationFormat>
  <Paragraphs>197</Paragraphs>
  <Slides>29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6" baseType="lpstr">
      <vt:lpstr>HY견고딕</vt:lpstr>
      <vt:lpstr>맑은 고딕</vt:lpstr>
      <vt:lpstr>Arial</vt:lpstr>
      <vt:lpstr>Gill Sans MT</vt:lpstr>
      <vt:lpstr>Verdana</vt:lpstr>
      <vt:lpstr>Wingdings 2</vt:lpstr>
      <vt:lpstr>태양</vt:lpstr>
      <vt:lpstr>유용한 기계학습 실험 툴 Weka</vt:lpstr>
      <vt:lpstr>Weka Can Be A Useful Tool</vt:lpstr>
      <vt:lpstr>arff Format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jhlee</dc:creator>
  <cp:lastModifiedBy>김효정</cp:lastModifiedBy>
  <cp:revision>57</cp:revision>
  <cp:lastPrinted>2018-06-20T07:33:42Z</cp:lastPrinted>
  <dcterms:created xsi:type="dcterms:W3CDTF">2014-09-22T01:24:07Z</dcterms:created>
  <dcterms:modified xsi:type="dcterms:W3CDTF">2022-07-06T00:00:02Z</dcterms:modified>
</cp:coreProperties>
</file>