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57" r:id="rId3"/>
    <p:sldId id="258" r:id="rId4"/>
    <p:sldId id="260" r:id="rId5"/>
    <p:sldId id="259" r:id="rId6"/>
    <p:sldId id="265" r:id="rId7"/>
    <p:sldId id="269" r:id="rId8"/>
    <p:sldId id="266" r:id="rId9"/>
    <p:sldId id="267" r:id="rId10"/>
    <p:sldId id="268" r:id="rId11"/>
    <p:sldId id="264" r:id="rId12"/>
    <p:sldId id="262" r:id="rId13"/>
    <p:sldId id="26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62" autoAdjust="0"/>
    <p:restoredTop sz="94660"/>
  </p:normalViewPr>
  <p:slideViewPr>
    <p:cSldViewPr snapToGrid="0">
      <p:cViewPr varScale="1">
        <p:scale>
          <a:sx n="73" d="100"/>
          <a:sy n="73" d="100"/>
        </p:scale>
        <p:origin x="-540"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0750736-FB76-4E36-8C78-9B4E98B5A8ED}" type="datetimeFigureOut">
              <a:rPr lang="en-US" smtClean="0"/>
              <a:pPr/>
              <a:t>12/4/2018</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1E654354-72B4-4D5F-A233-FF50BF85D52E}" type="slidenum">
              <a:rPr lang="en-US" smtClean="0"/>
              <a:pPr/>
              <a:t>‹#›</a:t>
            </a:fld>
            <a:endParaRPr lang="en-US"/>
          </a:p>
        </p:txBody>
      </p:sp>
    </p:spTree>
    <p:extLst>
      <p:ext uri="{BB962C8B-B14F-4D97-AF65-F5344CB8AC3E}">
        <p14:creationId xmlns:p14="http://schemas.microsoft.com/office/powerpoint/2010/main" xmlns="" val="4143551572"/>
      </p:ext>
    </p:extLst>
  </p:cSld>
  <p:clrMapOvr>
    <a:masterClrMapping/>
  </p:clrMapOvr>
  <mc:AlternateContent xmlns:mc="http://schemas.openxmlformats.org/markup-compatibility/2006">
    <mc:Choice xmlns:p14="http://schemas.microsoft.com/office/powerpoint/2010/main" xmlns="" Requires="p14">
      <p:transition spd="slow" p14:dur="800">
        <p14:flythrough/>
      </p:transition>
    </mc:Choice>
    <mc:Fallback>
      <p:transition spd="slow">
        <p:fade/>
      </p:transition>
    </mc:Fallback>
  </mc:AlternateContent>
  <p:extLst>
    <p:ext uri="{DCECCB84-F9BA-43D5-87BE-67443E8EF086}">
      <p15:sldGuideLst xmlns=""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750736-FB76-4E36-8C78-9B4E98B5A8ED}" type="datetimeFigureOut">
              <a:rPr lang="en-US" smtClean="0"/>
              <a:pPr/>
              <a:t>12/4/2018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654354-72B4-4D5F-A233-FF50BF85D52E}" type="slidenum">
              <a:rPr lang="en-US" smtClean="0"/>
              <a:pPr/>
              <a:t>‹#›</a:t>
            </a:fld>
            <a:endParaRPr lang="en-US"/>
          </a:p>
        </p:txBody>
      </p:sp>
    </p:spTree>
    <p:extLst>
      <p:ext uri="{BB962C8B-B14F-4D97-AF65-F5344CB8AC3E}">
        <p14:creationId xmlns:p14="http://schemas.microsoft.com/office/powerpoint/2010/main" xmlns="" val="294125151"/>
      </p:ext>
    </p:extLst>
  </p:cSld>
  <p:clrMapOvr>
    <a:masterClrMapping/>
  </p:clrMapOvr>
  <mc:AlternateContent xmlns:mc="http://schemas.openxmlformats.org/markup-compatibility/2006">
    <mc:Choice xmlns:p14="http://schemas.microsoft.com/office/powerpoint/2010/main" xmlns="" Requires="p14">
      <p:transition spd="slow" p14:dur="800">
        <p14:flythrough/>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0750736-FB76-4E36-8C78-9B4E98B5A8ED}" type="datetimeFigureOut">
              <a:rPr lang="en-US" smtClean="0"/>
              <a:pPr/>
              <a:t>12/4/2018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654354-72B4-4D5F-A233-FF50BF85D52E}" type="slidenum">
              <a:rPr lang="en-US" smtClean="0"/>
              <a:pPr/>
              <a:t>‹#›</a:t>
            </a:fld>
            <a:endParaRPr lang="en-US"/>
          </a:p>
        </p:txBody>
      </p:sp>
    </p:spTree>
    <p:extLst>
      <p:ext uri="{BB962C8B-B14F-4D97-AF65-F5344CB8AC3E}">
        <p14:creationId xmlns:p14="http://schemas.microsoft.com/office/powerpoint/2010/main" xmlns="" val="3916525210"/>
      </p:ext>
    </p:extLst>
  </p:cSld>
  <p:clrMapOvr>
    <a:masterClrMapping/>
  </p:clrMapOvr>
  <mc:AlternateContent xmlns:mc="http://schemas.openxmlformats.org/markup-compatibility/2006">
    <mc:Choice xmlns:p14="http://schemas.microsoft.com/office/powerpoint/2010/main" xmlns="" Requires="p14">
      <p:transition spd="slow" p14:dur="800">
        <p14:flythrough/>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0750736-FB76-4E36-8C78-9B4E98B5A8ED}" type="datetimeFigureOut">
              <a:rPr lang="en-US" smtClean="0"/>
              <a:pPr/>
              <a:t>12/4/2018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654354-72B4-4D5F-A233-FF50BF85D52E}" type="slidenum">
              <a:rPr lang="en-US" smtClean="0"/>
              <a:pPr/>
              <a:t>‹#›</a:t>
            </a:fld>
            <a:endParaRPr lang="en-US"/>
          </a:p>
        </p:txBody>
      </p:sp>
    </p:spTree>
    <p:extLst>
      <p:ext uri="{BB962C8B-B14F-4D97-AF65-F5344CB8AC3E}">
        <p14:creationId xmlns:p14="http://schemas.microsoft.com/office/powerpoint/2010/main" xmlns="" val="3202149288"/>
      </p:ext>
    </p:extLst>
  </p:cSld>
  <p:clrMapOvr>
    <a:masterClrMapping/>
  </p:clrMapOvr>
  <mc:AlternateContent xmlns:mc="http://schemas.openxmlformats.org/markup-compatibility/2006">
    <mc:Choice xmlns:p14="http://schemas.microsoft.com/office/powerpoint/2010/main" xmlns="" Requires="p14">
      <p:transition spd="slow" p14:dur="800">
        <p14:flythrough/>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0750736-FB76-4E36-8C78-9B4E98B5A8ED}" type="datetimeFigureOut">
              <a:rPr lang="en-US" smtClean="0"/>
              <a:pPr/>
              <a:t>12/4/2018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654354-72B4-4D5F-A233-FF50BF85D52E}" type="slidenum">
              <a:rPr lang="en-US" smtClean="0"/>
              <a:pPr/>
              <a:t>‹#›</a:t>
            </a:fld>
            <a:endParaRPr lang="en-US"/>
          </a:p>
        </p:txBody>
      </p:sp>
    </p:spTree>
    <p:extLst>
      <p:ext uri="{BB962C8B-B14F-4D97-AF65-F5344CB8AC3E}">
        <p14:creationId xmlns:p14="http://schemas.microsoft.com/office/powerpoint/2010/main" xmlns="" val="4005351529"/>
      </p:ext>
    </p:extLst>
  </p:cSld>
  <p:clrMapOvr>
    <a:masterClrMapping/>
  </p:clrMapOvr>
  <mc:AlternateContent xmlns:mc="http://schemas.openxmlformats.org/markup-compatibility/2006">
    <mc:Choice xmlns:p14="http://schemas.microsoft.com/office/powerpoint/2010/main" xmlns="" Requires="p14">
      <p:transition spd="slow" p14:dur="800">
        <p14:flythrough/>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0750736-FB76-4E36-8C78-9B4E98B5A8ED}" type="datetimeFigureOut">
              <a:rPr lang="en-US" smtClean="0"/>
              <a:pPr/>
              <a:t>12/4/2018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654354-72B4-4D5F-A233-FF50BF85D52E}" type="slidenum">
              <a:rPr lang="en-US" smtClean="0"/>
              <a:pPr/>
              <a:t>‹#›</a:t>
            </a:fld>
            <a:endParaRPr lang="en-US"/>
          </a:p>
        </p:txBody>
      </p:sp>
    </p:spTree>
    <p:extLst>
      <p:ext uri="{BB962C8B-B14F-4D97-AF65-F5344CB8AC3E}">
        <p14:creationId xmlns:p14="http://schemas.microsoft.com/office/powerpoint/2010/main" xmlns="" val="1797700327"/>
      </p:ext>
    </p:extLst>
  </p:cSld>
  <p:clrMapOvr>
    <a:masterClrMapping/>
  </p:clrMapOvr>
  <mc:AlternateContent xmlns:mc="http://schemas.openxmlformats.org/markup-compatibility/2006">
    <mc:Choice xmlns:p14="http://schemas.microsoft.com/office/powerpoint/2010/main" xmlns="" Requires="p14">
      <p:transition spd="slow" p14:dur="800">
        <p14:flythrough/>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0750736-FB76-4E36-8C78-9B4E98B5A8ED}" type="datetimeFigureOut">
              <a:rPr lang="en-US" smtClean="0"/>
              <a:pPr/>
              <a:t>12/4/2018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654354-72B4-4D5F-A233-FF50BF85D52E}" type="slidenum">
              <a:rPr lang="en-US" smtClean="0"/>
              <a:pPr/>
              <a:t>‹#›</a:t>
            </a:fld>
            <a:endParaRPr lang="en-US"/>
          </a:p>
        </p:txBody>
      </p:sp>
    </p:spTree>
    <p:extLst>
      <p:ext uri="{BB962C8B-B14F-4D97-AF65-F5344CB8AC3E}">
        <p14:creationId xmlns:p14="http://schemas.microsoft.com/office/powerpoint/2010/main" xmlns="" val="3967519606"/>
      </p:ext>
    </p:extLst>
  </p:cSld>
  <p:clrMapOvr>
    <a:masterClrMapping/>
  </p:clrMapOvr>
  <mc:AlternateContent xmlns:mc="http://schemas.openxmlformats.org/markup-compatibility/2006">
    <mc:Choice xmlns:p14="http://schemas.microsoft.com/office/powerpoint/2010/main" xmlns="" Requires="p14">
      <p:transition spd="slow" p14:dur="800">
        <p14:flythrough/>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0750736-FB76-4E36-8C78-9B4E98B5A8ED}" type="datetimeFigureOut">
              <a:rPr lang="en-US" smtClean="0"/>
              <a:pPr/>
              <a:t>12/4/2018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654354-72B4-4D5F-A233-FF50BF85D52E}" type="slidenum">
              <a:rPr lang="en-US" smtClean="0"/>
              <a:pPr/>
              <a:t>‹#›</a:t>
            </a:fld>
            <a:endParaRPr lang="en-US"/>
          </a:p>
        </p:txBody>
      </p:sp>
    </p:spTree>
    <p:extLst>
      <p:ext uri="{BB962C8B-B14F-4D97-AF65-F5344CB8AC3E}">
        <p14:creationId xmlns:p14="http://schemas.microsoft.com/office/powerpoint/2010/main" xmlns="" val="187350595"/>
      </p:ext>
    </p:extLst>
  </p:cSld>
  <p:clrMapOvr>
    <a:masterClrMapping/>
  </p:clrMapOvr>
  <mc:AlternateContent xmlns:mc="http://schemas.openxmlformats.org/markup-compatibility/2006">
    <mc:Choice xmlns:p14="http://schemas.microsoft.com/office/powerpoint/2010/main" xmlns="" Requires="p14">
      <p:transition spd="slow" p14:dur="800">
        <p14:flythrough/>
      </p:transition>
    </mc:Choice>
    <mc:Fallback>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0750736-FB76-4E36-8C78-9B4E98B5A8ED}" type="datetimeFigureOut">
              <a:rPr lang="en-US" smtClean="0"/>
              <a:pPr/>
              <a:t>12/4/2018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654354-72B4-4D5F-A233-FF50BF85D52E}" type="slidenum">
              <a:rPr lang="en-US" smtClean="0"/>
              <a:pPr/>
              <a:t>‹#›</a:t>
            </a:fld>
            <a:endParaRPr lang="en-US"/>
          </a:p>
        </p:txBody>
      </p:sp>
    </p:spTree>
    <p:extLst>
      <p:ext uri="{BB962C8B-B14F-4D97-AF65-F5344CB8AC3E}">
        <p14:creationId xmlns:p14="http://schemas.microsoft.com/office/powerpoint/2010/main" xmlns="" val="936545190"/>
      </p:ext>
    </p:extLst>
  </p:cSld>
  <p:clrMapOvr>
    <a:masterClrMapping/>
  </p:clrMapOvr>
  <mc:AlternateContent xmlns:mc="http://schemas.openxmlformats.org/markup-compatibility/2006">
    <mc:Choice xmlns:p14="http://schemas.microsoft.com/office/powerpoint/2010/main" xmlns="" Requires="p14">
      <p:transition spd="slow" p14:dur="800">
        <p14:flythrough/>
      </p:transition>
    </mc:Choice>
    <mc:Fallback>
      <p:transition spd="slow">
        <p:fade/>
      </p:transition>
    </mc:Fallback>
  </mc:AlternateContent>
  <p:extLst>
    <p:ext uri="{DCECCB84-F9BA-43D5-87BE-67443E8EF086}">
      <p15:sldGuideLst xmlns=""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0750736-FB76-4E36-8C78-9B4E98B5A8ED}" type="datetimeFigureOut">
              <a:rPr lang="en-US" smtClean="0"/>
              <a:pPr/>
              <a:t>12/4/2018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1E654354-72B4-4D5F-A233-FF50BF85D52E}" type="slidenum">
              <a:rPr lang="en-US" smtClean="0"/>
              <a:pPr/>
              <a:t>‹#›</a:t>
            </a:fld>
            <a:endParaRPr lang="en-US"/>
          </a:p>
        </p:txBody>
      </p:sp>
    </p:spTree>
    <p:extLst>
      <p:ext uri="{BB962C8B-B14F-4D97-AF65-F5344CB8AC3E}">
        <p14:creationId xmlns:p14="http://schemas.microsoft.com/office/powerpoint/2010/main" xmlns="" val="2953336250"/>
      </p:ext>
    </p:extLst>
  </p:cSld>
  <p:clrMapOvr>
    <a:masterClrMapping/>
  </p:clrMapOvr>
  <mc:AlternateContent xmlns:mc="http://schemas.openxmlformats.org/markup-compatibility/2006">
    <mc:Choice xmlns:p14="http://schemas.microsoft.com/office/powerpoint/2010/main" xmlns="" Requires="p14">
      <p:transition spd="slow" p14:dur="800">
        <p14:flythrough/>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0750736-FB76-4E36-8C78-9B4E98B5A8ED}" type="datetimeFigureOut">
              <a:rPr lang="en-US" smtClean="0"/>
              <a:pPr/>
              <a:t>12/4/2018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654354-72B4-4D5F-A233-FF50BF85D52E}" type="slidenum">
              <a:rPr lang="en-US" smtClean="0"/>
              <a:pPr/>
              <a:t>‹#›</a:t>
            </a:fld>
            <a:endParaRPr lang="en-US"/>
          </a:p>
        </p:txBody>
      </p:sp>
    </p:spTree>
    <p:extLst>
      <p:ext uri="{BB962C8B-B14F-4D97-AF65-F5344CB8AC3E}">
        <p14:creationId xmlns:p14="http://schemas.microsoft.com/office/powerpoint/2010/main" xmlns="" val="3966054350"/>
      </p:ext>
    </p:extLst>
  </p:cSld>
  <p:clrMapOvr>
    <a:masterClrMapping/>
  </p:clrMapOvr>
  <mc:AlternateContent xmlns:mc="http://schemas.openxmlformats.org/markup-compatibility/2006">
    <mc:Choice xmlns:p14="http://schemas.microsoft.com/office/powerpoint/2010/main" xmlns="" Requires="p14">
      <p:transition spd="slow" p14:dur="800">
        <p14:flythrough/>
      </p:transition>
    </mc:Choice>
    <mc:Fallback>
      <p:transition spd="slow">
        <p:fade/>
      </p:transition>
    </mc:Fallback>
  </mc:AlternateContent>
  <p:extLst>
    <p:ext uri="{DCECCB84-F9BA-43D5-87BE-67443E8EF086}">
      <p15:sldGuideLst xmlns=""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0750736-FB76-4E36-8C78-9B4E98B5A8ED}" type="datetimeFigureOut">
              <a:rPr lang="en-US" smtClean="0"/>
              <a:pPr/>
              <a:t>12/4/2018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654354-72B4-4D5F-A233-FF50BF85D52E}" type="slidenum">
              <a:rPr lang="en-US" smtClean="0"/>
              <a:pPr/>
              <a:t>‹#›</a:t>
            </a:fld>
            <a:endParaRPr lang="en-US"/>
          </a:p>
        </p:txBody>
      </p:sp>
    </p:spTree>
    <p:extLst>
      <p:ext uri="{BB962C8B-B14F-4D97-AF65-F5344CB8AC3E}">
        <p14:creationId xmlns:p14="http://schemas.microsoft.com/office/powerpoint/2010/main" xmlns="" val="3311584296"/>
      </p:ext>
    </p:extLst>
  </p:cSld>
  <p:clrMapOvr>
    <a:masterClrMapping/>
  </p:clrMapOvr>
  <mc:AlternateContent xmlns:mc="http://schemas.openxmlformats.org/markup-compatibility/2006">
    <mc:Choice xmlns:p14="http://schemas.microsoft.com/office/powerpoint/2010/main" xmlns="" Requires="p14">
      <p:transition spd="slow" p14:dur="800">
        <p14:flythrough/>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0750736-FB76-4E36-8C78-9B4E98B5A8ED}" type="datetimeFigureOut">
              <a:rPr lang="en-US" smtClean="0"/>
              <a:pPr/>
              <a:t>12/4/2018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E654354-72B4-4D5F-A233-FF50BF85D52E}" type="slidenum">
              <a:rPr lang="en-US" smtClean="0"/>
              <a:pPr/>
              <a:t>‹#›</a:t>
            </a:fld>
            <a:endParaRPr lang="en-US"/>
          </a:p>
        </p:txBody>
      </p:sp>
    </p:spTree>
    <p:extLst>
      <p:ext uri="{BB962C8B-B14F-4D97-AF65-F5344CB8AC3E}">
        <p14:creationId xmlns:p14="http://schemas.microsoft.com/office/powerpoint/2010/main" xmlns="" val="2590609438"/>
      </p:ext>
    </p:extLst>
  </p:cSld>
  <p:clrMapOvr>
    <a:masterClrMapping/>
  </p:clrMapOvr>
  <mc:AlternateContent xmlns:mc="http://schemas.openxmlformats.org/markup-compatibility/2006">
    <mc:Choice xmlns:p14="http://schemas.microsoft.com/office/powerpoint/2010/main" xmlns="" Requires="p14">
      <p:transition spd="slow" p14:dur="800">
        <p14:flythrough/>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0750736-FB76-4E36-8C78-9B4E98B5A8ED}" type="datetimeFigureOut">
              <a:rPr lang="en-US" smtClean="0"/>
              <a:pPr/>
              <a:t>12/4/2018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E654354-72B4-4D5F-A233-FF50BF85D52E}" type="slidenum">
              <a:rPr lang="en-US" smtClean="0"/>
              <a:pPr/>
              <a:t>‹#›</a:t>
            </a:fld>
            <a:endParaRPr lang="en-US"/>
          </a:p>
        </p:txBody>
      </p:sp>
    </p:spTree>
    <p:extLst>
      <p:ext uri="{BB962C8B-B14F-4D97-AF65-F5344CB8AC3E}">
        <p14:creationId xmlns:p14="http://schemas.microsoft.com/office/powerpoint/2010/main" xmlns="" val="3597746897"/>
      </p:ext>
    </p:extLst>
  </p:cSld>
  <p:clrMapOvr>
    <a:masterClrMapping/>
  </p:clrMapOvr>
  <mc:AlternateContent xmlns:mc="http://schemas.openxmlformats.org/markup-compatibility/2006">
    <mc:Choice xmlns:p14="http://schemas.microsoft.com/office/powerpoint/2010/main" xmlns="" Requires="p14">
      <p:transition spd="slow" p14:dur="800">
        <p14:flythrough/>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750736-FB76-4E36-8C78-9B4E98B5A8ED}" type="datetimeFigureOut">
              <a:rPr lang="en-US" smtClean="0"/>
              <a:pPr/>
              <a:t>12/4/2018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E654354-72B4-4D5F-A233-FF50BF85D52E}" type="slidenum">
              <a:rPr lang="en-US" smtClean="0"/>
              <a:pPr/>
              <a:t>‹#›</a:t>
            </a:fld>
            <a:endParaRPr lang="en-US"/>
          </a:p>
        </p:txBody>
      </p:sp>
    </p:spTree>
    <p:extLst>
      <p:ext uri="{BB962C8B-B14F-4D97-AF65-F5344CB8AC3E}">
        <p14:creationId xmlns:p14="http://schemas.microsoft.com/office/powerpoint/2010/main" xmlns="" val="2911036983"/>
      </p:ext>
    </p:extLst>
  </p:cSld>
  <p:clrMapOvr>
    <a:masterClrMapping/>
  </p:clrMapOvr>
  <mc:AlternateContent xmlns:mc="http://schemas.openxmlformats.org/markup-compatibility/2006">
    <mc:Choice xmlns:p14="http://schemas.microsoft.com/office/powerpoint/2010/main" xmlns="" Requires="p14">
      <p:transition spd="slow" p14:dur="800">
        <p14:flythrough/>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750736-FB76-4E36-8C78-9B4E98B5A8ED}" type="datetimeFigureOut">
              <a:rPr lang="en-US" smtClean="0"/>
              <a:pPr/>
              <a:t>12/4/2018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654354-72B4-4D5F-A233-FF50BF85D52E}" type="slidenum">
              <a:rPr lang="en-US" smtClean="0"/>
              <a:pPr/>
              <a:t>‹#›</a:t>
            </a:fld>
            <a:endParaRPr lang="en-US"/>
          </a:p>
        </p:txBody>
      </p:sp>
    </p:spTree>
    <p:extLst>
      <p:ext uri="{BB962C8B-B14F-4D97-AF65-F5344CB8AC3E}">
        <p14:creationId xmlns:p14="http://schemas.microsoft.com/office/powerpoint/2010/main" xmlns="" val="2277183210"/>
      </p:ext>
    </p:extLst>
  </p:cSld>
  <p:clrMapOvr>
    <a:masterClrMapping/>
  </p:clrMapOvr>
  <mc:AlternateContent xmlns:mc="http://schemas.openxmlformats.org/markup-compatibility/2006">
    <mc:Choice xmlns:p14="http://schemas.microsoft.com/office/powerpoint/2010/main" xmlns="" Requires="p14">
      <p:transition spd="slow" p14:dur="800">
        <p14:flythrough/>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750736-FB76-4E36-8C78-9B4E98B5A8ED}" type="datetimeFigureOut">
              <a:rPr lang="en-US" smtClean="0"/>
              <a:pPr/>
              <a:t>12/4/2018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654354-72B4-4D5F-A233-FF50BF85D52E}" type="slidenum">
              <a:rPr lang="en-US" smtClean="0"/>
              <a:pPr/>
              <a:t>‹#›</a:t>
            </a:fld>
            <a:endParaRPr lang="en-US"/>
          </a:p>
        </p:txBody>
      </p:sp>
    </p:spTree>
    <p:extLst>
      <p:ext uri="{BB962C8B-B14F-4D97-AF65-F5344CB8AC3E}">
        <p14:creationId xmlns:p14="http://schemas.microsoft.com/office/powerpoint/2010/main" xmlns="" val="2227553594"/>
      </p:ext>
    </p:extLst>
  </p:cSld>
  <p:clrMapOvr>
    <a:masterClrMapping/>
  </p:clrMapOvr>
  <mc:AlternateContent xmlns:mc="http://schemas.openxmlformats.org/markup-compatibility/2006">
    <mc:Choice xmlns:p14="http://schemas.microsoft.com/office/powerpoint/2010/main" xmlns="" Requires="p14">
      <p:transition spd="slow" p14:dur="800">
        <p14:flythrough/>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0750736-FB76-4E36-8C78-9B4E98B5A8ED}" type="datetimeFigureOut">
              <a:rPr lang="en-US" smtClean="0"/>
              <a:pPr/>
              <a:t>12/4/2018</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E654354-72B4-4D5F-A233-FF50BF85D52E}" type="slidenum">
              <a:rPr lang="en-US" smtClean="0"/>
              <a:pPr/>
              <a:t>‹#›</a:t>
            </a:fld>
            <a:endParaRPr lang="en-US"/>
          </a:p>
        </p:txBody>
      </p:sp>
    </p:spTree>
    <p:extLst>
      <p:ext uri="{BB962C8B-B14F-4D97-AF65-F5344CB8AC3E}">
        <p14:creationId xmlns:p14="http://schemas.microsoft.com/office/powerpoint/2010/main" xmlns="" val="4292271070"/>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mc:AlternateContent xmlns:mc="http://schemas.openxmlformats.org/markup-compatibility/2006">
    <mc:Choice xmlns:p14="http://schemas.microsoft.com/office/powerpoint/2010/main" xmlns="" Requires="p14">
      <p:transition spd="slow" p14:dur="800">
        <p14:flythrough/>
      </p:transition>
    </mc:Choice>
    <mc:Fallback>
      <p:transition spd="slow">
        <p:fade/>
      </p:transition>
    </mc:Fallback>
  </mc:AlternateConten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l"/>
            <a:r>
              <a:rPr lang="en-US" sz="9600" dirty="0" smtClean="0">
                <a:solidFill>
                  <a:srgbClr val="002060"/>
                </a:solidFill>
              </a:rPr>
              <a:t>Case Study# 2</a:t>
            </a:r>
            <a:endParaRPr lang="en-US" sz="9600" dirty="0">
              <a:solidFill>
                <a:srgbClr val="002060"/>
              </a:solidFill>
            </a:endParaRPr>
          </a:p>
        </p:txBody>
      </p:sp>
      <p:sp>
        <p:nvSpPr>
          <p:cNvPr id="3" name="Subtitle 2"/>
          <p:cNvSpPr>
            <a:spLocks noGrp="1"/>
          </p:cNvSpPr>
          <p:nvPr>
            <p:ph type="subTitle" idx="1"/>
          </p:nvPr>
        </p:nvSpPr>
        <p:spPr/>
        <p:txBody>
          <a:bodyPr>
            <a:normAutofit/>
          </a:bodyPr>
          <a:lstStyle/>
          <a:p>
            <a:r>
              <a:rPr lang="en-US" sz="2400" dirty="0" smtClean="0"/>
              <a:t>Julius Horvath, Michael Barker and Adam </a:t>
            </a:r>
            <a:r>
              <a:rPr lang="en-US" sz="2400" dirty="0" err="1" smtClean="0"/>
              <a:t>Scheerer</a:t>
            </a:r>
            <a:endParaRPr lang="en-US" sz="2400" dirty="0"/>
          </a:p>
        </p:txBody>
      </p:sp>
    </p:spTree>
    <p:extLst>
      <p:ext uri="{BB962C8B-B14F-4D97-AF65-F5344CB8AC3E}">
        <p14:creationId xmlns:p14="http://schemas.microsoft.com/office/powerpoint/2010/main" xmlns="" val="3412124769"/>
      </p:ext>
    </p:extLst>
  </p:cSld>
  <p:clrMapOvr>
    <a:masterClrMapping/>
  </p:clrMapOvr>
  <mc:AlternateContent xmlns:mc="http://schemas.openxmlformats.org/markup-compatibility/2006">
    <mc:Choice xmlns:p14="http://schemas.microsoft.com/office/powerpoint/2010/main" xmlns="" Requires="p14">
      <p:transition spd="slow" p14:dur="800">
        <p14:flythrough/>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1101" y="0"/>
            <a:ext cx="10018713" cy="1752599"/>
          </a:xfrm>
        </p:spPr>
        <p:txBody>
          <a:bodyPr/>
          <a:lstStyle/>
          <a:p>
            <a:r>
              <a:rPr lang="en-US" dirty="0" smtClean="0"/>
              <a:t>Interesting Trends </a:t>
            </a:r>
            <a:endParaRPr lang="en-US" dirty="0"/>
          </a:p>
        </p:txBody>
      </p:sp>
      <p:pic>
        <p:nvPicPr>
          <p:cNvPr id="4" name="Picture 2"/>
          <p:cNvPicPr>
            <a:picLocks noChangeAspect="1" noChangeArrowheads="1"/>
          </p:cNvPicPr>
          <p:nvPr/>
        </p:nvPicPr>
        <p:blipFill>
          <a:blip r:embed="rId2" cstate="print"/>
          <a:srcRect/>
          <a:stretch>
            <a:fillRect/>
          </a:stretch>
        </p:blipFill>
        <p:spPr bwMode="auto">
          <a:xfrm>
            <a:off x="0" y="2554981"/>
            <a:ext cx="6305550" cy="4210050"/>
          </a:xfrm>
          <a:prstGeom prst="rect">
            <a:avLst/>
          </a:prstGeom>
          <a:noFill/>
          <a:ln w="9525">
            <a:noFill/>
            <a:miter lim="800000"/>
            <a:headEnd/>
            <a:tailEnd/>
          </a:ln>
        </p:spPr>
      </p:pic>
      <p:sp>
        <p:nvSpPr>
          <p:cNvPr id="5" name="TextBox 4"/>
          <p:cNvSpPr txBox="1"/>
          <p:nvPr/>
        </p:nvSpPr>
        <p:spPr>
          <a:xfrm>
            <a:off x="6505856" y="2384265"/>
            <a:ext cx="6052260" cy="646331"/>
          </a:xfrm>
          <a:prstGeom prst="rect">
            <a:avLst/>
          </a:prstGeom>
          <a:noFill/>
        </p:spPr>
        <p:txBody>
          <a:bodyPr wrap="square" rtlCol="0">
            <a:spAutoFit/>
          </a:bodyPr>
          <a:lstStyle/>
          <a:p>
            <a:r>
              <a:rPr lang="en-US" dirty="0" smtClean="0"/>
              <a:t>Did not find a difference in Monthly Income by age when</a:t>
            </a:r>
          </a:p>
          <a:p>
            <a:r>
              <a:rPr lang="en-US" dirty="0" smtClean="0"/>
              <a:t>Accounting for different genders. </a:t>
            </a:r>
            <a:endParaRPr lang="en-US" dirty="0"/>
          </a:p>
        </p:txBody>
      </p:sp>
    </p:spTree>
    <p:extLst>
      <p:ext uri="{BB962C8B-B14F-4D97-AF65-F5344CB8AC3E}">
        <p14:creationId xmlns:p14="http://schemas.microsoft.com/office/powerpoint/2010/main" xmlns="" val="2172755192"/>
      </p:ext>
    </p:extLst>
  </p:cSld>
  <p:clrMapOvr>
    <a:masterClrMapping/>
  </p:clrMapOvr>
  <mc:AlternateContent xmlns:mc="http://schemas.openxmlformats.org/markup-compatibility/2006">
    <mc:Choice xmlns:p14="http://schemas.microsoft.com/office/powerpoint/2010/main" xmlns="" Requires="p14">
      <p:transition spd="slow" p14:dur="800">
        <p14:flythrough/>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74530" y="-117593"/>
            <a:ext cx="7548720" cy="1102398"/>
          </a:xfrm>
        </p:spPr>
        <p:txBody>
          <a:bodyPr/>
          <a:lstStyle/>
          <a:p>
            <a:r>
              <a:rPr lang="en-US" dirty="0" smtClean="0"/>
              <a:t>Interesting Trends</a:t>
            </a:r>
            <a:endParaRPr lang="en-US" dirty="0"/>
          </a:p>
        </p:txBody>
      </p:sp>
      <p:pic>
        <p:nvPicPr>
          <p:cNvPr id="5" name="Picture 4"/>
          <p:cNvPicPr>
            <a:picLocks noChangeAspect="1"/>
          </p:cNvPicPr>
          <p:nvPr/>
        </p:nvPicPr>
        <p:blipFill>
          <a:blip r:embed="rId2" cstate="print"/>
          <a:stretch>
            <a:fillRect/>
          </a:stretch>
        </p:blipFill>
        <p:spPr>
          <a:xfrm>
            <a:off x="-155519" y="758964"/>
            <a:ext cx="6103433" cy="2972927"/>
          </a:xfrm>
          <a:prstGeom prst="rect">
            <a:avLst/>
          </a:prstGeom>
        </p:spPr>
      </p:pic>
      <p:sp>
        <p:nvSpPr>
          <p:cNvPr id="6" name="TextBox 5"/>
          <p:cNvSpPr txBox="1"/>
          <p:nvPr/>
        </p:nvSpPr>
        <p:spPr>
          <a:xfrm>
            <a:off x="6052260" y="1412418"/>
            <a:ext cx="6376258" cy="923330"/>
          </a:xfrm>
          <a:prstGeom prst="rect">
            <a:avLst/>
          </a:prstGeom>
          <a:noFill/>
        </p:spPr>
        <p:txBody>
          <a:bodyPr wrap="square" rtlCol="0">
            <a:spAutoFit/>
          </a:bodyPr>
          <a:lstStyle/>
          <a:p>
            <a:r>
              <a:rPr lang="en-US" dirty="0" smtClean="0"/>
              <a:t>We see that as you get older, your monthly income seems to get higher, but we found that age is really just a proxy for things like experience or time at a  certain workforce</a:t>
            </a:r>
            <a:endParaRPr lang="en-US" dirty="0"/>
          </a:p>
        </p:txBody>
      </p:sp>
      <p:pic>
        <p:nvPicPr>
          <p:cNvPr id="7" name="Picture 6"/>
          <p:cNvPicPr>
            <a:picLocks noChangeAspect="1"/>
          </p:cNvPicPr>
          <p:nvPr/>
        </p:nvPicPr>
        <p:blipFill>
          <a:blip r:embed="rId3" cstate="print"/>
          <a:stretch>
            <a:fillRect/>
          </a:stretch>
        </p:blipFill>
        <p:spPr>
          <a:xfrm>
            <a:off x="4224918" y="4353874"/>
            <a:ext cx="4029074" cy="2504126"/>
          </a:xfrm>
          <a:prstGeom prst="rect">
            <a:avLst/>
          </a:prstGeom>
        </p:spPr>
      </p:pic>
      <p:pic>
        <p:nvPicPr>
          <p:cNvPr id="9" name="Picture 8"/>
          <p:cNvPicPr>
            <a:picLocks noChangeAspect="1"/>
          </p:cNvPicPr>
          <p:nvPr/>
        </p:nvPicPr>
        <p:blipFill>
          <a:blip r:embed="rId4" cstate="print"/>
          <a:stretch>
            <a:fillRect/>
          </a:stretch>
        </p:blipFill>
        <p:spPr>
          <a:xfrm>
            <a:off x="8229518" y="4353874"/>
            <a:ext cx="3962481" cy="2504125"/>
          </a:xfrm>
          <a:prstGeom prst="rect">
            <a:avLst/>
          </a:prstGeom>
        </p:spPr>
      </p:pic>
      <p:pic>
        <p:nvPicPr>
          <p:cNvPr id="10" name="Picture 9"/>
          <p:cNvPicPr>
            <a:picLocks noChangeAspect="1"/>
          </p:cNvPicPr>
          <p:nvPr/>
        </p:nvPicPr>
        <p:blipFill>
          <a:blip r:embed="rId5" cstate="print"/>
          <a:stretch>
            <a:fillRect/>
          </a:stretch>
        </p:blipFill>
        <p:spPr>
          <a:xfrm>
            <a:off x="0" y="4353875"/>
            <a:ext cx="4276758" cy="2504126"/>
          </a:xfrm>
          <a:prstGeom prst="rect">
            <a:avLst/>
          </a:prstGeom>
        </p:spPr>
      </p:pic>
    </p:spTree>
    <p:extLst>
      <p:ext uri="{BB962C8B-B14F-4D97-AF65-F5344CB8AC3E}">
        <p14:creationId xmlns:p14="http://schemas.microsoft.com/office/powerpoint/2010/main" xmlns="" val="2096465625"/>
      </p:ext>
    </p:extLst>
  </p:cSld>
  <p:clrMapOvr>
    <a:masterClrMapping/>
  </p:clrMapOvr>
  <mc:AlternateContent xmlns:mc="http://schemas.openxmlformats.org/markup-compatibility/2006">
    <mc:Choice xmlns:p14="http://schemas.microsoft.com/office/powerpoint/2010/main" xmlns="" Requires="p14">
      <p:transition spd="slow" p14:dur="800">
        <p14:flythrough/>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smtClean="0">
                <a:solidFill>
                  <a:srgbClr val="002060"/>
                </a:solidFill>
              </a:rPr>
              <a:t>Summary</a:t>
            </a:r>
            <a:endParaRPr lang="en-US" sz="5400" b="1" dirty="0">
              <a:solidFill>
                <a:srgbClr val="002060"/>
              </a:solidFill>
            </a:endParaRPr>
          </a:p>
        </p:txBody>
      </p:sp>
      <p:sp>
        <p:nvSpPr>
          <p:cNvPr id="4" name="Content Placeholder 3"/>
          <p:cNvSpPr>
            <a:spLocks noGrp="1"/>
          </p:cNvSpPr>
          <p:nvPr>
            <p:ph idx="1"/>
          </p:nvPr>
        </p:nvSpPr>
        <p:spPr>
          <a:xfrm>
            <a:off x="1114549" y="2267643"/>
            <a:ext cx="10647671" cy="3680060"/>
          </a:xfrm>
        </p:spPr>
        <p:txBody>
          <a:bodyPr/>
          <a:lstStyle/>
          <a:p>
            <a:r>
              <a:rPr lang="en-US" dirty="0" smtClean="0"/>
              <a:t>In summary, to keep your employees happy and with the company, limit overtime hours, and make sure that workplace factors such as environment, offering counseling, and other benefits that can increase employee life satisfaction are available to your employees. </a:t>
            </a:r>
          </a:p>
          <a:p>
            <a:r>
              <a:rPr lang="en-US" dirty="0" smtClean="0"/>
              <a:t>A happy employee is the best employee!</a:t>
            </a:r>
            <a:endParaRPr lang="en-US" dirty="0"/>
          </a:p>
        </p:txBody>
      </p:sp>
    </p:spTree>
    <p:extLst>
      <p:ext uri="{BB962C8B-B14F-4D97-AF65-F5344CB8AC3E}">
        <p14:creationId xmlns:p14="http://schemas.microsoft.com/office/powerpoint/2010/main" xmlns="" val="2756969389"/>
      </p:ext>
    </p:extLst>
  </p:cSld>
  <p:clrMapOvr>
    <a:masterClrMapping/>
  </p:clrMapOvr>
  <mc:AlternateContent xmlns:mc="http://schemas.openxmlformats.org/markup-compatibility/2006">
    <mc:Choice xmlns:p14="http://schemas.microsoft.com/office/powerpoint/2010/main" xmlns="" Requires="p14">
      <p:transition spd="slow" p14:dur="800">
        <p14:flythrough/>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9068" y="2514600"/>
            <a:ext cx="10018713" cy="1752599"/>
          </a:xfrm>
        </p:spPr>
        <p:txBody>
          <a:bodyPr>
            <a:normAutofit/>
          </a:bodyPr>
          <a:lstStyle/>
          <a:p>
            <a:r>
              <a:rPr lang="en-US" sz="9600" b="1" dirty="0" smtClean="0">
                <a:solidFill>
                  <a:srgbClr val="002060"/>
                </a:solidFill>
              </a:rPr>
              <a:t>Questions?</a:t>
            </a:r>
            <a:endParaRPr lang="en-US" sz="9600" b="1" dirty="0">
              <a:solidFill>
                <a:srgbClr val="002060"/>
              </a:solidFill>
            </a:endParaRPr>
          </a:p>
        </p:txBody>
      </p:sp>
    </p:spTree>
    <p:extLst>
      <p:ext uri="{BB962C8B-B14F-4D97-AF65-F5344CB8AC3E}">
        <p14:creationId xmlns:p14="http://schemas.microsoft.com/office/powerpoint/2010/main" xmlns="" val="1942214082"/>
      </p:ext>
    </p:extLst>
  </p:cSld>
  <p:clrMapOvr>
    <a:masterClrMapping/>
  </p:clrMapOvr>
  <mc:AlternateContent xmlns:mc="http://schemas.openxmlformats.org/markup-compatibility/2006">
    <mc:Choice xmlns:p14="http://schemas.microsoft.com/office/powerpoint/2010/main" xmlns="" Requires="p14">
      <p:transition spd="slow" p14:dur="800">
        <p14:flythrough/>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smtClean="0">
                <a:solidFill>
                  <a:srgbClr val="002060"/>
                </a:solidFill>
              </a:rPr>
              <a:t>Case Study #2 outline</a:t>
            </a:r>
            <a:endParaRPr lang="en-US" sz="4800" b="1" dirty="0">
              <a:solidFill>
                <a:srgbClr val="002060"/>
              </a:solidFill>
            </a:endParaRPr>
          </a:p>
        </p:txBody>
      </p:sp>
      <p:sp>
        <p:nvSpPr>
          <p:cNvPr id="3" name="Content Placeholder 2"/>
          <p:cNvSpPr>
            <a:spLocks noGrp="1"/>
          </p:cNvSpPr>
          <p:nvPr>
            <p:ph idx="1"/>
          </p:nvPr>
        </p:nvSpPr>
        <p:spPr/>
        <p:txBody>
          <a:bodyPr>
            <a:noAutofit/>
          </a:bodyPr>
          <a:lstStyle/>
          <a:p>
            <a:r>
              <a:rPr lang="en-US" sz="3200" dirty="0" smtClean="0"/>
              <a:t>Business Objectives</a:t>
            </a:r>
          </a:p>
          <a:p>
            <a:r>
              <a:rPr lang="en-US" sz="3200" dirty="0" smtClean="0"/>
              <a:t>Data Sourced</a:t>
            </a:r>
          </a:p>
          <a:p>
            <a:r>
              <a:rPr lang="en-US" sz="3200" dirty="0" smtClean="0"/>
              <a:t>Methodology</a:t>
            </a:r>
          </a:p>
          <a:p>
            <a:r>
              <a:rPr lang="en-US" sz="3200" dirty="0" smtClean="0"/>
              <a:t>Evaluation/Results</a:t>
            </a:r>
          </a:p>
          <a:p>
            <a:r>
              <a:rPr lang="en-US" sz="3200" dirty="0" smtClean="0"/>
              <a:t>Summary</a:t>
            </a:r>
            <a:endParaRPr lang="en-US" sz="3200" dirty="0"/>
          </a:p>
        </p:txBody>
      </p:sp>
    </p:spTree>
    <p:extLst>
      <p:ext uri="{BB962C8B-B14F-4D97-AF65-F5344CB8AC3E}">
        <p14:creationId xmlns:p14="http://schemas.microsoft.com/office/powerpoint/2010/main" xmlns="" val="513785782"/>
      </p:ext>
    </p:extLst>
  </p:cSld>
  <p:clrMapOvr>
    <a:masterClrMapping/>
  </p:clrMapOvr>
  <mc:AlternateContent xmlns:mc="http://schemas.openxmlformats.org/markup-compatibility/2006">
    <mc:Choice xmlns:p14="http://schemas.microsoft.com/office/powerpoint/2010/main" xmlns="" Requires="p14">
      <p:transition spd="slow" p14:dur="800">
        <p14:flythrough/>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smtClean="0">
                <a:solidFill>
                  <a:srgbClr val="002060"/>
                </a:solidFill>
              </a:rPr>
              <a:t>Business Objective</a:t>
            </a:r>
            <a:endParaRPr lang="en-US" sz="4800" b="1" dirty="0">
              <a:solidFill>
                <a:srgbClr val="002060"/>
              </a:solidFill>
            </a:endParaRPr>
          </a:p>
        </p:txBody>
      </p:sp>
      <p:sp>
        <p:nvSpPr>
          <p:cNvPr id="3" name="Content Placeholder 2"/>
          <p:cNvSpPr>
            <a:spLocks noGrp="1"/>
          </p:cNvSpPr>
          <p:nvPr>
            <p:ph idx="1"/>
          </p:nvPr>
        </p:nvSpPr>
        <p:spPr/>
        <p:txBody>
          <a:bodyPr/>
          <a:lstStyle/>
          <a:p>
            <a:pPr marL="0" indent="0">
              <a:buNone/>
            </a:pPr>
            <a:r>
              <a:rPr lang="en-US" dirty="0" smtClean="0"/>
              <a:t>The business objective of this study is to show relationships of employee attrition with known data factors such as age, compensation, education, level of job satisfaction, tenure with the company, job level, and life satisfaction.</a:t>
            </a:r>
            <a:endParaRPr lang="en-US" dirty="0"/>
          </a:p>
        </p:txBody>
      </p:sp>
    </p:spTree>
    <p:extLst>
      <p:ext uri="{BB962C8B-B14F-4D97-AF65-F5344CB8AC3E}">
        <p14:creationId xmlns:p14="http://schemas.microsoft.com/office/powerpoint/2010/main" xmlns="" val="1856324067"/>
      </p:ext>
    </p:extLst>
  </p:cSld>
  <p:clrMapOvr>
    <a:masterClrMapping/>
  </p:clrMapOvr>
  <mc:AlternateContent xmlns:mc="http://schemas.openxmlformats.org/markup-compatibility/2006">
    <mc:Choice xmlns:p14="http://schemas.microsoft.com/office/powerpoint/2010/main" xmlns="" Requires="p14">
      <p:transition spd="slow" p14:dur="800">
        <p14:flythrough/>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smtClean="0">
                <a:solidFill>
                  <a:srgbClr val="002060"/>
                </a:solidFill>
              </a:rPr>
              <a:t>Data Source</a:t>
            </a:r>
            <a:endParaRPr lang="en-US" sz="4800" b="1" dirty="0">
              <a:solidFill>
                <a:srgbClr val="002060"/>
              </a:solidFill>
            </a:endParaRPr>
          </a:p>
        </p:txBody>
      </p:sp>
      <p:sp>
        <p:nvSpPr>
          <p:cNvPr id="3" name="Content Placeholder 2"/>
          <p:cNvSpPr>
            <a:spLocks noGrp="1"/>
          </p:cNvSpPr>
          <p:nvPr>
            <p:ph idx="1"/>
          </p:nvPr>
        </p:nvSpPr>
        <p:spPr/>
        <p:txBody>
          <a:bodyPr/>
          <a:lstStyle/>
          <a:p>
            <a:r>
              <a:rPr lang="en-US" dirty="0" smtClean="0"/>
              <a:t>The data used in this study was provided by </a:t>
            </a:r>
            <a:r>
              <a:rPr lang="en-US" dirty="0" err="1" smtClean="0"/>
              <a:t>DDSAnalytics</a:t>
            </a:r>
            <a:r>
              <a:rPr lang="en-US" dirty="0" smtClean="0"/>
              <a:t>. </a:t>
            </a:r>
            <a:r>
              <a:rPr lang="en-US" dirty="0" err="1" smtClean="0"/>
              <a:t>DDSAnalytics</a:t>
            </a:r>
            <a:r>
              <a:rPr lang="en-US" dirty="0" smtClean="0"/>
              <a:t> specializes in talent management solutions for Fortune 1000 companies.</a:t>
            </a:r>
          </a:p>
          <a:p>
            <a:r>
              <a:rPr lang="en-US" dirty="0" smtClean="0"/>
              <a:t>For the exploratory data analysis (EDA) we cleaned the data to only leave what was relevant to employee attrition, and restructured by changing the column names to be removed of unnecessary visual data such as underscores, slashes, spaces, etc. We then recorded details such as job role, overtime, marital status, and if attrition occurred. </a:t>
            </a:r>
            <a:endParaRPr lang="en-US" dirty="0"/>
          </a:p>
        </p:txBody>
      </p:sp>
    </p:spTree>
    <p:extLst>
      <p:ext uri="{BB962C8B-B14F-4D97-AF65-F5344CB8AC3E}">
        <p14:creationId xmlns:p14="http://schemas.microsoft.com/office/powerpoint/2010/main" xmlns="" val="1406407057"/>
      </p:ext>
    </p:extLst>
  </p:cSld>
  <p:clrMapOvr>
    <a:masterClrMapping/>
  </p:clrMapOvr>
  <mc:AlternateContent xmlns:mc="http://schemas.openxmlformats.org/markup-compatibility/2006">
    <mc:Choice xmlns:p14="http://schemas.microsoft.com/office/powerpoint/2010/main" xmlns="" Requires="p14">
      <p:transition spd="slow" p14:dur="800">
        <p14:flythrough/>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smtClean="0">
                <a:solidFill>
                  <a:srgbClr val="002060"/>
                </a:solidFill>
              </a:rPr>
              <a:t>Methodology</a:t>
            </a:r>
            <a:endParaRPr lang="en-US" sz="4800" b="1" dirty="0">
              <a:solidFill>
                <a:srgbClr val="002060"/>
              </a:solidFill>
            </a:endParaRPr>
          </a:p>
        </p:txBody>
      </p:sp>
      <p:sp>
        <p:nvSpPr>
          <p:cNvPr id="3" name="Content Placeholder 2"/>
          <p:cNvSpPr>
            <a:spLocks noGrp="1"/>
          </p:cNvSpPr>
          <p:nvPr>
            <p:ph idx="1"/>
          </p:nvPr>
        </p:nvSpPr>
        <p:spPr>
          <a:xfrm>
            <a:off x="1706731" y="1966782"/>
            <a:ext cx="10018713" cy="3840893"/>
          </a:xfrm>
        </p:spPr>
        <p:txBody>
          <a:bodyPr>
            <a:normAutofit fontScale="70000" lnSpcReduction="20000"/>
          </a:bodyPr>
          <a:lstStyle/>
          <a:p>
            <a:r>
              <a:rPr lang="en-US" dirty="0" smtClean="0"/>
              <a:t>In the process of this case study we: </a:t>
            </a:r>
          </a:p>
          <a:p>
            <a:pPr lvl="1">
              <a:buFont typeface="Courier New" panose="02070309020205020404" pitchFamily="49" charset="0"/>
              <a:buChar char="o"/>
            </a:pPr>
            <a:r>
              <a:rPr lang="en-US" sz="2100" dirty="0"/>
              <a:t>G</a:t>
            </a:r>
            <a:r>
              <a:rPr lang="en-US" sz="2100" dirty="0" smtClean="0"/>
              <a:t>athered data</a:t>
            </a:r>
          </a:p>
          <a:p>
            <a:pPr lvl="1">
              <a:buFont typeface="Courier New" panose="02070309020205020404" pitchFamily="49" charset="0"/>
              <a:buChar char="o"/>
            </a:pPr>
            <a:r>
              <a:rPr lang="en-US" sz="2100" dirty="0" smtClean="0"/>
              <a:t>Cleaned data </a:t>
            </a:r>
          </a:p>
          <a:p>
            <a:pPr lvl="1">
              <a:buFont typeface="Courier New" panose="02070309020205020404" pitchFamily="49" charset="0"/>
              <a:buChar char="o"/>
            </a:pPr>
            <a:r>
              <a:rPr lang="en-US" sz="2100" dirty="0" smtClean="0"/>
              <a:t>Structured Data </a:t>
            </a:r>
          </a:p>
          <a:p>
            <a:pPr lvl="1">
              <a:buFont typeface="Courier New" panose="02070309020205020404" pitchFamily="49" charset="0"/>
              <a:buChar char="o"/>
            </a:pPr>
            <a:r>
              <a:rPr lang="en-US" sz="2100" dirty="0" smtClean="0"/>
              <a:t>Wrote code for the data to output in user friendly visual format.</a:t>
            </a:r>
          </a:p>
          <a:p>
            <a:r>
              <a:rPr lang="en-US" dirty="0" smtClean="0"/>
              <a:t>For our workflow, we started with fit the full model. Next we used the Stepwise regression model to find out what is indicative of attrition and what is not. </a:t>
            </a:r>
          </a:p>
          <a:p>
            <a:pPr marL="0" indent="0">
              <a:buNone/>
            </a:pPr>
            <a:r>
              <a:rPr lang="en-US" dirty="0" smtClean="0"/>
              <a:t>We specified the tuning parameter and the max to 3 to give us the most accurate 3 variable model. That model consists of life satisfaction, total work years, and overtime.  </a:t>
            </a:r>
          </a:p>
          <a:p>
            <a:pPr marL="0" indent="0">
              <a:buNone/>
            </a:pPr>
            <a:r>
              <a:rPr lang="en-US" dirty="0" smtClean="0"/>
              <a:t>We trained the model using stepwise selection and this showed us our best model for predicting attrition had 4 variables, and the variables for the 4 are the same 3 as before plus the addition of stock option level. </a:t>
            </a:r>
            <a:endParaRPr lang="en-US" dirty="0"/>
          </a:p>
          <a:p>
            <a:pPr marL="0" indent="0">
              <a:buNone/>
            </a:pPr>
            <a:r>
              <a:rPr lang="en-US" dirty="0" smtClean="0"/>
              <a:t>That is the process we used to build the model we believe best predicts probability of attrition. </a:t>
            </a:r>
            <a:endParaRPr lang="en-US" dirty="0"/>
          </a:p>
        </p:txBody>
      </p:sp>
    </p:spTree>
    <p:extLst>
      <p:ext uri="{BB962C8B-B14F-4D97-AF65-F5344CB8AC3E}">
        <p14:creationId xmlns:p14="http://schemas.microsoft.com/office/powerpoint/2010/main" xmlns="" val="2942873193"/>
      </p:ext>
    </p:extLst>
  </p:cSld>
  <p:clrMapOvr>
    <a:masterClrMapping/>
  </p:clrMapOvr>
  <mc:AlternateContent xmlns:mc="http://schemas.openxmlformats.org/markup-compatibility/2006">
    <mc:Choice xmlns:p14="http://schemas.microsoft.com/office/powerpoint/2010/main" xmlns="" Requires="p14">
      <p:transition spd="slow" p14:dur="800">
        <p14:flythroug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73287" y="0"/>
            <a:ext cx="10018713" cy="1752599"/>
          </a:xfrm>
        </p:spPr>
        <p:txBody>
          <a:bodyPr/>
          <a:lstStyle/>
          <a:p>
            <a:r>
              <a:rPr lang="en-US" dirty="0" smtClean="0"/>
              <a:t>Top 3 factors that contribute to Attrition</a:t>
            </a:r>
            <a:endParaRPr lang="en-US" dirty="0"/>
          </a:p>
        </p:txBody>
      </p:sp>
      <p:sp>
        <p:nvSpPr>
          <p:cNvPr id="3" name="Content Placeholder 2"/>
          <p:cNvSpPr>
            <a:spLocks noGrp="1"/>
          </p:cNvSpPr>
          <p:nvPr>
            <p:ph idx="1"/>
          </p:nvPr>
        </p:nvSpPr>
        <p:spPr>
          <a:xfrm>
            <a:off x="1020590" y="1658619"/>
            <a:ext cx="11171410" cy="4716697"/>
          </a:xfrm>
        </p:spPr>
        <p:txBody>
          <a:bodyPr/>
          <a:lstStyle/>
          <a:p>
            <a:r>
              <a:rPr lang="en-US" dirty="0" smtClean="0"/>
              <a:t>As mentioned in the previous slide, our regression model for the top three factors from our dataset gave us Life Satisfaction, Total Work Years, and if someone works overtime.  </a:t>
            </a:r>
          </a:p>
          <a:p>
            <a:r>
              <a:rPr lang="en-US" dirty="0" smtClean="0"/>
              <a:t>The higher the Life Satisfaction and number of years worked, the less likely someone is to leave, but if they work Overtime, they are more likely to leave.</a:t>
            </a:r>
          </a:p>
          <a:p>
            <a:r>
              <a:rPr lang="en-US" dirty="0" smtClean="0"/>
              <a:t>Attrition = 1.46+0.214*Overtime-0.033*LifeSatisfaction-0.008*Total Work Years</a:t>
            </a:r>
            <a:endParaRPr lang="en-US" dirty="0"/>
          </a:p>
        </p:txBody>
      </p:sp>
    </p:spTree>
    <p:extLst>
      <p:ext uri="{BB962C8B-B14F-4D97-AF65-F5344CB8AC3E}">
        <p14:creationId xmlns:p14="http://schemas.microsoft.com/office/powerpoint/2010/main" xmlns="" val="2042797170"/>
      </p:ext>
    </p:extLst>
  </p:cSld>
  <p:clrMapOvr>
    <a:masterClrMapping/>
  </p:clrMapOvr>
  <mc:AlternateContent xmlns:mc="http://schemas.openxmlformats.org/markup-compatibility/2006">
    <mc:Choice xmlns:p14="http://schemas.microsoft.com/office/powerpoint/2010/main" xmlns="" Requires="p14">
      <p:transition spd="slow" p14:dur="800">
        <p14:flythrough/>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8625" y="0"/>
            <a:ext cx="10018713" cy="1752599"/>
          </a:xfrm>
        </p:spPr>
        <p:txBody>
          <a:bodyPr/>
          <a:lstStyle/>
          <a:p>
            <a:r>
              <a:rPr lang="en-US" dirty="0" smtClean="0"/>
              <a:t>The Best </a:t>
            </a:r>
            <a:r>
              <a:rPr lang="en-US" dirty="0"/>
              <a:t>M</a:t>
            </a:r>
            <a:r>
              <a:rPr lang="en-US" dirty="0" smtClean="0"/>
              <a:t>odel</a:t>
            </a:r>
            <a:endParaRPr lang="en-US" dirty="0"/>
          </a:p>
        </p:txBody>
      </p:sp>
      <p:sp>
        <p:nvSpPr>
          <p:cNvPr id="3" name="Content Placeholder 2"/>
          <p:cNvSpPr>
            <a:spLocks noGrp="1"/>
          </p:cNvSpPr>
          <p:nvPr>
            <p:ph idx="1"/>
          </p:nvPr>
        </p:nvSpPr>
        <p:spPr>
          <a:xfrm>
            <a:off x="1062710" y="1643320"/>
            <a:ext cx="11129290" cy="4511711"/>
          </a:xfrm>
        </p:spPr>
        <p:txBody>
          <a:bodyPr/>
          <a:lstStyle/>
          <a:p>
            <a:r>
              <a:rPr lang="en-US" dirty="0" smtClean="0"/>
              <a:t>The previous model shows us the best 3 variable model, but according to R the most accurate model contains 4 variables. </a:t>
            </a:r>
          </a:p>
          <a:p>
            <a:r>
              <a:rPr lang="en-US" dirty="0" smtClean="0"/>
              <a:t>It contains the same 3 variables as the previous model as well as the Stock Option Level variable.</a:t>
            </a:r>
          </a:p>
          <a:p>
            <a:r>
              <a:rPr lang="en-US" dirty="0" smtClean="0"/>
              <a:t> Attrition = 0.512+0.214*Overtime-0.06*StockOptionLevel-0.008*</a:t>
            </a:r>
            <a:r>
              <a:rPr lang="en-US" dirty="0" err="1" smtClean="0"/>
              <a:t>TotalWorkYears</a:t>
            </a:r>
            <a:r>
              <a:rPr lang="en-US" dirty="0" smtClean="0"/>
              <a:t>       -0.0333*</a:t>
            </a:r>
            <a:r>
              <a:rPr lang="en-US" dirty="0" err="1" smtClean="0"/>
              <a:t>LifeSatisfaction</a:t>
            </a:r>
            <a:endParaRPr lang="en-US" dirty="0"/>
          </a:p>
        </p:txBody>
      </p:sp>
    </p:spTree>
    <p:extLst>
      <p:ext uri="{BB962C8B-B14F-4D97-AF65-F5344CB8AC3E}">
        <p14:creationId xmlns:p14="http://schemas.microsoft.com/office/powerpoint/2010/main" xmlns="" val="1019204534"/>
      </p:ext>
    </p:extLst>
  </p:cSld>
  <p:clrMapOvr>
    <a:masterClrMapping/>
  </p:clrMapOvr>
  <mc:AlternateContent xmlns:mc="http://schemas.openxmlformats.org/markup-compatibility/2006">
    <mc:Choice xmlns:p14="http://schemas.microsoft.com/office/powerpoint/2010/main" xmlns="" Requires="p14">
      <p:transition spd="slow" p14:dur="800">
        <p14:flythrough/>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7823" y="-91678"/>
            <a:ext cx="10018713" cy="1752599"/>
          </a:xfrm>
        </p:spPr>
        <p:txBody>
          <a:bodyPr/>
          <a:lstStyle/>
          <a:p>
            <a:r>
              <a:rPr lang="en-US" dirty="0" smtClean="0"/>
              <a:t>Life Satisfaction </a:t>
            </a:r>
            <a:r>
              <a:rPr lang="en-US" dirty="0" err="1" smtClean="0"/>
              <a:t>vs</a:t>
            </a:r>
            <a:r>
              <a:rPr lang="en-US" dirty="0" smtClean="0"/>
              <a:t> Monthly Income</a:t>
            </a:r>
            <a:endParaRPr lang="en-US" dirty="0"/>
          </a:p>
        </p:txBody>
      </p:sp>
      <p:sp>
        <p:nvSpPr>
          <p:cNvPr id="3" name="Content Placeholder 2"/>
          <p:cNvSpPr>
            <a:spLocks noGrp="1"/>
          </p:cNvSpPr>
          <p:nvPr>
            <p:ph idx="1"/>
          </p:nvPr>
        </p:nvSpPr>
        <p:spPr>
          <a:xfrm>
            <a:off x="2080464" y="1202749"/>
            <a:ext cx="10018713" cy="1816455"/>
          </a:xfrm>
        </p:spPr>
        <p:txBody>
          <a:bodyPr/>
          <a:lstStyle/>
          <a:p>
            <a:r>
              <a:rPr lang="en-US" dirty="0" smtClean="0"/>
              <a:t>As we saw, a higher Life Satisfaction keeps an employee at a company, but does Income factor into that Life Satisfaction?</a:t>
            </a:r>
            <a:endParaRPr lang="en-US" dirty="0"/>
          </a:p>
        </p:txBody>
      </p:sp>
      <p:pic>
        <p:nvPicPr>
          <p:cNvPr id="4" name="Picture 3"/>
          <p:cNvPicPr>
            <a:picLocks noChangeAspect="1"/>
          </p:cNvPicPr>
          <p:nvPr/>
        </p:nvPicPr>
        <p:blipFill>
          <a:blip r:embed="rId2" cstate="print"/>
          <a:stretch>
            <a:fillRect/>
          </a:stretch>
        </p:blipFill>
        <p:spPr>
          <a:xfrm>
            <a:off x="0" y="2809286"/>
            <a:ext cx="6648415" cy="4048714"/>
          </a:xfrm>
          <a:prstGeom prst="rect">
            <a:avLst/>
          </a:prstGeom>
        </p:spPr>
      </p:pic>
      <p:sp>
        <p:nvSpPr>
          <p:cNvPr id="5" name="TextBox 4"/>
          <p:cNvSpPr txBox="1"/>
          <p:nvPr/>
        </p:nvSpPr>
        <p:spPr>
          <a:xfrm>
            <a:off x="7050172" y="3576397"/>
            <a:ext cx="4043480" cy="1477328"/>
          </a:xfrm>
          <a:prstGeom prst="rect">
            <a:avLst/>
          </a:prstGeom>
          <a:noFill/>
        </p:spPr>
        <p:txBody>
          <a:bodyPr wrap="square" rtlCol="0">
            <a:spAutoFit/>
          </a:bodyPr>
          <a:lstStyle/>
          <a:p>
            <a:r>
              <a:rPr lang="en-US" dirty="0" smtClean="0"/>
              <a:t>Our graph of Life Satisfaction </a:t>
            </a:r>
            <a:r>
              <a:rPr lang="en-US" dirty="0" err="1" smtClean="0"/>
              <a:t>vs</a:t>
            </a:r>
            <a:r>
              <a:rPr lang="en-US" dirty="0" smtClean="0"/>
              <a:t> the log transformation of Monthly Income surprisingly shows that income does not seem to trend up as Life Satisfaction increases.</a:t>
            </a:r>
            <a:endParaRPr lang="en-US" dirty="0"/>
          </a:p>
        </p:txBody>
      </p:sp>
    </p:spTree>
    <p:extLst>
      <p:ext uri="{BB962C8B-B14F-4D97-AF65-F5344CB8AC3E}">
        <p14:creationId xmlns:p14="http://schemas.microsoft.com/office/powerpoint/2010/main" xmlns="" val="3286829011"/>
      </p:ext>
    </p:extLst>
  </p:cSld>
  <p:clrMapOvr>
    <a:masterClrMapping/>
  </p:clrMapOvr>
  <mc:AlternateContent xmlns:mc="http://schemas.openxmlformats.org/markup-compatibility/2006">
    <mc:Choice xmlns:p14="http://schemas.microsoft.com/office/powerpoint/2010/main" xmlns="" Requires="p14">
      <p:transition spd="slow" p14:dur="800">
        <p14:flythrough/>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1657" y="0"/>
            <a:ext cx="9170247" cy="1270852"/>
          </a:xfrm>
        </p:spPr>
        <p:txBody>
          <a:bodyPr/>
          <a:lstStyle/>
          <a:p>
            <a:r>
              <a:rPr lang="en-US" dirty="0" smtClean="0"/>
              <a:t>Observations</a:t>
            </a:r>
            <a:endParaRPr lang="en-US" dirty="0"/>
          </a:p>
        </p:txBody>
      </p:sp>
      <p:pic>
        <p:nvPicPr>
          <p:cNvPr id="4" name="Picture 3"/>
          <p:cNvPicPr>
            <a:picLocks noChangeAspect="1"/>
          </p:cNvPicPr>
          <p:nvPr/>
        </p:nvPicPr>
        <p:blipFill>
          <a:blip r:embed="rId2" cstate="print"/>
          <a:srcRect b="7809"/>
          <a:stretch>
            <a:fillRect/>
          </a:stretch>
        </p:blipFill>
        <p:spPr>
          <a:xfrm>
            <a:off x="0" y="2508507"/>
            <a:ext cx="7877817" cy="4009859"/>
          </a:xfrm>
          <a:prstGeom prst="rect">
            <a:avLst/>
          </a:prstGeom>
        </p:spPr>
      </p:pic>
      <p:sp>
        <p:nvSpPr>
          <p:cNvPr id="5" name="TextBox 4"/>
          <p:cNvSpPr txBox="1"/>
          <p:nvPr/>
        </p:nvSpPr>
        <p:spPr>
          <a:xfrm>
            <a:off x="8112880" y="2721171"/>
            <a:ext cx="3758363" cy="923330"/>
          </a:xfrm>
          <a:prstGeom prst="rect">
            <a:avLst/>
          </a:prstGeom>
          <a:noFill/>
        </p:spPr>
        <p:txBody>
          <a:bodyPr wrap="square" rtlCol="0">
            <a:spAutoFit/>
          </a:bodyPr>
          <a:lstStyle/>
          <a:p>
            <a:r>
              <a:rPr lang="en-US" dirty="0" smtClean="0"/>
              <a:t>We see that Total Work Years decreases by Job Level, does Attrition also?</a:t>
            </a:r>
            <a:endParaRPr lang="en-US" dirty="0"/>
          </a:p>
        </p:txBody>
      </p:sp>
      <p:sp>
        <p:nvSpPr>
          <p:cNvPr id="6" name="TextBox 5"/>
          <p:cNvSpPr txBox="1"/>
          <p:nvPr/>
        </p:nvSpPr>
        <p:spPr>
          <a:xfrm>
            <a:off x="8190639" y="4016967"/>
            <a:ext cx="3641725" cy="1754327"/>
          </a:xfrm>
          <a:prstGeom prst="rect">
            <a:avLst/>
          </a:prstGeom>
          <a:noFill/>
        </p:spPr>
        <p:txBody>
          <a:bodyPr wrap="square" rtlCol="0">
            <a:spAutoFit/>
          </a:bodyPr>
          <a:lstStyle/>
          <a:p>
            <a:r>
              <a:rPr lang="en-US" dirty="0" smtClean="0"/>
              <a:t>Attrition % for Job Level 5 is 7%,</a:t>
            </a:r>
          </a:p>
          <a:p>
            <a:r>
              <a:rPr lang="en-US" dirty="0"/>
              <a:t> </a:t>
            </a:r>
            <a:r>
              <a:rPr lang="en-US" dirty="0" smtClean="0"/>
              <a:t>     for Job Level 3 it rises to 14.7%</a:t>
            </a:r>
          </a:p>
          <a:p>
            <a:r>
              <a:rPr lang="en-US" dirty="0"/>
              <a:t> </a:t>
            </a:r>
            <a:r>
              <a:rPr lang="en-US" dirty="0" smtClean="0"/>
              <a:t>    for Job Level 1 it’s up to 26.3%.</a:t>
            </a:r>
          </a:p>
          <a:p>
            <a:endParaRPr lang="en-US" dirty="0"/>
          </a:p>
          <a:p>
            <a:r>
              <a:rPr lang="en-US" dirty="0" smtClean="0"/>
              <a:t>So all of this follows as we would expect.</a:t>
            </a:r>
            <a:endParaRPr lang="en-US" dirty="0"/>
          </a:p>
        </p:txBody>
      </p:sp>
    </p:spTree>
    <p:extLst>
      <p:ext uri="{BB962C8B-B14F-4D97-AF65-F5344CB8AC3E}">
        <p14:creationId xmlns:p14="http://schemas.microsoft.com/office/powerpoint/2010/main" xmlns="" val="3398638602"/>
      </p:ext>
    </p:extLst>
  </p:cSld>
  <p:clrMapOvr>
    <a:masterClrMapping/>
  </p:clrMapOvr>
  <mc:AlternateContent xmlns:mc="http://schemas.openxmlformats.org/markup-compatibility/2006">
    <mc:Choice xmlns:p14="http://schemas.microsoft.com/office/powerpoint/2010/main" xmlns="" Requires="p14">
      <p:transition spd="slow" p14:dur="800">
        <p14:flythrough/>
      </p:transition>
    </mc:Choice>
    <mc:Fallback>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BC1C1C"/>
      </a:accent1>
      <a:accent2>
        <a:srgbClr val="F67534"/>
      </a:accent2>
      <a:accent3>
        <a:srgbClr val="EAAC35"/>
      </a:accent3>
      <a:accent4>
        <a:srgbClr val="9BAF68"/>
      </a:accent4>
      <a:accent5>
        <a:srgbClr val="68B9A6"/>
      </a:accent5>
      <a:accent6>
        <a:srgbClr val="50B1D4"/>
      </a:accent6>
      <a:hlink>
        <a:srgbClr val="E46416"/>
      </a:hlink>
      <a:folHlink>
        <a:srgbClr val="EE9340"/>
      </a:folHlink>
    </a:clrScheme>
    <a:fontScheme name="Parallax">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 xmlns:thm15="http://schemas.microsoft.com/office/thememl/2012/main" name="Parallax" id="{3388167B-A2EB-4685-9635-1831D9AEF8C4}" vid="{93B4CCAC-FD5A-4D59-B1AC-EAF45910B5A9}"/>
    </a:ext>
  </a:extLst>
</a:theme>
</file>

<file path=docProps/app.xml><?xml version="1.0" encoding="utf-8"?>
<Properties xmlns="http://schemas.openxmlformats.org/officeDocument/2006/extended-properties" xmlns:vt="http://schemas.openxmlformats.org/officeDocument/2006/docPropsVTypes">
  <Template>TM03457496[[fn=Parallax]]</Template>
  <TotalTime>335</TotalTime>
  <Words>662</Words>
  <Application>Microsoft Office PowerPoint</Application>
  <PresentationFormat>Custom</PresentationFormat>
  <Paragraphs>50</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Parallax</vt:lpstr>
      <vt:lpstr>Case Study# 2</vt:lpstr>
      <vt:lpstr>Case Study #2 outline</vt:lpstr>
      <vt:lpstr>Business Objective</vt:lpstr>
      <vt:lpstr>Data Source</vt:lpstr>
      <vt:lpstr>Methodology</vt:lpstr>
      <vt:lpstr>Top 3 factors that contribute to Attrition</vt:lpstr>
      <vt:lpstr>The Best Model</vt:lpstr>
      <vt:lpstr>Life Satisfaction vs Monthly Income</vt:lpstr>
      <vt:lpstr>Observations</vt:lpstr>
      <vt:lpstr>Interesting Trends </vt:lpstr>
      <vt:lpstr>Interesting Trends</vt:lpstr>
      <vt:lpstr>Summary</vt:lpstr>
      <vt:lpstr>Questions?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Study# 2</dc:title>
  <dc:creator>Michael Barker</dc:creator>
  <cp:lastModifiedBy>jhorvath</cp:lastModifiedBy>
  <cp:revision>20</cp:revision>
  <dcterms:created xsi:type="dcterms:W3CDTF">2018-12-04T00:16:58Z</dcterms:created>
  <dcterms:modified xsi:type="dcterms:W3CDTF">2018-12-04T23:18:04Z</dcterms:modified>
</cp:coreProperties>
</file>