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3" r:id="rId14"/>
    <p:sldId id="271" r:id="rId15"/>
    <p:sldId id="272" r:id="rId16"/>
    <p:sldId id="273" r:id="rId17"/>
    <p:sldId id="284" r:id="rId18"/>
    <p:sldId id="275" r:id="rId19"/>
    <p:sldId id="276" r:id="rId20"/>
    <p:sldId id="277" r:id="rId21"/>
    <p:sldId id="278" r:id="rId22"/>
    <p:sldId id="279" r:id="rId23"/>
    <p:sldId id="285" r:id="rId24"/>
    <p:sldId id="281" r:id="rId25"/>
    <p:sldId id="28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75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5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21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2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98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15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5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1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83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148F-C924-4E7C-B38B-7220AF63DA90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2992-7BE0-47F5-86AF-7A762BFF5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011238"/>
            <a:ext cx="8642350" cy="52959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1800" dirty="0"/>
              <a:t>目的</a:t>
            </a:r>
            <a:r>
              <a:rPr lang="en-US" altLang="zh-TW" sz="1800" dirty="0"/>
              <a:t>:</a:t>
            </a:r>
            <a:r>
              <a:rPr lang="zh-TW" altLang="en-US" sz="1800" dirty="0"/>
              <a:t>透過</a:t>
            </a:r>
            <a:r>
              <a:rPr lang="en-US" altLang="zh-TW" sz="1800" dirty="0" err="1"/>
              <a:t>EQView</a:t>
            </a:r>
            <a:r>
              <a:rPr lang="zh-TW" altLang="en-US" sz="1800" dirty="0"/>
              <a:t>輪詢監控並外部控制</a:t>
            </a:r>
            <a:r>
              <a:rPr lang="en-US" altLang="zh-TW" sz="1800" dirty="0"/>
              <a:t>PLC</a:t>
            </a:r>
            <a:r>
              <a:rPr lang="zh-TW" altLang="en-US" sz="1800" dirty="0"/>
              <a:t>狀態，並藉由乙太網路通訊與其他設備進行交握</a:t>
            </a:r>
            <a:r>
              <a:rPr lang="en-US" altLang="zh-TW" sz="1800" dirty="0"/>
              <a:t>(</a:t>
            </a:r>
            <a:r>
              <a:rPr lang="zh-TW" altLang="en-US" sz="1800" dirty="0"/>
              <a:t>例如</a:t>
            </a:r>
            <a:r>
              <a:rPr lang="en-US" altLang="zh-TW" sz="1800" dirty="0"/>
              <a:t>:</a:t>
            </a:r>
            <a:r>
              <a:rPr lang="en-US" altLang="zh-TW" sz="1800" dirty="0" err="1"/>
              <a:t>HSMP,Vision,SECS</a:t>
            </a:r>
            <a:r>
              <a:rPr lang="en-US" altLang="zh-TW" sz="1800" dirty="0"/>
              <a:t>/GEM)</a:t>
            </a:r>
            <a:r>
              <a:rPr lang="zh-TW" altLang="en-US" sz="1800" dirty="0"/>
              <a:t>，可大幅提高其</a:t>
            </a:r>
            <a:r>
              <a:rPr lang="en-US" altLang="zh-TW" sz="1800" dirty="0"/>
              <a:t>PLC</a:t>
            </a:r>
            <a:r>
              <a:rPr lang="zh-TW" altLang="en-US" sz="1800" dirty="0"/>
              <a:t>的彈性，以達到自動化設備整合之目的。後續亦可透過</a:t>
            </a:r>
            <a:r>
              <a:rPr lang="en-US" altLang="zh-TW" sz="1800" dirty="0"/>
              <a:t>SECS/GEM</a:t>
            </a:r>
            <a:r>
              <a:rPr lang="zh-TW" altLang="en-US" sz="1800" dirty="0"/>
              <a:t>通訊與上層的</a:t>
            </a:r>
            <a:r>
              <a:rPr lang="en-US" altLang="zh-TW" sz="1800" dirty="0"/>
              <a:t>MES</a:t>
            </a:r>
            <a:r>
              <a:rPr lang="zh-TW" altLang="en-US" sz="1800" dirty="0"/>
              <a:t>進行鏈結。</a:t>
            </a:r>
            <a:endParaRPr lang="en-US" altLang="zh-TW" sz="1800" dirty="0"/>
          </a:p>
          <a:p>
            <a:pPr>
              <a:buClr>
                <a:schemeClr val="tx1"/>
              </a:buClr>
              <a:defRPr/>
            </a:pPr>
            <a:r>
              <a:rPr lang="en-US" altLang="zh-TW" sz="1800" i="1" u="sng" dirty="0"/>
              <a:t>PLC--(1) </a:t>
            </a:r>
            <a:r>
              <a:rPr lang="zh-TW" altLang="en-US" sz="1800" i="1" u="sng" dirty="0"/>
              <a:t>機械手臂、</a:t>
            </a:r>
            <a:r>
              <a:rPr lang="en-US" altLang="zh-TW" sz="1800" i="1" u="sng" dirty="0"/>
              <a:t>(2) CNC</a:t>
            </a:r>
            <a:r>
              <a:rPr lang="zh-TW" altLang="en-US" sz="1800" i="1" u="sng" dirty="0"/>
              <a:t>機台、其他設備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輪詢監控 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機台設備狀態</a:t>
            </a:r>
            <a:r>
              <a:rPr lang="en-US" altLang="zh-TW" sz="1800" dirty="0">
                <a:solidFill>
                  <a:srgbClr val="0000CC"/>
                </a:solidFill>
              </a:rPr>
              <a:t>: Idle(</a:t>
            </a:r>
            <a:r>
              <a:rPr lang="zh-TW" altLang="en-US" sz="1800" dirty="0">
                <a:solidFill>
                  <a:srgbClr val="0000CC"/>
                </a:solidFill>
              </a:rPr>
              <a:t>閒置</a:t>
            </a:r>
            <a:r>
              <a:rPr lang="en-US" altLang="zh-TW" sz="1800" dirty="0">
                <a:solidFill>
                  <a:srgbClr val="0000CC"/>
                </a:solidFill>
              </a:rPr>
              <a:t>),Run(</a:t>
            </a:r>
            <a:r>
              <a:rPr lang="zh-TW" altLang="en-US" sz="1800" dirty="0">
                <a:solidFill>
                  <a:srgbClr val="0000CC"/>
                </a:solidFill>
              </a:rPr>
              <a:t>運行</a:t>
            </a:r>
            <a:r>
              <a:rPr lang="en-US" altLang="zh-TW" sz="1800" dirty="0">
                <a:solidFill>
                  <a:srgbClr val="0000CC"/>
                </a:solidFill>
              </a:rPr>
              <a:t>),Down(</a:t>
            </a:r>
            <a:r>
              <a:rPr lang="zh-TW" altLang="en-US" sz="1800" dirty="0">
                <a:solidFill>
                  <a:srgbClr val="0000CC"/>
                </a:solidFill>
              </a:rPr>
              <a:t>停機故障</a:t>
            </a:r>
            <a:r>
              <a:rPr lang="en-US" altLang="zh-TW" sz="1800" dirty="0">
                <a:solidFill>
                  <a:srgbClr val="0000CC"/>
                </a:solidFill>
              </a:rPr>
              <a:t>),PM(</a:t>
            </a:r>
            <a:r>
              <a:rPr lang="zh-TW" altLang="en-US" sz="1800" dirty="0">
                <a:solidFill>
                  <a:srgbClr val="0000CC"/>
                </a:solidFill>
              </a:rPr>
              <a:t>保養</a:t>
            </a:r>
            <a:r>
              <a:rPr lang="en-US" altLang="zh-TW" sz="1800" dirty="0">
                <a:solidFill>
                  <a:srgbClr val="0000CC"/>
                </a:solidFill>
              </a:rPr>
              <a:t>),Offline(</a:t>
            </a:r>
            <a:r>
              <a:rPr lang="zh-TW" altLang="en-US" sz="1800" dirty="0">
                <a:solidFill>
                  <a:srgbClr val="0000CC"/>
                </a:solidFill>
              </a:rPr>
              <a:t>離線</a:t>
            </a:r>
            <a:r>
              <a:rPr lang="en-US" altLang="zh-TW" sz="1800" dirty="0">
                <a:solidFill>
                  <a:srgbClr val="0000CC"/>
                </a:solidFill>
              </a:rPr>
              <a:t>)</a:t>
            </a: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機台設備資訊</a:t>
            </a:r>
            <a:r>
              <a:rPr lang="en-US" altLang="zh-TW" sz="1800" dirty="0">
                <a:solidFill>
                  <a:srgbClr val="0000CC"/>
                </a:solidFill>
              </a:rPr>
              <a:t>: </a:t>
            </a:r>
            <a:r>
              <a:rPr lang="zh-TW" altLang="en-US" sz="1800" dirty="0">
                <a:solidFill>
                  <a:srgbClr val="0000CC"/>
                </a:solidFill>
              </a:rPr>
              <a:t>批號</a:t>
            </a:r>
            <a:r>
              <a:rPr lang="en-US" altLang="zh-TW" sz="1800" dirty="0">
                <a:solidFill>
                  <a:srgbClr val="0000CC"/>
                </a:solidFill>
              </a:rPr>
              <a:t>/</a:t>
            </a:r>
            <a:r>
              <a:rPr lang="zh-TW" altLang="en-US" sz="1800" dirty="0">
                <a:solidFill>
                  <a:srgbClr val="0000CC"/>
                </a:solidFill>
              </a:rPr>
              <a:t>料號</a:t>
            </a:r>
            <a:r>
              <a:rPr lang="en-US" altLang="zh-TW" sz="1800" dirty="0">
                <a:solidFill>
                  <a:srgbClr val="0000CC"/>
                </a:solidFill>
              </a:rPr>
              <a:t>/</a:t>
            </a:r>
            <a:r>
              <a:rPr lang="zh-TW" altLang="en-US" sz="1800" dirty="0">
                <a:solidFill>
                  <a:srgbClr val="0000CC"/>
                </a:solidFill>
              </a:rPr>
              <a:t>數量、已完成</a:t>
            </a:r>
            <a:r>
              <a:rPr lang="en-US" altLang="zh-TW" sz="1800" dirty="0">
                <a:solidFill>
                  <a:srgbClr val="0000CC"/>
                </a:solidFill>
              </a:rPr>
              <a:t>/</a:t>
            </a:r>
            <a:r>
              <a:rPr lang="zh-TW" altLang="en-US" sz="1800" dirty="0">
                <a:solidFill>
                  <a:srgbClr val="0000CC"/>
                </a:solidFill>
              </a:rPr>
              <a:t>未完成數量、良品</a:t>
            </a:r>
            <a:r>
              <a:rPr lang="en-US" altLang="zh-TW" sz="1800" dirty="0">
                <a:solidFill>
                  <a:srgbClr val="0000CC"/>
                </a:solidFill>
              </a:rPr>
              <a:t>/</a:t>
            </a:r>
            <a:r>
              <a:rPr lang="zh-TW" altLang="en-US" sz="1800" dirty="0">
                <a:solidFill>
                  <a:srgbClr val="0000CC"/>
                </a:solidFill>
              </a:rPr>
              <a:t>不良品數量</a:t>
            </a:r>
            <a:endParaRPr lang="en-US" altLang="zh-TW" sz="1800" dirty="0">
              <a:solidFill>
                <a:srgbClr val="0000CC"/>
              </a:solidFill>
            </a:endParaRP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機台設備監控</a:t>
            </a:r>
            <a:r>
              <a:rPr lang="en-US" altLang="zh-TW" sz="1800" dirty="0">
                <a:solidFill>
                  <a:srgbClr val="0000CC"/>
                </a:solidFill>
              </a:rPr>
              <a:t>: I/O</a:t>
            </a:r>
            <a:r>
              <a:rPr lang="zh-TW" altLang="en-US" sz="1800" dirty="0">
                <a:solidFill>
                  <a:srgbClr val="0000CC"/>
                </a:solidFill>
              </a:rPr>
              <a:t>監控列表</a:t>
            </a:r>
            <a:endParaRPr lang="en-US" altLang="zh-TW" sz="1800" dirty="0">
              <a:solidFill>
                <a:srgbClr val="0000CC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外部控制 </a:t>
            </a:r>
            <a:r>
              <a:rPr lang="en-US" altLang="zh-TW" sz="1800" dirty="0">
                <a:solidFill>
                  <a:srgbClr val="FF0000"/>
                </a:solidFill>
              </a:rPr>
              <a:t>: </a:t>
            </a:r>
            <a:r>
              <a:rPr lang="en-US" altLang="zh-TW" sz="1800" dirty="0" err="1">
                <a:solidFill>
                  <a:srgbClr val="0000CC"/>
                </a:solidFill>
              </a:rPr>
              <a:t>EQView</a:t>
            </a:r>
            <a:r>
              <a:rPr lang="en-US" altLang="zh-TW" sz="1800" dirty="0">
                <a:solidFill>
                  <a:srgbClr val="0000CC"/>
                </a:solidFill>
              </a:rPr>
              <a:t>(PLC)</a:t>
            </a:r>
            <a:r>
              <a:rPr lang="zh-TW" altLang="en-US" sz="1800" dirty="0">
                <a:solidFill>
                  <a:srgbClr val="0000CC"/>
                </a:solidFill>
              </a:rPr>
              <a:t>控制</a:t>
            </a:r>
            <a:r>
              <a:rPr lang="en-US" altLang="zh-TW" sz="1800" dirty="0">
                <a:solidFill>
                  <a:srgbClr val="0000CC"/>
                </a:solidFill>
              </a:rPr>
              <a:t>(</a:t>
            </a:r>
            <a:r>
              <a:rPr lang="zh-TW" altLang="en-US" sz="1800" dirty="0">
                <a:solidFill>
                  <a:srgbClr val="0000CC"/>
                </a:solidFill>
              </a:rPr>
              <a:t>彈性製造、規格換線</a:t>
            </a:r>
            <a:r>
              <a:rPr lang="en-US" altLang="zh-TW" sz="1800" dirty="0">
                <a:solidFill>
                  <a:srgbClr val="0000CC"/>
                </a:solidFill>
              </a:rPr>
              <a:t>) </a:t>
            </a: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機台設備控制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手動操作</a:t>
            </a:r>
            <a:r>
              <a:rPr lang="en-US" altLang="zh-TW" sz="1800" dirty="0">
                <a:solidFill>
                  <a:srgbClr val="0000CC"/>
                </a:solidFill>
              </a:rPr>
              <a:t>(</a:t>
            </a:r>
            <a:r>
              <a:rPr lang="zh-TW" altLang="en-US" sz="1800" dirty="0">
                <a:solidFill>
                  <a:srgbClr val="0000CC"/>
                </a:solidFill>
              </a:rPr>
              <a:t>交握調機使用</a:t>
            </a:r>
            <a:r>
              <a:rPr lang="en-US" altLang="zh-TW" sz="1800" dirty="0">
                <a:solidFill>
                  <a:srgbClr val="0000CC"/>
                </a:solidFill>
              </a:rPr>
              <a:t>)</a:t>
            </a:r>
            <a:r>
              <a:rPr lang="zh-TW" altLang="en-US" sz="1800" dirty="0">
                <a:solidFill>
                  <a:srgbClr val="0000CC"/>
                </a:solidFill>
              </a:rPr>
              <a:t>、機台致能</a:t>
            </a:r>
            <a:endParaRPr lang="en-US" altLang="zh-TW" sz="1800" dirty="0">
              <a:solidFill>
                <a:srgbClr val="0000CC"/>
              </a:solidFill>
            </a:endParaRP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程式上載下載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</a:t>
            </a:r>
            <a:r>
              <a:rPr lang="en-US" altLang="zh-TW" sz="1800" dirty="0">
                <a:solidFill>
                  <a:srgbClr val="0000CC"/>
                </a:solidFill>
              </a:rPr>
              <a:t>CNC</a:t>
            </a:r>
            <a:r>
              <a:rPr lang="zh-TW" altLang="en-US" sz="1800" dirty="0">
                <a:solidFill>
                  <a:srgbClr val="0000CC"/>
                </a:solidFill>
              </a:rPr>
              <a:t>機台</a:t>
            </a:r>
            <a:r>
              <a:rPr lang="en-US" altLang="zh-TW" sz="1800" dirty="0">
                <a:solidFill>
                  <a:srgbClr val="0000CC"/>
                </a:solidFill>
              </a:rPr>
              <a:t> (HSMP</a:t>
            </a:r>
            <a:r>
              <a:rPr lang="zh-TW" altLang="en-US" sz="1800" dirty="0">
                <a:solidFill>
                  <a:srgbClr val="0000CC"/>
                </a:solidFill>
              </a:rPr>
              <a:t>可</a:t>
            </a:r>
            <a:r>
              <a:rPr lang="en-US" altLang="zh-TW" sz="1800" dirty="0">
                <a:solidFill>
                  <a:srgbClr val="0000CC"/>
                </a:solidFill>
              </a:rPr>
              <a:t>)</a:t>
            </a:r>
            <a:r>
              <a:rPr lang="zh-TW" altLang="en-US" sz="1800" dirty="0">
                <a:solidFill>
                  <a:srgbClr val="0000CC"/>
                </a:solidFill>
              </a:rPr>
              <a:t> 、機械手臂</a:t>
            </a:r>
            <a:r>
              <a:rPr lang="en-US" altLang="zh-TW" sz="1800" dirty="0">
                <a:solidFill>
                  <a:srgbClr val="0000CC"/>
                </a:solidFill>
              </a:rPr>
              <a:t>(HRSS</a:t>
            </a:r>
            <a:r>
              <a:rPr lang="zh-TW" altLang="en-US" sz="1800" dirty="0">
                <a:solidFill>
                  <a:srgbClr val="0000CC"/>
                </a:solidFill>
              </a:rPr>
              <a:t>不可但可土砲</a:t>
            </a:r>
            <a:r>
              <a:rPr lang="en-US" altLang="zh-TW" sz="1800" dirty="0">
                <a:solidFill>
                  <a:srgbClr val="0000CC"/>
                </a:solidFill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資訊顯示 </a:t>
            </a:r>
            <a:r>
              <a:rPr lang="en-US" altLang="zh-TW" sz="1800" dirty="0">
                <a:solidFill>
                  <a:srgbClr val="FF0000"/>
                </a:solidFill>
              </a:rPr>
              <a:t>: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歷史資料查詢</a:t>
            </a:r>
            <a:r>
              <a:rPr lang="en-US" altLang="zh-TW" sz="1800" dirty="0">
                <a:solidFill>
                  <a:srgbClr val="0000CC"/>
                </a:solidFill>
              </a:rPr>
              <a:t>: </a:t>
            </a:r>
            <a:r>
              <a:rPr lang="zh-TW" altLang="en-US" sz="1800" dirty="0">
                <a:solidFill>
                  <a:srgbClr val="0000CC"/>
                </a:solidFill>
              </a:rPr>
              <a:t>歷史警報查詢、 </a:t>
            </a:r>
            <a:r>
              <a:rPr lang="en-US" altLang="zh-TW" sz="1800" dirty="0" err="1">
                <a:solidFill>
                  <a:srgbClr val="0000CC"/>
                </a:solidFill>
              </a:rPr>
              <a:t>logfile</a:t>
            </a:r>
            <a:endParaRPr lang="en-US" altLang="zh-TW" sz="1800" dirty="0">
              <a:solidFill>
                <a:srgbClr val="0000CC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登入權限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切換權限</a:t>
            </a:r>
            <a:r>
              <a:rPr lang="en-US" altLang="zh-TW" sz="1800" dirty="0">
                <a:solidFill>
                  <a:srgbClr val="0000CC"/>
                </a:solidFill>
              </a:rPr>
              <a:t>(</a:t>
            </a:r>
            <a:r>
              <a:rPr lang="zh-TW" altLang="en-US" sz="1800" dirty="0">
                <a:solidFill>
                  <a:srgbClr val="0000CC"/>
                </a:solidFill>
              </a:rPr>
              <a:t>工程師</a:t>
            </a:r>
            <a:r>
              <a:rPr lang="en-US" altLang="zh-TW" sz="1800" dirty="0">
                <a:solidFill>
                  <a:srgbClr val="0000CC"/>
                </a:solidFill>
              </a:rPr>
              <a:t>/</a:t>
            </a:r>
            <a:r>
              <a:rPr lang="zh-TW" altLang="en-US" sz="1800" dirty="0">
                <a:solidFill>
                  <a:srgbClr val="0000CC"/>
                </a:solidFill>
              </a:rPr>
              <a:t>現場人員</a:t>
            </a:r>
            <a:r>
              <a:rPr lang="en-US" altLang="zh-TW" sz="1800" dirty="0">
                <a:solidFill>
                  <a:srgbClr val="0000CC"/>
                </a:solidFill>
              </a:rPr>
              <a:t>)+</a:t>
            </a:r>
            <a:r>
              <a:rPr lang="zh-TW" altLang="en-US" sz="1800" dirty="0">
                <a:solidFill>
                  <a:srgbClr val="0000CC"/>
                </a:solidFill>
              </a:rPr>
              <a:t>密碼變更</a:t>
            </a:r>
            <a:endParaRPr lang="en-US" altLang="zh-TW" sz="1800" dirty="0">
              <a:solidFill>
                <a:srgbClr val="0000CC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製造商</a:t>
            </a:r>
            <a:r>
              <a:rPr lang="en-US" altLang="zh-TW" sz="1800" dirty="0">
                <a:solidFill>
                  <a:srgbClr val="0000CC"/>
                </a:solidFill>
              </a:rPr>
              <a:t>(HIWIN)</a:t>
            </a:r>
          </a:p>
        </p:txBody>
      </p:sp>
      <p:grpSp>
        <p:nvGrpSpPr>
          <p:cNvPr id="8195" name="群組 1"/>
          <p:cNvGrpSpPr>
            <a:grpSpLocks/>
          </p:cNvGrpSpPr>
          <p:nvPr/>
        </p:nvGrpSpPr>
        <p:grpSpPr bwMode="auto">
          <a:xfrm>
            <a:off x="7810500" y="4581525"/>
            <a:ext cx="1277938" cy="2190750"/>
            <a:chOff x="7812088" y="4581525"/>
            <a:chExt cx="1277937" cy="2190750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7812088" y="4581525"/>
              <a:ext cx="1277937" cy="365125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2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I/O</a:t>
              </a: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監控列表</a:t>
              </a:r>
            </a:p>
          </p:txBody>
        </p:sp>
        <p:sp>
          <p:nvSpPr>
            <p:cNvPr id="7" name="圓角矩形 6"/>
            <p:cNvSpPr/>
            <p:nvPr/>
          </p:nvSpPr>
          <p:spPr bwMode="auto">
            <a:xfrm>
              <a:off x="7812088" y="4946650"/>
              <a:ext cx="1277937" cy="365125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機台設備狀態</a:t>
              </a: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7812088" y="5311775"/>
              <a:ext cx="1277937" cy="365125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機台設備資訊</a:t>
              </a: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7812088" y="5676900"/>
              <a:ext cx="1277937" cy="365125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歷史資料查詢</a:t>
              </a: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7812088" y="6042025"/>
              <a:ext cx="1277937" cy="365125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機台設備監控</a:t>
              </a: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7812088" y="6407150"/>
              <a:ext cx="1277937" cy="365125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程式上載下載</a:t>
              </a:r>
            </a:p>
          </p:txBody>
        </p:sp>
      </p:grpSp>
      <p:sp>
        <p:nvSpPr>
          <p:cNvPr id="8196" name="標題 1"/>
          <p:cNvSpPr txBox="1">
            <a:spLocks/>
          </p:cNvSpPr>
          <p:nvPr/>
        </p:nvSpPr>
        <p:spPr bwMode="auto">
          <a:xfrm>
            <a:off x="285750" y="214315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>
                <a:solidFill>
                  <a:srgbClr val="00B050"/>
                </a:solidFill>
              </a:rPr>
              <a:t>EQVIEW</a:t>
            </a:r>
            <a:r>
              <a:rPr lang="zh-TW" altLang="en-US" sz="3600">
                <a:solidFill>
                  <a:srgbClr val="00B050"/>
                </a:solidFill>
              </a:rPr>
              <a:t>設備監控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2018/06/26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56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(3)</a:t>
            </a:r>
            <a:r>
              <a:rPr lang="zh-TW" altLang="en-US" smtClean="0"/>
              <a:t>資料分析模組</a:t>
            </a:r>
            <a:r>
              <a:rPr lang="en-US" altLang="zh-TW" smtClean="0"/>
              <a:t>(Response)</a:t>
            </a:r>
            <a:endParaRPr lang="zh-TW" altLang="en-US" smtClean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85750" y="1311277"/>
            <a:ext cx="8401050" cy="471011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zh-TW" altLang="en-US" sz="2400" dirty="0"/>
              <a:t>主要負責將</a:t>
            </a:r>
            <a:r>
              <a:rPr lang="en-US" altLang="zh-TW" sz="2400" dirty="0"/>
              <a:t>EQVIEW</a:t>
            </a:r>
            <a:r>
              <a:rPr lang="zh-TW" altLang="en-US" sz="2400" dirty="0"/>
              <a:t>所接收</a:t>
            </a:r>
            <a:r>
              <a:rPr lang="en-US" altLang="zh-TW" sz="2400" dirty="0"/>
              <a:t>PLC</a:t>
            </a:r>
            <a:r>
              <a:rPr lang="zh-TW" altLang="en-US" sz="2400" dirty="0"/>
              <a:t>的響應封包進行分析與判斷，需先透過命令執行模組下達命令封包</a:t>
            </a:r>
            <a:r>
              <a:rPr lang="en-US" altLang="zh-TW" sz="2400" dirty="0"/>
              <a:t>(</a:t>
            </a:r>
            <a:r>
              <a:rPr lang="zh-TW" altLang="en-US" sz="2400" dirty="0"/>
              <a:t>讀出</a:t>
            </a:r>
            <a:r>
              <a:rPr lang="en-US" altLang="zh-TW" sz="2400" dirty="0"/>
              <a:t>/</a:t>
            </a:r>
            <a:r>
              <a:rPr lang="zh-TW" altLang="en-US" sz="2400" dirty="0"/>
              <a:t>寫入</a:t>
            </a:r>
            <a:r>
              <a:rPr lang="en-US" altLang="zh-TW" sz="2400" dirty="0"/>
              <a:t>)</a:t>
            </a:r>
            <a:r>
              <a:rPr lang="zh-TW" altLang="en-US" sz="2400" dirty="0"/>
              <a:t>，並接收響應封包，依據接收到的封包格式進行解碼。</a:t>
            </a:r>
            <a:endParaRPr lang="en-US" altLang="zh-TW" sz="2400" dirty="0"/>
          </a:p>
          <a:p>
            <a:pPr>
              <a:buClr>
                <a:schemeClr val="tx1"/>
              </a:buClr>
              <a:defRPr/>
            </a:pPr>
            <a:endParaRPr lang="en-US" altLang="zh-TW" sz="18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備註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讀出響應封包</a:t>
            </a:r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X,Y,M,S,D,C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，寫入響應封包</a:t>
            </a:r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Y,M,S,D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接收響應封包並進行解碼動作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zh-TW" altLang="en-US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400" dirty="0"/>
          </a:p>
        </p:txBody>
      </p:sp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9C678-A772-4439-9E67-8CF00AAF6BC1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582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(4)</a:t>
            </a:r>
            <a:r>
              <a:rPr lang="zh-TW" altLang="en-US" smtClean="0"/>
              <a:t>狀態存取模組</a:t>
            </a:r>
            <a:r>
              <a:rPr lang="en-US" altLang="zh-TW" smtClean="0"/>
              <a:t>(Status)</a:t>
            </a: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>
          <a:xfrm>
            <a:off x="285750" y="1311277"/>
            <a:ext cx="8401050" cy="4710113"/>
          </a:xfrm>
        </p:spPr>
        <p:txBody>
          <a:bodyPr/>
          <a:lstStyle/>
          <a:p>
            <a:r>
              <a:rPr lang="zh-TW" altLang="en-US" sz="2400"/>
              <a:t>透過資料分析模組，得知暫存器數據再存至對應的位置，並透過狀態存取模組以圖控畫面顯示 。</a:t>
            </a:r>
            <a:endParaRPr lang="en-US" altLang="zh-TW" sz="2400"/>
          </a:p>
          <a:p>
            <a:endParaRPr lang="en-US" altLang="zh-TW" sz="240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sz="1800">
                <a:solidFill>
                  <a:srgbClr val="FF0000"/>
                </a:solidFill>
              </a:rPr>
              <a:t>備註</a:t>
            </a:r>
            <a:r>
              <a:rPr lang="en-US" altLang="zh-TW" sz="1800">
                <a:solidFill>
                  <a:srgbClr val="FF0000"/>
                </a:solidFill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讀取元件對應之數據，以</a:t>
            </a:r>
            <a:r>
              <a:rPr lang="en-US" altLang="zh-TW" sz="180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zh-TW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畫面顯示</a:t>
            </a:r>
            <a:endParaRPr lang="en-US" altLang="zh-TW" sz="1800">
              <a:solidFill>
                <a:srgbClr val="FF0000"/>
              </a:solidFill>
            </a:endParaRPr>
          </a:p>
          <a:p>
            <a:endParaRPr lang="en-US" altLang="zh-TW" sz="2400"/>
          </a:p>
        </p:txBody>
      </p:sp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B2B70-1476-4249-82B3-A1CF0C3FE0F1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772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68B294-BA48-48E5-8BAB-D2C07B48DF3F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9459" name="群組 106"/>
          <p:cNvGrpSpPr>
            <a:grpSpLocks/>
          </p:cNvGrpSpPr>
          <p:nvPr/>
        </p:nvGrpSpPr>
        <p:grpSpPr bwMode="auto">
          <a:xfrm>
            <a:off x="1293813" y="404815"/>
            <a:ext cx="7099300" cy="5978525"/>
            <a:chOff x="1293361" y="404664"/>
            <a:chExt cx="7099613" cy="5979425"/>
          </a:xfrm>
        </p:grpSpPr>
        <p:sp>
          <p:nvSpPr>
            <p:cNvPr id="6" name="菱形 5"/>
            <p:cNvSpPr/>
            <p:nvPr/>
          </p:nvSpPr>
          <p:spPr>
            <a:xfrm>
              <a:off x="2482450" y="1204884"/>
              <a:ext cx="1947949" cy="719245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通訊模組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84038" y="404664"/>
              <a:ext cx="1947948" cy="539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EQVIEW</a:t>
              </a: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開啟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82450" y="3780197"/>
              <a:ext cx="1947949" cy="539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資料分析模組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293361" y="2978388"/>
              <a:ext cx="1949536" cy="539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命令執行模組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defRPr/>
              </a:pPr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監控狀態</a:t>
              </a:r>
              <a:r>
                <a:rPr lang="en-US" altLang="zh-TW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循環檢測</a:t>
              </a:r>
              <a:r>
                <a:rPr lang="en-US" altLang="zh-TW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74716" y="2978388"/>
              <a:ext cx="1947948" cy="539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命令執行模組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defRPr/>
              </a:pPr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控制狀態</a:t>
              </a:r>
              <a:r>
                <a:rPr lang="en-US" altLang="zh-TW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外部控制</a:t>
              </a:r>
              <a:r>
                <a:rPr lang="en-US" altLang="zh-TW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82450" y="2181343"/>
              <a:ext cx="1947949" cy="539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命令執行模組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肘形接點 11"/>
            <p:cNvCxnSpPr>
              <a:stCxn id="11" idx="2"/>
              <a:endCxn id="9" idx="0"/>
            </p:cNvCxnSpPr>
            <p:nvPr/>
          </p:nvCxnSpPr>
          <p:spPr>
            <a:xfrm rot="5400000">
              <a:off x="2734067" y="2255237"/>
              <a:ext cx="257214" cy="11890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stCxn id="11" idx="2"/>
              <a:endCxn id="10" idx="0"/>
            </p:cNvCxnSpPr>
            <p:nvPr/>
          </p:nvCxnSpPr>
          <p:spPr>
            <a:xfrm rot="16200000" flipH="1">
              <a:off x="3923950" y="2254443"/>
              <a:ext cx="257214" cy="11906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stCxn id="9" idx="2"/>
              <a:endCxn id="8" idx="0"/>
            </p:cNvCxnSpPr>
            <p:nvPr/>
          </p:nvCxnSpPr>
          <p:spPr>
            <a:xfrm rot="16200000" flipH="1">
              <a:off x="2731685" y="3054663"/>
              <a:ext cx="261977" cy="11890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接點 14"/>
            <p:cNvCxnSpPr>
              <a:stCxn id="10" idx="2"/>
              <a:endCxn id="8" idx="0"/>
            </p:cNvCxnSpPr>
            <p:nvPr/>
          </p:nvCxnSpPr>
          <p:spPr>
            <a:xfrm rot="5400000">
              <a:off x="3921569" y="3053869"/>
              <a:ext cx="261977" cy="11906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7" idx="2"/>
              <a:endCxn id="6" idx="0"/>
            </p:cNvCxnSpPr>
            <p:nvPr/>
          </p:nvCxnSpPr>
          <p:spPr>
            <a:xfrm flipH="1">
              <a:off x="3457218" y="944495"/>
              <a:ext cx="1588" cy="260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6" idx="2"/>
              <a:endCxn id="11" idx="0"/>
            </p:cNvCxnSpPr>
            <p:nvPr/>
          </p:nvCxnSpPr>
          <p:spPr>
            <a:xfrm>
              <a:off x="3457218" y="1924130"/>
              <a:ext cx="0" cy="257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接點 17"/>
            <p:cNvCxnSpPr>
              <a:stCxn id="6" idx="3"/>
            </p:cNvCxnSpPr>
            <p:nvPr/>
          </p:nvCxnSpPr>
          <p:spPr>
            <a:xfrm flipH="1" flipV="1">
              <a:off x="3457218" y="1052462"/>
              <a:ext cx="973181" cy="512839"/>
            </a:xfrm>
            <a:prstGeom prst="bentConnector3">
              <a:avLst>
                <a:gd name="adj1" fmla="val -234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82450" y="4580418"/>
              <a:ext cx="1947949" cy="539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狀態存取模組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" name="直線單箭頭接點 19"/>
            <p:cNvCxnSpPr>
              <a:stCxn id="8" idx="2"/>
              <a:endCxn id="19" idx="0"/>
            </p:cNvCxnSpPr>
            <p:nvPr/>
          </p:nvCxnSpPr>
          <p:spPr>
            <a:xfrm>
              <a:off x="3457218" y="4320028"/>
              <a:ext cx="0" cy="260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菱形 20"/>
            <p:cNvSpPr/>
            <p:nvPr/>
          </p:nvSpPr>
          <p:spPr>
            <a:xfrm>
              <a:off x="2482450" y="5382225"/>
              <a:ext cx="1947949" cy="71924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是否結束應用程式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肘形接點 21"/>
            <p:cNvCxnSpPr>
              <a:stCxn id="21" idx="1"/>
              <a:endCxn id="11" idx="1"/>
            </p:cNvCxnSpPr>
            <p:nvPr/>
          </p:nvCxnSpPr>
          <p:spPr>
            <a:xfrm rot="10800000">
              <a:off x="2482450" y="2451259"/>
              <a:ext cx="12701" cy="3289795"/>
            </a:xfrm>
            <a:prstGeom prst="bentConnector3">
              <a:avLst>
                <a:gd name="adj1" fmla="val 119940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9" idx="2"/>
              <a:endCxn id="21" idx="0"/>
            </p:cNvCxnSpPr>
            <p:nvPr/>
          </p:nvCxnSpPr>
          <p:spPr>
            <a:xfrm>
              <a:off x="3457218" y="5120249"/>
              <a:ext cx="0" cy="261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43438" y="2978388"/>
              <a:ext cx="1949536" cy="539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EQVIEW</a:t>
              </a: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關閉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43438" y="4578829"/>
              <a:ext cx="1949536" cy="5414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" name="肘形接點 25"/>
            <p:cNvCxnSpPr>
              <a:stCxn id="21" idx="2"/>
              <a:endCxn id="24" idx="1"/>
            </p:cNvCxnSpPr>
            <p:nvPr/>
          </p:nvCxnSpPr>
          <p:spPr>
            <a:xfrm rot="5400000" flipH="1" flipV="1">
              <a:off x="3523745" y="3181778"/>
              <a:ext cx="2853167" cy="2986220"/>
            </a:xfrm>
            <a:prstGeom prst="bentConnector4">
              <a:avLst>
                <a:gd name="adj1" fmla="val -8013"/>
                <a:gd name="adj2" fmla="val 847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4" idx="2"/>
              <a:endCxn id="25" idx="0"/>
            </p:cNvCxnSpPr>
            <p:nvPr/>
          </p:nvCxnSpPr>
          <p:spPr>
            <a:xfrm>
              <a:off x="7418206" y="3518220"/>
              <a:ext cx="0" cy="1060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3" name="文字方塊 99"/>
            <p:cNvSpPr txBox="1">
              <a:spLocks noChangeArrowheads="1"/>
            </p:cNvSpPr>
            <p:nvPr/>
          </p:nvSpPr>
          <p:spPr bwMode="auto">
            <a:xfrm>
              <a:off x="4683166" y="1154789"/>
              <a:ext cx="4748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/>
                <a:t>NO</a:t>
              </a:r>
              <a:endParaRPr lang="zh-TW" altLang="en-US" sz="1400" b="0"/>
            </a:p>
          </p:txBody>
        </p:sp>
        <p:sp>
          <p:nvSpPr>
            <p:cNvPr id="19484" name="文字方塊 100"/>
            <p:cNvSpPr txBox="1">
              <a:spLocks noChangeArrowheads="1"/>
            </p:cNvSpPr>
            <p:nvPr/>
          </p:nvSpPr>
          <p:spPr bwMode="auto">
            <a:xfrm>
              <a:off x="3470380" y="1895774"/>
              <a:ext cx="490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/>
                <a:t>YES</a:t>
              </a:r>
              <a:endParaRPr lang="zh-TW" altLang="en-US" sz="1400" b="0"/>
            </a:p>
          </p:txBody>
        </p:sp>
        <p:sp>
          <p:nvSpPr>
            <p:cNvPr id="19485" name="文字方塊 101"/>
            <p:cNvSpPr txBox="1">
              <a:spLocks noChangeArrowheads="1"/>
            </p:cNvSpPr>
            <p:nvPr/>
          </p:nvSpPr>
          <p:spPr bwMode="auto">
            <a:xfrm>
              <a:off x="1963962" y="5433875"/>
              <a:ext cx="4748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/>
                <a:t>NO</a:t>
              </a:r>
              <a:endParaRPr lang="zh-TW" altLang="en-US" sz="1400" b="0"/>
            </a:p>
          </p:txBody>
        </p:sp>
        <p:sp>
          <p:nvSpPr>
            <p:cNvPr id="19486" name="文字方塊 102"/>
            <p:cNvSpPr txBox="1">
              <a:spLocks noChangeArrowheads="1"/>
            </p:cNvSpPr>
            <p:nvPr/>
          </p:nvSpPr>
          <p:spPr bwMode="auto">
            <a:xfrm>
              <a:off x="3526117" y="6076312"/>
              <a:ext cx="490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/>
                <a:t>YES</a:t>
              </a:r>
              <a:endParaRPr lang="zh-TW" altLang="en-US" sz="1400" b="0"/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24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0" y="2385047"/>
            <a:ext cx="9144000" cy="2089150"/>
          </a:xfrm>
        </p:spPr>
        <p:txBody>
          <a:bodyPr/>
          <a:lstStyle/>
          <a:p>
            <a:pPr algn="ctr"/>
            <a:r>
              <a:rPr lang="zh-TW" altLang="en-US" sz="5000" dirty="0" smtClean="0"/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357155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115"/>
            <a:ext cx="91440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EQVIEW</a:t>
            </a:r>
            <a:r>
              <a:rPr lang="zh-TW" altLang="en-US" smtClean="0"/>
              <a:t>介面</a:t>
            </a:r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285750" y="1311277"/>
            <a:ext cx="3595688" cy="4710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/>
              <a:t>1.</a:t>
            </a:r>
            <a:r>
              <a:rPr lang="zh-TW" altLang="en-US"/>
              <a:t>操作介面</a:t>
            </a:r>
            <a:r>
              <a:rPr lang="en-US" altLang="zh-TW"/>
              <a:t>(</a:t>
            </a:r>
            <a:r>
              <a:rPr lang="zh-TW" altLang="en-US"/>
              <a:t>自動</a:t>
            </a:r>
            <a:r>
              <a:rPr lang="en-US" altLang="zh-TW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/>
              <a:t>2.</a:t>
            </a:r>
            <a:r>
              <a:rPr lang="zh-TW" altLang="en-US"/>
              <a:t>手動模式</a:t>
            </a:r>
            <a:endParaRPr lang="en-US" altLang="zh-TW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/>
              <a:t>3.</a:t>
            </a:r>
            <a:r>
              <a:rPr lang="zh-TW" altLang="en-US"/>
              <a:t>製程參數</a:t>
            </a:r>
            <a:endParaRPr lang="en-US" altLang="zh-TW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/>
              <a:t>4.I/O</a:t>
            </a:r>
            <a:r>
              <a:rPr lang="zh-TW" altLang="en-US"/>
              <a:t>列表</a:t>
            </a:r>
            <a:endParaRPr lang="en-US" altLang="zh-TW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/>
              <a:t>5.ALARM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/>
              <a:t>6.</a:t>
            </a:r>
            <a:r>
              <a:rPr lang="zh-TW" altLang="en-US"/>
              <a:t>製造商資訊</a:t>
            </a:r>
            <a:endParaRPr lang="en-US" altLang="zh-TW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/>
              <a:t>7.</a:t>
            </a:r>
            <a:r>
              <a:rPr lang="zh-TW" altLang="en-US"/>
              <a:t>權限切換</a:t>
            </a:r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6B1BE-575D-4BDC-8C4C-A55699EB0E1E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3" name="內容版面配置區 2"/>
          <p:cNvSpPr txBox="1">
            <a:spLocks/>
          </p:cNvSpPr>
          <p:nvPr/>
        </p:nvSpPr>
        <p:spPr bwMode="auto">
          <a:xfrm>
            <a:off x="3606802" y="1311277"/>
            <a:ext cx="1211263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-(</a:t>
            </a:r>
            <a:r>
              <a:rPr lang="zh-TW" altLang="en-US" sz="2800"/>
              <a:t>三</a:t>
            </a:r>
            <a:r>
              <a:rPr lang="en-US" altLang="zh-TW" sz="28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-(</a:t>
            </a:r>
            <a:r>
              <a:rPr lang="zh-TW" altLang="en-US" sz="2800"/>
              <a:t>二</a:t>
            </a:r>
            <a:r>
              <a:rPr lang="en-US" altLang="zh-TW" sz="2800"/>
              <a:t>)</a:t>
            </a:r>
            <a:endParaRPr lang="zh-TW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-(</a:t>
            </a:r>
            <a:r>
              <a:rPr lang="zh-TW" altLang="en-US" sz="2800"/>
              <a:t>二</a:t>
            </a:r>
            <a:r>
              <a:rPr lang="en-US" altLang="zh-TW" sz="28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-(</a:t>
            </a:r>
            <a:r>
              <a:rPr lang="zh-TW" altLang="en-US" sz="2800"/>
              <a:t>三</a:t>
            </a:r>
            <a:r>
              <a:rPr lang="en-US" altLang="zh-TW" sz="2800"/>
              <a:t>)</a:t>
            </a:r>
            <a:endParaRPr lang="zh-TW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-(</a:t>
            </a:r>
            <a:r>
              <a:rPr lang="zh-TW" altLang="en-US" sz="2800"/>
              <a:t>三</a:t>
            </a:r>
            <a:r>
              <a:rPr lang="en-US" altLang="zh-TW" sz="2800"/>
              <a:t>)</a:t>
            </a:r>
            <a:endParaRPr lang="zh-TW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-(</a:t>
            </a:r>
            <a:r>
              <a:rPr lang="zh-TW" altLang="en-US" sz="2800"/>
              <a:t>一</a:t>
            </a:r>
            <a:r>
              <a:rPr lang="en-US" altLang="zh-TW" sz="2800"/>
              <a:t>)</a:t>
            </a:r>
            <a:endParaRPr lang="zh-TW" altLang="en-US" sz="2800"/>
          </a:p>
        </p:txBody>
      </p:sp>
      <p:sp>
        <p:nvSpPr>
          <p:cNvPr id="8198" name="內容版面配置區 2"/>
          <p:cNvSpPr txBox="1">
            <a:spLocks/>
          </p:cNvSpPr>
          <p:nvPr/>
        </p:nvSpPr>
        <p:spPr bwMode="auto">
          <a:xfrm>
            <a:off x="4859338" y="1311277"/>
            <a:ext cx="401955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marL="457200" indent="-457200">
              <a:defRPr/>
            </a:pPr>
            <a:r>
              <a:rPr lang="zh-TW" altLang="en-US" sz="2800" dirty="0">
                <a:solidFill>
                  <a:srgbClr val="0000CC"/>
                </a:solidFill>
              </a:rPr>
              <a:t>權限等級說明</a:t>
            </a:r>
            <a:endParaRPr lang="en-US" altLang="zh-TW" sz="28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0000CC"/>
                </a:solidFill>
              </a:rPr>
              <a:t>(</a:t>
            </a:r>
            <a:r>
              <a:rPr lang="zh-TW" altLang="en-US" sz="2800" dirty="0">
                <a:solidFill>
                  <a:srgbClr val="0000CC"/>
                </a:solidFill>
              </a:rPr>
              <a:t>一</a:t>
            </a:r>
            <a:r>
              <a:rPr lang="en-US" altLang="zh-TW" sz="2800" dirty="0">
                <a:solidFill>
                  <a:srgbClr val="0000CC"/>
                </a:solidFill>
              </a:rPr>
              <a:t>)</a:t>
            </a:r>
            <a:r>
              <a:rPr lang="zh-TW" altLang="en-US" sz="2800" dirty="0">
                <a:solidFill>
                  <a:srgbClr val="0000CC"/>
                </a:solidFill>
              </a:rPr>
              <a:t> 最高權限</a:t>
            </a:r>
            <a:r>
              <a:rPr lang="en-US" altLang="zh-TW" sz="2800" dirty="0">
                <a:solidFill>
                  <a:srgbClr val="0000CC"/>
                </a:solidFill>
              </a:rPr>
              <a:t>-</a:t>
            </a:r>
            <a:r>
              <a:rPr lang="zh-TW" altLang="en-US" sz="2800" dirty="0">
                <a:solidFill>
                  <a:srgbClr val="0000CC"/>
                </a:solidFill>
              </a:rPr>
              <a:t>開發者</a:t>
            </a:r>
            <a:endParaRPr lang="en-US" altLang="zh-TW" sz="28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0000CC"/>
                </a:solidFill>
              </a:rPr>
              <a:t>(</a:t>
            </a:r>
            <a:r>
              <a:rPr lang="zh-TW" altLang="en-US" sz="2800" dirty="0">
                <a:solidFill>
                  <a:srgbClr val="0000CC"/>
                </a:solidFill>
              </a:rPr>
              <a:t>二</a:t>
            </a:r>
            <a:r>
              <a:rPr lang="en-US" altLang="zh-TW" sz="2800" dirty="0">
                <a:solidFill>
                  <a:srgbClr val="0000CC"/>
                </a:solidFill>
              </a:rPr>
              <a:t>)</a:t>
            </a:r>
            <a:r>
              <a:rPr lang="zh-TW" altLang="en-US" sz="2800" dirty="0">
                <a:solidFill>
                  <a:srgbClr val="0000CC"/>
                </a:solidFill>
              </a:rPr>
              <a:t> 調機人員使用</a:t>
            </a:r>
            <a:endParaRPr lang="en-US" altLang="zh-TW" sz="28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0000CC"/>
                </a:solidFill>
              </a:rPr>
              <a:t>(</a:t>
            </a:r>
            <a:r>
              <a:rPr lang="zh-TW" altLang="en-US" sz="2800" dirty="0">
                <a:solidFill>
                  <a:srgbClr val="0000CC"/>
                </a:solidFill>
              </a:rPr>
              <a:t>三</a:t>
            </a:r>
            <a:r>
              <a:rPr lang="en-US" altLang="zh-TW" sz="2800" dirty="0">
                <a:solidFill>
                  <a:srgbClr val="0000CC"/>
                </a:solidFill>
              </a:rPr>
              <a:t>)</a:t>
            </a:r>
            <a:r>
              <a:rPr lang="zh-TW" altLang="en-US" sz="2800" dirty="0">
                <a:solidFill>
                  <a:srgbClr val="0000CC"/>
                </a:solidFill>
              </a:rPr>
              <a:t> 作業員使用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285750" y="1311277"/>
            <a:ext cx="4286250" cy="42783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25988" y="1311277"/>
            <a:ext cx="3789362" cy="42783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後續開發之介面示意</a:t>
            </a:r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BB71A-F982-4614-80A8-37CA0B17A26A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3556" name="群組 4"/>
          <p:cNvGrpSpPr>
            <a:grpSpLocks/>
          </p:cNvGrpSpPr>
          <p:nvPr/>
        </p:nvGrpSpPr>
        <p:grpSpPr bwMode="auto">
          <a:xfrm>
            <a:off x="250825" y="1222375"/>
            <a:ext cx="8642350" cy="4413250"/>
            <a:chOff x="179511" y="1176123"/>
            <a:chExt cx="8640958" cy="4412877"/>
          </a:xfrm>
        </p:grpSpPr>
        <p:pic>
          <p:nvPicPr>
            <p:cNvPr id="23557" name="Picture 2" descr="C:\Users\jhongjiehuang\AppData\Local\Temp\w4qys33p.wd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176123"/>
              <a:ext cx="2787096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Picture 4" descr="C:\Users\jhongjiehuang\AppData\Local\Temp\ch0m5h4u.y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442" y="1176123"/>
              <a:ext cx="2787097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9" name="Picture 8" descr="C:\Users\jhongjiehuang\AppData\Local\Temp\2od3eicr.ke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1" y="3429000"/>
              <a:ext cx="2787097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Picture 10" descr="C:\Users\jhongjiehuang\AppData\Local\Temp\spyafq1c.dm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362" y="3429000"/>
              <a:ext cx="2787097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Picture 12" descr="C:\Users\jhongjiehuang\AppData\Local\Temp\xgcs5z0d.cm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293" y="3419992"/>
              <a:ext cx="2787097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2" name="Picture 14" descr="C:\Users\jhongjiehuang\AppData\Local\Temp\1a24xdeu.xzi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372" y="1176123"/>
              <a:ext cx="2787097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637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0" y="2385047"/>
            <a:ext cx="9144000" cy="2089150"/>
          </a:xfrm>
        </p:spPr>
        <p:txBody>
          <a:bodyPr/>
          <a:lstStyle/>
          <a:p>
            <a:pPr algn="ctr"/>
            <a:r>
              <a:rPr lang="zh-TW" altLang="en-US" sz="5000" dirty="0" smtClean="0"/>
              <a:t>換線參考</a:t>
            </a:r>
            <a:endParaRPr lang="zh-TW" alt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408132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交握架構 </a:t>
            </a:r>
            <a:r>
              <a:rPr lang="en-US" altLang="zh-TW" smtClean="0"/>
              <a:t>EQVIEW*HSMP*PLC</a:t>
            </a:r>
            <a:endParaRPr lang="zh-TW" altLang="en-US" smtClean="0"/>
          </a:p>
        </p:txBody>
      </p:sp>
      <p:pic>
        <p:nvPicPr>
          <p:cNvPr id="25603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40" y="1311277"/>
            <a:ext cx="8372475" cy="4710113"/>
          </a:xfrm>
        </p:spPr>
      </p:pic>
      <p:sp>
        <p:nvSpPr>
          <p:cNvPr id="2560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C552E5-79D4-4830-BBA9-5E38850BC533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29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>
          <a:xfrm>
            <a:off x="0" y="1588"/>
            <a:ext cx="7886700" cy="1325562"/>
          </a:xfrm>
        </p:spPr>
        <p:txBody>
          <a:bodyPr/>
          <a:lstStyle/>
          <a:p>
            <a:r>
              <a:rPr lang="zh-TW" altLang="en-US" smtClean="0"/>
              <a:t>測試換線流程</a:t>
            </a:r>
          </a:p>
        </p:txBody>
      </p:sp>
      <p:sp>
        <p:nvSpPr>
          <p:cNvPr id="2662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1E407A-4B44-4FA1-88F9-DC6FFBB2894B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158877"/>
            <a:ext cx="9144000" cy="2276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3452815"/>
            <a:ext cx="9144000" cy="2293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4" name="直線單箭頭接點 13"/>
          <p:cNvCxnSpPr>
            <a:stCxn id="10" idx="2"/>
            <a:endCxn id="11" idx="0"/>
          </p:cNvCxnSpPr>
          <p:nvPr/>
        </p:nvCxnSpPr>
        <p:spPr>
          <a:xfrm>
            <a:off x="465138" y="2609850"/>
            <a:ext cx="0" cy="15367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0"/>
            <a:endCxn id="16" idx="2"/>
          </p:cNvCxnSpPr>
          <p:nvPr/>
        </p:nvCxnSpPr>
        <p:spPr>
          <a:xfrm flipV="1">
            <a:off x="1863725" y="2609850"/>
            <a:ext cx="0" cy="15367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8" idx="2"/>
            <a:endCxn id="19" idx="0"/>
          </p:cNvCxnSpPr>
          <p:nvPr/>
        </p:nvCxnSpPr>
        <p:spPr>
          <a:xfrm>
            <a:off x="4659313" y="2609850"/>
            <a:ext cx="0" cy="15367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1" idx="0"/>
            <a:endCxn id="20" idx="2"/>
          </p:cNvCxnSpPr>
          <p:nvPr/>
        </p:nvCxnSpPr>
        <p:spPr>
          <a:xfrm flipV="1">
            <a:off x="6057900" y="2601915"/>
            <a:ext cx="0" cy="15446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5" idx="0"/>
            <a:endCxn id="28" idx="2"/>
          </p:cNvCxnSpPr>
          <p:nvPr/>
        </p:nvCxnSpPr>
        <p:spPr>
          <a:xfrm flipV="1">
            <a:off x="7454900" y="2601915"/>
            <a:ext cx="0" cy="15446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6" idx="0"/>
            <a:endCxn id="34" idx="2"/>
          </p:cNvCxnSpPr>
          <p:nvPr/>
        </p:nvCxnSpPr>
        <p:spPr>
          <a:xfrm flipV="1">
            <a:off x="8678863" y="2601915"/>
            <a:ext cx="0" cy="153987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1"/>
          </p:cNvCxnSpPr>
          <p:nvPr/>
        </p:nvCxnSpPr>
        <p:spPr>
          <a:xfrm flipV="1">
            <a:off x="854075" y="4524375"/>
            <a:ext cx="6223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19" idx="1"/>
          </p:cNvCxnSpPr>
          <p:nvPr/>
        </p:nvCxnSpPr>
        <p:spPr>
          <a:xfrm>
            <a:off x="2251075" y="4524375"/>
            <a:ext cx="2020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9" idx="3"/>
            <a:endCxn id="21" idx="1"/>
          </p:cNvCxnSpPr>
          <p:nvPr/>
        </p:nvCxnSpPr>
        <p:spPr>
          <a:xfrm>
            <a:off x="5048252" y="4524375"/>
            <a:ext cx="62071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1" idx="3"/>
            <a:endCxn id="35" idx="1"/>
          </p:cNvCxnSpPr>
          <p:nvPr/>
        </p:nvCxnSpPr>
        <p:spPr>
          <a:xfrm>
            <a:off x="6445250" y="4524375"/>
            <a:ext cx="6223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36" idx="1"/>
          </p:cNvCxnSpPr>
          <p:nvPr/>
        </p:nvCxnSpPr>
        <p:spPr>
          <a:xfrm flipV="1">
            <a:off x="7843840" y="4521200"/>
            <a:ext cx="447675" cy="7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7790" y="4146550"/>
            <a:ext cx="7762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接收準備換線訊號</a:t>
            </a:r>
          </a:p>
        </p:txBody>
      </p:sp>
      <p:sp>
        <p:nvSpPr>
          <p:cNvPr id="12" name="矩形 11"/>
          <p:cNvSpPr/>
          <p:nvPr/>
        </p:nvSpPr>
        <p:spPr>
          <a:xfrm>
            <a:off x="1476375" y="4146550"/>
            <a:ext cx="774700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告知允許換線</a:t>
            </a:r>
          </a:p>
        </p:txBody>
      </p:sp>
      <p:sp>
        <p:nvSpPr>
          <p:cNvPr id="19" name="矩形 18"/>
          <p:cNvSpPr/>
          <p:nvPr/>
        </p:nvSpPr>
        <p:spPr>
          <a:xfrm>
            <a:off x="4271965" y="4146550"/>
            <a:ext cx="7762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接收參數</a:t>
            </a:r>
          </a:p>
        </p:txBody>
      </p:sp>
      <p:sp>
        <p:nvSpPr>
          <p:cNvPr id="21" name="矩形 20"/>
          <p:cNvSpPr/>
          <p:nvPr/>
        </p:nvSpPr>
        <p:spPr>
          <a:xfrm>
            <a:off x="5668965" y="4146550"/>
            <a:ext cx="7762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接收開始換線訊號</a:t>
            </a:r>
          </a:p>
        </p:txBody>
      </p:sp>
      <p:sp>
        <p:nvSpPr>
          <p:cNvPr id="35" name="矩形 34"/>
          <p:cNvSpPr/>
          <p:nvPr/>
        </p:nvSpPr>
        <p:spPr>
          <a:xfrm>
            <a:off x="7067550" y="4146550"/>
            <a:ext cx="776288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告知換線狀態</a:t>
            </a:r>
          </a:p>
        </p:txBody>
      </p:sp>
      <p:sp>
        <p:nvSpPr>
          <p:cNvPr id="36" name="矩形 35"/>
          <p:cNvSpPr/>
          <p:nvPr/>
        </p:nvSpPr>
        <p:spPr>
          <a:xfrm>
            <a:off x="8291515" y="4141790"/>
            <a:ext cx="776287" cy="757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告知換線完成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854075" y="2212975"/>
            <a:ext cx="6223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16" idx="3"/>
            <a:endCxn id="17" idx="1"/>
          </p:cNvCxnSpPr>
          <p:nvPr/>
        </p:nvCxnSpPr>
        <p:spPr>
          <a:xfrm flipV="1">
            <a:off x="2251075" y="2230438"/>
            <a:ext cx="6223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048252" y="2212975"/>
            <a:ext cx="62071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45250" y="2212975"/>
            <a:ext cx="6223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7843840" y="2209800"/>
            <a:ext cx="447675" cy="79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7790" y="1852615"/>
            <a:ext cx="776287" cy="757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告知準備換線</a:t>
            </a:r>
          </a:p>
        </p:txBody>
      </p:sp>
      <p:sp>
        <p:nvSpPr>
          <p:cNvPr id="16" name="矩形 15"/>
          <p:cNvSpPr/>
          <p:nvPr/>
        </p:nvSpPr>
        <p:spPr>
          <a:xfrm>
            <a:off x="1476375" y="1852615"/>
            <a:ext cx="774700" cy="757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等待允許換線</a:t>
            </a:r>
          </a:p>
        </p:txBody>
      </p:sp>
      <p:sp>
        <p:nvSpPr>
          <p:cNvPr id="17" name="矩形 16"/>
          <p:cNvSpPr/>
          <p:nvPr/>
        </p:nvSpPr>
        <p:spPr>
          <a:xfrm>
            <a:off x="2873375" y="1852615"/>
            <a:ext cx="776288" cy="757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71965" y="1852615"/>
            <a:ext cx="776287" cy="757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發送工程參數</a:t>
            </a:r>
          </a:p>
        </p:txBody>
      </p:sp>
      <p:sp>
        <p:nvSpPr>
          <p:cNvPr id="20" name="矩形 19"/>
          <p:cNvSpPr/>
          <p:nvPr/>
        </p:nvSpPr>
        <p:spPr>
          <a:xfrm>
            <a:off x="5668965" y="1844675"/>
            <a:ext cx="7762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告知開始換線</a:t>
            </a:r>
          </a:p>
        </p:txBody>
      </p:sp>
      <p:sp>
        <p:nvSpPr>
          <p:cNvPr id="28" name="矩形 27"/>
          <p:cNvSpPr/>
          <p:nvPr/>
        </p:nvSpPr>
        <p:spPr>
          <a:xfrm>
            <a:off x="7067550" y="1844675"/>
            <a:ext cx="776288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接收換線狀態</a:t>
            </a:r>
          </a:p>
        </p:txBody>
      </p:sp>
      <p:sp>
        <p:nvSpPr>
          <p:cNvPr id="34" name="矩形 33"/>
          <p:cNvSpPr/>
          <p:nvPr/>
        </p:nvSpPr>
        <p:spPr>
          <a:xfrm>
            <a:off x="8291515" y="1844675"/>
            <a:ext cx="7762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等待換線完成訊號</a:t>
            </a:r>
          </a:p>
        </p:txBody>
      </p:sp>
      <p:cxnSp>
        <p:nvCxnSpPr>
          <p:cNvPr id="79" name="直線單箭頭接點 78"/>
          <p:cNvCxnSpPr>
            <a:stCxn id="17" idx="3"/>
            <a:endCxn id="18" idx="1"/>
          </p:cNvCxnSpPr>
          <p:nvPr/>
        </p:nvCxnSpPr>
        <p:spPr>
          <a:xfrm>
            <a:off x="3649663" y="2230438"/>
            <a:ext cx="6223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0" name="文字方塊 81"/>
          <p:cNvSpPr txBox="1">
            <a:spLocks noChangeArrowheads="1"/>
          </p:cNvSpPr>
          <p:nvPr/>
        </p:nvSpPr>
        <p:spPr bwMode="auto">
          <a:xfrm>
            <a:off x="401640" y="3109915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M0 ON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61" name="文字方塊 82"/>
          <p:cNvSpPr txBox="1">
            <a:spLocks noChangeArrowheads="1"/>
          </p:cNvSpPr>
          <p:nvPr/>
        </p:nvSpPr>
        <p:spPr bwMode="auto">
          <a:xfrm rot="-5400000">
            <a:off x="1568452" y="3665540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M1 ON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62" name="文字方塊 83"/>
          <p:cNvSpPr txBox="1">
            <a:spLocks noChangeArrowheads="1"/>
          </p:cNvSpPr>
          <p:nvPr/>
        </p:nvSpPr>
        <p:spPr bwMode="auto">
          <a:xfrm>
            <a:off x="4648202" y="3105152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D0~D10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63" name="文字方塊 84"/>
          <p:cNvSpPr txBox="1">
            <a:spLocks noChangeArrowheads="1"/>
          </p:cNvSpPr>
          <p:nvPr/>
        </p:nvSpPr>
        <p:spPr bwMode="auto">
          <a:xfrm>
            <a:off x="5992815" y="3098800"/>
            <a:ext cx="904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M2 ON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64" name="文字方塊 85"/>
          <p:cNvSpPr txBox="1">
            <a:spLocks noChangeArrowheads="1"/>
          </p:cNvSpPr>
          <p:nvPr/>
        </p:nvSpPr>
        <p:spPr bwMode="auto">
          <a:xfrm>
            <a:off x="7385052" y="3640140"/>
            <a:ext cx="1108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M20~M28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 ON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65" name="文字方塊 86"/>
          <p:cNvSpPr txBox="1">
            <a:spLocks noChangeArrowheads="1"/>
          </p:cNvSpPr>
          <p:nvPr/>
        </p:nvSpPr>
        <p:spPr bwMode="auto">
          <a:xfrm rot="-5400000">
            <a:off x="8386765" y="3643315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M3 ON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66" name="文字方塊 87"/>
          <p:cNvSpPr txBox="1">
            <a:spLocks noChangeArrowheads="1"/>
          </p:cNvSpPr>
          <p:nvPr/>
        </p:nvSpPr>
        <p:spPr bwMode="auto">
          <a:xfrm>
            <a:off x="3663950" y="1166815"/>
            <a:ext cx="1816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WebAccess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67" name="文字方塊 88"/>
          <p:cNvSpPr txBox="1">
            <a:spLocks noChangeArrowheads="1"/>
          </p:cNvSpPr>
          <p:nvPr/>
        </p:nvSpPr>
        <p:spPr bwMode="auto">
          <a:xfrm>
            <a:off x="3751263" y="5397502"/>
            <a:ext cx="1816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PLC</a:t>
            </a:r>
            <a:endParaRPr lang="zh-TW" altLang="en-US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73375" y="3040065"/>
            <a:ext cx="776288" cy="757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CNC</a:t>
            </a:r>
          </a:p>
          <a:p>
            <a:pPr algn="ctr">
              <a:defRPr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(18i)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1" name="直線單箭頭接點 90"/>
          <p:cNvCxnSpPr>
            <a:stCxn id="17" idx="2"/>
            <a:endCxn id="90" idx="0"/>
          </p:cNvCxnSpPr>
          <p:nvPr/>
        </p:nvCxnSpPr>
        <p:spPr>
          <a:xfrm>
            <a:off x="3260725" y="2609852"/>
            <a:ext cx="0" cy="4302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7" y="1011238"/>
            <a:ext cx="8264525" cy="52959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每一站</a:t>
            </a:r>
            <a:r>
              <a:rPr lang="en-US" altLang="zh-TW" sz="1800" dirty="0">
                <a:solidFill>
                  <a:srgbClr val="FF0000"/>
                </a:solidFill>
              </a:rPr>
              <a:t>EQVIEW</a:t>
            </a:r>
            <a:r>
              <a:rPr lang="zh-TW" altLang="en-US" sz="1800" dirty="0">
                <a:solidFill>
                  <a:srgbClr val="FF0000"/>
                </a:solidFill>
              </a:rPr>
              <a:t>從每一加工站的</a:t>
            </a:r>
            <a:r>
              <a:rPr lang="en-US" altLang="zh-TW" sz="1800" dirty="0">
                <a:solidFill>
                  <a:srgbClr val="FF0000"/>
                </a:solidFill>
              </a:rPr>
              <a:t>PLC</a:t>
            </a:r>
            <a:r>
              <a:rPr lang="zh-TW" altLang="en-US" sz="1800" dirty="0">
                <a:solidFill>
                  <a:srgbClr val="FF0000"/>
                </a:solidFill>
              </a:rPr>
              <a:t>擷取以下設備狀態</a:t>
            </a:r>
            <a:r>
              <a:rPr lang="en-US" altLang="zh-TW" sz="1800" dirty="0">
                <a:solidFill>
                  <a:srgbClr val="FF0000"/>
                </a:solidFill>
              </a:rPr>
              <a:t>~</a:t>
            </a:r>
          </a:p>
          <a:p>
            <a:pPr>
              <a:buClr>
                <a:schemeClr val="tx1"/>
              </a:buClr>
              <a:defRPr/>
            </a:pPr>
            <a:r>
              <a:rPr lang="en-US" altLang="zh-TW" sz="1800" dirty="0"/>
              <a:t>(1) </a:t>
            </a:r>
            <a:r>
              <a:rPr lang="zh-TW" altLang="en-US" sz="1800" dirty="0"/>
              <a:t>機械手臂、</a:t>
            </a:r>
            <a:r>
              <a:rPr lang="en-US" altLang="zh-TW" sz="1800" dirty="0"/>
              <a:t>(2) CNC</a:t>
            </a:r>
            <a:r>
              <a:rPr lang="zh-TW" altLang="en-US" sz="1800" dirty="0"/>
              <a:t>機台</a:t>
            </a:r>
            <a:r>
              <a:rPr lang="en-US" altLang="zh-TW" sz="1800" dirty="0"/>
              <a:t>……</a:t>
            </a:r>
            <a:r>
              <a:rPr lang="zh-TW" altLang="en-US" sz="1800" dirty="0"/>
              <a:t>至多個設備</a:t>
            </a:r>
            <a:endParaRPr lang="en-US" altLang="zh-TW" sz="1800" dirty="0"/>
          </a:p>
          <a:p>
            <a:pPr>
              <a:buClr>
                <a:schemeClr val="tx1"/>
              </a:buClr>
              <a:defRPr/>
            </a:pPr>
            <a:r>
              <a:rPr lang="en-US" altLang="zh-TW" sz="1800" dirty="0"/>
              <a:t>PLC </a:t>
            </a:r>
            <a:r>
              <a:rPr lang="zh-TW" altLang="en-US" sz="1800" dirty="0"/>
              <a:t>設備 </a:t>
            </a:r>
            <a:r>
              <a:rPr lang="en-US" altLang="zh-TW" sz="1800" dirty="0"/>
              <a:t>PC </a:t>
            </a:r>
            <a:r>
              <a:rPr lang="zh-TW" altLang="en-US" sz="1800" dirty="0"/>
              <a:t>化，讀寫</a:t>
            </a:r>
            <a:r>
              <a:rPr lang="en-US" altLang="zh-TW" sz="1800" dirty="0"/>
              <a:t>PLC</a:t>
            </a:r>
            <a:r>
              <a:rPr lang="zh-TW" altLang="en-US" sz="1800" dirty="0"/>
              <a:t>狀態資料，並利用</a:t>
            </a:r>
            <a:r>
              <a:rPr lang="en-US" altLang="zh-TW" sz="1800" dirty="0"/>
              <a:t>ASCII</a:t>
            </a:r>
            <a:r>
              <a:rPr lang="zh-TW" altLang="en-US" sz="1800" dirty="0"/>
              <a:t>碼與</a:t>
            </a:r>
            <a:r>
              <a:rPr lang="en-US" altLang="zh-TW" sz="1800" dirty="0"/>
              <a:t>PLC</a:t>
            </a:r>
            <a:r>
              <a:rPr lang="zh-TW" altLang="en-US" sz="1800" dirty="0"/>
              <a:t>通訊。後續亦可整合</a:t>
            </a:r>
            <a:r>
              <a:rPr lang="en-US" altLang="zh-TW" sz="1800" dirty="0"/>
              <a:t>SECS/GEM……</a:t>
            </a:r>
            <a:r>
              <a:rPr lang="zh-TW" altLang="en-US" sz="1800" dirty="0"/>
              <a:t>等等通訊與上層的</a:t>
            </a:r>
            <a:r>
              <a:rPr lang="en-US" altLang="zh-TW" sz="1800" dirty="0"/>
              <a:t>MES</a:t>
            </a:r>
            <a:r>
              <a:rPr lang="zh-TW" altLang="en-US" sz="1800" dirty="0"/>
              <a:t>進行通訊。</a:t>
            </a:r>
            <a:endParaRPr lang="en-US" altLang="zh-TW" sz="1800" dirty="0"/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機台設備狀態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</a:t>
            </a:r>
            <a:r>
              <a:rPr lang="en-US" altLang="zh-TW" sz="1800" dirty="0">
                <a:solidFill>
                  <a:srgbClr val="0000CC"/>
                </a:solidFill>
              </a:rPr>
              <a:t>Busy</a:t>
            </a:r>
            <a:r>
              <a:rPr lang="zh-TW" altLang="en-US" sz="1800" dirty="0">
                <a:solidFill>
                  <a:srgbClr val="0000CC"/>
                </a:solidFill>
              </a:rPr>
              <a:t>、</a:t>
            </a:r>
            <a:r>
              <a:rPr lang="en-US" altLang="zh-TW" sz="1800" dirty="0">
                <a:solidFill>
                  <a:srgbClr val="0000CC"/>
                </a:solidFill>
              </a:rPr>
              <a:t>Idle</a:t>
            </a:r>
            <a:r>
              <a:rPr lang="zh-TW" altLang="en-US" sz="1800" dirty="0">
                <a:solidFill>
                  <a:srgbClr val="0000CC"/>
                </a:solidFill>
              </a:rPr>
              <a:t>、</a:t>
            </a:r>
            <a:r>
              <a:rPr lang="en-US" altLang="zh-TW" sz="1800" dirty="0">
                <a:solidFill>
                  <a:srgbClr val="0000CC"/>
                </a:solidFill>
              </a:rPr>
              <a:t>Alarm</a:t>
            </a:r>
            <a:r>
              <a:rPr lang="zh-TW" altLang="en-US" sz="1800" dirty="0">
                <a:solidFill>
                  <a:srgbClr val="0000CC"/>
                </a:solidFill>
              </a:rPr>
              <a:t>、</a:t>
            </a:r>
            <a:r>
              <a:rPr lang="en-US" altLang="zh-TW" sz="1800" dirty="0">
                <a:solidFill>
                  <a:srgbClr val="0000CC"/>
                </a:solidFill>
              </a:rPr>
              <a:t>Enable~ (</a:t>
            </a:r>
            <a:r>
              <a:rPr lang="zh-TW" altLang="en-US" sz="1800" dirty="0">
                <a:solidFill>
                  <a:srgbClr val="0000CC"/>
                </a:solidFill>
              </a:rPr>
              <a:t>機台運轉狀態</a:t>
            </a:r>
            <a:r>
              <a:rPr lang="en-US" altLang="zh-TW" sz="1800" dirty="0">
                <a:solidFill>
                  <a:srgbClr val="0000CC"/>
                </a:solidFill>
              </a:rPr>
              <a:t>)</a:t>
            </a: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機台設備資訊</a:t>
            </a:r>
            <a:r>
              <a:rPr lang="en-US" altLang="zh-TW" sz="1800" dirty="0">
                <a:solidFill>
                  <a:srgbClr val="0000CC"/>
                </a:solidFill>
              </a:rPr>
              <a:t>: </a:t>
            </a:r>
            <a:r>
              <a:rPr lang="zh-TW" altLang="en-US" sz="1800" dirty="0">
                <a:solidFill>
                  <a:srgbClr val="0000CC"/>
                </a:solidFill>
              </a:rPr>
              <a:t>加工工單、數量、流程</a:t>
            </a:r>
            <a:r>
              <a:rPr lang="en-US" altLang="zh-TW" sz="1800" dirty="0">
                <a:solidFill>
                  <a:srgbClr val="0000CC"/>
                </a:solidFill>
              </a:rPr>
              <a:t>(where)</a:t>
            </a: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歷史資料查詢</a:t>
            </a:r>
            <a:r>
              <a:rPr lang="en-US" altLang="zh-TW" sz="1800" dirty="0">
                <a:solidFill>
                  <a:srgbClr val="0000CC"/>
                </a:solidFill>
              </a:rPr>
              <a:t>: </a:t>
            </a:r>
            <a:r>
              <a:rPr lang="zh-TW" altLang="en-US" sz="1800" dirty="0">
                <a:solidFill>
                  <a:srgbClr val="0000CC"/>
                </a:solidFill>
              </a:rPr>
              <a:t>歷史警報查詢、 </a:t>
            </a:r>
            <a:r>
              <a:rPr lang="en-US" altLang="zh-TW" sz="1800" dirty="0" err="1">
                <a:solidFill>
                  <a:srgbClr val="0000CC"/>
                </a:solidFill>
              </a:rPr>
              <a:t>logfile</a:t>
            </a:r>
            <a:r>
              <a:rPr lang="en-US" altLang="zh-TW" sz="1800" dirty="0">
                <a:solidFill>
                  <a:srgbClr val="0000CC"/>
                </a:solidFill>
              </a:rPr>
              <a:t>(history)</a:t>
            </a: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機台設備監控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機台致能</a:t>
            </a:r>
            <a:r>
              <a:rPr lang="en-US" altLang="zh-TW" sz="1800" dirty="0">
                <a:solidFill>
                  <a:srgbClr val="0000CC"/>
                </a:solidFill>
                <a:sym typeface="Wingdings" panose="05000000000000000000" pitchFamily="2" charset="2"/>
              </a:rPr>
              <a:t></a:t>
            </a:r>
            <a:r>
              <a:rPr lang="zh-TW" altLang="en-US" sz="1800" dirty="0">
                <a:solidFill>
                  <a:srgbClr val="0000CC"/>
                </a:solidFill>
              </a:rPr>
              <a:t>彈性製造、規格換線</a:t>
            </a:r>
            <a:endParaRPr lang="en-US" altLang="zh-TW" sz="1800" dirty="0">
              <a:solidFill>
                <a:srgbClr val="0000CC"/>
              </a:solidFill>
            </a:endParaRPr>
          </a:p>
          <a:p>
            <a:pPr marL="361950" indent="-361950">
              <a:buClr>
                <a:schemeClr val="tx1"/>
              </a:buClr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程式上載下載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</a:t>
            </a:r>
            <a:r>
              <a:rPr lang="en-US" altLang="zh-TW" sz="1800" dirty="0">
                <a:solidFill>
                  <a:srgbClr val="0000CC"/>
                </a:solidFill>
              </a:rPr>
              <a:t>(</a:t>
            </a:r>
            <a:r>
              <a:rPr lang="zh-TW" altLang="en-US" sz="1800" dirty="0">
                <a:solidFill>
                  <a:srgbClr val="0000CC"/>
                </a:solidFill>
              </a:rPr>
              <a:t>彈性製造功能</a:t>
            </a:r>
            <a:r>
              <a:rPr lang="en-US" altLang="zh-TW" sz="1800" dirty="0">
                <a:solidFill>
                  <a:srgbClr val="0000CC"/>
                </a:solidFill>
              </a:rPr>
              <a:t>)</a:t>
            </a:r>
          </a:p>
          <a:p>
            <a:pPr indent="282575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sz="1800" dirty="0"/>
              <a:t>CNC</a:t>
            </a:r>
            <a:r>
              <a:rPr lang="zh-TW" altLang="en-US" sz="1800" dirty="0"/>
              <a:t>機台</a:t>
            </a:r>
            <a:r>
              <a:rPr lang="en-US" altLang="zh-TW" sz="1800" dirty="0"/>
              <a:t> (NC</a:t>
            </a:r>
            <a:r>
              <a:rPr lang="zh-TW" altLang="en-US" sz="1800" dirty="0"/>
              <a:t>程式上下載</a:t>
            </a:r>
            <a:r>
              <a:rPr lang="en-US" altLang="zh-TW" sz="1800" dirty="0"/>
              <a:t>)_HSMP</a:t>
            </a:r>
            <a:r>
              <a:rPr lang="zh-TW" altLang="en-US" sz="1800" dirty="0"/>
              <a:t>已可</a:t>
            </a:r>
            <a:endParaRPr lang="en-US" altLang="zh-TW" sz="1800" dirty="0"/>
          </a:p>
          <a:p>
            <a:pPr indent="282575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1800" dirty="0"/>
              <a:t>機械手臂</a:t>
            </a:r>
            <a:r>
              <a:rPr lang="en-US" altLang="zh-TW" sz="1800" dirty="0"/>
              <a:t>(</a:t>
            </a:r>
            <a:r>
              <a:rPr lang="zh-TW" altLang="en-US" sz="1800" dirty="0"/>
              <a:t>尚未有此功能</a:t>
            </a:r>
            <a:r>
              <a:rPr lang="en-US" altLang="zh-TW" sz="1800" dirty="0"/>
              <a:t>) )_HRSS</a:t>
            </a:r>
            <a:r>
              <a:rPr lang="zh-TW" altLang="en-US" sz="1800" dirty="0"/>
              <a:t>不可</a:t>
            </a:r>
            <a:endParaRPr lang="en-US" altLang="zh-TW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AutoNum type="circleNumWdWhitePlain" startAt="6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主控監控列表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</a:t>
            </a:r>
            <a:r>
              <a:rPr lang="en-US" altLang="zh-TW" sz="1800" dirty="0">
                <a:solidFill>
                  <a:srgbClr val="0000CC"/>
                </a:solidFill>
              </a:rPr>
              <a:t>I/O</a:t>
            </a:r>
            <a:r>
              <a:rPr lang="zh-TW" altLang="en-US" sz="1800" dirty="0">
                <a:solidFill>
                  <a:srgbClr val="0000CC"/>
                </a:solidFill>
              </a:rPr>
              <a:t>監控列表</a:t>
            </a:r>
            <a:r>
              <a:rPr lang="en-US" altLang="zh-TW" sz="1800" dirty="0">
                <a:solidFill>
                  <a:srgbClr val="0000CC"/>
                </a:solidFill>
              </a:rPr>
              <a:t>+</a:t>
            </a:r>
            <a:r>
              <a:rPr lang="zh-TW" altLang="en-US" sz="1800" dirty="0">
                <a:solidFill>
                  <a:srgbClr val="0000CC"/>
                </a:solidFill>
              </a:rPr>
              <a:t>手動操作</a:t>
            </a:r>
            <a:r>
              <a:rPr lang="en-US" altLang="zh-TW" sz="1800" dirty="0">
                <a:solidFill>
                  <a:srgbClr val="0000CC"/>
                </a:solidFill>
              </a:rPr>
              <a:t>(</a:t>
            </a:r>
            <a:r>
              <a:rPr lang="zh-TW" altLang="en-US" sz="1800" dirty="0">
                <a:solidFill>
                  <a:srgbClr val="0000CC"/>
                </a:solidFill>
              </a:rPr>
              <a:t>交握調機使用</a:t>
            </a:r>
            <a:r>
              <a:rPr lang="en-US" altLang="zh-TW" sz="1800" dirty="0">
                <a:solidFill>
                  <a:srgbClr val="0000CC"/>
                </a:solidFill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AutoNum type="circleNumWdWhitePlain" startAt="6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登入權限</a:t>
            </a:r>
            <a:r>
              <a:rPr lang="en-US" altLang="zh-TW" sz="1800" dirty="0">
                <a:solidFill>
                  <a:srgbClr val="0000CC"/>
                </a:solidFill>
              </a:rPr>
              <a:t>:</a:t>
            </a:r>
            <a:r>
              <a:rPr lang="zh-TW" altLang="en-US" sz="1800" dirty="0">
                <a:solidFill>
                  <a:srgbClr val="0000CC"/>
                </a:solidFill>
              </a:rPr>
              <a:t> 切換權限</a:t>
            </a:r>
            <a:r>
              <a:rPr lang="en-US" altLang="zh-TW" sz="1800" dirty="0">
                <a:solidFill>
                  <a:srgbClr val="0000CC"/>
                </a:solidFill>
              </a:rPr>
              <a:t>(</a:t>
            </a:r>
            <a:r>
              <a:rPr lang="zh-TW" altLang="en-US" sz="1800" dirty="0">
                <a:solidFill>
                  <a:srgbClr val="0000CC"/>
                </a:solidFill>
              </a:rPr>
              <a:t>工程師</a:t>
            </a:r>
            <a:r>
              <a:rPr lang="en-US" altLang="zh-TW" sz="1800" dirty="0">
                <a:solidFill>
                  <a:srgbClr val="0000CC"/>
                </a:solidFill>
              </a:rPr>
              <a:t>/</a:t>
            </a:r>
            <a:r>
              <a:rPr lang="zh-TW" altLang="en-US" sz="1800" dirty="0">
                <a:solidFill>
                  <a:srgbClr val="0000CC"/>
                </a:solidFill>
              </a:rPr>
              <a:t>現場人員</a:t>
            </a:r>
            <a:r>
              <a:rPr lang="en-US" altLang="zh-TW" sz="1800" dirty="0">
                <a:solidFill>
                  <a:srgbClr val="0000CC"/>
                </a:solidFill>
              </a:rPr>
              <a:t>)+</a:t>
            </a:r>
            <a:r>
              <a:rPr lang="zh-TW" altLang="en-US" sz="1800" dirty="0">
                <a:solidFill>
                  <a:srgbClr val="0000CC"/>
                </a:solidFill>
              </a:rPr>
              <a:t>密碼變更</a:t>
            </a:r>
            <a:endParaRPr lang="en-US" altLang="zh-TW" sz="1800" dirty="0">
              <a:solidFill>
                <a:srgbClr val="0000CC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AutoNum type="circleNumWdWhitePlain" startAt="6"/>
              <a:defRPr/>
            </a:pPr>
            <a:r>
              <a:rPr lang="zh-TW" altLang="en-US" sz="1800" dirty="0">
                <a:solidFill>
                  <a:srgbClr val="0000CC"/>
                </a:solidFill>
              </a:rPr>
              <a:t>製造商</a:t>
            </a:r>
            <a:r>
              <a:rPr lang="en-US" altLang="zh-TW" sz="1800" dirty="0">
                <a:solidFill>
                  <a:srgbClr val="0000CC"/>
                </a:solidFill>
              </a:rPr>
              <a:t>(HIWIN)</a:t>
            </a:r>
          </a:p>
          <a:p>
            <a:pPr marL="0" indent="0">
              <a:buNone/>
              <a:defRPr/>
            </a:pPr>
            <a:r>
              <a:rPr lang="en-US" altLang="zh-TW" sz="1800" dirty="0"/>
              <a:t>※</a:t>
            </a:r>
            <a:r>
              <a:rPr lang="zh-TW" altLang="en-US" sz="1800" dirty="0"/>
              <a:t> 上位</a:t>
            </a:r>
            <a:r>
              <a:rPr lang="en-US" altLang="zh-TW" sz="1800" dirty="0"/>
              <a:t>SEC/GEM</a:t>
            </a:r>
            <a:r>
              <a:rPr lang="en-US" altLang="zh-TW" sz="1800" dirty="0">
                <a:sym typeface="Wingdings" panose="05000000000000000000" pitchFamily="2" charset="2"/>
              </a:rPr>
              <a:t></a:t>
            </a:r>
            <a:r>
              <a:rPr lang="zh-TW" altLang="en-US" sz="1800" dirty="0"/>
              <a:t>每一站</a:t>
            </a:r>
            <a:r>
              <a:rPr lang="en-US" altLang="zh-TW" sz="1800" dirty="0"/>
              <a:t>(</a:t>
            </a:r>
            <a:r>
              <a:rPr lang="zh-TW" altLang="en-US" sz="1800" dirty="0"/>
              <a:t> </a:t>
            </a:r>
            <a:r>
              <a:rPr lang="en-US" altLang="zh-TW" sz="1800" dirty="0"/>
              <a:t>EQVIEW</a:t>
            </a:r>
            <a:r>
              <a:rPr lang="zh-TW" altLang="en-US" sz="1800" dirty="0"/>
              <a:t> </a:t>
            </a: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/>
              <a:t>PLC</a:t>
            </a:r>
            <a:r>
              <a:rPr lang="zh-TW" altLang="en-US" sz="1800" dirty="0"/>
              <a:t> </a:t>
            </a: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/>
              <a:t>EQUIPMENT)</a:t>
            </a:r>
          </a:p>
        </p:txBody>
      </p:sp>
      <p:pic>
        <p:nvPicPr>
          <p:cNvPr id="9219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"/>
          <a:stretch>
            <a:fillRect/>
          </a:stretch>
        </p:blipFill>
        <p:spPr bwMode="auto">
          <a:xfrm>
            <a:off x="7797800" y="2600327"/>
            <a:ext cx="12573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0" name="群組 14"/>
          <p:cNvGrpSpPr>
            <a:grpSpLocks/>
          </p:cNvGrpSpPr>
          <p:nvPr/>
        </p:nvGrpSpPr>
        <p:grpSpPr bwMode="auto">
          <a:xfrm>
            <a:off x="7812090" y="4581525"/>
            <a:ext cx="1277937" cy="2190750"/>
            <a:chOff x="8678331" y="3246436"/>
            <a:chExt cx="1278468" cy="2190762"/>
          </a:xfrm>
        </p:grpSpPr>
        <p:sp>
          <p:nvSpPr>
            <p:cNvPr id="6" name="圓角矩形 5"/>
            <p:cNvSpPr/>
            <p:nvPr/>
          </p:nvSpPr>
          <p:spPr>
            <a:xfrm>
              <a:off x="8678331" y="3246436"/>
              <a:ext cx="1278468" cy="36512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200" b="1" dirty="0">
                  <a:solidFill>
                    <a:schemeClr val="bg1">
                      <a:lumMod val="95000"/>
                    </a:schemeClr>
                  </a:solidFill>
                </a:rPr>
                <a:t>I/O</a:t>
              </a: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監控列表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8678331" y="3611563"/>
              <a:ext cx="1278468" cy="36512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機台設備狀態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8678331" y="3976690"/>
              <a:ext cx="1278468" cy="36512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機台設備資訊</a:t>
              </a: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8678331" y="4341817"/>
              <a:ext cx="1278468" cy="36512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歷史資料查詢</a:t>
              </a: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8678331" y="4706944"/>
              <a:ext cx="1278468" cy="36512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機台設備監控</a:t>
              </a: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8678331" y="5072071"/>
              <a:ext cx="1278468" cy="36512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程式上載下載</a:t>
              </a:r>
            </a:p>
          </p:txBody>
        </p:sp>
      </p:grpSp>
      <p:sp>
        <p:nvSpPr>
          <p:cNvPr id="9221" name="標題 1"/>
          <p:cNvSpPr txBox="1">
            <a:spLocks/>
          </p:cNvSpPr>
          <p:nvPr/>
        </p:nvSpPr>
        <p:spPr bwMode="auto">
          <a:xfrm>
            <a:off x="285750" y="214315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>
                <a:solidFill>
                  <a:srgbClr val="00B050"/>
                </a:solidFill>
              </a:rPr>
              <a:t>EQVIEW</a:t>
            </a:r>
            <a:r>
              <a:rPr lang="zh-TW" altLang="en-US" sz="3600">
                <a:solidFill>
                  <a:srgbClr val="00B050"/>
                </a:solidFill>
              </a:rPr>
              <a:t>設備監控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2018/05/03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17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向下箭號 58"/>
          <p:cNvSpPr/>
          <p:nvPr/>
        </p:nvSpPr>
        <p:spPr>
          <a:xfrm>
            <a:off x="1246188" y="2066927"/>
            <a:ext cx="214312" cy="23399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向下箭號 59"/>
          <p:cNvSpPr/>
          <p:nvPr/>
        </p:nvSpPr>
        <p:spPr>
          <a:xfrm flipV="1">
            <a:off x="1601790" y="2066927"/>
            <a:ext cx="212725" cy="23399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2" name="文字方塊 60"/>
          <p:cNvSpPr txBox="1">
            <a:spLocks noChangeArrowheads="1"/>
          </p:cNvSpPr>
          <p:nvPr/>
        </p:nvSpPr>
        <p:spPr bwMode="auto">
          <a:xfrm rot="-5400000">
            <a:off x="3175" y="3087688"/>
            <a:ext cx="2319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request</a:t>
            </a:r>
            <a:endParaRPr lang="zh-TW" altLang="en-US" sz="1200" b="0"/>
          </a:p>
        </p:txBody>
      </p:sp>
      <p:sp>
        <p:nvSpPr>
          <p:cNvPr id="27653" name="文字方塊 61"/>
          <p:cNvSpPr txBox="1">
            <a:spLocks noChangeArrowheads="1"/>
          </p:cNvSpPr>
          <p:nvPr/>
        </p:nvSpPr>
        <p:spPr bwMode="auto">
          <a:xfrm rot="-5400000">
            <a:off x="361952" y="3117852"/>
            <a:ext cx="2320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response</a:t>
            </a:r>
            <a:endParaRPr lang="zh-TW" altLang="en-US" sz="1200" b="0"/>
          </a:p>
        </p:txBody>
      </p:sp>
      <p:sp>
        <p:nvSpPr>
          <p:cNvPr id="16" name="向下箭號 15"/>
          <p:cNvSpPr/>
          <p:nvPr/>
        </p:nvSpPr>
        <p:spPr>
          <a:xfrm>
            <a:off x="463552" y="2066927"/>
            <a:ext cx="212725" cy="23399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向下箭號 16"/>
          <p:cNvSpPr/>
          <p:nvPr/>
        </p:nvSpPr>
        <p:spPr>
          <a:xfrm flipV="1">
            <a:off x="841377" y="2066927"/>
            <a:ext cx="212725" cy="23399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6" name="文字方塊 17"/>
          <p:cNvSpPr txBox="1">
            <a:spLocks noChangeArrowheads="1"/>
          </p:cNvSpPr>
          <p:nvPr/>
        </p:nvSpPr>
        <p:spPr bwMode="auto">
          <a:xfrm rot="-5400000">
            <a:off x="-796131" y="3088483"/>
            <a:ext cx="2319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request</a:t>
            </a:r>
            <a:endParaRPr lang="zh-TW" altLang="en-US" sz="1200" b="0"/>
          </a:p>
        </p:txBody>
      </p:sp>
      <p:sp>
        <p:nvSpPr>
          <p:cNvPr id="27657" name="文字方塊 18"/>
          <p:cNvSpPr txBox="1">
            <a:spLocks noChangeArrowheads="1"/>
          </p:cNvSpPr>
          <p:nvPr/>
        </p:nvSpPr>
        <p:spPr bwMode="auto">
          <a:xfrm rot="-5400000">
            <a:off x="-396080" y="3107533"/>
            <a:ext cx="2320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response</a:t>
            </a:r>
            <a:endParaRPr lang="zh-TW" altLang="en-US" sz="1200" b="0"/>
          </a:p>
        </p:txBody>
      </p:sp>
      <p:sp>
        <p:nvSpPr>
          <p:cNvPr id="27658" name="標題 1"/>
          <p:cNvSpPr>
            <a:spLocks noGrp="1"/>
          </p:cNvSpPr>
          <p:nvPr>
            <p:ph type="title"/>
          </p:nvPr>
        </p:nvSpPr>
        <p:spPr>
          <a:xfrm>
            <a:off x="0" y="9527"/>
            <a:ext cx="7886700" cy="1325563"/>
          </a:xfrm>
        </p:spPr>
        <p:txBody>
          <a:bodyPr/>
          <a:lstStyle/>
          <a:p>
            <a:r>
              <a:rPr lang="en-US" altLang="zh-TW" smtClean="0"/>
              <a:t>MES</a:t>
            </a:r>
            <a:r>
              <a:rPr lang="zh-TW" altLang="en-US" smtClean="0"/>
              <a:t>通訊方式</a:t>
            </a:r>
            <a:r>
              <a:rPr lang="en-US" altLang="zh-TW" smtClean="0"/>
              <a:t>-HTTP(TCP/IP)</a:t>
            </a:r>
            <a:endParaRPr lang="zh-TW" altLang="en-US" smtClean="0"/>
          </a:p>
        </p:txBody>
      </p:sp>
      <p:sp>
        <p:nvSpPr>
          <p:cNvPr id="2765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3B72A9-250C-45BB-955B-0FDC976D673A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50" y="4911727"/>
            <a:ext cx="8229600" cy="50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WebAccess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50" y="1560513"/>
            <a:ext cx="5054600" cy="506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50" y="4406902"/>
            <a:ext cx="1593850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1054102"/>
            <a:ext cx="8229600" cy="50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664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1" t="19447" r="6700" b="61559"/>
          <a:stretch>
            <a:fillRect/>
          </a:stretch>
        </p:blipFill>
        <p:spPr bwMode="auto">
          <a:xfrm>
            <a:off x="7940675" y="2687640"/>
            <a:ext cx="100965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橢圓形圖說文字 41"/>
          <p:cNvSpPr/>
          <p:nvPr/>
        </p:nvSpPr>
        <p:spPr>
          <a:xfrm>
            <a:off x="6554790" y="2709863"/>
            <a:ext cx="1385887" cy="381000"/>
          </a:xfrm>
          <a:prstGeom prst="wedgeEllipseCallout">
            <a:avLst>
              <a:gd name="adj1" fmla="val 51302"/>
              <a:gd name="adj2" fmla="val 72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該換線了</a:t>
            </a:r>
          </a:p>
        </p:txBody>
      </p:sp>
      <p:sp>
        <p:nvSpPr>
          <p:cNvPr id="45" name="橢圓形圖說文字 44"/>
          <p:cNvSpPr/>
          <p:nvPr/>
        </p:nvSpPr>
        <p:spPr>
          <a:xfrm>
            <a:off x="6554790" y="4005263"/>
            <a:ext cx="1385887" cy="381000"/>
          </a:xfrm>
          <a:prstGeom prst="wedgeEllipseCallout">
            <a:avLst>
              <a:gd name="adj1" fmla="val 54418"/>
              <a:gd name="adj2" fmla="val -111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弄好了</a:t>
            </a:r>
          </a:p>
        </p:txBody>
      </p:sp>
      <p:sp>
        <p:nvSpPr>
          <p:cNvPr id="27667" name="文字方塊 46"/>
          <p:cNvSpPr txBox="1">
            <a:spLocks noChangeArrowheads="1"/>
          </p:cNvSpPr>
          <p:nvPr/>
        </p:nvSpPr>
        <p:spPr bwMode="auto">
          <a:xfrm>
            <a:off x="7994652" y="2379665"/>
            <a:ext cx="60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員工</a:t>
            </a:r>
          </a:p>
        </p:txBody>
      </p:sp>
      <p:pic>
        <p:nvPicPr>
          <p:cNvPr id="27668" name="圖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5" t="37546" r="15385" b="42856"/>
          <a:stretch>
            <a:fillRect/>
          </a:stretch>
        </p:blipFill>
        <p:spPr bwMode="auto">
          <a:xfrm>
            <a:off x="5226050" y="2687640"/>
            <a:ext cx="979488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9" name="文字方塊 48"/>
          <p:cNvSpPr txBox="1">
            <a:spLocks noChangeArrowheads="1"/>
          </p:cNvSpPr>
          <p:nvPr/>
        </p:nvSpPr>
        <p:spPr bwMode="auto">
          <a:xfrm>
            <a:off x="5356227" y="2371727"/>
            <a:ext cx="600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老闆</a:t>
            </a:r>
          </a:p>
        </p:txBody>
      </p:sp>
      <p:sp>
        <p:nvSpPr>
          <p:cNvPr id="13" name="橢圓形圖說文字 12"/>
          <p:cNvSpPr/>
          <p:nvPr/>
        </p:nvSpPr>
        <p:spPr>
          <a:xfrm>
            <a:off x="6070600" y="2109788"/>
            <a:ext cx="1385888" cy="381000"/>
          </a:xfrm>
          <a:prstGeom prst="wedgeEllipseCallout">
            <a:avLst>
              <a:gd name="adj1" fmla="val -56304"/>
              <a:gd name="adj2" fmla="val 1410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目前狀況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橢圓形圖說文字 42"/>
          <p:cNvSpPr/>
          <p:nvPr/>
        </p:nvSpPr>
        <p:spPr>
          <a:xfrm>
            <a:off x="6175375" y="3343275"/>
            <a:ext cx="1385888" cy="381000"/>
          </a:xfrm>
          <a:prstGeom prst="wedgeEllipseCallout">
            <a:avLst>
              <a:gd name="adj1" fmla="val -60611"/>
              <a:gd name="adj2" fmla="val -929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就照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這樣做</a:t>
            </a:r>
          </a:p>
        </p:txBody>
      </p:sp>
      <p:sp>
        <p:nvSpPr>
          <p:cNvPr id="27672" name="文字方塊 31"/>
          <p:cNvSpPr txBox="1">
            <a:spLocks noChangeArrowheads="1"/>
          </p:cNvSpPr>
          <p:nvPr/>
        </p:nvSpPr>
        <p:spPr bwMode="auto">
          <a:xfrm>
            <a:off x="1879600" y="5524500"/>
            <a:ext cx="5487988" cy="831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MES</a:t>
            </a:r>
            <a:r>
              <a:rPr lang="zh-TW" altLang="en-US" sz="1600">
                <a:solidFill>
                  <a:srgbClr val="FF0000"/>
                </a:solidFill>
              </a:rPr>
              <a:t>要定期詢問</a:t>
            </a:r>
            <a:r>
              <a:rPr lang="en-US" altLang="zh-TW" sz="1600">
                <a:solidFill>
                  <a:srgbClr val="FF0000"/>
                </a:solidFill>
              </a:rPr>
              <a:t>WA</a:t>
            </a:r>
            <a:r>
              <a:rPr lang="zh-TW" altLang="en-US" sz="1600">
                <a:solidFill>
                  <a:srgbClr val="FF0000"/>
                </a:solidFill>
              </a:rPr>
              <a:t>是否要換線，若是則傳送參數給</a:t>
            </a:r>
            <a:r>
              <a:rPr lang="en-US" altLang="zh-TW" sz="1600">
                <a:solidFill>
                  <a:srgbClr val="FF0000"/>
                </a:solidFill>
              </a:rPr>
              <a:t>WA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MES</a:t>
            </a:r>
            <a:r>
              <a:rPr lang="zh-TW" altLang="en-US" sz="1600">
                <a:solidFill>
                  <a:srgbClr val="FF0000"/>
                </a:solidFill>
              </a:rPr>
              <a:t>要定期詢問產線狀態</a:t>
            </a:r>
            <a:endParaRPr lang="en-US" altLang="zh-TW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TW" altLang="en-US" sz="1600" u="sng"/>
              <a:t>業界普遍的作法</a:t>
            </a:r>
            <a:r>
              <a:rPr lang="en-US" altLang="zh-TW" sz="1600" u="sng"/>
              <a:t>(</a:t>
            </a:r>
            <a:r>
              <a:rPr lang="zh-TW" altLang="en-US" sz="1600" u="sng"/>
              <a:t>研華</a:t>
            </a:r>
            <a:r>
              <a:rPr lang="en-US" altLang="zh-TW" sz="1600" u="sng"/>
              <a:t>)</a:t>
            </a:r>
            <a:endParaRPr lang="zh-TW" altLang="en-US" sz="1600" u="sng"/>
          </a:p>
        </p:txBody>
      </p:sp>
      <p:sp>
        <p:nvSpPr>
          <p:cNvPr id="27673" name="矩形 2"/>
          <p:cNvSpPr>
            <a:spLocks noChangeArrowheads="1"/>
          </p:cNvSpPr>
          <p:nvPr/>
        </p:nvSpPr>
        <p:spPr bwMode="auto">
          <a:xfrm>
            <a:off x="1817688" y="3043238"/>
            <a:ext cx="2754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zh-TW" altLang="en-US" sz="1800">
                <a:solidFill>
                  <a:srgbClr val="FF0000"/>
                </a:solidFill>
              </a:rPr>
              <a:t>輪詢</a:t>
            </a:r>
            <a:r>
              <a:rPr lang="en-US" altLang="zh-TW" sz="180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MES</a:t>
            </a:r>
            <a:r>
              <a:rPr lang="zh-TW" altLang="en-US" sz="1800">
                <a:solidFill>
                  <a:srgbClr val="FF0000"/>
                </a:solidFill>
              </a:rPr>
              <a:t>要定期詢問產線狀態</a:t>
            </a:r>
            <a:endParaRPr lang="en-US" altLang="zh-TW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7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>
          <a:xfrm>
            <a:off x="-9525" y="-7938"/>
            <a:ext cx="7886700" cy="1325563"/>
          </a:xfrm>
        </p:spPr>
        <p:txBody>
          <a:bodyPr/>
          <a:lstStyle/>
          <a:p>
            <a:r>
              <a:rPr lang="en-US" altLang="zh-TW" smtClean="0"/>
              <a:t>MES</a:t>
            </a:r>
            <a:r>
              <a:rPr lang="zh-TW" altLang="en-US" smtClean="0"/>
              <a:t>通訊方式</a:t>
            </a:r>
            <a:r>
              <a:rPr lang="en-US" altLang="zh-TW" smtClean="0"/>
              <a:t>-HTTP(TCP/IP)</a:t>
            </a:r>
            <a:endParaRPr lang="zh-TW" altLang="en-US" smtClean="0"/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3F102-2CA6-4439-AEA8-2B2F6696A39D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50" y="4911727"/>
            <a:ext cx="8229600" cy="50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WebAccess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1054102"/>
            <a:ext cx="8229600" cy="50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678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1" t="19447" r="6700" b="61559"/>
          <a:stretch>
            <a:fillRect/>
          </a:stretch>
        </p:blipFill>
        <p:spPr bwMode="auto">
          <a:xfrm>
            <a:off x="7940675" y="2687640"/>
            <a:ext cx="100965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圖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5" t="37546" r="15385" b="42856"/>
          <a:stretch>
            <a:fillRect/>
          </a:stretch>
        </p:blipFill>
        <p:spPr bwMode="auto">
          <a:xfrm>
            <a:off x="5226050" y="2687640"/>
            <a:ext cx="979488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橢圓形圖說文字 41"/>
          <p:cNvSpPr/>
          <p:nvPr/>
        </p:nvSpPr>
        <p:spPr>
          <a:xfrm>
            <a:off x="6491290" y="2497138"/>
            <a:ext cx="1385887" cy="381000"/>
          </a:xfrm>
          <a:prstGeom prst="wedgeEllipseCallout">
            <a:avLst>
              <a:gd name="adj1" fmla="val 64119"/>
              <a:gd name="adj2" fmla="val 7027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該換線了</a:t>
            </a:r>
          </a:p>
        </p:txBody>
      </p:sp>
      <p:sp>
        <p:nvSpPr>
          <p:cNvPr id="43" name="橢圓形圖說文字 42"/>
          <p:cNvSpPr/>
          <p:nvPr/>
        </p:nvSpPr>
        <p:spPr>
          <a:xfrm>
            <a:off x="6267450" y="3373438"/>
            <a:ext cx="1385888" cy="381000"/>
          </a:xfrm>
          <a:prstGeom prst="wedgeEllipseCallout">
            <a:avLst>
              <a:gd name="adj1" fmla="val -65048"/>
              <a:gd name="adj2" fmla="val -925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就照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這樣做</a:t>
            </a:r>
          </a:p>
        </p:txBody>
      </p:sp>
      <p:sp>
        <p:nvSpPr>
          <p:cNvPr id="28682" name="文字方塊 13"/>
          <p:cNvSpPr txBox="1">
            <a:spLocks noChangeArrowheads="1"/>
          </p:cNvSpPr>
          <p:nvPr/>
        </p:nvSpPr>
        <p:spPr bwMode="auto">
          <a:xfrm>
            <a:off x="5356227" y="2371727"/>
            <a:ext cx="600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老闆</a:t>
            </a:r>
          </a:p>
        </p:txBody>
      </p:sp>
      <p:sp>
        <p:nvSpPr>
          <p:cNvPr id="28683" name="文字方塊 46"/>
          <p:cNvSpPr txBox="1">
            <a:spLocks noChangeArrowheads="1"/>
          </p:cNvSpPr>
          <p:nvPr/>
        </p:nvSpPr>
        <p:spPr bwMode="auto">
          <a:xfrm>
            <a:off x="7994652" y="2379665"/>
            <a:ext cx="60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員工</a:t>
            </a:r>
          </a:p>
        </p:txBody>
      </p:sp>
      <p:sp>
        <p:nvSpPr>
          <p:cNvPr id="24" name="向下箭號 23"/>
          <p:cNvSpPr/>
          <p:nvPr/>
        </p:nvSpPr>
        <p:spPr>
          <a:xfrm>
            <a:off x="2967040" y="2066927"/>
            <a:ext cx="212725" cy="23399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向下箭號 24"/>
          <p:cNvSpPr/>
          <p:nvPr/>
        </p:nvSpPr>
        <p:spPr>
          <a:xfrm flipV="1">
            <a:off x="2643190" y="2058990"/>
            <a:ext cx="212725" cy="23399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86" name="文字方塊 25"/>
          <p:cNvSpPr txBox="1">
            <a:spLocks noChangeArrowheads="1"/>
          </p:cNvSpPr>
          <p:nvPr/>
        </p:nvSpPr>
        <p:spPr bwMode="auto">
          <a:xfrm rot="-5400000">
            <a:off x="1870869" y="2999582"/>
            <a:ext cx="1320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request</a:t>
            </a:r>
            <a:endParaRPr lang="zh-TW" altLang="en-US" sz="1200" b="0"/>
          </a:p>
        </p:txBody>
      </p:sp>
      <p:sp>
        <p:nvSpPr>
          <p:cNvPr id="28687" name="文字方塊 26"/>
          <p:cNvSpPr txBox="1">
            <a:spLocks noChangeArrowheads="1"/>
          </p:cNvSpPr>
          <p:nvPr/>
        </p:nvSpPr>
        <p:spPr bwMode="auto">
          <a:xfrm rot="-5400000">
            <a:off x="2609851" y="2955927"/>
            <a:ext cx="132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response</a:t>
            </a:r>
            <a:endParaRPr lang="zh-TW" altLang="en-US" sz="1200" b="0"/>
          </a:p>
        </p:txBody>
      </p:sp>
      <p:sp>
        <p:nvSpPr>
          <p:cNvPr id="28" name="矩形 27"/>
          <p:cNvSpPr/>
          <p:nvPr/>
        </p:nvSpPr>
        <p:spPr>
          <a:xfrm>
            <a:off x="2049463" y="4406902"/>
            <a:ext cx="1593850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腳本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VBS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</a:p>
        </p:txBody>
      </p:sp>
      <p:sp>
        <p:nvSpPr>
          <p:cNvPr id="28689" name="文字方塊 28"/>
          <p:cNvSpPr txBox="1">
            <a:spLocks noChangeArrowheads="1"/>
          </p:cNvSpPr>
          <p:nvPr/>
        </p:nvSpPr>
        <p:spPr bwMode="auto">
          <a:xfrm>
            <a:off x="1879600" y="5524500"/>
            <a:ext cx="5487988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rgbClr val="FF0000"/>
                </a:solidFill>
              </a:rPr>
              <a:t>換線時</a:t>
            </a:r>
            <a:r>
              <a:rPr lang="en-US" altLang="zh-TW" sz="1600">
                <a:solidFill>
                  <a:srgbClr val="FF0000"/>
                </a:solidFill>
              </a:rPr>
              <a:t>WA</a:t>
            </a:r>
            <a:r>
              <a:rPr lang="zh-TW" altLang="en-US" sz="1600">
                <a:solidFill>
                  <a:srgbClr val="FF0000"/>
                </a:solidFill>
              </a:rPr>
              <a:t>會告知</a:t>
            </a:r>
            <a:r>
              <a:rPr lang="en-US" altLang="zh-TW" sz="1600">
                <a:solidFill>
                  <a:srgbClr val="FF0000"/>
                </a:solidFill>
              </a:rPr>
              <a:t>MES</a:t>
            </a:r>
            <a:r>
              <a:rPr lang="zh-TW" altLang="en-US" sz="1600">
                <a:solidFill>
                  <a:srgbClr val="FF0000"/>
                </a:solidFill>
              </a:rPr>
              <a:t>，</a:t>
            </a:r>
            <a:r>
              <a:rPr lang="en-US" altLang="zh-TW" sz="1600">
                <a:solidFill>
                  <a:srgbClr val="FF0000"/>
                </a:solidFill>
              </a:rPr>
              <a:t>MES</a:t>
            </a:r>
            <a:r>
              <a:rPr lang="zh-TW" altLang="en-US" sz="1600">
                <a:solidFill>
                  <a:srgbClr val="FF0000"/>
                </a:solidFill>
              </a:rPr>
              <a:t>會將參數回傳給</a:t>
            </a:r>
            <a:r>
              <a:rPr lang="en-US" altLang="zh-TW" sz="1600">
                <a:solidFill>
                  <a:srgbClr val="FF0000"/>
                </a:solidFill>
              </a:rPr>
              <a:t>WA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WA</a:t>
            </a:r>
            <a:r>
              <a:rPr lang="zh-TW" altLang="en-US" sz="1600">
                <a:solidFill>
                  <a:srgbClr val="FF0000"/>
                </a:solidFill>
              </a:rPr>
              <a:t>要定時向</a:t>
            </a:r>
            <a:r>
              <a:rPr lang="en-US" altLang="zh-TW" sz="1600">
                <a:solidFill>
                  <a:srgbClr val="FF0000"/>
                </a:solidFill>
              </a:rPr>
              <a:t>MES</a:t>
            </a:r>
            <a:r>
              <a:rPr lang="zh-TW" altLang="en-US" sz="1600">
                <a:solidFill>
                  <a:srgbClr val="FF0000"/>
                </a:solidFill>
              </a:rPr>
              <a:t>回報產線狀況</a:t>
            </a:r>
          </a:p>
        </p:txBody>
      </p:sp>
      <p:sp>
        <p:nvSpPr>
          <p:cNvPr id="9" name="矩形 8"/>
          <p:cNvSpPr/>
          <p:nvPr/>
        </p:nvSpPr>
        <p:spPr>
          <a:xfrm>
            <a:off x="285750" y="1560513"/>
            <a:ext cx="5054600" cy="506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91" name="矩形 2"/>
          <p:cNvSpPr>
            <a:spLocks noChangeArrowheads="1"/>
          </p:cNvSpPr>
          <p:nvPr/>
        </p:nvSpPr>
        <p:spPr bwMode="auto">
          <a:xfrm>
            <a:off x="1263652" y="3711575"/>
            <a:ext cx="3381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WA</a:t>
            </a:r>
            <a:r>
              <a:rPr lang="zh-TW" altLang="en-US" sz="1800">
                <a:solidFill>
                  <a:srgbClr val="FF0000"/>
                </a:solidFill>
              </a:rPr>
              <a:t>要定時向</a:t>
            </a:r>
            <a:r>
              <a:rPr lang="en-US" altLang="zh-TW" sz="1800">
                <a:solidFill>
                  <a:srgbClr val="FF0000"/>
                </a:solidFill>
              </a:rPr>
              <a:t>MES</a:t>
            </a:r>
            <a:r>
              <a:rPr lang="zh-TW" altLang="en-US" sz="1800">
                <a:solidFill>
                  <a:srgbClr val="FF0000"/>
                </a:solidFill>
              </a:rPr>
              <a:t>回報產線狀況</a:t>
            </a:r>
          </a:p>
        </p:txBody>
      </p:sp>
    </p:spTree>
    <p:extLst>
      <p:ext uri="{BB962C8B-B14F-4D97-AF65-F5344CB8AC3E}">
        <p14:creationId xmlns:p14="http://schemas.microsoft.com/office/powerpoint/2010/main" val="185192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xfrm>
            <a:off x="0" y="-6350"/>
            <a:ext cx="7886700" cy="1325563"/>
          </a:xfrm>
        </p:spPr>
        <p:txBody>
          <a:bodyPr/>
          <a:lstStyle/>
          <a:p>
            <a:r>
              <a:rPr lang="en-US" altLang="zh-TW" smtClean="0"/>
              <a:t>MES</a:t>
            </a:r>
            <a:r>
              <a:rPr lang="zh-TW" altLang="en-US" smtClean="0"/>
              <a:t>通訊方式</a:t>
            </a:r>
            <a:r>
              <a:rPr lang="en-US" altLang="zh-TW" smtClean="0"/>
              <a:t>-HTTP(TCP/IP)</a:t>
            </a:r>
            <a:endParaRPr lang="zh-TW" altLang="en-US" smtClean="0"/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1D298-C1E3-4C2C-8B23-E2739F9C6A9D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50" y="4911727"/>
            <a:ext cx="8229600" cy="50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WebAccess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1054102"/>
            <a:ext cx="8229600" cy="50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702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1" t="19447" r="6700" b="61559"/>
          <a:stretch>
            <a:fillRect/>
          </a:stretch>
        </p:blipFill>
        <p:spPr bwMode="auto">
          <a:xfrm>
            <a:off x="7940675" y="2687640"/>
            <a:ext cx="100965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圖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5" t="37546" r="15385" b="42856"/>
          <a:stretch>
            <a:fillRect/>
          </a:stretch>
        </p:blipFill>
        <p:spPr bwMode="auto">
          <a:xfrm>
            <a:off x="182563" y="2687640"/>
            <a:ext cx="9779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橢圓形圖說文字 41"/>
          <p:cNvSpPr/>
          <p:nvPr/>
        </p:nvSpPr>
        <p:spPr>
          <a:xfrm>
            <a:off x="6519865" y="2819400"/>
            <a:ext cx="1385887" cy="381000"/>
          </a:xfrm>
          <a:prstGeom prst="wedgeEllipseCallout">
            <a:avLst>
              <a:gd name="adj1" fmla="val 55152"/>
              <a:gd name="adj2" fmla="val 64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該換線了</a:t>
            </a:r>
          </a:p>
        </p:txBody>
      </p:sp>
      <p:sp>
        <p:nvSpPr>
          <p:cNvPr id="43" name="橢圓形圖說文字 42"/>
          <p:cNvSpPr/>
          <p:nvPr/>
        </p:nvSpPr>
        <p:spPr>
          <a:xfrm>
            <a:off x="1166815" y="3152775"/>
            <a:ext cx="1385887" cy="381000"/>
          </a:xfrm>
          <a:prstGeom prst="wedgeEllipseCallout">
            <a:avLst>
              <a:gd name="adj1" fmla="val -61161"/>
              <a:gd name="adj2" fmla="val -769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就照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這樣做</a:t>
            </a:r>
          </a:p>
        </p:txBody>
      </p:sp>
      <p:sp>
        <p:nvSpPr>
          <p:cNvPr id="29706" name="文字方塊 13"/>
          <p:cNvSpPr txBox="1">
            <a:spLocks noChangeArrowheads="1"/>
          </p:cNvSpPr>
          <p:nvPr/>
        </p:nvSpPr>
        <p:spPr bwMode="auto">
          <a:xfrm>
            <a:off x="311152" y="2371727"/>
            <a:ext cx="60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老闆</a:t>
            </a:r>
          </a:p>
        </p:txBody>
      </p:sp>
      <p:sp>
        <p:nvSpPr>
          <p:cNvPr id="29707" name="文字方塊 46"/>
          <p:cNvSpPr txBox="1">
            <a:spLocks noChangeArrowheads="1"/>
          </p:cNvSpPr>
          <p:nvPr/>
        </p:nvSpPr>
        <p:spPr bwMode="auto">
          <a:xfrm>
            <a:off x="7994652" y="2379665"/>
            <a:ext cx="60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員工</a:t>
            </a:r>
          </a:p>
        </p:txBody>
      </p:sp>
      <p:sp>
        <p:nvSpPr>
          <p:cNvPr id="18" name="向下箭號 17"/>
          <p:cNvSpPr/>
          <p:nvPr/>
        </p:nvSpPr>
        <p:spPr>
          <a:xfrm>
            <a:off x="4945065" y="3794127"/>
            <a:ext cx="212725" cy="6127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下箭號 18"/>
          <p:cNvSpPr/>
          <p:nvPr/>
        </p:nvSpPr>
        <p:spPr>
          <a:xfrm flipV="1">
            <a:off x="4430715" y="3784600"/>
            <a:ext cx="212725" cy="6223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3946527" y="3794127"/>
            <a:ext cx="212725" cy="6127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4567240" y="2058988"/>
            <a:ext cx="212725" cy="119856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向下箭號 21"/>
          <p:cNvSpPr/>
          <p:nvPr/>
        </p:nvSpPr>
        <p:spPr>
          <a:xfrm flipV="1">
            <a:off x="4243390" y="2052638"/>
            <a:ext cx="212725" cy="121761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713" name="文字方塊 22"/>
          <p:cNvSpPr txBox="1">
            <a:spLocks noChangeArrowheads="1"/>
          </p:cNvSpPr>
          <p:nvPr/>
        </p:nvSpPr>
        <p:spPr bwMode="auto">
          <a:xfrm rot="-5400000">
            <a:off x="3446463" y="2576514"/>
            <a:ext cx="132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request</a:t>
            </a:r>
            <a:endParaRPr lang="zh-TW" altLang="en-US" sz="1200" b="0"/>
          </a:p>
        </p:txBody>
      </p:sp>
      <p:sp>
        <p:nvSpPr>
          <p:cNvPr id="29714" name="文字方塊 28"/>
          <p:cNvSpPr txBox="1">
            <a:spLocks noChangeArrowheads="1"/>
          </p:cNvSpPr>
          <p:nvPr/>
        </p:nvSpPr>
        <p:spPr bwMode="auto">
          <a:xfrm rot="-5400000">
            <a:off x="4262440" y="2559052"/>
            <a:ext cx="1260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HTTP</a:t>
            </a:r>
            <a:r>
              <a:rPr lang="zh-TW" altLang="en-US" sz="1200" b="0"/>
              <a:t> </a:t>
            </a:r>
            <a:r>
              <a:rPr lang="en-US" altLang="zh-TW" sz="1200" b="0"/>
              <a:t>response</a:t>
            </a:r>
            <a:endParaRPr lang="zh-TW" altLang="en-US" sz="1200" b="0"/>
          </a:p>
        </p:txBody>
      </p:sp>
      <p:sp>
        <p:nvSpPr>
          <p:cNvPr id="31" name="矩形 30"/>
          <p:cNvSpPr/>
          <p:nvPr/>
        </p:nvSpPr>
        <p:spPr>
          <a:xfrm>
            <a:off x="3838575" y="4406902"/>
            <a:ext cx="1398588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716" name="文字方塊 31"/>
          <p:cNvSpPr txBox="1">
            <a:spLocks noChangeArrowheads="1"/>
          </p:cNvSpPr>
          <p:nvPr/>
        </p:nvSpPr>
        <p:spPr bwMode="auto">
          <a:xfrm rot="-5400000">
            <a:off x="3571876" y="3959227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 b="0"/>
              <a:t>讀值</a:t>
            </a:r>
          </a:p>
        </p:txBody>
      </p:sp>
      <p:sp>
        <p:nvSpPr>
          <p:cNvPr id="29717" name="文字方塊 32"/>
          <p:cNvSpPr txBox="1">
            <a:spLocks noChangeArrowheads="1"/>
          </p:cNvSpPr>
          <p:nvPr/>
        </p:nvSpPr>
        <p:spPr bwMode="auto">
          <a:xfrm rot="-5400000">
            <a:off x="4078288" y="3954463"/>
            <a:ext cx="6016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 b="0"/>
              <a:t>回傳</a:t>
            </a:r>
          </a:p>
        </p:txBody>
      </p:sp>
      <p:sp>
        <p:nvSpPr>
          <p:cNvPr id="29718" name="文字方塊 33"/>
          <p:cNvSpPr txBox="1">
            <a:spLocks noChangeArrowheads="1"/>
          </p:cNvSpPr>
          <p:nvPr/>
        </p:nvSpPr>
        <p:spPr bwMode="auto">
          <a:xfrm rot="-5400000">
            <a:off x="4575177" y="3946527"/>
            <a:ext cx="601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 b="0"/>
              <a:t>回應</a:t>
            </a:r>
          </a:p>
        </p:txBody>
      </p:sp>
      <p:pic>
        <p:nvPicPr>
          <p:cNvPr id="29719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39" t="58665" r="7768" b="22189"/>
          <a:stretch>
            <a:fillRect/>
          </a:stretch>
        </p:blipFill>
        <p:spPr bwMode="auto">
          <a:xfrm>
            <a:off x="5410202" y="2687640"/>
            <a:ext cx="71437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0" name="文字方塊 35"/>
          <p:cNvSpPr txBox="1">
            <a:spLocks noChangeArrowheads="1"/>
          </p:cNvSpPr>
          <p:nvPr/>
        </p:nvSpPr>
        <p:spPr bwMode="auto">
          <a:xfrm>
            <a:off x="5368927" y="2314577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9527</a:t>
            </a:r>
            <a:endParaRPr lang="zh-TW" altLang="en-US" sz="1400"/>
          </a:p>
        </p:txBody>
      </p:sp>
      <p:sp>
        <p:nvSpPr>
          <p:cNvPr id="37" name="橢圓形圖說文字 36"/>
          <p:cNvSpPr/>
          <p:nvPr/>
        </p:nvSpPr>
        <p:spPr>
          <a:xfrm>
            <a:off x="6207125" y="2208213"/>
            <a:ext cx="1385888" cy="381000"/>
          </a:xfrm>
          <a:prstGeom prst="wedgeEllipseCallout">
            <a:avLst>
              <a:gd name="adj1" fmla="val -60153"/>
              <a:gd name="adj2" fmla="val 1110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有何吩咐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722" name="圖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t="58665" r="85439" b="22189"/>
          <a:stretch>
            <a:fillRect/>
          </a:stretch>
        </p:blipFill>
        <p:spPr bwMode="auto">
          <a:xfrm>
            <a:off x="2971802" y="2687640"/>
            <a:ext cx="71437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3" name="文字方塊 38"/>
          <p:cNvSpPr txBox="1">
            <a:spLocks noChangeArrowheads="1"/>
          </p:cNvSpPr>
          <p:nvPr/>
        </p:nvSpPr>
        <p:spPr bwMode="auto">
          <a:xfrm>
            <a:off x="2930527" y="2314577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9527</a:t>
            </a:r>
            <a:endParaRPr lang="zh-TW" altLang="en-US" sz="1400"/>
          </a:p>
        </p:txBody>
      </p:sp>
      <p:sp>
        <p:nvSpPr>
          <p:cNvPr id="41" name="橢圓形圖說文字 40"/>
          <p:cNvSpPr/>
          <p:nvPr/>
        </p:nvSpPr>
        <p:spPr>
          <a:xfrm>
            <a:off x="1506540" y="2616200"/>
            <a:ext cx="1385887" cy="381000"/>
          </a:xfrm>
          <a:prstGeom prst="wedgeEllipseCallout">
            <a:avLst>
              <a:gd name="adj1" fmla="val 57351"/>
              <a:gd name="adj2" fmla="val 74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員工說換線</a:t>
            </a:r>
          </a:p>
        </p:txBody>
      </p:sp>
      <p:sp>
        <p:nvSpPr>
          <p:cNvPr id="44" name="橢圓形圖說文字 43"/>
          <p:cNvSpPr/>
          <p:nvPr/>
        </p:nvSpPr>
        <p:spPr>
          <a:xfrm>
            <a:off x="6280150" y="3419475"/>
            <a:ext cx="1385888" cy="381000"/>
          </a:xfrm>
          <a:prstGeom prst="wedgeEllipseCallout">
            <a:avLst>
              <a:gd name="adj1" fmla="val -61253"/>
              <a:gd name="adj2" fmla="val -889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老闆說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這樣做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3511552" y="3536950"/>
            <a:ext cx="2073275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838575" y="3278188"/>
            <a:ext cx="1398588" cy="5064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輔助程式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9527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728" name="文字方塊 44"/>
          <p:cNvSpPr txBox="1">
            <a:spLocks noChangeArrowheads="1"/>
          </p:cNvSpPr>
          <p:nvPr/>
        </p:nvSpPr>
        <p:spPr bwMode="auto">
          <a:xfrm>
            <a:off x="1879600" y="5524502"/>
            <a:ext cx="5487988" cy="1077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600" b="0"/>
              <a:t>9527</a:t>
            </a:r>
            <a:r>
              <a:rPr lang="zh-TW" altLang="en-US" sz="1600" b="0"/>
              <a:t>會定期詢問</a:t>
            </a:r>
            <a:r>
              <a:rPr lang="en-US" altLang="zh-TW" sz="1600" b="0"/>
              <a:t>WA</a:t>
            </a:r>
            <a:r>
              <a:rPr lang="zh-TW" altLang="en-US" sz="1600" b="0"/>
              <a:t>是否要換線，若是則會告知</a:t>
            </a:r>
            <a:r>
              <a:rPr lang="en-US" altLang="zh-TW" sz="1600" b="0"/>
              <a:t>MES</a:t>
            </a:r>
            <a:r>
              <a:rPr lang="zh-TW" altLang="en-US" sz="1600" b="0"/>
              <a:t>並取得參數，再參數告知</a:t>
            </a:r>
            <a:r>
              <a:rPr lang="en-US" altLang="zh-TW" sz="1600" b="0"/>
              <a:t>WA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1600" b="0"/>
              <a:t>9527</a:t>
            </a:r>
            <a:r>
              <a:rPr lang="zh-TW" altLang="en-US" sz="1600" b="0"/>
              <a:t>會定期詢問產線狀況，並告知</a:t>
            </a:r>
            <a:r>
              <a:rPr lang="en-US" altLang="zh-TW" sz="1600" b="0"/>
              <a:t>MES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TW" altLang="en-US" sz="1600" b="0" u="sng"/>
              <a:t>場內</a:t>
            </a:r>
            <a:r>
              <a:rPr lang="en-US" altLang="zh-TW" sz="1600" b="0" u="sng"/>
              <a:t>MRC</a:t>
            </a:r>
            <a:r>
              <a:rPr lang="zh-TW" altLang="en-US" sz="1600" b="0" u="sng"/>
              <a:t>即為此架構</a:t>
            </a:r>
          </a:p>
        </p:txBody>
      </p:sp>
      <p:sp>
        <p:nvSpPr>
          <p:cNvPr id="9" name="矩形 8"/>
          <p:cNvSpPr/>
          <p:nvPr/>
        </p:nvSpPr>
        <p:spPr>
          <a:xfrm>
            <a:off x="285750" y="1560513"/>
            <a:ext cx="5054600" cy="506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50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0" y="2385047"/>
            <a:ext cx="9144000" cy="208915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</a:pPr>
            <a:r>
              <a:rPr lang="zh-TW" altLang="en-US" sz="5400" dirty="0"/>
              <a:t>舊有資料</a:t>
            </a:r>
          </a:p>
        </p:txBody>
      </p:sp>
    </p:spTree>
    <p:extLst>
      <p:ext uri="{BB962C8B-B14F-4D97-AF65-F5344CB8AC3E}">
        <p14:creationId xmlns:p14="http://schemas.microsoft.com/office/powerpoint/2010/main" val="419013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 LINE</a:t>
            </a:r>
            <a:r>
              <a:rPr lang="zh-TW" altLang="en-US" smtClean="0"/>
              <a:t>單站自動化架構</a:t>
            </a:r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786E5-810F-467F-B822-00A784255741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1748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5" y="3349627"/>
            <a:ext cx="167957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2" y="1989138"/>
            <a:ext cx="11731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0" y="3635377"/>
            <a:ext cx="871537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接點: 弧形 7">
            <a:extLst>
              <a:ext uri="{FF2B5EF4-FFF2-40B4-BE49-F238E27FC236}"/>
            </a:extLst>
          </p:cNvPr>
          <p:cNvCxnSpPr>
            <a:cxnSpLocks/>
            <a:stCxn id="31749" idx="2"/>
            <a:endCxn id="31748" idx="3"/>
          </p:cNvCxnSpPr>
          <p:nvPr/>
        </p:nvCxnSpPr>
        <p:spPr>
          <a:xfrm rot="16200000" flipH="1">
            <a:off x="5331621" y="3244057"/>
            <a:ext cx="1169987" cy="222250"/>
          </a:xfrm>
          <a:prstGeom prst="curvedConnector4">
            <a:avLst>
              <a:gd name="adj1" fmla="val 24779"/>
              <a:gd name="adj2" fmla="val 36896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接點: 弧形 8">
            <a:extLst>
              <a:ext uri="{FF2B5EF4-FFF2-40B4-BE49-F238E27FC236}"/>
            </a:extLst>
          </p:cNvPr>
          <p:cNvCxnSpPr>
            <a:cxnSpLocks/>
            <a:stCxn id="31750" idx="3"/>
            <a:endCxn id="31753" idx="1"/>
          </p:cNvCxnSpPr>
          <p:nvPr/>
        </p:nvCxnSpPr>
        <p:spPr>
          <a:xfrm flipV="1">
            <a:off x="1914525" y="3141665"/>
            <a:ext cx="641350" cy="1146175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3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782888"/>
            <a:ext cx="12128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接點: 弧形 10">
            <a:extLst>
              <a:ext uri="{FF2B5EF4-FFF2-40B4-BE49-F238E27FC236}"/>
            </a:extLst>
          </p:cNvPr>
          <p:cNvCxnSpPr>
            <a:cxnSpLocks/>
            <a:stCxn id="31748" idx="1"/>
            <a:endCxn id="31753" idx="3"/>
          </p:cNvCxnSpPr>
          <p:nvPr/>
        </p:nvCxnSpPr>
        <p:spPr>
          <a:xfrm rot="10800000">
            <a:off x="3768725" y="3141663"/>
            <a:ext cx="579438" cy="7985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5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4668838"/>
            <a:ext cx="88106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接點: 弧形 12">
            <a:extLst>
              <a:ext uri="{FF2B5EF4-FFF2-40B4-BE49-F238E27FC236}"/>
            </a:extLst>
          </p:cNvPr>
          <p:cNvCxnSpPr>
            <a:stCxn id="31753" idx="2"/>
            <a:endCxn id="31755" idx="0"/>
          </p:cNvCxnSpPr>
          <p:nvPr/>
        </p:nvCxnSpPr>
        <p:spPr>
          <a:xfrm rot="16200000" flipH="1">
            <a:off x="3043238" y="3617914"/>
            <a:ext cx="1169988" cy="931863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文字方塊 13"/>
          <p:cNvSpPr txBox="1">
            <a:spLocks noChangeArrowheads="1"/>
          </p:cNvSpPr>
          <p:nvPr/>
        </p:nvSpPr>
        <p:spPr bwMode="auto">
          <a:xfrm>
            <a:off x="6643690" y="2962277"/>
            <a:ext cx="1216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 b="0">
                <a:solidFill>
                  <a:srgbClr val="0000CC"/>
                </a:solidFill>
              </a:rPr>
              <a:t>更換</a:t>
            </a:r>
            <a:r>
              <a:rPr lang="en-US" altLang="zh-TW" sz="1200" b="0">
                <a:solidFill>
                  <a:srgbClr val="0000CC"/>
                </a:solidFill>
              </a:rPr>
              <a:t>NC</a:t>
            </a:r>
            <a:r>
              <a:rPr lang="zh-TW" altLang="en-US" sz="1200" b="0">
                <a:solidFill>
                  <a:srgbClr val="0000CC"/>
                </a:solidFill>
              </a:rPr>
              <a:t>程式</a:t>
            </a:r>
            <a:endParaRPr lang="en-US" altLang="zh-TW" sz="1200" b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solidFill>
                  <a:srgbClr val="0000CC"/>
                </a:solidFill>
              </a:rPr>
              <a:t>(1)</a:t>
            </a:r>
            <a:r>
              <a:rPr lang="zh-TW" altLang="en-US" sz="1200" b="0">
                <a:solidFill>
                  <a:srgbClr val="0000CC"/>
                </a:solidFill>
              </a:rPr>
              <a:t>床台移動</a:t>
            </a:r>
            <a:endParaRPr lang="en-US" altLang="zh-TW" sz="1200" b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solidFill>
                  <a:srgbClr val="0000CC"/>
                </a:solidFill>
              </a:rPr>
              <a:t>(2)</a:t>
            </a:r>
            <a:r>
              <a:rPr lang="zh-TW" altLang="en-US" sz="1200" b="0">
                <a:solidFill>
                  <a:srgbClr val="0000CC"/>
                </a:solidFill>
              </a:rPr>
              <a:t>加工程式</a:t>
            </a:r>
            <a:endParaRPr lang="en-US" altLang="zh-TW" sz="1200" b="0">
              <a:solidFill>
                <a:srgbClr val="0000CC"/>
              </a:solidFill>
            </a:endParaRPr>
          </a:p>
        </p:txBody>
      </p:sp>
      <p:sp>
        <p:nvSpPr>
          <p:cNvPr id="31758" name="文字方塊 14"/>
          <p:cNvSpPr txBox="1">
            <a:spLocks noChangeArrowheads="1"/>
          </p:cNvSpPr>
          <p:nvPr/>
        </p:nvSpPr>
        <p:spPr bwMode="auto">
          <a:xfrm>
            <a:off x="4206877" y="3316288"/>
            <a:ext cx="473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I/O</a:t>
            </a:r>
          </a:p>
        </p:txBody>
      </p:sp>
      <p:sp>
        <p:nvSpPr>
          <p:cNvPr id="31759" name="文字方塊 15"/>
          <p:cNvSpPr txBox="1">
            <a:spLocks noChangeArrowheads="1"/>
          </p:cNvSpPr>
          <p:nvPr/>
        </p:nvSpPr>
        <p:spPr bwMode="auto">
          <a:xfrm>
            <a:off x="3441702" y="4087813"/>
            <a:ext cx="423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I/O</a:t>
            </a:r>
          </a:p>
        </p:txBody>
      </p:sp>
      <p:sp>
        <p:nvSpPr>
          <p:cNvPr id="31760" name="文字方塊 16"/>
          <p:cNvSpPr txBox="1">
            <a:spLocks noChangeArrowheads="1"/>
          </p:cNvSpPr>
          <p:nvPr/>
        </p:nvSpPr>
        <p:spPr bwMode="auto">
          <a:xfrm>
            <a:off x="2273302" y="3594102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I/O</a:t>
            </a:r>
          </a:p>
        </p:txBody>
      </p:sp>
      <p:cxnSp>
        <p:nvCxnSpPr>
          <p:cNvPr id="18" name="接點: 弧形 57">
            <a:extLst>
              <a:ext uri="{FF2B5EF4-FFF2-40B4-BE49-F238E27FC236}"/>
            </a:extLst>
          </p:cNvPr>
          <p:cNvCxnSpPr>
            <a:cxnSpLocks/>
            <a:stCxn id="31749" idx="1"/>
            <a:endCxn id="31753" idx="0"/>
          </p:cNvCxnSpPr>
          <p:nvPr/>
        </p:nvCxnSpPr>
        <p:spPr>
          <a:xfrm rot="10800000" flipV="1">
            <a:off x="3162300" y="2379665"/>
            <a:ext cx="2057400" cy="40322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文字方塊 18"/>
          <p:cNvSpPr txBox="1">
            <a:spLocks noChangeArrowheads="1"/>
          </p:cNvSpPr>
          <p:nvPr/>
        </p:nvSpPr>
        <p:spPr bwMode="auto">
          <a:xfrm>
            <a:off x="5248277" y="1712915"/>
            <a:ext cx="1109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 i="1"/>
              <a:t>EQVIEW</a:t>
            </a:r>
          </a:p>
        </p:txBody>
      </p:sp>
      <p:sp>
        <p:nvSpPr>
          <p:cNvPr id="31763" name="矩形 19"/>
          <p:cNvSpPr>
            <a:spLocks noChangeArrowheads="1"/>
          </p:cNvSpPr>
          <p:nvPr/>
        </p:nvSpPr>
        <p:spPr bwMode="auto">
          <a:xfrm>
            <a:off x="5202238" y="4540250"/>
            <a:ext cx="93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 i="1"/>
              <a:t>FOCAS</a:t>
            </a:r>
          </a:p>
        </p:txBody>
      </p:sp>
      <p:sp>
        <p:nvSpPr>
          <p:cNvPr id="31764" name="文字方塊 20"/>
          <p:cNvSpPr txBox="1">
            <a:spLocks noChangeArrowheads="1"/>
          </p:cNvSpPr>
          <p:nvPr/>
        </p:nvSpPr>
        <p:spPr bwMode="auto">
          <a:xfrm>
            <a:off x="3403602" y="1774827"/>
            <a:ext cx="1616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TW" altLang="en-US" sz="1200" b="0">
                <a:solidFill>
                  <a:srgbClr val="0000CC"/>
                </a:solidFill>
              </a:rPr>
              <a:t>監控輪詢</a:t>
            </a:r>
            <a:endParaRPr lang="en-US" altLang="zh-TW" sz="1200" b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200" b="0">
                <a:solidFill>
                  <a:srgbClr val="0000CC"/>
                </a:solidFill>
              </a:rPr>
              <a:t>(1)</a:t>
            </a:r>
            <a:r>
              <a:rPr lang="zh-TW" altLang="en-US" sz="1200" b="0">
                <a:solidFill>
                  <a:srgbClr val="0000CC"/>
                </a:solidFill>
              </a:rPr>
              <a:t>監控</a:t>
            </a:r>
            <a:r>
              <a:rPr lang="en-US" altLang="zh-TW" sz="1200" b="0">
                <a:solidFill>
                  <a:srgbClr val="0000CC"/>
                </a:solidFill>
              </a:rPr>
              <a:t>PLC</a:t>
            </a:r>
            <a:r>
              <a:rPr lang="zh-TW" altLang="en-US" sz="1200" b="0">
                <a:solidFill>
                  <a:srgbClr val="0000CC"/>
                </a:solidFill>
              </a:rPr>
              <a:t>狀態</a:t>
            </a:r>
            <a:endParaRPr lang="en-US" altLang="zh-TW" sz="1200" b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solidFill>
                  <a:srgbClr val="0000CC"/>
                </a:solidFill>
              </a:rPr>
              <a:t>(2)</a:t>
            </a:r>
            <a:r>
              <a:rPr lang="zh-TW" altLang="en-US" sz="1200" b="0">
                <a:solidFill>
                  <a:srgbClr val="0000CC"/>
                </a:solidFill>
              </a:rPr>
              <a:t>更換</a:t>
            </a:r>
            <a:r>
              <a:rPr lang="en-US" altLang="zh-TW" sz="1200" b="0">
                <a:solidFill>
                  <a:srgbClr val="0000CC"/>
                </a:solidFill>
              </a:rPr>
              <a:t>CNC</a:t>
            </a:r>
            <a:r>
              <a:rPr lang="zh-TW" altLang="en-US" sz="1200" b="0">
                <a:solidFill>
                  <a:srgbClr val="0000CC"/>
                </a:solidFill>
              </a:rPr>
              <a:t>程式訊號</a:t>
            </a:r>
            <a:endParaRPr lang="en-US" altLang="zh-TW" sz="1200" b="0">
              <a:solidFill>
                <a:srgbClr val="0000CC"/>
              </a:solidFill>
            </a:endParaRPr>
          </a:p>
        </p:txBody>
      </p:sp>
      <p:sp>
        <p:nvSpPr>
          <p:cNvPr id="31765" name="文字方塊 15"/>
          <p:cNvSpPr txBox="1">
            <a:spLocks noChangeArrowheads="1"/>
          </p:cNvSpPr>
          <p:nvPr/>
        </p:nvSpPr>
        <p:spPr bwMode="auto">
          <a:xfrm>
            <a:off x="4013202" y="2501902"/>
            <a:ext cx="849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EtherNet</a:t>
            </a:r>
          </a:p>
        </p:txBody>
      </p:sp>
      <p:sp>
        <p:nvSpPr>
          <p:cNvPr id="31766" name="文字方塊 15"/>
          <p:cNvSpPr txBox="1">
            <a:spLocks noChangeArrowheads="1"/>
          </p:cNvSpPr>
          <p:nvPr/>
        </p:nvSpPr>
        <p:spPr bwMode="auto">
          <a:xfrm>
            <a:off x="5805488" y="3243265"/>
            <a:ext cx="849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47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EQView</a:t>
            </a:r>
            <a:r>
              <a:rPr lang="zh-TW" altLang="en-US" smtClean="0"/>
              <a:t>系統架構</a:t>
            </a:r>
            <a:r>
              <a:rPr lang="en-US" altLang="zh-TW" smtClean="0"/>
              <a:t>-</a:t>
            </a:r>
            <a:r>
              <a:rPr lang="zh-TW" altLang="en-US" smtClean="0"/>
              <a:t>應用例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32790" name="內容版面配置區 2"/>
          <p:cNvSpPr>
            <a:spLocks noGrp="1"/>
          </p:cNvSpPr>
          <p:nvPr>
            <p:ph idx="1"/>
          </p:nvPr>
        </p:nvSpPr>
        <p:spPr>
          <a:xfrm>
            <a:off x="800100" y="1603375"/>
            <a:ext cx="6991350" cy="62865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800"/>
              <a:t>一個</a:t>
            </a:r>
            <a:r>
              <a:rPr lang="en-US" altLang="zh-TW" sz="1800"/>
              <a:t>EQView&amp;</a:t>
            </a:r>
            <a:r>
              <a:rPr lang="zh-TW" altLang="en-US" sz="1800"/>
              <a:t>一個</a:t>
            </a:r>
            <a:r>
              <a:rPr lang="en-US" altLang="zh-TW" sz="1800"/>
              <a:t>PLC &gt;&gt;</a:t>
            </a:r>
            <a:r>
              <a:rPr lang="zh-TW" altLang="en-US" sz="1800"/>
              <a:t>對應一個</a:t>
            </a:r>
            <a:r>
              <a:rPr lang="en-US" altLang="zh-TW" sz="1800"/>
              <a:t>Equipment SECS/GEM</a:t>
            </a:r>
          </a:p>
          <a:p>
            <a:r>
              <a:rPr lang="zh-TW" altLang="en-US" sz="1800"/>
              <a:t>一個</a:t>
            </a:r>
            <a:r>
              <a:rPr lang="en-US" altLang="zh-TW" sz="1800"/>
              <a:t>Factory EAP SECS/GEM &gt;&gt; </a:t>
            </a:r>
            <a:r>
              <a:rPr lang="zh-TW" altLang="en-US" sz="1800"/>
              <a:t>對多個</a:t>
            </a:r>
            <a:r>
              <a:rPr lang="en-US" altLang="zh-TW" sz="1800"/>
              <a:t>Equipment SECS/GEM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519740" y="3421065"/>
            <a:ext cx="784225" cy="466725"/>
          </a:xfrm>
          <a:prstGeom prst="roundRect">
            <a:avLst>
              <a:gd name="adj" fmla="val 10951"/>
            </a:avLst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5" name="圓角矩形 4"/>
          <p:cNvSpPr/>
          <p:nvPr/>
        </p:nvSpPr>
        <p:spPr>
          <a:xfrm>
            <a:off x="3752852" y="3414715"/>
            <a:ext cx="784225" cy="466725"/>
          </a:xfrm>
          <a:prstGeom prst="roundRect">
            <a:avLst>
              <a:gd name="adj" fmla="val 10951"/>
            </a:avLst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6" name="圓角矩形 5"/>
          <p:cNvSpPr/>
          <p:nvPr/>
        </p:nvSpPr>
        <p:spPr>
          <a:xfrm>
            <a:off x="2025652" y="3414715"/>
            <a:ext cx="784225" cy="466725"/>
          </a:xfrm>
          <a:prstGeom prst="roundRect">
            <a:avLst>
              <a:gd name="adj" fmla="val 10951"/>
            </a:avLst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TW" altLang="en-US" sz="1350"/>
          </a:p>
        </p:txBody>
      </p:sp>
      <p:grpSp>
        <p:nvGrpSpPr>
          <p:cNvPr id="32774" name="群組 6"/>
          <p:cNvGrpSpPr>
            <a:grpSpLocks/>
          </p:cNvGrpSpPr>
          <p:nvPr/>
        </p:nvGrpSpPr>
        <p:grpSpPr bwMode="auto">
          <a:xfrm>
            <a:off x="5264150" y="2951165"/>
            <a:ext cx="1925638" cy="2579687"/>
            <a:chOff x="939599" y="3139317"/>
            <a:chExt cx="2566624" cy="3438712"/>
          </a:xfrm>
        </p:grpSpPr>
        <p:sp>
          <p:nvSpPr>
            <p:cNvPr id="32831" name="文字方塊 7"/>
            <p:cNvSpPr txBox="1">
              <a:spLocks noChangeArrowheads="1"/>
            </p:cNvSpPr>
            <p:nvPr/>
          </p:nvSpPr>
          <p:spPr bwMode="auto">
            <a:xfrm>
              <a:off x="939599" y="5519476"/>
              <a:ext cx="79551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Robot</a:t>
              </a:r>
            </a:p>
          </p:txBody>
        </p:sp>
        <p:sp>
          <p:nvSpPr>
            <p:cNvPr id="32832" name="文字方塊 8"/>
            <p:cNvSpPr txBox="1">
              <a:spLocks noChangeArrowheads="1"/>
            </p:cNvSpPr>
            <p:nvPr/>
          </p:nvSpPr>
          <p:spPr bwMode="auto">
            <a:xfrm>
              <a:off x="1816586" y="5519476"/>
              <a:ext cx="838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CNC</a:t>
              </a:r>
            </a:p>
          </p:txBody>
        </p:sp>
        <p:pic>
          <p:nvPicPr>
            <p:cNvPr id="32833" name="Picture 2" descr="http://www.hiwin.tw/images/products_pic/rb/RA620-1739_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357" y="5858029"/>
              <a:ext cx="48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4" name="Picture 4" descr="https://www.tipo.gov.tw/site/UipTipo/public/MMO/tipo/%E5%B0%8D%E7%A8%B1%E5%BC%8F%E7%B7%9A%E5%9E%8B%E9%A6%AC%E9%81%94%E5%B7%A5%E5%85%B7%E6%A9%9F%E6%A1%86%E6%9E%B6%E5%9E%8B%E7%B5%90%E6%A7%8B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" t="2072" r="2023"/>
            <a:stretch>
              <a:fillRect/>
            </a:stretch>
          </p:blipFill>
          <p:spPr bwMode="auto">
            <a:xfrm>
              <a:off x="1802181" y="5845852"/>
              <a:ext cx="86762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5" name="Picture 8" descr="「FX3U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7985" r="14311" b="2835"/>
            <a:stretch>
              <a:fillRect/>
            </a:stretch>
          </p:blipFill>
          <p:spPr bwMode="auto">
            <a:xfrm>
              <a:off x="1489579" y="4828626"/>
              <a:ext cx="631648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36" name="文字方塊 12"/>
            <p:cNvSpPr txBox="1">
              <a:spLocks noChangeArrowheads="1"/>
            </p:cNvSpPr>
            <p:nvPr/>
          </p:nvSpPr>
          <p:spPr bwMode="auto">
            <a:xfrm>
              <a:off x="1443376" y="4486594"/>
              <a:ext cx="7240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PLC3</a:t>
              </a:r>
            </a:p>
          </p:txBody>
        </p:sp>
        <p:cxnSp>
          <p:nvCxnSpPr>
            <p:cNvPr id="14" name="肘形接點 13"/>
            <p:cNvCxnSpPr>
              <a:stCxn id="32831" idx="0"/>
              <a:endCxn id="32835" idx="2"/>
            </p:cNvCxnSpPr>
            <p:nvPr/>
          </p:nvCxnSpPr>
          <p:spPr>
            <a:xfrm rot="5400000" flipH="1" flipV="1">
              <a:off x="1459049" y="5173999"/>
              <a:ext cx="224310" cy="46762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接點 14"/>
            <p:cNvCxnSpPr>
              <a:stCxn id="32835" idx="2"/>
              <a:endCxn id="32832" idx="0"/>
            </p:cNvCxnSpPr>
            <p:nvPr/>
          </p:nvCxnSpPr>
          <p:spPr>
            <a:xfrm rot="16200000" flipH="1">
              <a:off x="1908684" y="5191984"/>
              <a:ext cx="224310" cy="43165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839" name="Picture 10" descr="https://upload.wikimedia.org/wikipedia/commons/thumb/1/1a/Crystal_Project_computer.png/250px-Crystal_Project_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" b="4456"/>
            <a:stretch>
              <a:fillRect/>
            </a:stretch>
          </p:blipFill>
          <p:spPr bwMode="auto">
            <a:xfrm>
              <a:off x="1557961" y="4031775"/>
              <a:ext cx="494884" cy="34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40" name="文字方塊 16"/>
            <p:cNvSpPr txBox="1">
              <a:spLocks noChangeArrowheads="1"/>
            </p:cNvSpPr>
            <p:nvPr/>
          </p:nvSpPr>
          <p:spPr bwMode="auto">
            <a:xfrm>
              <a:off x="1117658" y="3707077"/>
              <a:ext cx="13690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i="1"/>
                <a:t>EQView3</a:t>
              </a:r>
            </a:p>
          </p:txBody>
        </p:sp>
        <p:cxnSp>
          <p:nvCxnSpPr>
            <p:cNvPr id="18" name="直線接點 17"/>
            <p:cNvCxnSpPr>
              <a:stCxn id="32839" idx="2"/>
              <a:endCxn id="32836" idx="0"/>
            </p:cNvCxnSpPr>
            <p:nvPr/>
          </p:nvCxnSpPr>
          <p:spPr>
            <a:xfrm>
              <a:off x="1805015" y="4379370"/>
              <a:ext cx="0" cy="1079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42" name="矩形 18"/>
            <p:cNvSpPr>
              <a:spLocks noChangeArrowheads="1"/>
            </p:cNvSpPr>
            <p:nvPr/>
          </p:nvSpPr>
          <p:spPr bwMode="auto">
            <a:xfrm>
              <a:off x="2052845" y="3139317"/>
              <a:ext cx="145337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Equipment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SECS/GEM 3</a:t>
              </a:r>
              <a:endParaRPr lang="zh-TW" altLang="en-US" sz="1200" b="0"/>
            </a:p>
          </p:txBody>
        </p:sp>
        <p:pic>
          <p:nvPicPr>
            <p:cNvPr id="32843" name="圖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05" b="21852"/>
            <a:stretch>
              <a:fillRect/>
            </a:stretch>
          </p:blipFill>
          <p:spPr bwMode="auto">
            <a:xfrm>
              <a:off x="1536848" y="3293536"/>
              <a:ext cx="530666" cy="29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接點 20"/>
            <p:cNvCxnSpPr>
              <a:stCxn id="32843" idx="2"/>
              <a:endCxn id="32840" idx="0"/>
            </p:cNvCxnSpPr>
            <p:nvPr/>
          </p:nvCxnSpPr>
          <p:spPr>
            <a:xfrm>
              <a:off x="1802899" y="3590052"/>
              <a:ext cx="0" cy="1163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331915" y="3405188"/>
            <a:ext cx="6518275" cy="2178050"/>
          </a:xfrm>
          <a:prstGeom prst="rect">
            <a:avLst/>
          </a:prstGeom>
          <a:noFill/>
          <a:ln w="63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32776" name="矩形 27"/>
          <p:cNvSpPr>
            <a:spLocks noChangeArrowheads="1"/>
          </p:cNvSpPr>
          <p:nvPr/>
        </p:nvSpPr>
        <p:spPr bwMode="auto">
          <a:xfrm>
            <a:off x="4668840" y="2289177"/>
            <a:ext cx="1074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Factory EAP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/>
              <a:t>SECS/GEM</a:t>
            </a:r>
          </a:p>
        </p:txBody>
      </p:sp>
      <p:pic>
        <p:nvPicPr>
          <p:cNvPr id="32777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7" y="2309813"/>
            <a:ext cx="3984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8" name="群組 29"/>
          <p:cNvGrpSpPr>
            <a:grpSpLocks/>
          </p:cNvGrpSpPr>
          <p:nvPr/>
        </p:nvGrpSpPr>
        <p:grpSpPr bwMode="auto">
          <a:xfrm>
            <a:off x="6710365" y="4279900"/>
            <a:ext cx="1062037" cy="539750"/>
            <a:chOff x="7271263" y="3656860"/>
            <a:chExt cx="1415325" cy="719741"/>
          </a:xfrm>
        </p:grpSpPr>
        <p:sp>
          <p:nvSpPr>
            <p:cNvPr id="31" name="橢圓 30"/>
            <p:cNvSpPr/>
            <p:nvPr/>
          </p:nvSpPr>
          <p:spPr>
            <a:xfrm>
              <a:off x="7271263" y="4190315"/>
              <a:ext cx="179824" cy="1799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TW" altLang="en-US" sz="1350"/>
            </a:p>
          </p:txBody>
        </p:sp>
        <p:sp>
          <p:nvSpPr>
            <p:cNvPr id="32" name="橢圓 31"/>
            <p:cNvSpPr/>
            <p:nvPr/>
          </p:nvSpPr>
          <p:spPr>
            <a:xfrm>
              <a:off x="7518786" y="4190315"/>
              <a:ext cx="179825" cy="1799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TW" altLang="en-US" sz="1350"/>
            </a:p>
          </p:txBody>
        </p:sp>
        <p:sp>
          <p:nvSpPr>
            <p:cNvPr id="33" name="橢圓 32"/>
            <p:cNvSpPr/>
            <p:nvPr/>
          </p:nvSpPr>
          <p:spPr>
            <a:xfrm>
              <a:off x="7766310" y="4196666"/>
              <a:ext cx="179824" cy="17993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TW" altLang="en-US" sz="1350"/>
            </a:p>
          </p:txBody>
        </p:sp>
        <p:sp>
          <p:nvSpPr>
            <p:cNvPr id="34" name="橢圓 33"/>
            <p:cNvSpPr/>
            <p:nvPr/>
          </p:nvSpPr>
          <p:spPr>
            <a:xfrm>
              <a:off x="8011717" y="4190315"/>
              <a:ext cx="179824" cy="1799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TW" altLang="en-US" sz="1350"/>
            </a:p>
          </p:txBody>
        </p:sp>
        <p:sp>
          <p:nvSpPr>
            <p:cNvPr id="35" name="橢圓 34"/>
            <p:cNvSpPr/>
            <p:nvPr/>
          </p:nvSpPr>
          <p:spPr>
            <a:xfrm>
              <a:off x="8259240" y="4190315"/>
              <a:ext cx="179825" cy="1799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TW" altLang="en-US" sz="1350"/>
            </a:p>
          </p:txBody>
        </p:sp>
        <p:sp>
          <p:nvSpPr>
            <p:cNvPr id="36" name="橢圓 35"/>
            <p:cNvSpPr/>
            <p:nvPr/>
          </p:nvSpPr>
          <p:spPr>
            <a:xfrm>
              <a:off x="8506764" y="4196666"/>
              <a:ext cx="179824" cy="17993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TW" altLang="en-US" sz="1350"/>
            </a:p>
          </p:txBody>
        </p:sp>
        <p:sp>
          <p:nvSpPr>
            <p:cNvPr id="32830" name="矩形 36"/>
            <p:cNvSpPr>
              <a:spLocks noChangeArrowheads="1"/>
            </p:cNvSpPr>
            <p:nvPr/>
          </p:nvSpPr>
          <p:spPr bwMode="auto">
            <a:xfrm>
              <a:off x="7353999" y="3656860"/>
              <a:ext cx="127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200" i="1">
                  <a:solidFill>
                    <a:srgbClr val="FF0000"/>
                  </a:solidFill>
                </a:rPr>
                <a:t>可擴充多個</a:t>
              </a:r>
            </a:p>
          </p:txBody>
        </p:sp>
      </p:grpSp>
      <p:grpSp>
        <p:nvGrpSpPr>
          <p:cNvPr id="32779" name="群組 37"/>
          <p:cNvGrpSpPr>
            <a:grpSpLocks/>
          </p:cNvGrpSpPr>
          <p:nvPr/>
        </p:nvGrpSpPr>
        <p:grpSpPr bwMode="auto">
          <a:xfrm>
            <a:off x="1758950" y="2951165"/>
            <a:ext cx="1911350" cy="2579687"/>
            <a:chOff x="939599" y="3139317"/>
            <a:chExt cx="2547856" cy="3438712"/>
          </a:xfrm>
        </p:grpSpPr>
        <p:sp>
          <p:nvSpPr>
            <p:cNvPr id="32810" name="文字方塊 38"/>
            <p:cNvSpPr txBox="1">
              <a:spLocks noChangeArrowheads="1"/>
            </p:cNvSpPr>
            <p:nvPr/>
          </p:nvSpPr>
          <p:spPr bwMode="auto">
            <a:xfrm>
              <a:off x="939599" y="5519476"/>
              <a:ext cx="79551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Robot</a:t>
              </a:r>
            </a:p>
          </p:txBody>
        </p:sp>
        <p:sp>
          <p:nvSpPr>
            <p:cNvPr id="32811" name="文字方塊 39"/>
            <p:cNvSpPr txBox="1">
              <a:spLocks noChangeArrowheads="1"/>
            </p:cNvSpPr>
            <p:nvPr/>
          </p:nvSpPr>
          <p:spPr bwMode="auto">
            <a:xfrm>
              <a:off x="1816585" y="5519476"/>
              <a:ext cx="8388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CNC</a:t>
              </a:r>
            </a:p>
          </p:txBody>
        </p:sp>
        <p:pic>
          <p:nvPicPr>
            <p:cNvPr id="32812" name="Picture 2" descr="http://www.hiwin.tw/images/products_pic/rb/RA620-1739_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357" y="5858029"/>
              <a:ext cx="48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13" name="Picture 4" descr="https://www.tipo.gov.tw/site/UipTipo/public/MMO/tipo/%E5%B0%8D%E7%A8%B1%E5%BC%8F%E7%B7%9A%E5%9E%8B%E9%A6%AC%E9%81%94%E5%B7%A5%E5%85%B7%E6%A9%9F%E6%A1%86%E6%9E%B6%E5%9E%8B%E7%B5%90%E6%A7%8B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" t="2072" r="2023"/>
            <a:stretch>
              <a:fillRect/>
            </a:stretch>
          </p:blipFill>
          <p:spPr bwMode="auto">
            <a:xfrm>
              <a:off x="1802181" y="5845852"/>
              <a:ext cx="86762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14" name="Picture 8" descr="「FX3U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7985" r="14311" b="2835"/>
            <a:stretch>
              <a:fillRect/>
            </a:stretch>
          </p:blipFill>
          <p:spPr bwMode="auto">
            <a:xfrm>
              <a:off x="1489579" y="4828626"/>
              <a:ext cx="631648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15" name="文字方塊 43"/>
            <p:cNvSpPr txBox="1">
              <a:spLocks noChangeArrowheads="1"/>
            </p:cNvSpPr>
            <p:nvPr/>
          </p:nvSpPr>
          <p:spPr bwMode="auto">
            <a:xfrm>
              <a:off x="1443376" y="4486594"/>
              <a:ext cx="7240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PLC1</a:t>
              </a:r>
            </a:p>
          </p:txBody>
        </p:sp>
        <p:cxnSp>
          <p:nvCxnSpPr>
            <p:cNvPr id="45" name="肘形接點 44"/>
            <p:cNvCxnSpPr>
              <a:stCxn id="32810" idx="0"/>
              <a:endCxn id="32814" idx="2"/>
            </p:cNvCxnSpPr>
            <p:nvPr/>
          </p:nvCxnSpPr>
          <p:spPr>
            <a:xfrm rot="5400000" flipH="1" flipV="1">
              <a:off x="1459117" y="5173973"/>
              <a:ext cx="224310" cy="46767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stCxn id="32814" idx="2"/>
              <a:endCxn id="32811" idx="0"/>
            </p:cNvCxnSpPr>
            <p:nvPr/>
          </p:nvCxnSpPr>
          <p:spPr>
            <a:xfrm rot="16200000" flipH="1">
              <a:off x="1908802" y="5191961"/>
              <a:ext cx="224310" cy="431697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818" name="Picture 10" descr="https://upload.wikimedia.org/wikipedia/commons/thumb/1/1a/Crystal_Project_computer.png/250px-Crystal_Project_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" b="4456"/>
            <a:stretch>
              <a:fillRect/>
            </a:stretch>
          </p:blipFill>
          <p:spPr bwMode="auto">
            <a:xfrm>
              <a:off x="1557961" y="4031775"/>
              <a:ext cx="494884" cy="34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19" name="文字方塊 47"/>
            <p:cNvSpPr txBox="1">
              <a:spLocks noChangeArrowheads="1"/>
            </p:cNvSpPr>
            <p:nvPr/>
          </p:nvSpPr>
          <p:spPr bwMode="auto">
            <a:xfrm>
              <a:off x="1117658" y="3707077"/>
              <a:ext cx="13690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i="1"/>
                <a:t>EQView1</a:t>
              </a:r>
            </a:p>
          </p:txBody>
        </p:sp>
        <p:cxnSp>
          <p:nvCxnSpPr>
            <p:cNvPr id="49" name="直線接點 48"/>
            <p:cNvCxnSpPr>
              <a:stCxn id="32818" idx="2"/>
              <a:endCxn id="32815" idx="0"/>
            </p:cNvCxnSpPr>
            <p:nvPr/>
          </p:nvCxnSpPr>
          <p:spPr>
            <a:xfrm>
              <a:off x="1805109" y="4379370"/>
              <a:ext cx="0" cy="1079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21" name="矩形 49"/>
            <p:cNvSpPr>
              <a:spLocks noChangeArrowheads="1"/>
            </p:cNvSpPr>
            <p:nvPr/>
          </p:nvSpPr>
          <p:spPr bwMode="auto">
            <a:xfrm>
              <a:off x="2052845" y="3139317"/>
              <a:ext cx="143461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Equipment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SECS/GEM 1</a:t>
              </a:r>
              <a:endParaRPr lang="zh-TW" altLang="en-US" sz="1200" b="0"/>
            </a:p>
          </p:txBody>
        </p:sp>
        <p:pic>
          <p:nvPicPr>
            <p:cNvPr id="32822" name="圖片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05" b="21852"/>
            <a:stretch>
              <a:fillRect/>
            </a:stretch>
          </p:blipFill>
          <p:spPr bwMode="auto">
            <a:xfrm>
              <a:off x="1536848" y="3293536"/>
              <a:ext cx="530666" cy="29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2" name="直線接點 51"/>
            <p:cNvCxnSpPr>
              <a:stCxn id="32822" idx="2"/>
              <a:endCxn id="32819" idx="0"/>
            </p:cNvCxnSpPr>
            <p:nvPr/>
          </p:nvCxnSpPr>
          <p:spPr>
            <a:xfrm>
              <a:off x="1802992" y="3590052"/>
              <a:ext cx="0" cy="1163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780" name="群組 52"/>
          <p:cNvGrpSpPr>
            <a:grpSpLocks/>
          </p:cNvGrpSpPr>
          <p:nvPr/>
        </p:nvGrpSpPr>
        <p:grpSpPr bwMode="auto">
          <a:xfrm>
            <a:off x="3497265" y="2951165"/>
            <a:ext cx="1925637" cy="2579687"/>
            <a:chOff x="939599" y="3139317"/>
            <a:chExt cx="2567848" cy="3438712"/>
          </a:xfrm>
        </p:grpSpPr>
        <p:sp>
          <p:nvSpPr>
            <p:cNvPr id="32796" name="文字方塊 53"/>
            <p:cNvSpPr txBox="1">
              <a:spLocks noChangeArrowheads="1"/>
            </p:cNvSpPr>
            <p:nvPr/>
          </p:nvSpPr>
          <p:spPr bwMode="auto">
            <a:xfrm>
              <a:off x="939599" y="5519476"/>
              <a:ext cx="79551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Robot</a:t>
              </a:r>
            </a:p>
          </p:txBody>
        </p:sp>
        <p:sp>
          <p:nvSpPr>
            <p:cNvPr id="32797" name="文字方塊 54"/>
            <p:cNvSpPr txBox="1">
              <a:spLocks noChangeArrowheads="1"/>
            </p:cNvSpPr>
            <p:nvPr/>
          </p:nvSpPr>
          <p:spPr bwMode="auto">
            <a:xfrm>
              <a:off x="1816586" y="5519476"/>
              <a:ext cx="838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CNC</a:t>
              </a:r>
            </a:p>
          </p:txBody>
        </p:sp>
        <p:pic>
          <p:nvPicPr>
            <p:cNvPr id="32798" name="Picture 2" descr="http://www.hiwin.tw/images/products_pic/rb/RA620-1739_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357" y="5858029"/>
              <a:ext cx="48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9" name="Picture 4" descr="https://www.tipo.gov.tw/site/UipTipo/public/MMO/tipo/%E5%B0%8D%E7%A8%B1%E5%BC%8F%E7%B7%9A%E5%9E%8B%E9%A6%AC%E9%81%94%E5%B7%A5%E5%85%B7%E6%A9%9F%E6%A1%86%E6%9E%B6%E5%9E%8B%E7%B5%90%E6%A7%8B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" t="2072" r="2023"/>
            <a:stretch>
              <a:fillRect/>
            </a:stretch>
          </p:blipFill>
          <p:spPr bwMode="auto">
            <a:xfrm>
              <a:off x="1802181" y="5845852"/>
              <a:ext cx="86762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00" name="Picture 8" descr="「FX3U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7985" r="14311" b="2835"/>
            <a:stretch>
              <a:fillRect/>
            </a:stretch>
          </p:blipFill>
          <p:spPr bwMode="auto">
            <a:xfrm>
              <a:off x="1489579" y="4828626"/>
              <a:ext cx="631648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01" name="文字方塊 58"/>
            <p:cNvSpPr txBox="1">
              <a:spLocks noChangeArrowheads="1"/>
            </p:cNvSpPr>
            <p:nvPr/>
          </p:nvSpPr>
          <p:spPr bwMode="auto">
            <a:xfrm>
              <a:off x="1443376" y="4486594"/>
              <a:ext cx="7240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PLC2</a:t>
              </a:r>
            </a:p>
          </p:txBody>
        </p:sp>
        <p:cxnSp>
          <p:nvCxnSpPr>
            <p:cNvPr id="60" name="肘形接點 59"/>
            <p:cNvCxnSpPr>
              <a:stCxn id="32796" idx="0"/>
              <a:endCxn id="32800" idx="2"/>
            </p:cNvCxnSpPr>
            <p:nvPr/>
          </p:nvCxnSpPr>
          <p:spPr>
            <a:xfrm rot="5400000" flipH="1" flipV="1">
              <a:off x="1459350" y="5173887"/>
              <a:ext cx="224310" cy="46784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32800" idx="2"/>
              <a:endCxn id="32797" idx="0"/>
            </p:cNvCxnSpPr>
            <p:nvPr/>
          </p:nvCxnSpPr>
          <p:spPr>
            <a:xfrm rot="16200000" flipH="1">
              <a:off x="1908142" y="5192939"/>
              <a:ext cx="224310" cy="42974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804" name="Picture 10" descr="https://upload.wikimedia.org/wikipedia/commons/thumb/1/1a/Crystal_Project_computer.png/250px-Crystal_Project_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" b="4456"/>
            <a:stretch>
              <a:fillRect/>
            </a:stretch>
          </p:blipFill>
          <p:spPr bwMode="auto">
            <a:xfrm>
              <a:off x="1557961" y="4031775"/>
              <a:ext cx="494884" cy="34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05" name="文字方塊 62"/>
            <p:cNvSpPr txBox="1">
              <a:spLocks noChangeArrowheads="1"/>
            </p:cNvSpPr>
            <p:nvPr/>
          </p:nvSpPr>
          <p:spPr bwMode="auto">
            <a:xfrm>
              <a:off x="1117658" y="3707077"/>
              <a:ext cx="13690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i="1"/>
                <a:t>EQView2</a:t>
              </a:r>
            </a:p>
          </p:txBody>
        </p:sp>
        <p:cxnSp>
          <p:nvCxnSpPr>
            <p:cNvPr id="64" name="直線接點 63"/>
            <p:cNvCxnSpPr>
              <a:stCxn id="32804" idx="2"/>
              <a:endCxn id="32801" idx="0"/>
            </p:cNvCxnSpPr>
            <p:nvPr/>
          </p:nvCxnSpPr>
          <p:spPr>
            <a:xfrm>
              <a:off x="1805427" y="4379370"/>
              <a:ext cx="0" cy="1079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07" name="矩形 64"/>
            <p:cNvSpPr>
              <a:spLocks noChangeArrowheads="1"/>
            </p:cNvSpPr>
            <p:nvPr/>
          </p:nvSpPr>
          <p:spPr bwMode="auto">
            <a:xfrm>
              <a:off x="2052845" y="3139317"/>
              <a:ext cx="145460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Equipment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/>
                <a:t>SECS/GEM 2</a:t>
              </a:r>
              <a:endParaRPr lang="zh-TW" altLang="en-US" sz="1200" b="0"/>
            </a:p>
          </p:txBody>
        </p:sp>
        <p:pic>
          <p:nvPicPr>
            <p:cNvPr id="32808" name="圖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05" b="21852"/>
            <a:stretch>
              <a:fillRect/>
            </a:stretch>
          </p:blipFill>
          <p:spPr bwMode="auto">
            <a:xfrm>
              <a:off x="1536848" y="3293536"/>
              <a:ext cx="530666" cy="29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7" name="直線接點 66"/>
            <p:cNvCxnSpPr>
              <a:stCxn id="32808" idx="2"/>
              <a:endCxn id="32805" idx="0"/>
            </p:cNvCxnSpPr>
            <p:nvPr/>
          </p:nvCxnSpPr>
          <p:spPr>
            <a:xfrm>
              <a:off x="1801193" y="3590052"/>
              <a:ext cx="0" cy="1163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肘形接點 67"/>
          <p:cNvCxnSpPr>
            <a:stCxn id="32822" idx="0"/>
            <a:endCxn id="32777" idx="2"/>
          </p:cNvCxnSpPr>
          <p:nvPr/>
        </p:nvCxnSpPr>
        <p:spPr>
          <a:xfrm rot="5400000" flipH="1" flipV="1">
            <a:off x="3258346" y="1854996"/>
            <a:ext cx="358775" cy="206533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32808" idx="0"/>
            <a:endCxn id="32777" idx="2"/>
          </p:cNvCxnSpPr>
          <p:nvPr/>
        </p:nvCxnSpPr>
        <p:spPr>
          <a:xfrm rot="5400000" flipH="1" flipV="1">
            <a:off x="4128296" y="2724946"/>
            <a:ext cx="358775" cy="32543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32843" idx="0"/>
            <a:endCxn id="32777" idx="2"/>
          </p:cNvCxnSpPr>
          <p:nvPr/>
        </p:nvCxnSpPr>
        <p:spPr>
          <a:xfrm rot="16200000" flipV="1">
            <a:off x="5011739" y="2166938"/>
            <a:ext cx="358775" cy="144145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文字方塊 70"/>
          <p:cNvSpPr txBox="1">
            <a:spLocks noChangeArrowheads="1"/>
          </p:cNvSpPr>
          <p:nvPr/>
        </p:nvSpPr>
        <p:spPr bwMode="auto">
          <a:xfrm>
            <a:off x="1239840" y="3808415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i="1">
                <a:solidFill>
                  <a:srgbClr val="FF0000"/>
                </a:solidFill>
              </a:rPr>
              <a:t>EtherNet</a:t>
            </a:r>
          </a:p>
        </p:txBody>
      </p:sp>
      <p:sp>
        <p:nvSpPr>
          <p:cNvPr id="32785" name="文字方塊 71"/>
          <p:cNvSpPr txBox="1">
            <a:spLocks noChangeArrowheads="1"/>
          </p:cNvSpPr>
          <p:nvPr/>
        </p:nvSpPr>
        <p:spPr bwMode="auto">
          <a:xfrm>
            <a:off x="1239840" y="3203577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i="1">
                <a:solidFill>
                  <a:srgbClr val="FF0000"/>
                </a:solidFill>
              </a:rPr>
              <a:t>EtherNet</a:t>
            </a:r>
          </a:p>
        </p:txBody>
      </p:sp>
      <p:sp>
        <p:nvSpPr>
          <p:cNvPr id="32786" name="文字方塊 72"/>
          <p:cNvSpPr txBox="1">
            <a:spLocks noChangeArrowheads="1"/>
          </p:cNvSpPr>
          <p:nvPr/>
        </p:nvSpPr>
        <p:spPr bwMode="auto">
          <a:xfrm>
            <a:off x="1341440" y="4403727"/>
            <a:ext cx="822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i="1"/>
              <a:t>I/O</a:t>
            </a:r>
          </a:p>
        </p:txBody>
      </p:sp>
      <p:sp>
        <p:nvSpPr>
          <p:cNvPr id="75" name="向右箭號 74"/>
          <p:cNvSpPr/>
          <p:nvPr/>
        </p:nvSpPr>
        <p:spPr>
          <a:xfrm flipH="1">
            <a:off x="2890838" y="3503613"/>
            <a:ext cx="228600" cy="2841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76" name="向右箭號 75"/>
          <p:cNvSpPr/>
          <p:nvPr/>
        </p:nvSpPr>
        <p:spPr>
          <a:xfrm flipH="1">
            <a:off x="4619625" y="3503613"/>
            <a:ext cx="228600" cy="2841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77" name="向右箭號 76"/>
          <p:cNvSpPr/>
          <p:nvPr/>
        </p:nvSpPr>
        <p:spPr>
          <a:xfrm flipH="1">
            <a:off x="6424613" y="3503613"/>
            <a:ext cx="228600" cy="2841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TW" altLang="en-US" sz="1350"/>
          </a:p>
        </p:txBody>
      </p:sp>
      <p:grpSp>
        <p:nvGrpSpPr>
          <p:cNvPr id="32791" name="群組 78"/>
          <p:cNvGrpSpPr>
            <a:grpSpLocks/>
          </p:cNvGrpSpPr>
          <p:nvPr/>
        </p:nvGrpSpPr>
        <p:grpSpPr bwMode="auto">
          <a:xfrm>
            <a:off x="7075488" y="2438401"/>
            <a:ext cx="1439862" cy="395288"/>
            <a:chOff x="7472499" y="1466058"/>
            <a:chExt cx="1613663" cy="527784"/>
          </a:xfrm>
        </p:grpSpPr>
        <p:grpSp>
          <p:nvGrpSpPr>
            <p:cNvPr id="32792" name="群組 79"/>
            <p:cNvGrpSpPr>
              <a:grpSpLocks/>
            </p:cNvGrpSpPr>
            <p:nvPr/>
          </p:nvGrpSpPr>
          <p:grpSpPr bwMode="auto">
            <a:xfrm>
              <a:off x="7623724" y="1560575"/>
              <a:ext cx="1310555" cy="369846"/>
              <a:chOff x="7612291" y="1239851"/>
              <a:chExt cx="1310555" cy="369846"/>
            </a:xfrm>
          </p:grpSpPr>
          <p:sp>
            <p:nvSpPr>
              <p:cNvPr id="32794" name="文字方塊 81"/>
              <p:cNvSpPr txBox="1">
                <a:spLocks noChangeArrowheads="1"/>
              </p:cNvSpPr>
              <p:nvPr/>
            </p:nvSpPr>
            <p:spPr bwMode="auto">
              <a:xfrm>
                <a:off x="7826481" y="1239851"/>
                <a:ext cx="1096365" cy="369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70C0"/>
                  </a:buClr>
                  <a:buSzPct val="8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lnSpc>
                    <a:spcPts val="4200"/>
                  </a:lnSpc>
                  <a:spcBef>
                    <a:spcPct val="20000"/>
                  </a:spcBef>
                  <a:buClr>
                    <a:srgbClr val="5AD00A"/>
                  </a:buClr>
                  <a:buSzPct val="80000"/>
                  <a:buFont typeface="Wingdings" panose="05000000000000000000" pitchFamily="2" charset="2"/>
                  <a:buChar char="u"/>
                  <a:defRPr sz="26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2pPr>
                <a:lvl3pPr marL="1143000" indent="-228600">
                  <a:lnSpc>
                    <a:spcPts val="3600"/>
                  </a:lnSpc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 i="1">
                    <a:solidFill>
                      <a:srgbClr val="FF0000"/>
                    </a:solidFill>
                  </a:rPr>
                  <a:t>EtherNet</a:t>
                </a:r>
              </a:p>
            </p:txBody>
          </p:sp>
          <p:cxnSp>
            <p:nvCxnSpPr>
              <p:cNvPr id="83" name="直線接點 82"/>
              <p:cNvCxnSpPr/>
              <p:nvPr/>
            </p:nvCxnSpPr>
            <p:spPr>
              <a:xfrm flipH="1" flipV="1">
                <a:off x="7612291" y="1416645"/>
                <a:ext cx="24729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圓角矩形 80"/>
            <p:cNvSpPr/>
            <p:nvPr/>
          </p:nvSpPr>
          <p:spPr>
            <a:xfrm>
              <a:off x="7472499" y="1466058"/>
              <a:ext cx="1613663" cy="527784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115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563B9-CBBF-493B-8C44-02087731B85D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0244" name="群組 20"/>
          <p:cNvGrpSpPr>
            <a:grpSpLocks/>
          </p:cNvGrpSpPr>
          <p:nvPr/>
        </p:nvGrpSpPr>
        <p:grpSpPr bwMode="auto">
          <a:xfrm>
            <a:off x="255590" y="976315"/>
            <a:ext cx="8493125" cy="5195887"/>
            <a:chOff x="109310" y="977105"/>
            <a:chExt cx="8492301" cy="5194328"/>
          </a:xfrm>
        </p:grpSpPr>
        <p:grpSp>
          <p:nvGrpSpPr>
            <p:cNvPr id="10246" name="群組 74"/>
            <p:cNvGrpSpPr>
              <a:grpSpLocks/>
            </p:cNvGrpSpPr>
            <p:nvPr/>
          </p:nvGrpSpPr>
          <p:grpSpPr bwMode="auto">
            <a:xfrm>
              <a:off x="8113664" y="4077072"/>
              <a:ext cx="487947" cy="72000"/>
              <a:chOff x="7130603" y="3976863"/>
              <a:chExt cx="487947" cy="72000"/>
            </a:xfrm>
          </p:grpSpPr>
          <p:sp>
            <p:nvSpPr>
              <p:cNvPr id="73" name="橢圓 72"/>
              <p:cNvSpPr/>
              <p:nvPr/>
            </p:nvSpPr>
            <p:spPr>
              <a:xfrm>
                <a:off x="7131234" y="3976353"/>
                <a:ext cx="71431" cy="73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7340764" y="3976353"/>
                <a:ext cx="73018" cy="73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17" name="橢圓 116"/>
              <p:cNvSpPr/>
              <p:nvPr/>
            </p:nvSpPr>
            <p:spPr>
              <a:xfrm>
                <a:off x="7547119" y="3976353"/>
                <a:ext cx="71431" cy="73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127" name="矩形 126"/>
            <p:cNvSpPr/>
            <p:nvPr/>
          </p:nvSpPr>
          <p:spPr>
            <a:xfrm>
              <a:off x="1247437" y="977105"/>
              <a:ext cx="6492245" cy="152354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/>
            </a:p>
          </p:txBody>
        </p:sp>
        <p:sp>
          <p:nvSpPr>
            <p:cNvPr id="2079" name="矩形 2078"/>
            <p:cNvSpPr/>
            <p:nvPr/>
          </p:nvSpPr>
          <p:spPr>
            <a:xfrm>
              <a:off x="1249024" y="2554607"/>
              <a:ext cx="6490657" cy="361047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/>
            </a:p>
          </p:txBody>
        </p:sp>
        <p:grpSp>
          <p:nvGrpSpPr>
            <p:cNvPr id="10249" name="群組 12"/>
            <p:cNvGrpSpPr>
              <a:grpSpLocks/>
            </p:cNvGrpSpPr>
            <p:nvPr/>
          </p:nvGrpSpPr>
          <p:grpSpPr bwMode="auto">
            <a:xfrm>
              <a:off x="4211960" y="3718108"/>
              <a:ext cx="1140842" cy="1023739"/>
              <a:chOff x="4001579" y="3248521"/>
              <a:chExt cx="1140842" cy="1023739"/>
            </a:xfrm>
          </p:grpSpPr>
          <p:pic>
            <p:nvPicPr>
              <p:cNvPr id="10292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37"/>
              <a:stretch>
                <a:fillRect/>
              </a:stretch>
            </p:blipFill>
            <p:spPr bwMode="auto">
              <a:xfrm>
                <a:off x="4001579" y="3248521"/>
                <a:ext cx="1140842" cy="715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93" name="矩形 19"/>
              <p:cNvSpPr>
                <a:spLocks noChangeArrowheads="1"/>
              </p:cNvSpPr>
              <p:nvPr/>
            </p:nvSpPr>
            <p:spPr bwMode="auto">
              <a:xfrm>
                <a:off x="4001579" y="3964483"/>
                <a:ext cx="11098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70C0"/>
                  </a:buClr>
                  <a:buSzPct val="8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lnSpc>
                    <a:spcPts val="4200"/>
                  </a:lnSpc>
                  <a:spcBef>
                    <a:spcPct val="20000"/>
                  </a:spcBef>
                  <a:buClr>
                    <a:srgbClr val="5AD00A"/>
                  </a:buClr>
                  <a:buSzPct val="80000"/>
                  <a:buFont typeface="Wingdings" panose="05000000000000000000" pitchFamily="2" charset="2"/>
                  <a:buChar char="u"/>
                  <a:defRPr sz="26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2pPr>
                <a:lvl3pPr marL="1143000" indent="-228600">
                  <a:lnSpc>
                    <a:spcPts val="3600"/>
                  </a:lnSpc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 b="0" i="1"/>
                  <a:t>PLC</a:t>
                </a:r>
              </a:p>
            </p:txBody>
          </p:sp>
        </p:grpSp>
        <p:pic>
          <p:nvPicPr>
            <p:cNvPr id="10250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1" t="10596" r="-2" b="15649"/>
            <a:stretch>
              <a:fillRect/>
            </a:stretch>
          </p:blipFill>
          <p:spPr bwMode="auto">
            <a:xfrm>
              <a:off x="3977950" y="2593630"/>
              <a:ext cx="1178806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1" name="群組 10"/>
            <p:cNvGrpSpPr>
              <a:grpSpLocks/>
            </p:cNvGrpSpPr>
            <p:nvPr/>
          </p:nvGrpSpPr>
          <p:grpSpPr bwMode="auto">
            <a:xfrm>
              <a:off x="2350680" y="3718108"/>
              <a:ext cx="1141200" cy="1023739"/>
              <a:chOff x="1979712" y="3248521"/>
              <a:chExt cx="1141200" cy="1023739"/>
            </a:xfrm>
          </p:grpSpPr>
          <p:pic>
            <p:nvPicPr>
              <p:cNvPr id="10290" name="Picture 2" descr="ãå·¥æ¥­è¦è¦ºãçåçæå°çµæ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3248521"/>
                <a:ext cx="1141200" cy="71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91" name="文字方塊 18"/>
              <p:cNvSpPr txBox="1">
                <a:spLocks noChangeArrowheads="1"/>
              </p:cNvSpPr>
              <p:nvPr/>
            </p:nvSpPr>
            <p:spPr bwMode="auto">
              <a:xfrm>
                <a:off x="1979712" y="3964483"/>
                <a:ext cx="11412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70C0"/>
                  </a:buClr>
                  <a:buSzPct val="8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lnSpc>
                    <a:spcPts val="4200"/>
                  </a:lnSpc>
                  <a:spcBef>
                    <a:spcPct val="20000"/>
                  </a:spcBef>
                  <a:buClr>
                    <a:srgbClr val="5AD00A"/>
                  </a:buClr>
                  <a:buSzPct val="80000"/>
                  <a:buFont typeface="Wingdings" panose="05000000000000000000" pitchFamily="2" charset="2"/>
                  <a:buChar char="u"/>
                  <a:defRPr sz="26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2pPr>
                <a:lvl3pPr marL="1143000" indent="-228600">
                  <a:lnSpc>
                    <a:spcPts val="3600"/>
                  </a:lnSpc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 b="0" i="1"/>
                  <a:t>Vision</a:t>
                </a:r>
              </a:p>
            </p:txBody>
          </p:sp>
        </p:grpSp>
        <p:grpSp>
          <p:nvGrpSpPr>
            <p:cNvPr id="10252" name="群組 15"/>
            <p:cNvGrpSpPr>
              <a:grpSpLocks/>
            </p:cNvGrpSpPr>
            <p:nvPr/>
          </p:nvGrpSpPr>
          <p:grpSpPr bwMode="auto">
            <a:xfrm>
              <a:off x="6083978" y="3718108"/>
              <a:ext cx="1141200" cy="1023739"/>
              <a:chOff x="5868144" y="3248521"/>
              <a:chExt cx="1141200" cy="1023739"/>
            </a:xfrm>
          </p:grpSpPr>
          <p:pic>
            <p:nvPicPr>
              <p:cNvPr id="10288" name="圖片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27" r="5215"/>
              <a:stretch>
                <a:fillRect/>
              </a:stretch>
            </p:blipFill>
            <p:spPr bwMode="auto">
              <a:xfrm>
                <a:off x="5868144" y="3248521"/>
                <a:ext cx="1141200" cy="71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9" name="矩形 19"/>
              <p:cNvSpPr>
                <a:spLocks noChangeArrowheads="1"/>
              </p:cNvSpPr>
              <p:nvPr/>
            </p:nvSpPr>
            <p:spPr bwMode="auto">
              <a:xfrm>
                <a:off x="5883837" y="3964483"/>
                <a:ext cx="11098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70C0"/>
                  </a:buClr>
                  <a:buSzPct val="8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lnSpc>
                    <a:spcPts val="4200"/>
                  </a:lnSpc>
                  <a:spcBef>
                    <a:spcPct val="20000"/>
                  </a:spcBef>
                  <a:buClr>
                    <a:srgbClr val="5AD00A"/>
                  </a:buClr>
                  <a:buSzPct val="80000"/>
                  <a:buFont typeface="Wingdings" panose="05000000000000000000" pitchFamily="2" charset="2"/>
                  <a:buChar char="u"/>
                  <a:defRPr sz="26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2pPr>
                <a:lvl3pPr marL="1143000" indent="-228600">
                  <a:lnSpc>
                    <a:spcPts val="3600"/>
                  </a:lnSpc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 b="0" i="1"/>
                  <a:t>CNC(1~5)</a:t>
                </a:r>
              </a:p>
            </p:txBody>
          </p:sp>
        </p:grpSp>
        <p:pic>
          <p:nvPicPr>
            <p:cNvPr id="10253" name="圖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309" y="5152677"/>
              <a:ext cx="72043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4" name="矩形 19"/>
            <p:cNvSpPr>
              <a:spLocks noChangeArrowheads="1"/>
            </p:cNvSpPr>
            <p:nvPr/>
          </p:nvSpPr>
          <p:spPr bwMode="auto">
            <a:xfrm>
              <a:off x="1556725" y="5857527"/>
              <a:ext cx="701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/>
                <a:t>Robot</a:t>
              </a:r>
            </a:p>
          </p:txBody>
        </p:sp>
        <p:pic>
          <p:nvPicPr>
            <p:cNvPr id="10255" name="圖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484" y="5152677"/>
              <a:ext cx="881062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6" name="矩形 19"/>
            <p:cNvSpPr>
              <a:spLocks noChangeArrowheads="1"/>
            </p:cNvSpPr>
            <p:nvPr/>
          </p:nvSpPr>
          <p:spPr bwMode="auto">
            <a:xfrm>
              <a:off x="2411760" y="5857527"/>
              <a:ext cx="1006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/>
                <a:t>Conveyor</a:t>
              </a:r>
            </a:p>
          </p:txBody>
        </p:sp>
        <p:cxnSp>
          <p:nvCxnSpPr>
            <p:cNvPr id="22" name="肘形接點 21"/>
            <p:cNvCxnSpPr>
              <a:stCxn id="10250" idx="2"/>
              <a:endCxn id="10290" idx="0"/>
            </p:cNvCxnSpPr>
            <p:nvPr/>
          </p:nvCxnSpPr>
          <p:spPr>
            <a:xfrm rot="5400000">
              <a:off x="3469777" y="2621094"/>
              <a:ext cx="547523" cy="164607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stCxn id="10250" idx="2"/>
              <a:endCxn id="10288" idx="0"/>
            </p:cNvCxnSpPr>
            <p:nvPr/>
          </p:nvCxnSpPr>
          <p:spPr>
            <a:xfrm rot="16200000" flipH="1">
              <a:off x="5336495" y="2400454"/>
              <a:ext cx="547523" cy="208735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9" name="文字方塊 15"/>
            <p:cNvSpPr txBox="1">
              <a:spLocks noChangeArrowheads="1"/>
            </p:cNvSpPr>
            <p:nvPr/>
          </p:nvSpPr>
          <p:spPr bwMode="auto">
            <a:xfrm>
              <a:off x="6634316" y="3185440"/>
              <a:ext cx="8274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 i="1">
                  <a:solidFill>
                    <a:srgbClr val="FF0000"/>
                  </a:solidFill>
                </a:rPr>
                <a:t>EtherNet</a:t>
              </a:r>
            </a:p>
          </p:txBody>
        </p:sp>
        <p:sp>
          <p:nvSpPr>
            <p:cNvPr id="10260" name="文字方塊 16"/>
            <p:cNvSpPr txBox="1">
              <a:spLocks noChangeArrowheads="1"/>
            </p:cNvSpPr>
            <p:nvPr/>
          </p:nvSpPr>
          <p:spPr bwMode="auto">
            <a:xfrm>
              <a:off x="7037925" y="4690177"/>
              <a:ext cx="423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0" i="1">
                  <a:solidFill>
                    <a:srgbClr val="FF0000"/>
                  </a:solidFill>
                </a:rPr>
                <a:t>I/O</a:t>
              </a:r>
            </a:p>
          </p:txBody>
        </p:sp>
        <p:pic>
          <p:nvPicPr>
            <p:cNvPr id="10261" name="Picture 2" descr="ãæ©å°è¨­åãçåçæå°çµæ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0" t="15398" r="5507" b="10741"/>
            <a:stretch>
              <a:fillRect/>
            </a:stretch>
          </p:blipFill>
          <p:spPr bwMode="auto">
            <a:xfrm>
              <a:off x="3701393" y="5152677"/>
              <a:ext cx="8820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2" name="矩形 19"/>
            <p:cNvSpPr>
              <a:spLocks noChangeArrowheads="1"/>
            </p:cNvSpPr>
            <p:nvPr/>
          </p:nvSpPr>
          <p:spPr bwMode="auto">
            <a:xfrm>
              <a:off x="3597590" y="5857527"/>
              <a:ext cx="11079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/>
                <a:t>Equipment</a:t>
              </a:r>
            </a:p>
          </p:txBody>
        </p:sp>
        <p:cxnSp>
          <p:nvCxnSpPr>
            <p:cNvPr id="54" name="肘形接點 53"/>
            <p:cNvCxnSpPr>
              <a:stCxn id="10293" idx="2"/>
              <a:endCxn id="10255" idx="0"/>
            </p:cNvCxnSpPr>
            <p:nvPr/>
          </p:nvCxnSpPr>
          <p:spPr>
            <a:xfrm rot="5400000">
              <a:off x="3635642" y="4021621"/>
              <a:ext cx="411039" cy="185084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stCxn id="10293" idx="2"/>
              <a:endCxn id="10253" idx="0"/>
            </p:cNvCxnSpPr>
            <p:nvPr/>
          </p:nvCxnSpPr>
          <p:spPr>
            <a:xfrm rot="5400000">
              <a:off x="3131658" y="3517639"/>
              <a:ext cx="411039" cy="2858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10293" idx="2"/>
              <a:endCxn id="10261" idx="0"/>
            </p:cNvCxnSpPr>
            <p:nvPr/>
          </p:nvCxnSpPr>
          <p:spPr>
            <a:xfrm rot="5400000">
              <a:off x="4249150" y="4635131"/>
              <a:ext cx="411039" cy="62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6" name="文字方塊 18"/>
            <p:cNvSpPr txBox="1">
              <a:spLocks noChangeArrowheads="1"/>
            </p:cNvSpPr>
            <p:nvPr/>
          </p:nvSpPr>
          <p:spPr bwMode="auto">
            <a:xfrm>
              <a:off x="5292080" y="2564904"/>
              <a:ext cx="24482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 u="sng"/>
                <a:t>EQVIEW(</a:t>
              </a:r>
              <a:r>
                <a:rPr lang="zh-TW" altLang="en-US" sz="1400" b="0" i="1" u="sng"/>
                <a:t>設備擷取監控系統</a:t>
              </a:r>
              <a:r>
                <a:rPr lang="en-US" altLang="zh-TW" sz="1400" b="0" i="1" u="sng"/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 u="sng"/>
                <a:t>HSMP(</a:t>
              </a:r>
              <a:r>
                <a:rPr lang="zh-TW" altLang="en-US" sz="1400" b="0" i="1" u="sng"/>
                <a:t>智慧工具機平台</a:t>
              </a:r>
              <a:r>
                <a:rPr lang="en-US" altLang="zh-TW" sz="1400" b="0" i="1" u="sng"/>
                <a:t>)</a:t>
              </a:r>
            </a:p>
          </p:txBody>
        </p:sp>
        <p:sp>
          <p:nvSpPr>
            <p:cNvPr id="2075" name="弧形 2074"/>
            <p:cNvSpPr>
              <a:spLocks noChangeAspect="1"/>
            </p:cNvSpPr>
            <p:nvPr/>
          </p:nvSpPr>
          <p:spPr>
            <a:xfrm rot="20750372">
              <a:off x="3839573" y="2932318"/>
              <a:ext cx="801609" cy="1180746"/>
            </a:xfrm>
            <a:prstGeom prst="arc">
              <a:avLst>
                <a:gd name="adj1" fmla="val 6338168"/>
                <a:gd name="adj2" fmla="val 16233923"/>
              </a:avLst>
            </a:prstGeom>
            <a:ln w="15875">
              <a:solidFill>
                <a:srgbClr val="0000FF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/>
            </a:p>
          </p:txBody>
        </p:sp>
        <p:sp>
          <p:nvSpPr>
            <p:cNvPr id="98" name="弧形 97"/>
            <p:cNvSpPr>
              <a:spLocks noChangeAspect="1"/>
            </p:cNvSpPr>
            <p:nvPr/>
          </p:nvSpPr>
          <p:spPr>
            <a:xfrm rot="21106693">
              <a:off x="5139609" y="3722656"/>
              <a:ext cx="1128603" cy="526892"/>
            </a:xfrm>
            <a:prstGeom prst="arc">
              <a:avLst>
                <a:gd name="adj1" fmla="val 1832730"/>
                <a:gd name="adj2" fmla="val 9212119"/>
              </a:avLst>
            </a:prstGeom>
            <a:ln w="15875">
              <a:solidFill>
                <a:srgbClr val="0000FF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/>
            </a:p>
          </p:txBody>
        </p:sp>
        <p:sp>
          <p:nvSpPr>
            <p:cNvPr id="99" name="弧形 98"/>
            <p:cNvSpPr>
              <a:spLocks noChangeAspect="1"/>
            </p:cNvSpPr>
            <p:nvPr/>
          </p:nvSpPr>
          <p:spPr>
            <a:xfrm rot="18201874">
              <a:off x="5078557" y="2750451"/>
              <a:ext cx="588785" cy="1504804"/>
            </a:xfrm>
            <a:prstGeom prst="arc">
              <a:avLst>
                <a:gd name="adj1" fmla="val 17464836"/>
                <a:gd name="adj2" fmla="val 4541937"/>
              </a:avLst>
            </a:prstGeom>
            <a:ln w="15875">
              <a:solidFill>
                <a:srgbClr val="0000FF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/>
            </a:p>
          </p:txBody>
        </p:sp>
        <p:pic>
          <p:nvPicPr>
            <p:cNvPr id="10270" name="Picture 5" descr="ãé»è¦ãçåçæå°çµæ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" t="6985" b="8345"/>
            <a:stretch>
              <a:fillRect/>
            </a:stretch>
          </p:blipFill>
          <p:spPr bwMode="auto">
            <a:xfrm>
              <a:off x="4255120" y="1839562"/>
              <a:ext cx="624466" cy="53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3" name="肘形接點 102"/>
            <p:cNvCxnSpPr>
              <a:stCxn id="10250" idx="2"/>
              <a:endCxn id="10292" idx="0"/>
            </p:cNvCxnSpPr>
            <p:nvPr/>
          </p:nvCxnSpPr>
          <p:spPr>
            <a:xfrm rot="16200000" flipH="1">
              <a:off x="4400755" y="3336194"/>
              <a:ext cx="547523" cy="215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2" name="文字方塊 18"/>
            <p:cNvSpPr txBox="1">
              <a:spLocks noChangeArrowheads="1"/>
            </p:cNvSpPr>
            <p:nvPr/>
          </p:nvSpPr>
          <p:spPr bwMode="auto">
            <a:xfrm>
              <a:off x="4936769" y="1954388"/>
              <a:ext cx="581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/>
                <a:t>EAP</a:t>
              </a:r>
            </a:p>
          </p:txBody>
        </p:sp>
        <p:cxnSp>
          <p:nvCxnSpPr>
            <p:cNvPr id="77" name="直線接點 76"/>
            <p:cNvCxnSpPr>
              <a:stCxn id="10270" idx="2"/>
              <a:endCxn id="10250" idx="0"/>
            </p:cNvCxnSpPr>
            <p:nvPr/>
          </p:nvCxnSpPr>
          <p:spPr>
            <a:xfrm>
              <a:off x="4566578" y="2376860"/>
              <a:ext cx="0" cy="217422"/>
            </a:xfrm>
            <a:prstGeom prst="line">
              <a:avLst/>
            </a:prstGeom>
            <a:ln w="1270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4" name="Picture 5" descr="ãé»è¦ãçåçæå°çµæ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" t="6985" b="8345"/>
            <a:stretch>
              <a:fillRect/>
            </a:stretch>
          </p:blipFill>
          <p:spPr bwMode="auto">
            <a:xfrm>
              <a:off x="4255120" y="1120955"/>
              <a:ext cx="624466" cy="53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5" name="文字方塊 18"/>
            <p:cNvSpPr txBox="1">
              <a:spLocks noChangeArrowheads="1"/>
            </p:cNvSpPr>
            <p:nvPr/>
          </p:nvSpPr>
          <p:spPr bwMode="auto">
            <a:xfrm>
              <a:off x="4948647" y="1235781"/>
              <a:ext cx="581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/>
                <a:t>MES</a:t>
              </a:r>
            </a:p>
          </p:txBody>
        </p:sp>
        <p:cxnSp>
          <p:nvCxnSpPr>
            <p:cNvPr id="124" name="直線接點 123"/>
            <p:cNvCxnSpPr>
              <a:stCxn id="10274" idx="2"/>
              <a:endCxn id="10270" idx="0"/>
            </p:cNvCxnSpPr>
            <p:nvPr/>
          </p:nvCxnSpPr>
          <p:spPr>
            <a:xfrm>
              <a:off x="4566578" y="1657938"/>
              <a:ext cx="0" cy="180921"/>
            </a:xfrm>
            <a:prstGeom prst="line">
              <a:avLst/>
            </a:prstGeom>
            <a:ln w="1270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7" name="文字方塊 18"/>
            <p:cNvSpPr txBox="1">
              <a:spLocks noChangeArrowheads="1"/>
            </p:cNvSpPr>
            <p:nvPr/>
          </p:nvSpPr>
          <p:spPr bwMode="auto">
            <a:xfrm>
              <a:off x="109310" y="4205989"/>
              <a:ext cx="109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400" i="1">
                  <a:solidFill>
                    <a:srgbClr val="0000FF"/>
                  </a:solidFill>
                </a:rPr>
                <a:t>控制設備層</a:t>
              </a:r>
              <a:endParaRPr lang="en-US" altLang="zh-TW" sz="1400" i="1">
                <a:solidFill>
                  <a:srgbClr val="0000FF"/>
                </a:solidFill>
              </a:endParaRPr>
            </a:p>
          </p:txBody>
        </p:sp>
        <p:sp>
          <p:nvSpPr>
            <p:cNvPr id="10278" name="文字方塊 18"/>
            <p:cNvSpPr txBox="1">
              <a:spLocks noChangeArrowheads="1"/>
            </p:cNvSpPr>
            <p:nvPr/>
          </p:nvSpPr>
          <p:spPr bwMode="auto">
            <a:xfrm>
              <a:off x="245796" y="1584672"/>
              <a:ext cx="8171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400" i="1">
                  <a:solidFill>
                    <a:srgbClr val="0000FF"/>
                  </a:solidFill>
                </a:rPr>
                <a:t>執行層</a:t>
              </a:r>
              <a:endParaRPr lang="en-US" altLang="zh-TW" sz="1400" i="1">
                <a:solidFill>
                  <a:srgbClr val="0000FF"/>
                </a:solidFill>
              </a:endParaRPr>
            </a:p>
          </p:txBody>
        </p:sp>
        <p:sp>
          <p:nvSpPr>
            <p:cNvPr id="10279" name="文字方塊 18"/>
            <p:cNvSpPr txBox="1">
              <a:spLocks noChangeArrowheads="1"/>
            </p:cNvSpPr>
            <p:nvPr/>
          </p:nvSpPr>
          <p:spPr bwMode="auto">
            <a:xfrm>
              <a:off x="1219832" y="2570858"/>
              <a:ext cx="11521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400" i="1"/>
                <a:t>牙孔加工站</a:t>
              </a:r>
              <a:endParaRPr lang="en-US" altLang="zh-TW" sz="1400" i="1"/>
            </a:p>
          </p:txBody>
        </p:sp>
        <p:pic>
          <p:nvPicPr>
            <p:cNvPr id="10280" name="Picture 2" descr="ãæ©å°è¨­åãçåçæå°çµæ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0" t="15398" r="5507" b="10741"/>
            <a:stretch>
              <a:fillRect/>
            </a:stretch>
          </p:blipFill>
          <p:spPr bwMode="auto">
            <a:xfrm>
              <a:off x="4952717" y="5158806"/>
              <a:ext cx="8820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1" name="矩形 19"/>
            <p:cNvSpPr>
              <a:spLocks noChangeArrowheads="1"/>
            </p:cNvSpPr>
            <p:nvPr/>
          </p:nvSpPr>
          <p:spPr bwMode="auto">
            <a:xfrm>
              <a:off x="4848914" y="5863656"/>
              <a:ext cx="11079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/>
                <a:t>Equipment</a:t>
              </a:r>
            </a:p>
          </p:txBody>
        </p:sp>
        <p:pic>
          <p:nvPicPr>
            <p:cNvPr id="10282" name="Picture 2" descr="ãæ©å°è¨­åãçåçæå°çµæ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0" t="15398" r="5507" b="10741"/>
            <a:stretch>
              <a:fillRect/>
            </a:stretch>
          </p:blipFill>
          <p:spPr bwMode="auto">
            <a:xfrm>
              <a:off x="6248861" y="5151604"/>
              <a:ext cx="8820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3" name="矩形 19"/>
            <p:cNvSpPr>
              <a:spLocks noChangeArrowheads="1"/>
            </p:cNvSpPr>
            <p:nvPr/>
          </p:nvSpPr>
          <p:spPr bwMode="auto">
            <a:xfrm>
              <a:off x="6145058" y="5856454"/>
              <a:ext cx="11079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0" i="1"/>
                <a:t>Equipment</a:t>
              </a:r>
            </a:p>
          </p:txBody>
        </p:sp>
        <p:cxnSp>
          <p:nvCxnSpPr>
            <p:cNvPr id="55" name="肘形接點 54"/>
            <p:cNvCxnSpPr>
              <a:stCxn id="10293" idx="2"/>
              <a:endCxn id="10280" idx="0"/>
            </p:cNvCxnSpPr>
            <p:nvPr/>
          </p:nvCxnSpPr>
          <p:spPr>
            <a:xfrm rot="16200000" flipH="1">
              <a:off x="4871390" y="4636718"/>
              <a:ext cx="417387" cy="6270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10293" idx="2"/>
              <a:endCxn id="10282" idx="0"/>
            </p:cNvCxnSpPr>
            <p:nvPr/>
          </p:nvCxnSpPr>
          <p:spPr>
            <a:xfrm rot="16200000" flipH="1">
              <a:off x="5523788" y="3984320"/>
              <a:ext cx="409452" cy="1923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671258" y="3436992"/>
              <a:ext cx="575889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1671258" y="4947838"/>
              <a:ext cx="575889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</a:p>
        </p:txBody>
      </p:sp>
    </p:spTree>
    <p:extLst>
      <p:ext uri="{BB962C8B-B14F-4D97-AF65-F5344CB8AC3E}">
        <p14:creationId xmlns:p14="http://schemas.microsoft.com/office/powerpoint/2010/main" val="8652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群組 1"/>
          <p:cNvGrpSpPr>
            <a:grpSpLocks/>
          </p:cNvGrpSpPr>
          <p:nvPr/>
        </p:nvGrpSpPr>
        <p:grpSpPr bwMode="auto">
          <a:xfrm>
            <a:off x="703265" y="1662115"/>
            <a:ext cx="7737475" cy="3533775"/>
            <a:chOff x="857293" y="1196752"/>
            <a:chExt cx="7736605" cy="3534918"/>
          </a:xfrm>
        </p:grpSpPr>
        <p:sp>
          <p:nvSpPr>
            <p:cNvPr id="152" name="向右箭號 151"/>
            <p:cNvSpPr/>
            <p:nvPr/>
          </p:nvSpPr>
          <p:spPr>
            <a:xfrm>
              <a:off x="2081117" y="3553364"/>
              <a:ext cx="4271483" cy="3064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9" name="向右箭號 148"/>
            <p:cNvSpPr/>
            <p:nvPr/>
          </p:nvSpPr>
          <p:spPr>
            <a:xfrm>
              <a:off x="2081117" y="2849874"/>
              <a:ext cx="4271483" cy="308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8" name="向右箭號 147"/>
            <p:cNvSpPr/>
            <p:nvPr/>
          </p:nvSpPr>
          <p:spPr>
            <a:xfrm>
              <a:off x="2084292" y="2079687"/>
              <a:ext cx="4268308" cy="3064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5" name="向右箭號 114"/>
            <p:cNvSpPr/>
            <p:nvPr/>
          </p:nvSpPr>
          <p:spPr>
            <a:xfrm>
              <a:off x="2084292" y="1406370"/>
              <a:ext cx="4268308" cy="308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272" name="圖片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854" y="3540295"/>
              <a:ext cx="685991" cy="33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2" descr="上銀科技 HIWIN 關節式機器手臂 RA605 系列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5620" y="4096881"/>
              <a:ext cx="630905" cy="630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8" descr="VMC-95/115/116 Box Ways for X/Y/Z Ax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14" t="6126" r="269" b="3508"/>
            <a:stretch>
              <a:fillRect/>
            </a:stretch>
          </p:blipFill>
          <p:spPr bwMode="auto">
            <a:xfrm>
              <a:off x="6468299" y="1903782"/>
              <a:ext cx="745546" cy="666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圖片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060" y="2681951"/>
              <a:ext cx="560021" cy="644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圖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046" y="1351161"/>
              <a:ext cx="866051" cy="418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流程圖: 程序 111"/>
            <p:cNvSpPr/>
            <p:nvPr/>
          </p:nvSpPr>
          <p:spPr>
            <a:xfrm>
              <a:off x="857293" y="1212632"/>
              <a:ext cx="1223824" cy="35158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EQVIEW</a:t>
              </a:r>
            </a:p>
            <a:p>
              <a:pPr algn="ctr">
                <a:defRPr/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HSMP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4" name="流程圖: 程序 133"/>
            <p:cNvSpPr/>
            <p:nvPr/>
          </p:nvSpPr>
          <p:spPr>
            <a:xfrm>
              <a:off x="2201754" y="1196752"/>
              <a:ext cx="1269857" cy="6447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PLC </a:t>
              </a:r>
            </a:p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(MC Protocol)</a:t>
              </a:r>
            </a:p>
          </p:txBody>
        </p:sp>
        <p:sp>
          <p:nvSpPr>
            <p:cNvPr id="137" name="流程圖: 程序 136"/>
            <p:cNvSpPr/>
            <p:nvPr/>
          </p:nvSpPr>
          <p:spPr>
            <a:xfrm>
              <a:off x="2201754" y="1914534"/>
              <a:ext cx="1269857" cy="6447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CNC</a:t>
              </a:r>
            </a:p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(FOCAS2)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280" name="文字方塊 123"/>
            <p:cNvSpPr txBox="1">
              <a:spLocks noChangeArrowheads="1"/>
            </p:cNvSpPr>
            <p:nvPr/>
          </p:nvSpPr>
          <p:spPr bwMode="auto">
            <a:xfrm>
              <a:off x="7393980" y="1426279"/>
              <a:ext cx="9425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PLC</a:t>
              </a:r>
              <a:endParaRPr lang="zh-TW" altLang="en-US" sz="1200"/>
            </a:p>
          </p:txBody>
        </p:sp>
        <p:sp>
          <p:nvSpPr>
            <p:cNvPr id="11281" name="文字方塊 160"/>
            <p:cNvSpPr txBox="1">
              <a:spLocks noChangeArrowheads="1"/>
            </p:cNvSpPr>
            <p:nvPr/>
          </p:nvSpPr>
          <p:spPr bwMode="auto">
            <a:xfrm>
              <a:off x="7398103" y="2099190"/>
              <a:ext cx="9425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CNC</a:t>
              </a:r>
              <a:endParaRPr lang="zh-TW" altLang="en-US" sz="1200"/>
            </a:p>
          </p:txBody>
        </p:sp>
        <p:sp>
          <p:nvSpPr>
            <p:cNvPr id="11282" name="文字方塊 164"/>
            <p:cNvSpPr txBox="1">
              <a:spLocks noChangeArrowheads="1"/>
            </p:cNvSpPr>
            <p:nvPr/>
          </p:nvSpPr>
          <p:spPr bwMode="auto">
            <a:xfrm>
              <a:off x="7400849" y="2863566"/>
              <a:ext cx="9425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RBP+</a:t>
              </a:r>
              <a:r>
                <a:rPr lang="zh-TW" altLang="en-US" sz="1200"/>
                <a:t>逆向</a:t>
              </a:r>
            </a:p>
          </p:txBody>
        </p:sp>
        <p:sp>
          <p:nvSpPr>
            <p:cNvPr id="11283" name="文字方塊 167"/>
            <p:cNvSpPr txBox="1">
              <a:spLocks noChangeArrowheads="1"/>
            </p:cNvSpPr>
            <p:nvPr/>
          </p:nvSpPr>
          <p:spPr bwMode="auto">
            <a:xfrm>
              <a:off x="7393900" y="3568006"/>
              <a:ext cx="11999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212121"/>
                  </a:solidFill>
                </a:rPr>
                <a:t>Camera</a:t>
              </a:r>
              <a:endParaRPr lang="zh-TW" altLang="zh-TW" sz="1200"/>
            </a:p>
          </p:txBody>
        </p:sp>
        <p:sp>
          <p:nvSpPr>
            <p:cNvPr id="39" name="流程圖: 程序 38"/>
            <p:cNvSpPr/>
            <p:nvPr/>
          </p:nvSpPr>
          <p:spPr>
            <a:xfrm>
              <a:off x="2195405" y="2635492"/>
              <a:ext cx="1271445" cy="6447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3D</a:t>
              </a:r>
            </a:p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VISIOIN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流程圖: 程序 39"/>
            <p:cNvSpPr/>
            <p:nvPr/>
          </p:nvSpPr>
          <p:spPr>
            <a:xfrm>
              <a:off x="2195405" y="3356450"/>
              <a:ext cx="1271445" cy="6447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2D</a:t>
              </a:r>
            </a:p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VISIOIN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向右箭號 43"/>
            <p:cNvSpPr/>
            <p:nvPr/>
          </p:nvSpPr>
          <p:spPr>
            <a:xfrm>
              <a:off x="2081117" y="4258442"/>
              <a:ext cx="4271483" cy="308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287" name="文字方塊 45"/>
            <p:cNvSpPr txBox="1">
              <a:spLocks noChangeArrowheads="1"/>
            </p:cNvSpPr>
            <p:nvPr/>
          </p:nvSpPr>
          <p:spPr bwMode="auto">
            <a:xfrm>
              <a:off x="7393900" y="4273835"/>
              <a:ext cx="11999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70C0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lnSpc>
                  <a:spcPts val="4200"/>
                </a:lnSpc>
                <a:spcBef>
                  <a:spcPct val="20000"/>
                </a:spcBef>
                <a:buClr>
                  <a:srgbClr val="5AD00A"/>
                </a:buClr>
                <a:buSzPct val="80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lnSpc>
                  <a:spcPts val="36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212121"/>
                  </a:solidFill>
                </a:rPr>
                <a:t>Robot</a:t>
              </a:r>
              <a:endParaRPr lang="zh-TW" altLang="zh-TW" sz="1200"/>
            </a:p>
          </p:txBody>
        </p:sp>
        <p:sp>
          <p:nvSpPr>
            <p:cNvPr id="47" name="流程圖: 程序 46"/>
            <p:cNvSpPr/>
            <p:nvPr/>
          </p:nvSpPr>
          <p:spPr>
            <a:xfrm>
              <a:off x="2195405" y="4086937"/>
              <a:ext cx="1271445" cy="6447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Robot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0" name="流程圖: 程序 139"/>
            <p:cNvSpPr/>
            <p:nvPr/>
          </p:nvSpPr>
          <p:spPr>
            <a:xfrm>
              <a:off x="3581137" y="4096465"/>
              <a:ext cx="1061918" cy="6320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SDK?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26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設備通訊方式</a:t>
            </a:r>
          </a:p>
        </p:txBody>
      </p:sp>
    </p:spTree>
    <p:extLst>
      <p:ext uri="{BB962C8B-B14F-4D97-AF65-F5344CB8AC3E}">
        <p14:creationId xmlns:p14="http://schemas.microsoft.com/office/powerpoint/2010/main" val="12309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layer.slidesplayer.com/60/11232475/slides/slide_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t="7059" r="5814" b="12383"/>
          <a:stretch>
            <a:fillRect/>
          </a:stretch>
        </p:blipFill>
        <p:spPr bwMode="auto">
          <a:xfrm>
            <a:off x="88900" y="1098550"/>
            <a:ext cx="89662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229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系統架構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16465" y="256540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EQVIEW/HSMB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1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軟體架構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50" y="1311277"/>
            <a:ext cx="8401050" cy="4710113"/>
          </a:xfrm>
        </p:spPr>
        <p:txBody>
          <a:bodyPr/>
          <a:lstStyle/>
          <a:p>
            <a:pPr>
              <a:buClr>
                <a:srgbClr val="0000FF"/>
              </a:buClr>
              <a:defRPr/>
            </a:pPr>
            <a:r>
              <a:rPr lang="en-US" altLang="zh-TW" sz="2200" i="1" u="sng" dirty="0">
                <a:solidFill>
                  <a:srgbClr val="0000FF"/>
                </a:solidFill>
              </a:rPr>
              <a:t>EQVIEW(</a:t>
            </a:r>
            <a:r>
              <a:rPr lang="zh-TW" altLang="en-US" sz="2200" i="1" u="sng" dirty="0">
                <a:solidFill>
                  <a:srgbClr val="0000FF"/>
                </a:solidFill>
              </a:rPr>
              <a:t>設備擷取監控系統</a:t>
            </a:r>
            <a:r>
              <a:rPr lang="en-US" altLang="zh-TW" sz="2200" i="1" u="sng" dirty="0">
                <a:solidFill>
                  <a:srgbClr val="0000FF"/>
                </a:solidFill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2200" dirty="0"/>
              <a:t>透過</a:t>
            </a:r>
            <a:r>
              <a:rPr lang="en-US" altLang="zh-TW" sz="2200" dirty="0"/>
              <a:t>MC Protocol</a:t>
            </a:r>
            <a:r>
              <a:rPr lang="zh-TW" altLang="en-US" sz="2200" dirty="0"/>
              <a:t>與</a:t>
            </a:r>
            <a:r>
              <a:rPr lang="en-US" altLang="zh-TW" sz="2200" dirty="0"/>
              <a:t>PLC</a:t>
            </a:r>
            <a:r>
              <a:rPr lang="zh-TW" altLang="en-US" sz="2200" dirty="0"/>
              <a:t>通訊，</a:t>
            </a:r>
            <a:r>
              <a:rPr lang="zh-TW" altLang="en-US" sz="2200" dirty="0">
                <a:solidFill>
                  <a:srgbClr val="FF0000"/>
                </a:solidFill>
              </a:rPr>
              <a:t>輪詢監控</a:t>
            </a:r>
            <a:r>
              <a:rPr lang="en-US" altLang="zh-TW" sz="2200" dirty="0">
                <a:solidFill>
                  <a:srgbClr val="FF0000"/>
                </a:solidFill>
              </a:rPr>
              <a:t>PLC</a:t>
            </a:r>
            <a:r>
              <a:rPr lang="zh-TW" altLang="en-US" sz="2200" dirty="0">
                <a:solidFill>
                  <a:srgbClr val="FF0000"/>
                </a:solidFill>
              </a:rPr>
              <a:t>狀態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2200" dirty="0"/>
              <a:t>與</a:t>
            </a:r>
            <a:r>
              <a:rPr lang="en-US" altLang="zh-TW" sz="2200" dirty="0"/>
              <a:t>HSMP</a:t>
            </a:r>
            <a:r>
              <a:rPr lang="zh-TW" altLang="en-US" sz="2200" dirty="0"/>
              <a:t>通訊交握，</a:t>
            </a:r>
            <a:r>
              <a:rPr lang="zh-TW" altLang="en-US" sz="2200" dirty="0">
                <a:solidFill>
                  <a:srgbClr val="FF0000"/>
                </a:solidFill>
              </a:rPr>
              <a:t>進行</a:t>
            </a:r>
            <a:r>
              <a:rPr lang="en-US" altLang="zh-TW" sz="2200" dirty="0">
                <a:solidFill>
                  <a:srgbClr val="FF0000"/>
                </a:solidFill>
              </a:rPr>
              <a:t>NC</a:t>
            </a:r>
            <a:r>
              <a:rPr lang="zh-TW" altLang="en-US" sz="2200" dirty="0">
                <a:solidFill>
                  <a:srgbClr val="FF0000"/>
                </a:solidFill>
              </a:rPr>
              <a:t>程式上下傳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2200" dirty="0"/>
              <a:t>與</a:t>
            </a:r>
            <a:r>
              <a:rPr lang="en-US" altLang="zh-TW" sz="2200" dirty="0"/>
              <a:t>VISION</a:t>
            </a:r>
            <a:r>
              <a:rPr lang="zh-TW" altLang="en-US" sz="2200" dirty="0"/>
              <a:t>通訊交握，</a:t>
            </a:r>
            <a:r>
              <a:rPr lang="zh-TW" altLang="en-US" sz="2200" dirty="0">
                <a:solidFill>
                  <a:srgbClr val="FF0000"/>
                </a:solidFill>
              </a:rPr>
              <a:t>判斷工件是否為不良品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2200" dirty="0">
                <a:solidFill>
                  <a:srgbClr val="FF0000"/>
                </a:solidFill>
              </a:rPr>
              <a:t>監控為主，控制為輔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zh-TW" sz="2200" dirty="0"/>
          </a:p>
          <a:p>
            <a:pPr>
              <a:buClr>
                <a:srgbClr val="0000FF"/>
              </a:buClr>
              <a:defRPr/>
            </a:pPr>
            <a:r>
              <a:rPr lang="en-US" altLang="zh-TW" sz="2200" i="1" u="sng" dirty="0">
                <a:solidFill>
                  <a:srgbClr val="0000FF"/>
                </a:solidFill>
              </a:rPr>
              <a:t>HSMP(</a:t>
            </a:r>
            <a:r>
              <a:rPr lang="zh-TW" altLang="en-US" sz="2200" i="1" u="sng" dirty="0">
                <a:solidFill>
                  <a:srgbClr val="0000FF"/>
                </a:solidFill>
              </a:rPr>
              <a:t>智慧工具機平台</a:t>
            </a:r>
            <a:r>
              <a:rPr lang="en-US" altLang="zh-TW" sz="2200" i="1" u="sng" dirty="0">
                <a:solidFill>
                  <a:srgbClr val="0000FF"/>
                </a:solidFill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2200" dirty="0"/>
              <a:t>透過</a:t>
            </a:r>
            <a:r>
              <a:rPr lang="en-US" altLang="zh-TW" sz="2200" dirty="0"/>
              <a:t>FOCAS2 Library</a:t>
            </a:r>
            <a:r>
              <a:rPr lang="zh-TW" altLang="en-US" sz="2200" dirty="0"/>
              <a:t>與</a:t>
            </a:r>
            <a:r>
              <a:rPr lang="en-US" altLang="zh-TW" sz="2200" dirty="0"/>
              <a:t>EQVIEW</a:t>
            </a:r>
            <a:r>
              <a:rPr lang="zh-TW" altLang="en-US" sz="2200" dirty="0"/>
              <a:t>通訊，進行</a:t>
            </a:r>
            <a:r>
              <a:rPr lang="en-US" altLang="zh-TW" sz="2200" dirty="0"/>
              <a:t>NC</a:t>
            </a:r>
            <a:r>
              <a:rPr lang="zh-TW" altLang="en-US" sz="2200" dirty="0"/>
              <a:t>程式上下載</a:t>
            </a:r>
            <a:endParaRPr lang="en-US" altLang="zh-TW" sz="2200" dirty="0"/>
          </a:p>
          <a:p>
            <a:pPr marL="0" indent="0">
              <a:buClr>
                <a:schemeClr val="tx1"/>
              </a:buClr>
              <a:buNone/>
              <a:defRPr/>
            </a:pPr>
            <a:endParaRPr lang="en-US" altLang="zh-TW" sz="2200" dirty="0"/>
          </a:p>
          <a:p>
            <a:pPr>
              <a:buClr>
                <a:srgbClr val="0000FF"/>
              </a:buClr>
              <a:defRPr/>
            </a:pPr>
            <a:r>
              <a:rPr lang="en-US" altLang="zh-TW" sz="2200" i="1" u="sng" dirty="0">
                <a:solidFill>
                  <a:srgbClr val="0000FF"/>
                </a:solidFill>
              </a:rPr>
              <a:t>PLC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2200" dirty="0"/>
              <a:t>負責透過</a:t>
            </a:r>
            <a:r>
              <a:rPr lang="en-US" altLang="zh-TW" sz="2200" dirty="0"/>
              <a:t>I/O</a:t>
            </a:r>
            <a:r>
              <a:rPr lang="zh-TW" altLang="en-US" sz="2200" dirty="0"/>
              <a:t>、</a:t>
            </a:r>
            <a:r>
              <a:rPr lang="en-US" altLang="zh-TW" sz="2200" dirty="0"/>
              <a:t>RS232…</a:t>
            </a:r>
            <a:r>
              <a:rPr lang="zh-TW" altLang="en-US" sz="2200" dirty="0"/>
              <a:t>方式與設備進行交握</a:t>
            </a: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9CECC6-AAB1-4D95-8FCC-4386D07C0A3A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98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EQVIEW</a:t>
            </a:r>
            <a:r>
              <a:rPr lang="zh-TW" altLang="en-US" smtClean="0"/>
              <a:t>架構</a:t>
            </a:r>
          </a:p>
        </p:txBody>
      </p:sp>
      <p:sp>
        <p:nvSpPr>
          <p:cNvPr id="14340" name="內容版面配置區 2"/>
          <p:cNvSpPr>
            <a:spLocks noGrp="1"/>
          </p:cNvSpPr>
          <p:nvPr>
            <p:ph idx="1"/>
          </p:nvPr>
        </p:nvSpPr>
        <p:spPr>
          <a:xfrm>
            <a:off x="285750" y="1311277"/>
            <a:ext cx="8401050" cy="471011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sz="2400"/>
              <a:t>EQVIEW(PC</a:t>
            </a:r>
            <a:r>
              <a:rPr lang="zh-TW" altLang="en-US" sz="2400"/>
              <a:t>之</a:t>
            </a:r>
            <a:r>
              <a:rPr lang="en-US" altLang="zh-TW" sz="2400"/>
              <a:t>PLC-BASED)</a:t>
            </a:r>
            <a:r>
              <a:rPr lang="zh-TW" altLang="en-US" sz="2400"/>
              <a:t>作為監控核心，負責監控</a:t>
            </a:r>
            <a:r>
              <a:rPr lang="en-US" altLang="zh-TW" sz="2400"/>
              <a:t>PLC</a:t>
            </a:r>
            <a:r>
              <a:rPr lang="zh-TW" altLang="en-US" sz="2400"/>
              <a:t>設備的狀態</a:t>
            </a:r>
            <a:r>
              <a:rPr lang="en-US" altLang="zh-TW" sz="2400"/>
              <a:t>(</a:t>
            </a:r>
            <a:r>
              <a:rPr lang="zh-TW" altLang="en-US" sz="2400"/>
              <a:t>循環檢測及外部控制</a:t>
            </a:r>
            <a:r>
              <a:rPr lang="en-US" altLang="zh-TW" sz="2400"/>
              <a:t>)</a:t>
            </a:r>
            <a:r>
              <a:rPr lang="zh-TW" altLang="en-US" sz="2400"/>
              <a:t>。</a:t>
            </a:r>
            <a:endParaRPr lang="en-US" altLang="zh-TW" sz="2400"/>
          </a:p>
          <a:p>
            <a:pPr>
              <a:buClr>
                <a:schemeClr val="tx1"/>
              </a:buClr>
            </a:pPr>
            <a:r>
              <a:rPr lang="zh-TW" altLang="en-US" sz="2400"/>
              <a:t>依具功能可區分為</a:t>
            </a:r>
            <a:r>
              <a:rPr lang="en-US" altLang="zh-TW" sz="2400"/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2400"/>
              <a:t>(1)</a:t>
            </a:r>
            <a:r>
              <a:rPr lang="zh-TW" altLang="en-US" sz="2400"/>
              <a:t>通訊模組</a:t>
            </a:r>
            <a:r>
              <a:rPr lang="en-US" altLang="zh-TW" sz="2400"/>
              <a:t>(</a:t>
            </a:r>
            <a:r>
              <a:rPr lang="zh-TW" altLang="en-US" sz="2400"/>
              <a:t>連線</a:t>
            </a:r>
            <a:r>
              <a:rPr lang="en-US" altLang="zh-TW" sz="2400"/>
              <a:t>/</a:t>
            </a:r>
            <a:r>
              <a:rPr lang="zh-TW" altLang="en-US" sz="2400"/>
              <a:t>斷線</a:t>
            </a:r>
            <a:r>
              <a:rPr lang="en-US" altLang="zh-TW" sz="2400"/>
              <a:t>/</a:t>
            </a:r>
            <a:r>
              <a:rPr lang="zh-TW" altLang="en-US" sz="2400"/>
              <a:t>傳送接收封包</a:t>
            </a:r>
            <a:r>
              <a:rPr lang="en-US" altLang="zh-TW" sz="240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2400"/>
              <a:t>(2)</a:t>
            </a:r>
            <a:r>
              <a:rPr lang="zh-TW" altLang="en-US" sz="2400"/>
              <a:t>命令執行模組</a:t>
            </a:r>
            <a:r>
              <a:rPr lang="en-US" altLang="zh-TW" sz="2400"/>
              <a:t>(</a:t>
            </a:r>
            <a:r>
              <a:rPr lang="zh-TW" altLang="en-US" sz="2400"/>
              <a:t>輪詢監控</a:t>
            </a:r>
            <a:r>
              <a:rPr lang="en-US" altLang="zh-TW" sz="2400"/>
              <a:t>&amp;</a:t>
            </a:r>
            <a:r>
              <a:rPr lang="zh-TW" altLang="en-US" sz="2400"/>
              <a:t>外部控制</a:t>
            </a:r>
            <a:r>
              <a:rPr lang="en-US" altLang="zh-TW" sz="2400"/>
              <a:t>PLC</a:t>
            </a:r>
            <a:r>
              <a:rPr lang="zh-TW" altLang="en-US" sz="2400"/>
              <a:t>狀態</a:t>
            </a:r>
            <a:r>
              <a:rPr lang="en-US" altLang="zh-TW" sz="240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2400"/>
              <a:t>(3)</a:t>
            </a:r>
            <a:r>
              <a:rPr lang="zh-TW" altLang="en-US" sz="2400"/>
              <a:t>資料分析模組</a:t>
            </a:r>
            <a:r>
              <a:rPr lang="en-US" altLang="zh-TW" sz="2400"/>
              <a:t>(</a:t>
            </a:r>
            <a:r>
              <a:rPr lang="zh-TW" altLang="en-US" sz="2400"/>
              <a:t>狀態數據存取</a:t>
            </a:r>
            <a:r>
              <a:rPr lang="en-US" altLang="zh-TW" sz="240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2400"/>
              <a:t>(4)</a:t>
            </a:r>
            <a:r>
              <a:rPr lang="zh-TW" altLang="en-US" sz="2400"/>
              <a:t>狀態存取模組</a:t>
            </a:r>
            <a:r>
              <a:rPr lang="en-US" altLang="zh-TW" sz="2400"/>
              <a:t>(UI</a:t>
            </a:r>
            <a:r>
              <a:rPr lang="zh-TW" altLang="en-US" sz="2400"/>
              <a:t>介面</a:t>
            </a:r>
            <a:r>
              <a:rPr lang="en-US" altLang="zh-TW" sz="240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2400">
                <a:solidFill>
                  <a:srgbClr val="0000CC"/>
                </a:solidFill>
              </a:rPr>
              <a:t>(5)</a:t>
            </a:r>
            <a:r>
              <a:rPr lang="zh-TW" altLang="en-US" sz="2400">
                <a:solidFill>
                  <a:srgbClr val="0000CC"/>
                </a:solidFill>
              </a:rPr>
              <a:t>與其他設備交握</a:t>
            </a:r>
            <a:r>
              <a:rPr lang="en-US" altLang="zh-TW" sz="2400">
                <a:solidFill>
                  <a:srgbClr val="0000CC"/>
                </a:solidFill>
              </a:rPr>
              <a:t>(</a:t>
            </a:r>
            <a:r>
              <a:rPr lang="zh-TW" altLang="en-US" sz="2400">
                <a:solidFill>
                  <a:srgbClr val="0000CC"/>
                </a:solidFill>
              </a:rPr>
              <a:t>如</a:t>
            </a:r>
            <a:r>
              <a:rPr lang="en-US" altLang="zh-TW" sz="2400">
                <a:solidFill>
                  <a:srgbClr val="0000CC"/>
                </a:solidFill>
              </a:rPr>
              <a:t>HSMP,VISION……)</a:t>
            </a:r>
          </a:p>
          <a:p>
            <a:pPr>
              <a:buClr>
                <a:schemeClr val="tx1"/>
              </a:buClr>
            </a:pPr>
            <a:r>
              <a:rPr lang="en-US" altLang="zh-TW" sz="2400">
                <a:solidFill>
                  <a:srgbClr val="FF0000"/>
                </a:solidFill>
              </a:rPr>
              <a:t>PC</a:t>
            </a:r>
            <a:r>
              <a:rPr lang="zh-TW" altLang="en-US" sz="2400">
                <a:solidFill>
                  <a:srgbClr val="FF0000"/>
                </a:solidFill>
              </a:rPr>
              <a:t>之</a:t>
            </a:r>
            <a:r>
              <a:rPr lang="en-US" altLang="zh-TW" sz="2400">
                <a:solidFill>
                  <a:srgbClr val="FF0000"/>
                </a:solidFill>
              </a:rPr>
              <a:t>PLC-BASED</a:t>
            </a:r>
            <a:r>
              <a:rPr lang="zh-TW" altLang="en-US" sz="2400">
                <a:solidFill>
                  <a:srgbClr val="FF0000"/>
                </a:solidFill>
              </a:rPr>
              <a:t>，監控為主，控制為輔</a:t>
            </a:r>
            <a:endParaRPr lang="en-US" altLang="zh-TW" sz="2400">
              <a:solidFill>
                <a:srgbClr val="FF0000"/>
              </a:solidFill>
            </a:endParaRPr>
          </a:p>
        </p:txBody>
      </p:sp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24CA5-7D5D-49A7-B929-C2E09054461E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4341" name="群組 6"/>
          <p:cNvGrpSpPr>
            <a:grpSpLocks/>
          </p:cNvGrpSpPr>
          <p:nvPr/>
        </p:nvGrpSpPr>
        <p:grpSpPr bwMode="auto">
          <a:xfrm>
            <a:off x="7308852" y="1916115"/>
            <a:ext cx="1579563" cy="4281487"/>
            <a:chOff x="7308304" y="1988840"/>
            <a:chExt cx="1579563" cy="4281487"/>
          </a:xfrm>
        </p:grpSpPr>
        <p:sp>
          <p:nvSpPr>
            <p:cNvPr id="8" name="矩形 7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308304" y="3819227"/>
              <a:ext cx="1579563" cy="647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資料分析模組</a:t>
              </a:r>
            </a:p>
          </p:txBody>
        </p:sp>
        <p:sp>
          <p:nvSpPr>
            <p:cNvPr id="9" name="矩形 8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308304" y="1988840"/>
              <a:ext cx="1579563" cy="647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通訊模組</a:t>
              </a:r>
            </a:p>
          </p:txBody>
        </p:sp>
        <p:sp>
          <p:nvSpPr>
            <p:cNvPr id="10" name="矩形 9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308304" y="4720927"/>
              <a:ext cx="1579563" cy="647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狀態存取模組</a:t>
              </a:r>
            </a:p>
          </p:txBody>
        </p:sp>
        <p:sp>
          <p:nvSpPr>
            <p:cNvPr id="11" name="矩形 10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308304" y="2900065"/>
              <a:ext cx="1579563" cy="647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命令執行模組</a:t>
              </a:r>
            </a:p>
          </p:txBody>
        </p:sp>
        <p:cxnSp>
          <p:nvCxnSpPr>
            <p:cNvPr id="12" name="直線單箭頭接點 11">
              <a:extLst>
                <a:ext uri="{FF2B5EF4-FFF2-40B4-BE49-F238E27FC236}"/>
              </a:extLst>
            </p:cNvPr>
            <p:cNvCxnSpPr>
              <a:stCxn id="9" idx="2"/>
              <a:endCxn id="11" idx="0"/>
            </p:cNvCxnSpPr>
            <p:nvPr/>
          </p:nvCxnSpPr>
          <p:spPr bwMode="auto">
            <a:xfrm>
              <a:off x="8098879" y="2636540"/>
              <a:ext cx="0" cy="2635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/>
              </a:extLst>
            </p:cNvPr>
            <p:cNvCxnSpPr>
              <a:stCxn id="11" idx="2"/>
              <a:endCxn id="8" idx="0"/>
            </p:cNvCxnSpPr>
            <p:nvPr/>
          </p:nvCxnSpPr>
          <p:spPr bwMode="auto">
            <a:xfrm>
              <a:off x="8098879" y="3547765"/>
              <a:ext cx="0" cy="27146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/>
              </a:extLst>
            </p:cNvPr>
            <p:cNvCxnSpPr>
              <a:stCxn id="8" idx="2"/>
              <a:endCxn id="10" idx="0"/>
            </p:cNvCxnSpPr>
            <p:nvPr/>
          </p:nvCxnSpPr>
          <p:spPr bwMode="auto">
            <a:xfrm>
              <a:off x="8098879" y="4466927"/>
              <a:ext cx="0" cy="25400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308304" y="5622627"/>
              <a:ext cx="1579563" cy="647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與其他設備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交握</a:t>
              </a:r>
            </a:p>
          </p:txBody>
        </p:sp>
      </p:grpSp>
      <p:cxnSp>
        <p:nvCxnSpPr>
          <p:cNvPr id="16" name="肘形接點 15"/>
          <p:cNvCxnSpPr>
            <a:stCxn id="10" idx="1"/>
            <a:endCxn id="9" idx="1"/>
          </p:cNvCxnSpPr>
          <p:nvPr/>
        </p:nvCxnSpPr>
        <p:spPr>
          <a:xfrm rot="10800000">
            <a:off x="7308850" y="2239965"/>
            <a:ext cx="12700" cy="2732087"/>
          </a:xfrm>
          <a:prstGeom prst="bentConnector3">
            <a:avLst>
              <a:gd name="adj1" fmla="val 180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644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(1)</a:t>
            </a:r>
            <a:r>
              <a:rPr lang="zh-TW" altLang="en-US" smtClean="0"/>
              <a:t>通訊模組</a:t>
            </a:r>
            <a:r>
              <a:rPr lang="en-US" altLang="zh-TW" smtClean="0"/>
              <a:t>(Communication)</a:t>
            </a:r>
            <a:endParaRPr lang="zh-TW" altLang="en-US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85750" y="1311277"/>
            <a:ext cx="8401050" cy="4710113"/>
          </a:xfrm>
        </p:spPr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zh-TW" altLang="en-US" sz="2400" dirty="0"/>
              <a:t>負責</a:t>
            </a:r>
            <a:r>
              <a:rPr lang="en-US" altLang="zh-TW" sz="2400" dirty="0"/>
              <a:t>EQVIEW</a:t>
            </a:r>
            <a:r>
              <a:rPr lang="zh-TW" altLang="en-US" sz="2400" dirty="0"/>
              <a:t>與</a:t>
            </a:r>
            <a:r>
              <a:rPr lang="en-US" altLang="zh-TW" sz="2400" dirty="0"/>
              <a:t>PLC</a:t>
            </a:r>
            <a:r>
              <a:rPr lang="zh-TW" altLang="en-US" sz="2400" dirty="0"/>
              <a:t>的通訊連接，透過通訊模組將命令封包傳送給</a:t>
            </a:r>
            <a:r>
              <a:rPr lang="en-US" altLang="zh-TW" sz="2400" dirty="0"/>
              <a:t>PLC</a:t>
            </a:r>
            <a:r>
              <a:rPr lang="zh-TW" altLang="en-US" sz="2400" dirty="0"/>
              <a:t>，並接收來自於</a:t>
            </a:r>
            <a:r>
              <a:rPr lang="en-US" altLang="zh-TW" sz="2400" dirty="0"/>
              <a:t>PLC</a:t>
            </a:r>
            <a:r>
              <a:rPr lang="zh-TW" altLang="en-US" sz="2400" dirty="0"/>
              <a:t>的響應封包於</a:t>
            </a:r>
            <a:r>
              <a:rPr lang="en-US" altLang="zh-TW" sz="2400" dirty="0"/>
              <a:t>EQVIEW</a:t>
            </a:r>
            <a:r>
              <a:rPr lang="zh-TW" altLang="en-US" sz="2400" dirty="0"/>
              <a:t>，再交由資料分析模組進行響應封包的解析與判別。</a:t>
            </a:r>
            <a:endParaRPr lang="en-US" altLang="zh-TW" sz="2400" dirty="0"/>
          </a:p>
          <a:p>
            <a:pPr marL="0" indent="0">
              <a:buClr>
                <a:schemeClr val="tx1"/>
              </a:buClr>
              <a:buNone/>
              <a:defRPr/>
            </a:pPr>
            <a:endParaRPr lang="en-US" altLang="zh-TW" sz="18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備註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EQVIEW</a:t>
            </a:r>
            <a:r>
              <a:rPr lang="zh-TW" altLang="en-US" sz="1800" dirty="0">
                <a:solidFill>
                  <a:srgbClr val="FF0000"/>
                </a:solidFill>
              </a:rPr>
              <a:t>與</a:t>
            </a:r>
            <a:r>
              <a:rPr lang="en-US" altLang="zh-TW" sz="1800" dirty="0">
                <a:solidFill>
                  <a:srgbClr val="FF0000"/>
                </a:solidFill>
              </a:rPr>
              <a:t>PLC</a:t>
            </a:r>
            <a:r>
              <a:rPr lang="zh-TW" altLang="en-US" sz="1800" dirty="0">
                <a:solidFill>
                  <a:srgbClr val="FF0000"/>
                </a:solidFill>
              </a:rPr>
              <a:t>的通訊連接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send(</a:t>
            </a:r>
            <a:r>
              <a:rPr lang="zh-TW" altLang="en-US" sz="1800" dirty="0">
                <a:solidFill>
                  <a:srgbClr val="FF0000"/>
                </a:solidFill>
              </a:rPr>
              <a:t>寫入命令封包</a:t>
            </a:r>
            <a:r>
              <a:rPr lang="en-US" altLang="zh-TW" sz="1800" dirty="0">
                <a:solidFill>
                  <a:srgbClr val="FF0000"/>
                </a:solidFill>
              </a:rPr>
              <a:t>)/</a:t>
            </a:r>
            <a:r>
              <a:rPr lang="en-US" altLang="zh-TW" sz="1800" dirty="0" err="1">
                <a:solidFill>
                  <a:srgbClr val="FF0000"/>
                </a:solidFill>
              </a:rPr>
              <a:t>recv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讀出響應封包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的編碼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封包格式定義，參照</a:t>
            </a:r>
            <a:r>
              <a:rPr lang="en-US" altLang="zh-TW" sz="1800" dirty="0">
                <a:solidFill>
                  <a:srgbClr val="FF0000"/>
                </a:solidFill>
              </a:rPr>
              <a:t>FX3U-ENET-ADP</a:t>
            </a:r>
            <a:r>
              <a:rPr lang="zh-TW" altLang="en-US" sz="1800" dirty="0">
                <a:solidFill>
                  <a:srgbClr val="FF0000"/>
                </a:solidFill>
              </a:rPr>
              <a:t>之</a:t>
            </a:r>
            <a:r>
              <a:rPr lang="en-US" altLang="zh-TW" sz="1800" dirty="0">
                <a:solidFill>
                  <a:srgbClr val="FF0000"/>
                </a:solidFill>
              </a:rPr>
              <a:t>MC</a:t>
            </a:r>
            <a:r>
              <a:rPr lang="zh-TW" altLang="en-US" sz="1800" dirty="0">
                <a:solidFill>
                  <a:srgbClr val="FF0000"/>
                </a:solidFill>
              </a:rPr>
              <a:t>通訊</a:t>
            </a:r>
          </a:p>
        </p:txBody>
      </p:sp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44CC22-3D5D-4CAD-99AC-E65701B36160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294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(2)</a:t>
            </a:r>
            <a:r>
              <a:rPr lang="zh-TW" altLang="en-US" smtClean="0"/>
              <a:t>命令執行模組</a:t>
            </a:r>
            <a:r>
              <a:rPr lang="en-US" altLang="zh-TW" smtClean="0"/>
              <a:t>(Command)</a:t>
            </a:r>
          </a:p>
        </p:txBody>
      </p:sp>
      <p:sp>
        <p:nvSpPr>
          <p:cNvPr id="16388" name="內容版面配置區 2"/>
          <p:cNvSpPr>
            <a:spLocks noGrp="1"/>
          </p:cNvSpPr>
          <p:nvPr>
            <p:ph idx="1"/>
          </p:nvPr>
        </p:nvSpPr>
        <p:spPr>
          <a:xfrm>
            <a:off x="285750" y="1311277"/>
            <a:ext cx="8401050" cy="471011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400"/>
              <a:t>主要負責將</a:t>
            </a:r>
            <a:r>
              <a:rPr lang="en-US" altLang="zh-TW" sz="2400"/>
              <a:t>EQVIEW</a:t>
            </a:r>
            <a:r>
              <a:rPr lang="zh-TW" altLang="en-US" sz="2400"/>
              <a:t>所要執行的命令封包</a:t>
            </a:r>
            <a:r>
              <a:rPr lang="en-US" altLang="zh-TW" sz="2400"/>
              <a:t>(</a:t>
            </a:r>
            <a:r>
              <a:rPr lang="zh-TW" altLang="en-US" sz="2400"/>
              <a:t>讀出</a:t>
            </a:r>
            <a:r>
              <a:rPr lang="en-US" altLang="zh-TW" sz="2400"/>
              <a:t>/</a:t>
            </a:r>
            <a:r>
              <a:rPr lang="zh-TW" altLang="en-US" sz="2400"/>
              <a:t>寫入</a:t>
            </a:r>
            <a:r>
              <a:rPr lang="en-US" altLang="zh-TW" sz="2400"/>
              <a:t>)</a:t>
            </a:r>
            <a:r>
              <a:rPr lang="zh-TW" altLang="en-US" sz="2400"/>
              <a:t>轉換成實際的封包內容傳送給</a:t>
            </a:r>
            <a:r>
              <a:rPr lang="en-US" altLang="zh-TW" sz="2400"/>
              <a:t>PLC</a:t>
            </a:r>
            <a:r>
              <a:rPr lang="zh-TW" altLang="en-US" sz="2400"/>
              <a:t>，進而得知</a:t>
            </a:r>
            <a:r>
              <a:rPr lang="en-US" altLang="zh-TW" sz="2400"/>
              <a:t>PLC</a:t>
            </a:r>
            <a:r>
              <a:rPr lang="zh-TW" altLang="en-US" sz="2400"/>
              <a:t>設備的狀態</a:t>
            </a:r>
            <a:r>
              <a:rPr lang="en-US" altLang="zh-TW" sz="2400"/>
              <a:t>(</a:t>
            </a:r>
            <a:r>
              <a:rPr lang="zh-TW" altLang="en-US" sz="2400"/>
              <a:t>循環檢測及外部控制</a:t>
            </a:r>
            <a:r>
              <a:rPr lang="en-US" altLang="zh-TW" sz="2400"/>
              <a:t>) </a:t>
            </a:r>
            <a:r>
              <a:rPr lang="zh-TW" altLang="en-US" sz="2400"/>
              <a:t>。</a:t>
            </a:r>
            <a:endParaRPr lang="en-US" altLang="zh-TW" sz="2400"/>
          </a:p>
          <a:p>
            <a:pPr>
              <a:buClr>
                <a:schemeClr val="tx1"/>
              </a:buClr>
            </a:pPr>
            <a:endParaRPr lang="en-US" altLang="zh-TW" sz="180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sz="1800">
                <a:solidFill>
                  <a:srgbClr val="FF0000"/>
                </a:solidFill>
              </a:rPr>
              <a:t>備註</a:t>
            </a:r>
            <a:r>
              <a:rPr lang="en-US" altLang="zh-TW" sz="1800">
                <a:solidFill>
                  <a:srgbClr val="FF0000"/>
                </a:solidFill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zh-TW" altLang="en-US" sz="1800">
                <a:solidFill>
                  <a:srgbClr val="FF0000"/>
                </a:solidFill>
              </a:rPr>
              <a:t>監控狀態</a:t>
            </a:r>
            <a:r>
              <a:rPr lang="en-US" altLang="zh-TW" sz="1800">
                <a:solidFill>
                  <a:srgbClr val="FF0000"/>
                </a:solidFill>
              </a:rPr>
              <a:t>)</a:t>
            </a:r>
            <a:r>
              <a:rPr lang="zh-TW" altLang="en-US" sz="1800">
                <a:solidFill>
                  <a:srgbClr val="FF0000"/>
                </a:solidFill>
              </a:rPr>
              <a:t>循環檢測</a:t>
            </a:r>
            <a:r>
              <a:rPr lang="en-US" altLang="zh-TW" sz="1800">
                <a:solidFill>
                  <a:srgbClr val="FF0000"/>
                </a:solidFill>
              </a:rPr>
              <a:t>:</a:t>
            </a:r>
            <a:r>
              <a:rPr lang="zh-TW" altLang="en-US" sz="1800">
                <a:solidFill>
                  <a:srgbClr val="FF0000"/>
                </a:solidFill>
              </a:rPr>
              <a:t>傳送偵測元件狀態的命令封包</a:t>
            </a: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zh-TW" altLang="en-US" sz="1800">
                <a:solidFill>
                  <a:srgbClr val="FF0000"/>
                </a:solidFill>
              </a:rPr>
              <a:t>讀出命令封包</a:t>
            </a:r>
            <a:r>
              <a:rPr lang="en-US" altLang="zh-TW" sz="1800">
                <a:solidFill>
                  <a:srgbClr val="FF0000"/>
                </a:solidFill>
              </a:rPr>
              <a:t>X,Y,M,S,D,C)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zh-TW" altLang="en-US" sz="1800">
                <a:solidFill>
                  <a:srgbClr val="FF0000"/>
                </a:solidFill>
              </a:rPr>
              <a:t>控制狀態</a:t>
            </a:r>
            <a:r>
              <a:rPr lang="en-US" altLang="zh-TW" sz="1800">
                <a:solidFill>
                  <a:srgbClr val="FF0000"/>
                </a:solidFill>
              </a:rPr>
              <a:t>)</a:t>
            </a:r>
            <a:r>
              <a:rPr lang="zh-TW" altLang="en-US" sz="1800">
                <a:solidFill>
                  <a:srgbClr val="FF0000"/>
                </a:solidFill>
              </a:rPr>
              <a:t>外部控制</a:t>
            </a:r>
            <a:r>
              <a:rPr lang="en-US" altLang="zh-TW" sz="1800">
                <a:solidFill>
                  <a:srgbClr val="FF0000"/>
                </a:solidFill>
              </a:rPr>
              <a:t>:</a:t>
            </a:r>
            <a:r>
              <a:rPr lang="zh-TW" altLang="en-US" sz="1800">
                <a:solidFill>
                  <a:srgbClr val="FF0000"/>
                </a:solidFill>
              </a:rPr>
              <a:t>傳送外部控制元件的命令封包 </a:t>
            </a: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zh-TW" altLang="en-US" sz="1800">
                <a:solidFill>
                  <a:srgbClr val="FF0000"/>
                </a:solidFill>
              </a:rPr>
              <a:t>寫入響應封包</a:t>
            </a:r>
            <a:r>
              <a:rPr lang="en-US" altLang="zh-TW" sz="1800">
                <a:solidFill>
                  <a:srgbClr val="FF0000"/>
                </a:solidFill>
              </a:rPr>
              <a:t>Y,M,S,D)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zh-TW" sz="180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sz="1800"/>
              <a:t>監控狀態過程</a:t>
            </a:r>
            <a:r>
              <a:rPr lang="en-US" altLang="zh-TW" sz="1800"/>
              <a:t>:</a:t>
            </a:r>
            <a:r>
              <a:rPr lang="zh-TW" altLang="en-US" sz="1800"/>
              <a:t> 設備</a:t>
            </a:r>
            <a:r>
              <a:rPr lang="en-US" altLang="zh-TW" sz="1800"/>
              <a:t>&gt;PLC&gt;PC&gt;</a:t>
            </a:r>
            <a:r>
              <a:rPr lang="zh-TW" altLang="en-US" sz="1800"/>
              <a:t>人</a:t>
            </a:r>
            <a:endParaRPr lang="en-US" altLang="zh-TW" sz="180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TW" altLang="en-US" sz="1800"/>
              <a:t>控制狀態過程</a:t>
            </a:r>
            <a:r>
              <a:rPr lang="en-US" altLang="zh-TW" sz="1800"/>
              <a:t>:</a:t>
            </a:r>
            <a:r>
              <a:rPr lang="zh-TW" altLang="en-US" sz="1800"/>
              <a:t> 人</a:t>
            </a:r>
            <a:r>
              <a:rPr lang="en-US" altLang="zh-TW" sz="1800"/>
              <a:t>&gt;PC&gt;PLC&gt;</a:t>
            </a:r>
            <a:r>
              <a:rPr lang="zh-TW" altLang="en-US" sz="1800"/>
              <a:t>設備</a:t>
            </a:r>
            <a:endParaRPr lang="en-US" altLang="zh-TW" sz="180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zh-TW" sz="180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altLang="zh-TW" sz="2400"/>
          </a:p>
        </p:txBody>
      </p:sp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lnSpc>
                <a:spcPts val="4200"/>
              </a:lnSpc>
              <a:spcBef>
                <a:spcPct val="20000"/>
              </a:spcBef>
              <a:buClr>
                <a:srgbClr val="5AD00A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lnSpc>
                <a:spcPts val="3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A34D79-42F2-4179-B618-94382FEE4DDD}" type="slidenum">
              <a:rPr lang="zh-TW" altLang="en-US" sz="1800" b="0">
                <a:solidFill>
                  <a:srgbClr val="40404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TW" altLang="en-US" sz="1800" b="0">
              <a:solidFill>
                <a:srgbClr val="40404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975477" y="2"/>
            <a:ext cx="21685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3400"/>
              </a:lnSpc>
              <a:spcBef>
                <a:spcPts val="2000"/>
              </a:spcBef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更新於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2018/05/02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694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1667</Words>
  <Application>Microsoft Office PowerPoint</Application>
  <PresentationFormat>如螢幕大小 (4:3)</PresentationFormat>
  <Paragraphs>328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Arial Unicode MS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系統架構</vt:lpstr>
      <vt:lpstr>設備通訊方式</vt:lpstr>
      <vt:lpstr>系統架構</vt:lpstr>
      <vt:lpstr>軟體架構</vt:lpstr>
      <vt:lpstr>EQVIEW架構</vt:lpstr>
      <vt:lpstr>(1)通訊模組(Communication)</vt:lpstr>
      <vt:lpstr>(2)命令執行模組(Command)</vt:lpstr>
      <vt:lpstr>(3)資料分析模組(Response)</vt:lpstr>
      <vt:lpstr>(4)狀態存取模組(Status)</vt:lpstr>
      <vt:lpstr>PowerPoint 簡報</vt:lpstr>
      <vt:lpstr>PowerPoint 簡報</vt:lpstr>
      <vt:lpstr>PowerPoint 簡報</vt:lpstr>
      <vt:lpstr>EQVIEW介面</vt:lpstr>
      <vt:lpstr>後續開發之介面示意</vt:lpstr>
      <vt:lpstr>PowerPoint 簡報</vt:lpstr>
      <vt:lpstr>交握架構 EQVIEW*HSMP*PLC</vt:lpstr>
      <vt:lpstr>測試換線流程</vt:lpstr>
      <vt:lpstr>MES通訊方式-HTTP(TCP/IP)</vt:lpstr>
      <vt:lpstr>MES通訊方式-HTTP(TCP/IP)</vt:lpstr>
      <vt:lpstr>MES通訊方式-HTTP(TCP/IP)</vt:lpstr>
      <vt:lpstr>PowerPoint 簡報</vt:lpstr>
      <vt:lpstr>B LINE單站自動化架構</vt:lpstr>
      <vt:lpstr>EQView系統架構-應用例(2/2)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JJHuang</dc:creator>
  <cp:lastModifiedBy>JJHuang</cp:lastModifiedBy>
  <cp:revision>3</cp:revision>
  <dcterms:created xsi:type="dcterms:W3CDTF">2023-07-27T11:51:32Z</dcterms:created>
  <dcterms:modified xsi:type="dcterms:W3CDTF">2023-07-27T11:53:19Z</dcterms:modified>
</cp:coreProperties>
</file>