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7169-2086-46A8-BEE1-A2156C8577B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24EB9-E525-433C-B57F-CC7179E8A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2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0B38A32-0506-430B-A6C1-F296C58D023E}" type="slidenum">
              <a:rPr kumimoji="0" lang="zh-TW" altLang="en-US" smtClean="0">
                <a:latin typeface="Calibri" panose="020F0502020204030204" pitchFamily="34" charset="0"/>
              </a:rPr>
              <a:pPr/>
              <a:t>5</a:t>
            </a:fld>
            <a:endParaRPr kumimoji="0" lang="zh-TW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4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4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2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39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1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14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3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49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08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DBF0-121D-4690-9730-1EAD370F6BAD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6FED-788D-4281-83B8-5FC3C4041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1357312" y="1840707"/>
            <a:ext cx="6300788" cy="3532585"/>
          </a:xfrm>
        </p:spPr>
        <p:txBody>
          <a:bodyPr/>
          <a:lstStyle/>
          <a:p>
            <a:r>
              <a:rPr lang="en-US" altLang="zh-TW" smtClean="0"/>
              <a:t>FX3U-ENET-ADP</a:t>
            </a:r>
            <a:r>
              <a:rPr lang="zh-TW" altLang="en-US" smtClean="0"/>
              <a:t>模組設定</a:t>
            </a:r>
            <a:endParaRPr lang="en-US" altLang="zh-TW" smtClean="0"/>
          </a:p>
          <a:p>
            <a:r>
              <a:rPr lang="en-US" altLang="zh-TW" smtClean="0"/>
              <a:t>PC</a:t>
            </a:r>
            <a:r>
              <a:rPr lang="zh-TW" altLang="en-US" smtClean="0"/>
              <a:t>與</a:t>
            </a:r>
            <a:r>
              <a:rPr lang="en-US" altLang="zh-TW" smtClean="0"/>
              <a:t>FX3U-ENET-ADP</a:t>
            </a:r>
            <a:r>
              <a:rPr lang="zh-TW" altLang="en-US" smtClean="0"/>
              <a:t>模組連線</a:t>
            </a:r>
            <a:endParaRPr lang="en-US" altLang="zh-TW" smtClean="0"/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3FB20-94D1-4E42-A49F-274A41CD0DEC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2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PC</a:t>
            </a:r>
            <a:r>
              <a:rPr lang="zh-TW" altLang="en-US" smtClean="0"/>
              <a:t>與</a:t>
            </a:r>
            <a:r>
              <a:rPr lang="en-US" altLang="zh-TW" smtClean="0"/>
              <a:t>ENET-ADP</a:t>
            </a:r>
            <a:r>
              <a:rPr lang="zh-TW" altLang="en-US" smtClean="0"/>
              <a:t>通訊 </a:t>
            </a:r>
            <a:r>
              <a:rPr lang="en-US" altLang="zh-TW" smtClean="0"/>
              <a:t>DEMO</a:t>
            </a:r>
            <a:endParaRPr lang="zh-TW" altLang="en-US" smtClean="0"/>
          </a:p>
        </p:txBody>
      </p:sp>
      <p:sp>
        <p:nvSpPr>
          <p:cNvPr id="18438" name="內容版面配置區 2"/>
          <p:cNvSpPr>
            <a:spLocks noGrp="1"/>
          </p:cNvSpPr>
          <p:nvPr>
            <p:ph idx="1"/>
          </p:nvPr>
        </p:nvSpPr>
        <p:spPr>
          <a:xfrm>
            <a:off x="1350169" y="1615678"/>
            <a:ext cx="6462713" cy="584597"/>
          </a:xfrm>
        </p:spPr>
        <p:txBody>
          <a:bodyPr/>
          <a:lstStyle/>
          <a:p>
            <a:r>
              <a:rPr lang="zh-TW" altLang="en-US" sz="1725"/>
              <a:t>已完成</a:t>
            </a:r>
            <a:r>
              <a:rPr lang="en-US" altLang="zh-TW" sz="1725"/>
              <a:t>PC</a:t>
            </a:r>
            <a:r>
              <a:rPr lang="zh-TW" altLang="en-US" sz="1725"/>
              <a:t>與</a:t>
            </a:r>
            <a:r>
              <a:rPr lang="en-US" altLang="zh-TW" sz="1725"/>
              <a:t>PLC</a:t>
            </a:r>
            <a:r>
              <a:rPr lang="zh-TW" altLang="en-US" sz="1725"/>
              <a:t>進行連結</a:t>
            </a:r>
            <a:r>
              <a:rPr lang="en-US" altLang="zh-TW" sz="1725"/>
              <a:t>/</a:t>
            </a:r>
            <a:r>
              <a:rPr lang="zh-TW" altLang="en-US" sz="1725"/>
              <a:t>斷線、命令封包傳送</a:t>
            </a:r>
            <a:r>
              <a:rPr lang="en-US" altLang="zh-TW" sz="1725"/>
              <a:t>/</a:t>
            </a:r>
            <a:r>
              <a:rPr lang="zh-TW" altLang="en-US" sz="1725"/>
              <a:t>響應封包接收</a:t>
            </a: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BD370-1CEF-4595-B79B-1EBA7950CF54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8436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2025253"/>
            <a:ext cx="3061097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8" y="2025253"/>
            <a:ext cx="3053953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1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487091" y="2830117"/>
            <a:ext cx="6172200" cy="597694"/>
          </a:xfrm>
        </p:spPr>
        <p:txBody>
          <a:bodyPr/>
          <a:lstStyle/>
          <a:p>
            <a:pPr algn="ctr"/>
            <a:r>
              <a:rPr lang="en-US" altLang="zh-TW" sz="3600"/>
              <a:t>FX3U-ENET-ADP</a:t>
            </a:r>
            <a:r>
              <a:rPr lang="zh-TW" altLang="en-US" sz="3600"/>
              <a:t>模組設定</a:t>
            </a:r>
            <a:endParaRPr lang="en-US" altLang="zh-TW" sz="3600"/>
          </a:p>
        </p:txBody>
      </p:sp>
      <p:sp>
        <p:nvSpPr>
          <p:cNvPr id="921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B78695-7B5D-4E64-94D6-E9505FB98AD2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ENET</a:t>
            </a:r>
            <a:r>
              <a:rPr lang="zh-TW" altLang="en-US" smtClean="0"/>
              <a:t>設定步驟</a:t>
            </a:r>
            <a:r>
              <a:rPr lang="en-US" altLang="zh-TW" smtClean="0"/>
              <a:t>(</a:t>
            </a:r>
            <a:r>
              <a:rPr lang="zh-TW" altLang="en-US" smtClean="0"/>
              <a:t>連線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10243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EA72B2-67A6-413C-B03E-FCE16ABF304B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02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4" y="1615679"/>
            <a:ext cx="1821656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997870"/>
            <a:ext cx="1800225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3219451"/>
            <a:ext cx="3399235" cy="204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7"/>
          <a:stretch>
            <a:fillRect/>
          </a:stretch>
        </p:blipFill>
        <p:spPr bwMode="auto">
          <a:xfrm>
            <a:off x="4845845" y="3852863"/>
            <a:ext cx="3050381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800351" y="3301603"/>
            <a:ext cx="311944" cy="3667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772841" y="3775472"/>
            <a:ext cx="313134" cy="3667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772841" y="4242198"/>
            <a:ext cx="1379934" cy="1583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6124575" y="4108847"/>
            <a:ext cx="1106091" cy="11572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3675461" y="4162426"/>
            <a:ext cx="967978" cy="13692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0253" name="文字方塊 6"/>
          <p:cNvSpPr txBox="1">
            <a:spLocks noChangeArrowheads="1"/>
          </p:cNvSpPr>
          <p:nvPr/>
        </p:nvSpPr>
        <p:spPr bwMode="auto">
          <a:xfrm>
            <a:off x="5709048" y="3583781"/>
            <a:ext cx="22333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50" b="0">
                <a:latin typeface="Arial" panose="020B0604020202020204" pitchFamily="34" charset="0"/>
                <a:ea typeface="新細明體" panose="02020500000000000000" pitchFamily="18" charset="-120"/>
              </a:rPr>
              <a:t>FX3U-ENET-ADP</a:t>
            </a:r>
            <a:r>
              <a:rPr lang="zh-TW" altLang="en-US" sz="1350" b="0">
                <a:latin typeface="Arial" panose="020B0604020202020204" pitchFamily="34" charset="0"/>
                <a:ea typeface="新細明體" panose="02020500000000000000" pitchFamily="18" charset="-120"/>
              </a:rPr>
              <a:t>的模組</a:t>
            </a:r>
            <a:r>
              <a:rPr lang="en-US" altLang="zh-TW" sz="1350" b="0">
                <a:latin typeface="Arial" panose="020B0604020202020204" pitchFamily="34" charset="0"/>
                <a:ea typeface="新細明體" panose="02020500000000000000" pitchFamily="18" charset="-120"/>
              </a:rPr>
              <a:t>IP</a:t>
            </a:r>
            <a:endParaRPr lang="zh-TW" altLang="en-US" sz="135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0254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2" y="1618060"/>
            <a:ext cx="2671763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5960269" y="2341961"/>
            <a:ext cx="714375" cy="126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5381625" y="3050383"/>
            <a:ext cx="714375" cy="126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cxnSp>
        <p:nvCxnSpPr>
          <p:cNvPr id="16" name="直線單箭頭接點 15"/>
          <p:cNvCxnSpPr>
            <a:endCxn id="18" idx="2"/>
          </p:cNvCxnSpPr>
          <p:nvPr/>
        </p:nvCxnSpPr>
        <p:spPr>
          <a:xfrm flipH="1" flipV="1">
            <a:off x="6317456" y="2468167"/>
            <a:ext cx="472679" cy="115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704410" y="3807620"/>
            <a:ext cx="98822" cy="275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9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35" y="1612108"/>
            <a:ext cx="1814513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肘形接點 24"/>
          <p:cNvCxnSpPr/>
          <p:nvPr/>
        </p:nvCxnSpPr>
        <p:spPr>
          <a:xfrm rot="16200000" flipH="1">
            <a:off x="2056805" y="2830712"/>
            <a:ext cx="3951684" cy="1526381"/>
          </a:xfrm>
          <a:prstGeom prst="bentConnector3">
            <a:avLst>
              <a:gd name="adj1" fmla="val 29034"/>
            </a:avLst>
          </a:prstGeom>
          <a:ln w="19050">
            <a:solidFill>
              <a:srgbClr val="0000CC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879056" y="4839891"/>
            <a:ext cx="823913" cy="1321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0262" name="文字方塊 34"/>
          <p:cNvSpPr txBox="1">
            <a:spLocks noChangeArrowheads="1"/>
          </p:cNvSpPr>
          <p:nvPr/>
        </p:nvSpPr>
        <p:spPr bwMode="auto">
          <a:xfrm>
            <a:off x="3228976" y="5261373"/>
            <a:ext cx="156966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350" b="0"/>
              <a:t>確認設備是否連線</a:t>
            </a:r>
          </a:p>
        </p:txBody>
      </p:sp>
      <p:cxnSp>
        <p:nvCxnSpPr>
          <p:cNvPr id="36" name="直線單箭頭接點 35"/>
          <p:cNvCxnSpPr>
            <a:stCxn id="10262" idx="0"/>
            <a:endCxn id="34" idx="2"/>
          </p:cNvCxnSpPr>
          <p:nvPr/>
        </p:nvCxnSpPr>
        <p:spPr>
          <a:xfrm flipV="1">
            <a:off x="4013806" y="4972050"/>
            <a:ext cx="277207" cy="28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向右箭號 43"/>
          <p:cNvSpPr/>
          <p:nvPr/>
        </p:nvSpPr>
        <p:spPr>
          <a:xfrm rot="5400000">
            <a:off x="2336007" y="2962276"/>
            <a:ext cx="215503" cy="4321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47" name="向右箭號 46"/>
          <p:cNvSpPr/>
          <p:nvPr/>
        </p:nvSpPr>
        <p:spPr>
          <a:xfrm>
            <a:off x="5092305" y="1754983"/>
            <a:ext cx="215503" cy="4321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0266" name="文字方塊 47"/>
          <p:cNvSpPr txBox="1">
            <a:spLocks noChangeArrowheads="1"/>
          </p:cNvSpPr>
          <p:nvPr/>
        </p:nvSpPr>
        <p:spPr bwMode="auto">
          <a:xfrm>
            <a:off x="6579395" y="2843212"/>
            <a:ext cx="120898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50" b="0"/>
              <a:t>PS:ASCII</a:t>
            </a:r>
            <a:r>
              <a:rPr lang="zh-TW" altLang="en-US" sz="1350" b="0"/>
              <a:t>開發</a:t>
            </a:r>
          </a:p>
        </p:txBody>
      </p:sp>
      <p:sp>
        <p:nvSpPr>
          <p:cNvPr id="28" name="向右箭號 27"/>
          <p:cNvSpPr/>
          <p:nvPr/>
        </p:nvSpPr>
        <p:spPr>
          <a:xfrm>
            <a:off x="4725592" y="4231483"/>
            <a:ext cx="215503" cy="4321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32" name="圓角矩形 31"/>
          <p:cNvSpPr/>
          <p:nvPr/>
        </p:nvSpPr>
        <p:spPr>
          <a:xfrm>
            <a:off x="5411391" y="2943226"/>
            <a:ext cx="108347" cy="797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5473305" y="3092055"/>
            <a:ext cx="21431" cy="214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2358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ENET</a:t>
            </a:r>
            <a:r>
              <a:rPr lang="zh-TW" altLang="en-US" smtClean="0"/>
              <a:t>設定步驟</a:t>
            </a:r>
            <a:r>
              <a:rPr lang="en-US" altLang="zh-TW" smtClean="0"/>
              <a:t>(MC</a:t>
            </a:r>
            <a:r>
              <a:rPr lang="zh-TW" altLang="en-US" smtClean="0"/>
              <a:t>協議、資料監控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1126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9CF5C-0100-400C-8373-C4DC51F1EF42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1268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85" y="1615680"/>
            <a:ext cx="3700463" cy="277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文字方塊 5"/>
          <p:cNvSpPr txBox="1">
            <a:spLocks noChangeArrowheads="1"/>
          </p:cNvSpPr>
          <p:nvPr/>
        </p:nvSpPr>
        <p:spPr bwMode="auto">
          <a:xfrm>
            <a:off x="1357313" y="4400551"/>
            <a:ext cx="42435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Ethernet Port</a:t>
            </a:r>
            <a:r>
              <a:rPr lang="zh-TW" altLang="en-US" sz="1200" b="0"/>
              <a:t>頁面</a:t>
            </a:r>
            <a:r>
              <a:rPr lang="en-US" altLang="zh-TW" sz="1200" b="0"/>
              <a:t>(FX3U-ENET-ADP</a:t>
            </a:r>
            <a:r>
              <a:rPr lang="zh-TW" altLang="en-US" sz="1200" b="0"/>
              <a:t>模組</a:t>
            </a:r>
            <a:r>
              <a:rPr lang="en-US" altLang="zh-TW" sz="1200" b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1.</a:t>
            </a:r>
            <a:r>
              <a:rPr lang="zh-TW" altLang="en-US" sz="1200" b="0"/>
              <a:t>選定模組的頻道</a:t>
            </a:r>
            <a:r>
              <a:rPr lang="en-US" altLang="zh-TW" sz="1200" b="0"/>
              <a:t>(</a:t>
            </a:r>
            <a:r>
              <a:rPr lang="zh-TW" altLang="en-US" sz="1200" b="0"/>
              <a:t>確認硬體</a:t>
            </a:r>
            <a:r>
              <a:rPr lang="en-US" altLang="zh-TW" sz="1200" b="0"/>
              <a:t>) </a:t>
            </a:r>
            <a:r>
              <a:rPr lang="en-US" altLang="zh-TW" sz="1200" b="0">
                <a:solidFill>
                  <a:srgbClr val="FF0000"/>
                </a:solidFill>
              </a:rPr>
              <a:t>CH2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2.</a:t>
            </a:r>
            <a:r>
              <a:rPr lang="zh-TW" altLang="en-US" sz="1200" b="0"/>
              <a:t>設定模組的</a:t>
            </a:r>
            <a:r>
              <a:rPr lang="en-US" altLang="zh-TW" sz="1200" b="0"/>
              <a:t>IP</a:t>
            </a:r>
            <a:r>
              <a:rPr lang="zh-TW" altLang="en-US" sz="1200" b="0"/>
              <a:t>位置 </a:t>
            </a:r>
            <a:r>
              <a:rPr lang="en-US" altLang="zh-TW" sz="1200" b="0"/>
              <a:t>(</a:t>
            </a:r>
            <a:r>
              <a:rPr lang="zh-TW" altLang="en-US" sz="1200" b="0"/>
              <a:t>十進制</a:t>
            </a:r>
            <a:r>
              <a:rPr lang="en-US" altLang="zh-TW" sz="1200" b="0"/>
              <a:t>) </a:t>
            </a:r>
            <a:r>
              <a:rPr lang="en-US" altLang="zh-TW" sz="1200" b="0">
                <a:solidFill>
                  <a:srgbClr val="0000CC"/>
                </a:solidFill>
              </a:rPr>
              <a:t>192.168.1.20(</a:t>
            </a:r>
            <a:r>
              <a:rPr lang="zh-TW" altLang="en-US" sz="1200" b="0">
                <a:solidFill>
                  <a:srgbClr val="0000CC"/>
                </a:solidFill>
              </a:rPr>
              <a:t>使用者自定義</a:t>
            </a:r>
            <a:r>
              <a:rPr lang="en-US" altLang="zh-TW" sz="1200" b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3.</a:t>
            </a:r>
            <a:r>
              <a:rPr lang="zh-TW" altLang="en-US" sz="1200" b="0"/>
              <a:t>通信數據代碼</a:t>
            </a:r>
            <a:r>
              <a:rPr lang="en-US" altLang="zh-TW" sz="1200" b="0"/>
              <a:t>:</a:t>
            </a:r>
            <a:r>
              <a:rPr lang="zh-TW" altLang="en-US" sz="1200" b="0"/>
              <a:t> </a:t>
            </a:r>
            <a:r>
              <a:rPr lang="en-US" altLang="zh-TW" sz="1200" b="0">
                <a:solidFill>
                  <a:srgbClr val="FF0000"/>
                </a:solidFill>
              </a:rPr>
              <a:t>ASCII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4.</a:t>
            </a:r>
            <a:r>
              <a:rPr lang="zh-TW" altLang="en-US" sz="1200" b="0"/>
              <a:t>打開設置，乙太網路端口，</a:t>
            </a:r>
            <a:r>
              <a:rPr lang="en-US" altLang="zh-TW" sz="1200" b="0"/>
              <a:t>TCP(MELSOFT</a:t>
            </a:r>
            <a:r>
              <a:rPr lang="zh-TW" altLang="en-US" sz="1200" b="0"/>
              <a:t>連結、</a:t>
            </a:r>
            <a:r>
              <a:rPr lang="en-US" altLang="zh-TW" sz="1200" b="0"/>
              <a:t>MC</a:t>
            </a:r>
            <a:r>
              <a:rPr lang="zh-TW" altLang="en-US" sz="1200" b="0"/>
              <a:t>通訊</a:t>
            </a:r>
            <a:r>
              <a:rPr lang="en-US" altLang="zh-TW" sz="1200" b="0"/>
              <a:t>)</a:t>
            </a:r>
            <a:endParaRPr lang="zh-TW" altLang="en-US" sz="1200" b="0"/>
          </a:p>
        </p:txBody>
      </p:sp>
      <p:sp>
        <p:nvSpPr>
          <p:cNvPr id="7" name="矩形 6"/>
          <p:cNvSpPr/>
          <p:nvPr/>
        </p:nvSpPr>
        <p:spPr>
          <a:xfrm>
            <a:off x="1612106" y="3590925"/>
            <a:ext cx="515541" cy="1297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475186" y="2085976"/>
            <a:ext cx="1996678" cy="16847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3538539" y="2349104"/>
            <a:ext cx="578644" cy="1035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1273" name="文字方塊 15"/>
          <p:cNvSpPr txBox="1">
            <a:spLocks noChangeArrowheads="1"/>
          </p:cNvSpPr>
          <p:nvPr/>
        </p:nvSpPr>
        <p:spPr bwMode="auto">
          <a:xfrm>
            <a:off x="5114926" y="3002757"/>
            <a:ext cx="27027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marL="214313" indent="-21431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1200" b="0" dirty="0"/>
              <a:t>TCP MC Protocol</a:t>
            </a:r>
            <a:r>
              <a:rPr lang="zh-TW" altLang="en-US" sz="1200" b="0" dirty="0"/>
              <a:t>、</a:t>
            </a:r>
            <a:r>
              <a:rPr lang="en-US" altLang="zh-TW" sz="1200" b="0" dirty="0"/>
              <a:t>port : 10001</a:t>
            </a:r>
          </a:p>
          <a:p>
            <a:pPr marL="214313" indent="-21431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1200" b="0" dirty="0"/>
              <a:t>TCP MC Protocol</a:t>
            </a:r>
            <a:r>
              <a:rPr lang="zh-TW" altLang="en-US" sz="1200" b="0" dirty="0"/>
              <a:t>、</a:t>
            </a:r>
            <a:r>
              <a:rPr lang="en-US" altLang="zh-TW" sz="1200" b="0" dirty="0"/>
              <a:t>port : 10002</a:t>
            </a:r>
          </a:p>
          <a:p>
            <a:pPr marL="214313" indent="-21431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1200" b="0" dirty="0"/>
              <a:t>TCP Data Monitoring</a:t>
            </a:r>
            <a:r>
              <a:rPr lang="zh-TW" altLang="en-US" sz="1200" b="0" dirty="0"/>
              <a:t> 、</a:t>
            </a:r>
            <a:r>
              <a:rPr lang="en-US" altLang="zh-TW" sz="1200" b="0" dirty="0"/>
              <a:t>port : 80</a:t>
            </a:r>
          </a:p>
          <a:p>
            <a:pPr marL="214313" indent="-21431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1200" b="0" dirty="0"/>
              <a:t>TCP MELSOFT Connection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200" b="0" dirty="0"/>
              <a:t>(</a:t>
            </a:r>
            <a:r>
              <a:rPr lang="zh-TW" altLang="en-US" sz="1200" b="0" dirty="0"/>
              <a:t>資料監控，可利用瀏覽器監控</a:t>
            </a:r>
            <a:r>
              <a:rPr lang="en-US" altLang="zh-TW" sz="1200" b="0" dirty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TW" altLang="en-US" sz="1200" b="0" dirty="0"/>
          </a:p>
        </p:txBody>
      </p:sp>
      <p:sp>
        <p:nvSpPr>
          <p:cNvPr id="19" name="向右箭號 18"/>
          <p:cNvSpPr/>
          <p:nvPr/>
        </p:nvSpPr>
        <p:spPr>
          <a:xfrm>
            <a:off x="4954192" y="1997870"/>
            <a:ext cx="215503" cy="4310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pic>
        <p:nvPicPr>
          <p:cNvPr id="11275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17" y="1615679"/>
            <a:ext cx="2702719" cy="13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5294711" y="1974058"/>
            <a:ext cx="2497931" cy="4786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2" name="圓角矩形 1"/>
          <p:cNvSpPr/>
          <p:nvPr/>
        </p:nvSpPr>
        <p:spPr>
          <a:xfrm>
            <a:off x="1656161" y="3461147"/>
            <a:ext cx="107156" cy="797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3" name="橢圓 2"/>
          <p:cNvSpPr>
            <a:spLocks noChangeAspect="1"/>
          </p:cNvSpPr>
          <p:nvPr/>
        </p:nvSpPr>
        <p:spPr>
          <a:xfrm>
            <a:off x="1703785" y="3646886"/>
            <a:ext cx="27384" cy="26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6452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ENET</a:t>
            </a:r>
            <a:r>
              <a:rPr lang="zh-TW" altLang="en-US" smtClean="0"/>
              <a:t>模組</a:t>
            </a:r>
            <a:r>
              <a:rPr lang="en-US" altLang="zh-TW" smtClean="0"/>
              <a:t>(</a:t>
            </a:r>
            <a:r>
              <a:rPr lang="zh-TW" altLang="en-US" smtClean="0"/>
              <a:t>資料監控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1229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29AD8B-0D8A-4BC0-9497-5C1DDE6873A8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92" name="文字方塊 5"/>
          <p:cNvSpPr txBox="1">
            <a:spLocks noChangeArrowheads="1"/>
          </p:cNvSpPr>
          <p:nvPr/>
        </p:nvSpPr>
        <p:spPr bwMode="auto">
          <a:xfrm>
            <a:off x="1357313" y="1615680"/>
            <a:ext cx="6440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 b="0"/>
              <a:t>於瀏覽器輸入</a:t>
            </a:r>
            <a:r>
              <a:rPr lang="en-US" altLang="zh-TW" sz="1200" b="0"/>
              <a:t>ENET-ADP</a:t>
            </a:r>
            <a:r>
              <a:rPr lang="zh-TW" altLang="en-US" sz="1200" b="0"/>
              <a:t>模組的</a:t>
            </a:r>
            <a:r>
              <a:rPr lang="en-US" altLang="zh-TW" sz="1200" b="0"/>
              <a:t>IP:192.168.1.20</a:t>
            </a:r>
            <a:r>
              <a:rPr lang="zh-TW" altLang="en-US" sz="1200" b="0"/>
              <a:t>，即可進行資料監控</a:t>
            </a:r>
          </a:p>
        </p:txBody>
      </p:sp>
      <p:grpSp>
        <p:nvGrpSpPr>
          <p:cNvPr id="12293" name="群組 9"/>
          <p:cNvGrpSpPr>
            <a:grpSpLocks/>
          </p:cNvGrpSpPr>
          <p:nvPr/>
        </p:nvGrpSpPr>
        <p:grpSpPr bwMode="auto">
          <a:xfrm>
            <a:off x="2158605" y="1970485"/>
            <a:ext cx="4826794" cy="3319463"/>
            <a:chOff x="1331639" y="1412776"/>
            <a:chExt cx="6434494" cy="4424924"/>
          </a:xfrm>
        </p:grpSpPr>
        <p:pic>
          <p:nvPicPr>
            <p:cNvPr id="12294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412776"/>
              <a:ext cx="3122125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412776"/>
              <a:ext cx="3122125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圖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39" y="3685569"/>
              <a:ext cx="3122125" cy="215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圖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3685569"/>
              <a:ext cx="3122125" cy="215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10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1487091" y="2830117"/>
            <a:ext cx="6172200" cy="597694"/>
          </a:xfrm>
        </p:spPr>
        <p:txBody>
          <a:bodyPr/>
          <a:lstStyle/>
          <a:p>
            <a:pPr algn="ctr"/>
            <a:r>
              <a:rPr lang="en-US" altLang="zh-TW" sz="3600"/>
              <a:t>PC</a:t>
            </a:r>
            <a:r>
              <a:rPr lang="zh-TW" altLang="en-US" sz="3600"/>
              <a:t>與</a:t>
            </a:r>
            <a:r>
              <a:rPr lang="en-US" altLang="zh-TW" sz="3600"/>
              <a:t>FX3U-ENET-ADP</a:t>
            </a:r>
            <a:r>
              <a:rPr lang="zh-TW" altLang="en-US" sz="3600"/>
              <a:t>模組連線</a:t>
            </a:r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ECA6A-50CB-49E7-9A1A-03E7BF148515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5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100"/>
              <a:t>ASCII</a:t>
            </a:r>
            <a:r>
              <a:rPr lang="zh-TW" altLang="en-US" sz="2100"/>
              <a:t>碼通訊</a:t>
            </a:r>
          </a:p>
        </p:txBody>
      </p:sp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869F1C-5D88-47C0-8B2B-F7E18D363961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64" name="文字方塊 25"/>
          <p:cNvSpPr txBox="1">
            <a:spLocks noChangeArrowheads="1"/>
          </p:cNvSpPr>
          <p:nvPr/>
        </p:nvSpPr>
        <p:spPr bwMode="auto">
          <a:xfrm>
            <a:off x="6480572" y="5704286"/>
            <a:ext cx="1532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u="sng">
                <a:solidFill>
                  <a:srgbClr val="FF0000"/>
                </a:solidFill>
              </a:rPr>
              <a:t>PS.</a:t>
            </a:r>
            <a:r>
              <a:rPr lang="zh-TW" altLang="en-US" sz="1200" u="sng">
                <a:solidFill>
                  <a:srgbClr val="FF0000"/>
                </a:solidFill>
              </a:rPr>
              <a:t>使用</a:t>
            </a:r>
            <a:r>
              <a:rPr lang="en-US" altLang="zh-TW" sz="1200" u="sng">
                <a:solidFill>
                  <a:srgbClr val="FF0000"/>
                </a:solidFill>
              </a:rPr>
              <a:t>C#</a:t>
            </a:r>
            <a:r>
              <a:rPr lang="zh-TW" altLang="en-US" sz="1200" u="sng">
                <a:solidFill>
                  <a:srgbClr val="FF0000"/>
                </a:solidFill>
              </a:rPr>
              <a:t>進行開發</a:t>
            </a:r>
          </a:p>
        </p:txBody>
      </p:sp>
      <p:sp>
        <p:nvSpPr>
          <p:cNvPr id="2" name="矩形 1"/>
          <p:cNvSpPr/>
          <p:nvPr/>
        </p:nvSpPr>
        <p:spPr>
          <a:xfrm>
            <a:off x="1601392" y="2294335"/>
            <a:ext cx="1674019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</a:t>
            </a:r>
            <a:r>
              <a:rPr lang="zh-TW" altLang="en-US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_16</a:t>
            </a:r>
            <a:r>
              <a:rPr lang="zh-TW" altLang="en-US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進制</a:t>
            </a: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13FF000A</a:t>
            </a:r>
            <a:endParaRPr lang="zh-TW" altLang="en-US" sz="13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9487" y="2294335"/>
            <a:ext cx="217765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(byte</a:t>
            </a:r>
            <a:r>
              <a:rPr lang="zh-TW" altLang="en-US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_ASCII)</a:t>
            </a:r>
          </a:p>
          <a:p>
            <a:pPr algn="ctr">
              <a:defRPr/>
            </a:pPr>
            <a:r>
              <a:rPr lang="en-US" altLang="zh-TW" sz="135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Encoding.ASCII.GetBytes</a:t>
            </a:r>
            <a:endParaRPr lang="zh-TW" altLang="en-US" sz="13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1220" y="2294335"/>
            <a:ext cx="1654969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PLC_COMMAND</a:t>
            </a:r>
            <a:endParaRPr lang="zh-TW" altLang="en-US" sz="13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>
            <a:stCxn id="2" idx="3"/>
            <a:endCxn id="9" idx="1"/>
          </p:cNvCxnSpPr>
          <p:nvPr/>
        </p:nvCxnSpPr>
        <p:spPr>
          <a:xfrm>
            <a:off x="3275411" y="2637235"/>
            <a:ext cx="2440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  <a:endCxn id="11" idx="1"/>
          </p:cNvCxnSpPr>
          <p:nvPr/>
        </p:nvCxnSpPr>
        <p:spPr>
          <a:xfrm>
            <a:off x="5697142" y="2637235"/>
            <a:ext cx="2440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文字方塊 16"/>
          <p:cNvSpPr txBox="1">
            <a:spLocks noChangeArrowheads="1"/>
          </p:cNvSpPr>
          <p:nvPr/>
        </p:nvSpPr>
        <p:spPr bwMode="auto">
          <a:xfrm>
            <a:off x="1618060" y="1994298"/>
            <a:ext cx="495180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500" b="0">
                <a:solidFill>
                  <a:srgbClr val="0000CC"/>
                </a:solidFill>
              </a:rPr>
              <a:t>COMMAND_WRITE/READ (</a:t>
            </a:r>
            <a:r>
              <a:rPr lang="zh-TW" altLang="en-US" sz="1500" b="0">
                <a:solidFill>
                  <a:srgbClr val="0000CC"/>
                </a:solidFill>
              </a:rPr>
              <a:t>字串</a:t>
            </a:r>
            <a:r>
              <a:rPr lang="en-US" altLang="zh-TW" sz="1500" b="0">
                <a:solidFill>
                  <a:srgbClr val="0000CC"/>
                </a:solidFill>
              </a:rPr>
              <a:t>&gt;ASCII)</a:t>
            </a:r>
          </a:p>
        </p:txBody>
      </p:sp>
      <p:sp>
        <p:nvSpPr>
          <p:cNvPr id="18" name="矩形 17"/>
          <p:cNvSpPr/>
          <p:nvPr/>
        </p:nvSpPr>
        <p:spPr>
          <a:xfrm>
            <a:off x="1601392" y="3714750"/>
            <a:ext cx="1674019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</a:t>
            </a:r>
            <a:r>
              <a:rPr lang="zh-TW" altLang="en-US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_16</a:t>
            </a:r>
            <a:r>
              <a:rPr lang="zh-TW" altLang="en-US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進制</a:t>
            </a: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9300</a:t>
            </a:r>
            <a:endParaRPr lang="zh-TW" altLang="en-US" sz="13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19487" y="3714750"/>
            <a:ext cx="217765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(byte</a:t>
            </a:r>
            <a:r>
              <a:rPr lang="zh-TW" altLang="en-US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_ASCII)</a:t>
            </a:r>
          </a:p>
          <a:p>
            <a:pPr algn="ctr">
              <a:defRPr/>
            </a:pPr>
            <a:r>
              <a:rPr lang="en-US" altLang="zh-TW" sz="135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Encoding.ASCII.GetString</a:t>
            </a:r>
            <a:endParaRPr lang="zh-TW" altLang="en-US" sz="13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41220" y="3714750"/>
            <a:ext cx="1654969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PLC_RESPONSE</a:t>
            </a:r>
            <a:endParaRPr lang="zh-TW" altLang="en-US" sz="13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>
            <a:stCxn id="19" idx="1"/>
            <a:endCxn id="18" idx="3"/>
          </p:cNvCxnSpPr>
          <p:nvPr/>
        </p:nvCxnSpPr>
        <p:spPr>
          <a:xfrm flipH="1">
            <a:off x="3275411" y="4057650"/>
            <a:ext cx="2440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0" idx="1"/>
            <a:endCxn id="19" idx="3"/>
          </p:cNvCxnSpPr>
          <p:nvPr/>
        </p:nvCxnSpPr>
        <p:spPr>
          <a:xfrm flipH="1">
            <a:off x="5697142" y="4057650"/>
            <a:ext cx="2440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文字方塊 24"/>
          <p:cNvSpPr txBox="1">
            <a:spLocks noChangeArrowheads="1"/>
          </p:cNvSpPr>
          <p:nvPr/>
        </p:nvSpPr>
        <p:spPr bwMode="auto">
          <a:xfrm>
            <a:off x="1618061" y="3414713"/>
            <a:ext cx="40790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500" b="0">
                <a:solidFill>
                  <a:srgbClr val="0000CC"/>
                </a:solidFill>
              </a:rPr>
              <a:t>RESPONSE_WRITE/READ (</a:t>
            </a:r>
            <a:r>
              <a:rPr lang="zh-TW" altLang="en-US" sz="1500" b="0">
                <a:solidFill>
                  <a:srgbClr val="0000CC"/>
                </a:solidFill>
              </a:rPr>
              <a:t>字串</a:t>
            </a:r>
            <a:r>
              <a:rPr lang="en-US" altLang="zh-TW" sz="1500" b="0">
                <a:solidFill>
                  <a:srgbClr val="0000CC"/>
                </a:solidFill>
              </a:rPr>
              <a:t>&lt;ASCII)</a:t>
            </a:r>
          </a:p>
        </p:txBody>
      </p:sp>
      <p:sp>
        <p:nvSpPr>
          <p:cNvPr id="15377" name="文字方塊 39"/>
          <p:cNvSpPr txBox="1">
            <a:spLocks noChangeArrowheads="1"/>
          </p:cNvSpPr>
          <p:nvPr/>
        </p:nvSpPr>
        <p:spPr bwMode="auto">
          <a:xfrm>
            <a:off x="1357314" y="1615679"/>
            <a:ext cx="49518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TW" altLang="en-US" sz="1500" b="0"/>
              <a:t>使用</a:t>
            </a:r>
            <a:r>
              <a:rPr lang="en-US" altLang="zh-TW" sz="1500" b="0"/>
              <a:t>ASCII</a:t>
            </a:r>
            <a:r>
              <a:rPr lang="zh-TW" altLang="en-US" sz="1500" b="0"/>
              <a:t>碼通訊進行開發</a:t>
            </a:r>
            <a:endParaRPr lang="en-US" altLang="zh-TW" sz="1500" b="0"/>
          </a:p>
        </p:txBody>
      </p:sp>
    </p:spTree>
    <p:extLst>
      <p:ext uri="{BB962C8B-B14F-4D97-AF65-F5344CB8AC3E}">
        <p14:creationId xmlns:p14="http://schemas.microsoft.com/office/powerpoint/2010/main" val="42139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PC</a:t>
            </a:r>
            <a:r>
              <a:rPr lang="zh-TW" altLang="en-US" smtClean="0"/>
              <a:t>與</a:t>
            </a:r>
            <a:r>
              <a:rPr lang="en-US" altLang="zh-TW" smtClean="0"/>
              <a:t>ENET-ADP</a:t>
            </a:r>
            <a:r>
              <a:rPr lang="zh-TW" altLang="en-US" smtClean="0"/>
              <a:t>模組連線</a:t>
            </a: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1357312" y="1629966"/>
            <a:ext cx="6300788" cy="55721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500"/>
              <a:t>目前</a:t>
            </a:r>
            <a:r>
              <a:rPr lang="en-US" altLang="zh-TW" sz="1500"/>
              <a:t>PC</a:t>
            </a:r>
            <a:r>
              <a:rPr lang="zh-TW" altLang="en-US" sz="1500"/>
              <a:t>與</a:t>
            </a:r>
            <a:r>
              <a:rPr lang="en-US" altLang="zh-TW" sz="1500"/>
              <a:t>PLC</a:t>
            </a:r>
            <a:r>
              <a:rPr lang="zh-TW" altLang="en-US" sz="1500"/>
              <a:t>已可連線</a:t>
            </a:r>
            <a:r>
              <a:rPr lang="en-US" altLang="zh-TW" sz="1500"/>
              <a:t>/</a:t>
            </a:r>
            <a:r>
              <a:rPr lang="zh-TW" altLang="en-US" sz="1500"/>
              <a:t>斷線、命令封包傳送</a:t>
            </a:r>
            <a:r>
              <a:rPr lang="en-US" altLang="zh-TW" sz="1500"/>
              <a:t>/</a:t>
            </a:r>
            <a:r>
              <a:rPr lang="zh-TW" altLang="en-US" sz="1500"/>
              <a:t>響應封包接收</a:t>
            </a:r>
            <a:endParaRPr lang="en-US" altLang="zh-TW" sz="1500"/>
          </a:p>
          <a:p>
            <a:r>
              <a:rPr lang="zh-TW" altLang="en-US" sz="1500"/>
              <a:t>後續將會模組化進行功能開發</a:t>
            </a: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C922CB-2EBB-4A5C-ABD2-FB487960DFC7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6389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187180"/>
            <a:ext cx="3700463" cy="189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1" y="3134917"/>
            <a:ext cx="3456385" cy="22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PC</a:t>
            </a:r>
            <a:r>
              <a:rPr lang="zh-TW" altLang="en-US" smtClean="0"/>
              <a:t>與</a:t>
            </a:r>
            <a:r>
              <a:rPr lang="en-US" altLang="zh-TW" smtClean="0"/>
              <a:t>ENET-ADP</a:t>
            </a:r>
            <a:r>
              <a:rPr lang="zh-TW" altLang="en-US" smtClean="0"/>
              <a:t>通訊 </a:t>
            </a:r>
            <a:r>
              <a:rPr lang="en-US" altLang="zh-TW" smtClean="0"/>
              <a:t>DEMO</a:t>
            </a:r>
            <a:endParaRPr lang="zh-TW" altLang="en-US" smtClean="0"/>
          </a:p>
        </p:txBody>
      </p:sp>
      <p:sp>
        <p:nvSpPr>
          <p:cNvPr id="17414" name="內容版面配置區 2"/>
          <p:cNvSpPr>
            <a:spLocks noGrp="1"/>
          </p:cNvSpPr>
          <p:nvPr>
            <p:ph idx="1"/>
          </p:nvPr>
        </p:nvSpPr>
        <p:spPr>
          <a:xfrm>
            <a:off x="1356124" y="1739503"/>
            <a:ext cx="1163240" cy="252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500">
                <a:solidFill>
                  <a:srgbClr val="0000CC"/>
                </a:solidFill>
              </a:rPr>
              <a:t>PLC RUN~</a:t>
            </a:r>
            <a:endParaRPr lang="zh-TW" altLang="en-US" sz="1500">
              <a:solidFill>
                <a:srgbClr val="0000CC"/>
              </a:solidFill>
            </a:endParaRPr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lnSpc>
                <a:spcPts val="315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19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57250" indent="-171450">
              <a:lnSpc>
                <a:spcPts val="27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165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53B2D4-98D0-4EE5-9739-8AF4FF33E4BB}" type="slidenum">
              <a:rPr lang="zh-TW" altLang="en-US" sz="135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TW" altLang="en-US" sz="135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7412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23" y="1991917"/>
            <a:ext cx="4083844" cy="215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1" y="3158730"/>
            <a:ext cx="4126706" cy="215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內容版面配置區 2"/>
          <p:cNvSpPr txBox="1">
            <a:spLocks/>
          </p:cNvSpPr>
          <p:nvPr/>
        </p:nvSpPr>
        <p:spPr bwMode="auto">
          <a:xfrm>
            <a:off x="6562725" y="2906316"/>
            <a:ext cx="1163241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500">
                <a:solidFill>
                  <a:srgbClr val="0000CC"/>
                </a:solidFill>
              </a:rPr>
              <a:t>PLC STOP~</a:t>
            </a:r>
            <a:endParaRPr lang="zh-TW" altLang="en-US" sz="15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293</Words>
  <Application>Microsoft Office PowerPoint</Application>
  <PresentationFormat>如螢幕大小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大綱</vt:lpstr>
      <vt:lpstr>FX3U-ENET-ADP模組設定</vt:lpstr>
      <vt:lpstr>ENET設定步驟(連線)</vt:lpstr>
      <vt:lpstr>ENET設定步驟(MC協議、資料監控)</vt:lpstr>
      <vt:lpstr>ENET模組(資料監控)</vt:lpstr>
      <vt:lpstr>PC與FX3U-ENET-ADP模組連線</vt:lpstr>
      <vt:lpstr>ASCII碼通訊</vt:lpstr>
      <vt:lpstr>PC與ENET-ADP模組連線</vt:lpstr>
      <vt:lpstr>PC與ENET-ADP通訊 DEMO</vt:lpstr>
      <vt:lpstr>PC與ENET-ADP通訊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大綱</dc:title>
  <dc:creator>JJHuang</dc:creator>
  <cp:lastModifiedBy>JJHuang</cp:lastModifiedBy>
  <cp:revision>1</cp:revision>
  <dcterms:created xsi:type="dcterms:W3CDTF">2023-07-27T11:45:09Z</dcterms:created>
  <dcterms:modified xsi:type="dcterms:W3CDTF">2023-07-27T11:46:12Z</dcterms:modified>
</cp:coreProperties>
</file>