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258" r:id="rId10"/>
    <p:sldId id="283" r:id="rId11"/>
    <p:sldId id="295" r:id="rId12"/>
    <p:sldId id="299" r:id="rId13"/>
    <p:sldId id="281" r:id="rId14"/>
    <p:sldId id="285" r:id="rId15"/>
    <p:sldId id="259" r:id="rId16"/>
    <p:sldId id="290" r:id="rId17"/>
    <p:sldId id="287" r:id="rId18"/>
    <p:sldId id="297" r:id="rId19"/>
    <p:sldId id="260" r:id="rId20"/>
    <p:sldId id="261" r:id="rId21"/>
    <p:sldId id="262" r:id="rId22"/>
    <p:sldId id="263" r:id="rId23"/>
    <p:sldId id="264" r:id="rId24"/>
    <p:sldId id="289" r:id="rId25"/>
    <p:sldId id="298" r:id="rId26"/>
    <p:sldId id="265" r:id="rId27"/>
    <p:sldId id="266" r:id="rId28"/>
    <p:sldId id="267" r:id="rId29"/>
    <p:sldId id="268" r:id="rId30"/>
    <p:sldId id="269" r:id="rId31"/>
    <p:sldId id="270" r:id="rId32"/>
    <p:sldId id="302" r:id="rId33"/>
    <p:sldId id="301" r:id="rId34"/>
    <p:sldId id="271" r:id="rId35"/>
    <p:sldId id="27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6" autoAdjust="0"/>
    <p:restoredTop sz="94660"/>
  </p:normalViewPr>
  <p:slideViewPr>
    <p:cSldViewPr snapToGrid="0">
      <p:cViewPr varScale="1">
        <p:scale>
          <a:sx n="42" d="100"/>
          <a:sy n="42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월계동</a:t>
            </a:r>
            <a:r>
              <a:rPr lang="ko-KR" dirty="0" smtClean="0"/>
              <a:t> </a:t>
            </a:r>
            <a:r>
              <a:rPr lang="ko-KR" dirty="0"/>
              <a:t>주민의 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layout>
                <c:manualLayout>
                  <c:x val="8.1250000000000003E-2"/>
                  <c:y val="4.158439704820392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2238065944881885E-2"/>
                      <c:h val="0.1144774166783085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7.1874999999999994E-2"/>
                  <c:y val="0.1710937394750406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노원구 축제개최가 지역에 미치는 </a:t>
            </a:r>
            <a:r>
              <a:rPr lang="ko-KR" altLang="en-US" u="sng" dirty="0" smtClean="0"/>
              <a:t>경제적</a:t>
            </a:r>
            <a:r>
              <a:rPr lang="ko-KR" altLang="en-US" dirty="0" smtClean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09-44DF-A182-9853B9D422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09-44DF-A182-9853B9D422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19</c:v>
                </c:pt>
                <c:pt idx="1">
                  <c:v>23</c:v>
                </c:pt>
                <c:pt idx="2">
                  <c:v>16</c:v>
                </c:pt>
                <c:pt idx="3">
                  <c:v>11</c:v>
                </c:pt>
                <c:pt idx="4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09-44DF-A182-9853B9D422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</c:v>
                </c:pt>
                <c:pt idx="1">
                  <c:v>17</c:v>
                </c:pt>
                <c:pt idx="2">
                  <c:v>22</c:v>
                </c:pt>
                <c:pt idx="3">
                  <c:v>30</c:v>
                </c:pt>
                <c:pt idx="4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909-44DF-A182-9853B9D422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9</c:v>
                </c:pt>
                <c:pt idx="1">
                  <c:v>6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09-44DF-A182-9853B9D42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4474752"/>
        <c:axId val="1313351472"/>
      </c:barChart>
      <c:catAx>
        <c:axId val="127447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3351472"/>
        <c:crosses val="autoZero"/>
        <c:auto val="1"/>
        <c:lblAlgn val="ctr"/>
        <c:lblOffset val="100"/>
        <c:noMultiLvlLbl val="0"/>
      </c:catAx>
      <c:valAx>
        <c:axId val="131335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447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월계동</a:t>
            </a:r>
            <a:r>
              <a:rPr lang="ko-KR" sz="1700" dirty="0" smtClean="0"/>
              <a:t> </a:t>
            </a:r>
            <a:r>
              <a:rPr lang="ko-KR" sz="1700" dirty="0"/>
              <a:t>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4.5234455934821581E-2"/>
                  <c:y val="6.8638853698715424E-3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3.8173810216779389E-2"/>
                  <c:y val="2.3861820079008545E-2"/>
                </c:manualLayout>
              </c:layout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0.10253282423793425"/>
                  <c:y val="2.8917314862455665E-2"/>
                </c:manualLayout>
              </c:layout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</c:v>
                </c:pt>
                <c:pt idx="2">
                  <c:v>19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월계동</a:t>
            </a:r>
            <a:r>
              <a:rPr lang="ko-KR" sz="1700" dirty="0" smtClean="0"/>
              <a:t> </a:t>
            </a:r>
            <a:r>
              <a:rPr lang="ko-KR" sz="1700" dirty="0"/>
              <a:t>주민의 고용 증대에 </a:t>
            </a:r>
            <a:r>
              <a:rPr lang="ko-KR" sz="1700" dirty="0" smtClean="0"/>
              <a:t>기여하는</a:t>
            </a:r>
            <a:r>
              <a:rPr lang="en-US" altLang="ko-KR" sz="1700" baseline="0" dirty="0" smtClean="0"/>
              <a:t> </a:t>
            </a:r>
            <a:r>
              <a:rPr lang="ko-KR" sz="1700" dirty="0" smtClean="0"/>
              <a:t>정도</a:t>
            </a:r>
            <a:endParaRPr lang="ko-KR" sz="17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7610851377952756E-2"/>
                  <c:y val="2.486183410052693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23</c:v>
                </c:pt>
                <c:pt idx="3">
                  <c:v>17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26168799212602"/>
          <c:y val="0.41276701447053304"/>
          <c:w val="0.13186331200787402"/>
          <c:h val="0.2550673440534360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 </a:t>
            </a:r>
            <a:r>
              <a:rPr lang="ko-KR" altLang="en-US" sz="1800" dirty="0" smtClean="0"/>
              <a:t>월계동의</a:t>
            </a:r>
            <a:r>
              <a:rPr lang="ko-KR" sz="1800" dirty="0" smtClean="0"/>
              <a:t> </a:t>
            </a:r>
            <a:r>
              <a:rPr lang="ko-KR" sz="1800" dirty="0"/>
              <a:t>관광산업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16</c:v>
                </c:pt>
                <c:pt idx="3">
                  <c:v>22</c:v>
                </c:pt>
                <c:pt idx="4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월계동의</a:t>
            </a:r>
            <a:r>
              <a:rPr lang="ko-KR" sz="1800" dirty="0" smtClean="0"/>
              <a:t> </a:t>
            </a:r>
            <a:r>
              <a:rPr lang="ko-KR" sz="1800" dirty="0"/>
              <a:t>문화산업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0.15204306102362206"/>
                  <c:y val="1.2045028786600088E-2"/>
                </c:manualLayout>
              </c:layout>
              <c:tx>
                <c:rich>
                  <a:bodyPr/>
                  <a:lstStyle/>
                  <a:p>
                    <a:fld id="{6C79E7C8-C560-4B9A-B37B-ED54D8789C9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DC855F6-3639-4AA6-AD38-4A9CD0D5725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7612819881889764E-2"/>
                  <c:y val="4.9515868016986467E-3"/>
                </c:manualLayout>
              </c:layout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11</c:v>
                </c:pt>
                <c:pt idx="3">
                  <c:v>30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 smtClean="0"/>
              <a:t>노원구</a:t>
            </a:r>
            <a:r>
              <a:rPr lang="en-US" altLang="ko-KR" sz="1600" baseline="0" dirty="0" smtClean="0"/>
              <a:t> </a:t>
            </a:r>
            <a:r>
              <a:rPr lang="ko-KR" sz="1600" dirty="0" smtClean="0"/>
              <a:t>축제가 </a:t>
            </a:r>
            <a:r>
              <a:rPr lang="ko-KR" altLang="en-US" sz="1600" dirty="0" smtClean="0"/>
              <a:t>월계동</a:t>
            </a:r>
            <a:r>
              <a:rPr lang="ko-KR" sz="1600" dirty="0" smtClean="0"/>
              <a:t> </a:t>
            </a:r>
            <a:r>
              <a:rPr lang="ko-KR" sz="1600" dirty="0"/>
              <a:t>경제 활성화 분위기 조성에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layout>
                <c:manualLayout>
                  <c:x val="7.8958661417322773E-2"/>
                  <c:y val="2.8147882126729671E-2"/>
                </c:manualLayout>
              </c:layout>
              <c:tx>
                <c:rich>
                  <a:bodyPr/>
                  <a:lstStyle/>
                  <a:p>
                    <a:fld id="{450B5135-2149-4306-879E-E08C7E7A7D9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5AD89B1-BCB1-4601-9D41-CB38EEF327F4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6.0379736712598366E-2"/>
                  <c:y val="1.113631821257885E-2"/>
                </c:manualLayout>
              </c:layout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18</c:v>
                </c:pt>
                <c:pt idx="3">
                  <c:v>21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노원구 축제개최가 지역에 미치는 </a:t>
            </a:r>
            <a:r>
              <a:rPr lang="ko-KR" altLang="en-US" sz="1600" u="sng" dirty="0" smtClean="0"/>
              <a:t>사회문화적</a:t>
            </a:r>
            <a:r>
              <a:rPr lang="ko-KR" altLang="en-US" sz="1600" dirty="0" smtClean="0"/>
              <a:t> 영향에 대해 어떻게 생각하십니까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362-4F96-B88A-4312DE996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7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362-4F96-B88A-4312DE996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12</c:v>
                </c:pt>
                <c:pt idx="2">
                  <c:v>19</c:v>
                </c:pt>
                <c:pt idx="3">
                  <c:v>8</c:v>
                </c:pt>
                <c:pt idx="4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362-4F96-B88A-4312DE996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</c:v>
                </c:pt>
                <c:pt idx="1">
                  <c:v>23</c:v>
                </c:pt>
                <c:pt idx="2">
                  <c:v>14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362-4F96-B88A-4312DE996B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11</c:v>
                </c:pt>
                <c:pt idx="3">
                  <c:v>13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362-4F96-B88A-4312DE996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2559472"/>
        <c:axId val="1182545328"/>
      </c:barChart>
      <c:catAx>
        <c:axId val="118255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2545328"/>
        <c:crosses val="autoZero"/>
        <c:auto val="1"/>
        <c:lblAlgn val="ctr"/>
        <c:lblOffset val="100"/>
        <c:noMultiLvlLbl val="0"/>
      </c:catAx>
      <c:valAx>
        <c:axId val="118254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255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월계동</a:t>
            </a:r>
            <a:r>
              <a:rPr lang="en-US" sz="1700" dirty="0" smtClean="0"/>
              <a:t> </a:t>
            </a:r>
            <a:r>
              <a:rPr lang="ko-KR" sz="1700" dirty="0"/>
              <a:t>문화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1.64341781496063E-2"/>
                  <c:y val="3.7230558733356376E-3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526008858267705E-2"/>
                  <c:y val="2.1194880585944823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4</c:v>
                </c:pt>
                <c:pt idx="2">
                  <c:v>15</c:v>
                </c:pt>
                <c:pt idx="3">
                  <c:v>20</c:v>
                </c:pt>
                <c:pt idx="4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월계동</a:t>
            </a:r>
            <a:r>
              <a:rPr lang="ko-KR" sz="1700" dirty="0" smtClean="0"/>
              <a:t> </a:t>
            </a:r>
            <a:r>
              <a:rPr lang="ko-KR" sz="1700" dirty="0"/>
              <a:t>이미지 향상에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-9.5200418307086615E-2"/>
                  <c:y val="1.20145784931976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9908710629921259E-2"/>
                  <c:y val="9.4227971565700574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12</c:v>
                </c:pt>
                <c:pt idx="3">
                  <c:v>23</c:v>
                </c:pt>
                <c:pt idx="4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월계동</a:t>
            </a:r>
            <a:r>
              <a:rPr lang="ko-KR" sz="1600" dirty="0" smtClean="0"/>
              <a:t> </a:t>
            </a:r>
            <a:r>
              <a:rPr lang="ko-KR" sz="1600" dirty="0"/>
              <a:t>주민의 자긍심과 애향심에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-0.1743617125984252"/>
                  <c:y val="1.8772882703439762E-2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4.3608513779527562E-2"/>
                  <c:y val="1.7967334032521282E-2"/>
                </c:manualLayout>
              </c:layout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7</c:v>
                </c:pt>
                <c:pt idx="2">
                  <c:v>19</c:v>
                </c:pt>
                <c:pt idx="3">
                  <c:v>14</c:v>
                </c:pt>
                <c:pt idx="4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등 축제에 대한 월계동 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2.6</c:v>
                </c:pt>
                <c:pt idx="2">
                  <c:v>2.9</c:v>
                </c:pt>
                <c:pt idx="3">
                  <c:v>2.2999999999999998</c:v>
                </c:pt>
                <c:pt idx="4">
                  <c:v>2.2000000000000002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2945712"/>
        <c:axId val="1312939728"/>
      </c:lineChart>
      <c:catAx>
        <c:axId val="131294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2939728"/>
        <c:crosses val="autoZero"/>
        <c:auto val="1"/>
        <c:lblAlgn val="ctr"/>
        <c:lblOffset val="100"/>
        <c:noMultiLvlLbl val="0"/>
      </c:catAx>
      <c:valAx>
        <c:axId val="131293972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29457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월계동</a:t>
            </a:r>
            <a:r>
              <a:rPr lang="ko-KR" sz="1600" dirty="0" smtClean="0"/>
              <a:t> </a:t>
            </a:r>
            <a:r>
              <a:rPr lang="ko-KR" sz="1600" dirty="0"/>
              <a:t>주민의 여가활동에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0.11322859251968503"/>
                  <c:y val="2.271518068927284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1987327755905509E-2"/>
                  <c:y val="1.2212966768395252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8</c:v>
                </c:pt>
                <c:pt idx="3">
                  <c:v>26</c:v>
                </c:pt>
                <c:pt idx="4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월계동</a:t>
            </a:r>
            <a:r>
              <a:rPr lang="ko-KR" sz="1600" dirty="0" smtClean="0"/>
              <a:t> </a:t>
            </a:r>
            <a:r>
              <a:rPr lang="ko-KR" sz="1600" dirty="0"/>
              <a:t>주민의 자녀 교육에 유익한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0.12017125984251968"/>
                  <c:y val="1.861749393347109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4709768700787345E-2"/>
                  <c:y val="3.80944243298213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4</c:v>
                </c:pt>
                <c:pt idx="3">
                  <c:v>26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 smtClean="0"/>
              <a:t>월계동</a:t>
            </a:r>
            <a:r>
              <a:rPr lang="ko-KR" sz="1300" dirty="0" smtClean="0"/>
              <a:t> </a:t>
            </a:r>
            <a:r>
              <a:rPr lang="ko-KR" sz="1300" dirty="0"/>
              <a:t>주민의 입장에서 축제의 파급효과를 확대하기 위해 가장 중요하다고 생각하는 방향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4.3196358267716534E-3"/>
                  <c:y val="-1.3254182255525205E-2"/>
                </c:manualLayout>
              </c:layout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"/>
                  <c:y val="6.8901447533129462E-2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6.2708169291338586E-2"/>
                  <c:y val="1.8793921087972374E-2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F7B-4D2B-AE8F-87EB558FF137}"/>
                </c:ext>
                <c:ext xmlns:c15="http://schemas.microsoft.com/office/drawing/2012/chart" uri="{CE6537A1-D6FC-4f65-9D91-7224C49458BB}">
                  <c15:layout>
                    <c:manualLayout>
                      <c:w val="0.18959817913385826"/>
                      <c:h val="0.1564475174429430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6.1315821850393699E-2"/>
                  <c:y val="-1.3328185695854729E-2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95D-49DD-878E-1D16BD3C438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</c:v>
                </c:pt>
                <c:pt idx="1">
                  <c:v>10</c:v>
                </c:pt>
                <c:pt idx="2">
                  <c:v>14</c:v>
                </c:pt>
                <c:pt idx="3">
                  <c:v>5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976168799212593"/>
          <c:y val="0.29104408888754374"/>
          <c:w val="0.37930081200787402"/>
          <c:h val="0.497317882792945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월계동</a:t>
            </a:r>
            <a:r>
              <a:rPr lang="ko-KR" dirty="0" smtClean="0"/>
              <a:t> </a:t>
            </a:r>
            <a:r>
              <a:rPr lang="ko-KR" dirty="0"/>
              <a:t>주민 성비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B02-4FAC-8A9B-A59ABA49102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B02-4FAC-8A9B-A59ABA49102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월계동</a:t>
            </a:r>
            <a:r>
              <a:rPr lang="ko-KR" dirty="0" smtClean="0"/>
              <a:t> </a:t>
            </a:r>
            <a:r>
              <a:rPr lang="ko-KR" dirty="0"/>
              <a:t>주민의 </a:t>
            </a:r>
            <a:r>
              <a:rPr lang="ko-KR" dirty="0" err="1"/>
              <a:t>연령분포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>
                <c:manualLayout>
                  <c:x val="7.6711429625984137E-2"/>
                  <c:y val="4.6023496184578239E-2"/>
                </c:manualLayout>
              </c:layout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13F-4319-9374-258C2B0700C8}"/>
                </c:ext>
                <c:ext xmlns:c15="http://schemas.microsoft.com/office/drawing/2012/chart" uri="{CE6537A1-D6FC-4f65-9D91-7224C49458BB}">
                  <c15:layout>
                    <c:manualLayout>
                      <c:w val="0.15652669783464565"/>
                      <c:h val="0.12150866624577594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3.7257997047244092E-2"/>
                  <c:y val="1.2134349647247192E-2"/>
                </c:manualLayout>
              </c:layout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10</c:v>
                </c:pt>
                <c:pt idx="2">
                  <c:v>10</c:v>
                </c:pt>
                <c:pt idx="3">
                  <c:v>8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207729468599078E-3"/>
                  <c:y val="-1.521739130434782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254-404C-8A76-0C4EB6886AD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3405797101449271"/>
                  <c:y val="4.34782608695651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254-404C-8A76-0C4EB6886AD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3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7.85024154589372E-2"/>
                  <c:y val="-4.347826086956601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312-4783-AEE0-3915EFBB88DE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7.85024154589372E-2"/>
                  <c:y val="-6.5217391304347823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8B0-430B-ABC2-3AB0D66CBA0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4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3.6231884057971015E-3"/>
                  <c:y val="-1.304347826086960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AF5-4A02-B25C-F6046BCDB36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B7B-44D5-8230-B6F4CC4B3F2E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8B0-430B-ABC2-3AB0D66CBA0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2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5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2941360"/>
        <c:axId val="1312944624"/>
      </c:barChart>
      <c:catAx>
        <c:axId val="131294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2944624"/>
        <c:crosses val="autoZero"/>
        <c:auto val="1"/>
        <c:lblAlgn val="ctr"/>
        <c:lblOffset val="100"/>
        <c:noMultiLvlLbl val="0"/>
      </c:catAx>
      <c:valAx>
        <c:axId val="131294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294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월계동</a:t>
            </a:r>
            <a:r>
              <a:rPr lang="ko-KR" dirty="0" smtClean="0"/>
              <a:t> 주민의 등 축제 방문 예정 여부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layout>
                <c:manualLayout>
                  <c:x val="0.11336546505905512"/>
                  <c:y val="1.6356790332382496E-2"/>
                </c:manualLayout>
              </c:layout>
              <c:tx>
                <c:rich>
                  <a:bodyPr/>
                  <a:lstStyle/>
                  <a:p>
                    <a:fld id="{FEC91304-8453-421C-9594-46597909D8F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7648442-4BC3-4161-9E7C-FFA4444A733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1A2-4052-9836-3EB6CFFC461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21E56D1-F9B7-4226-BBF3-6008F2A05C7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800E74B-EA65-474D-9E38-109023E4D8A0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1A2-4052-9836-3EB6CFFC461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7521465-4BB2-4467-B764-11AE5C137D3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972A6ED-0424-4D20-9F9B-973A5063BE2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0.16893270177165354"/>
                  <c:y val="8.7960932089017438E-2"/>
                </c:manualLayout>
              </c:layout>
              <c:tx>
                <c:rich>
                  <a:bodyPr/>
                  <a:lstStyle/>
                  <a:p>
                    <a:fld id="{305CB919-DEE8-4758-ACB8-FD6520AC61C1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 smtClean="0"/>
                  </a:p>
                  <a:p>
                    <a:fld id="{524B1B6D-D7F9-43F6-8C14-3C805589D80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2.0772022637795276E-2"/>
                  <c:y val="1.4732405589788031E-2"/>
                </c:manualLayout>
              </c:layout>
              <c:tx>
                <c:rich>
                  <a:bodyPr/>
                  <a:lstStyle/>
                  <a:p>
                    <a:fld id="{28B029C4-AE09-4484-8C11-EEA57E3261F5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 smtClean="0"/>
                  </a:p>
                  <a:p>
                    <a:fld id="{008A22EB-0D53-464C-BF12-7D0ADEF98EA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39</c:v>
                </c:pt>
                <c:pt idx="2">
                  <c:v>8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월계동</a:t>
            </a:r>
            <a:r>
              <a:rPr lang="ko-KR" dirty="0" smtClean="0"/>
              <a:t> </a:t>
            </a:r>
            <a:r>
              <a:rPr lang="ko-KR" dirty="0"/>
              <a:t>주민의 탈 축제 방문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0.10754634748892922"/>
                  <c:y val="3.3067449983547617E-2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C52-46A0-9925-85BE2EABB70B}"/>
                </c:ext>
                <c:ext xmlns:c15="http://schemas.microsoft.com/office/drawing/2012/chart" uri="{CE6537A1-D6FC-4f65-9D91-7224C49458BB}">
                  <c15:layout>
                    <c:manualLayout>
                      <c:w val="6.8033022781885583E-2"/>
                      <c:h val="0.1272421796726021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C52-46A0-9925-85BE2EABB70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탈 축제에 대한 월계동 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2.4</c:v>
                </c:pt>
                <c:pt idx="1">
                  <c:v>2.1</c:v>
                </c:pt>
                <c:pt idx="2">
                  <c:v>2.7</c:v>
                </c:pt>
                <c:pt idx="3">
                  <c:v>2.5</c:v>
                </c:pt>
                <c:pt idx="4">
                  <c:v>2.6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4469856"/>
        <c:axId val="1274472032"/>
      </c:lineChart>
      <c:catAx>
        <c:axId val="127446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4472032"/>
        <c:crosses val="autoZero"/>
        <c:auto val="1"/>
        <c:lblAlgn val="ctr"/>
        <c:lblOffset val="100"/>
        <c:noMultiLvlLbl val="0"/>
      </c:catAx>
      <c:valAx>
        <c:axId val="127447203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44698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855072463768113E-2"/>
                  <c:y val="8.695652173913043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A77-4A58-B4C9-AC02DCA7A89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4685990338164248E-2"/>
                  <c:y val="-1.086956521739132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2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4154589371980675E-3"/>
                  <c:y val="-6.5217391304347823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3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D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7.3671497584541057E-2"/>
                  <c:y val="-5.6521739130434866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6.0386473429950805E-3"/>
                  <c:y val="2.1739130434782609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1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5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6231884057971016E-2"/>
                  <c:y val="0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9.6618357487922704E-2"/>
                  <c:y val="3.913043478260869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4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11352657004830918"/>
                  <c:y val="-6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6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74478016"/>
        <c:axId val="1274475296"/>
      </c:barChart>
      <c:catAx>
        <c:axId val="127447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4475296"/>
        <c:crosses val="autoZero"/>
        <c:auto val="1"/>
        <c:lblAlgn val="ctr"/>
        <c:lblOffset val="100"/>
        <c:noMultiLvlLbl val="0"/>
      </c:catAx>
      <c:valAx>
        <c:axId val="127447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447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mtClean="0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월계동</a:t>
            </a:r>
            <a:r>
              <a:rPr lang="ko-KR" dirty="0" smtClean="0"/>
              <a:t> </a:t>
            </a:r>
            <a:r>
              <a:rPr lang="ko-KR" dirty="0"/>
              <a:t>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>
                <c:manualLayout>
                  <c:x val="-0.11791473917322841"/>
                  <c:y val="0.1767504812530461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8799606299212598"/>
                  <c:y val="4.215630892247115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34</c:v>
                </c:pt>
                <c:pt idx="2">
                  <c:v>11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7987927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Q1.</a:t>
            </a:r>
            <a:r>
              <a:rPr lang="ko-KR" altLang="en-US" sz="2000" dirty="0" smtClean="0"/>
              <a:t>등 축제에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165655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Q9.</a:t>
            </a:r>
            <a:r>
              <a:rPr lang="ko-KR" altLang="en-US" sz="2000" dirty="0" smtClean="0"/>
              <a:t>탈 축제에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861664"/>
              </p:ext>
            </p:extLst>
          </p:nvPr>
        </p:nvGraphicFramePr>
        <p:xfrm>
          <a:off x="806116" y="1471354"/>
          <a:ext cx="10515600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축제에 방문한다면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무엇이 제일 기대됩니까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탈 만들기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① 탈 퍼레이드 경연대회</a:t>
                      </a:r>
                      <a:endParaRPr lang="en-US" altLang="ko-KR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댄스</a:t>
                      </a:r>
                      <a:r>
                        <a:rPr lang="en-US" altLang="ko-KR" b="0" dirty="0" smtClean="0">
                          <a:latin typeface="+mn-lt"/>
                        </a:rPr>
                        <a:t>,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 smtClean="0"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58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32062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800" b="0" kern="1200" spc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07999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⑦ </a:t>
                      </a:r>
                      <a:r>
                        <a:rPr lang="ko-KR" altLang="en-US" dirty="0" err="1" smtClean="0"/>
                        <a:t>살거리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기념품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특산품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02196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Q10.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588261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35256" y="27186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미 참석한 월계동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51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097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979664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1900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6030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8640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3660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4600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2170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16423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3720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Q11.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967357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5150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13250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14600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22630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16960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16700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7591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3180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</a:t>
            </a:r>
            <a:r>
              <a:rPr lang="ko-KR" altLang="en-US" dirty="0" smtClean="0">
                <a:solidFill>
                  <a:srgbClr val="FF0000"/>
                </a:solidFill>
              </a:rPr>
              <a:t>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110301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Q13</a:t>
            </a:r>
            <a:r>
              <a:rPr lang="en-US" altLang="ko-KR" sz="2000" smtClean="0"/>
              <a:t>. 2019</a:t>
            </a:r>
            <a:r>
              <a:rPr lang="ko-KR" altLang="en-US" sz="2000" smtClean="0"/>
              <a:t>년에 </a:t>
            </a:r>
            <a:r>
              <a:rPr lang="ko-KR" altLang="en-US" sz="2000" dirty="0" smtClean="0"/>
              <a:t>열릴 탈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196482"/>
              </p:ext>
            </p:extLst>
          </p:nvPr>
        </p:nvGraphicFramePr>
        <p:xfrm>
          <a:off x="0" y="667527"/>
          <a:ext cx="12192000" cy="619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8697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가능한 작은 것으로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799855108"/>
                  </a:ext>
                </a:extLst>
              </a:tr>
              <a:tr h="62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 상품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598424029"/>
                  </a:ext>
                </a:extLst>
              </a:tr>
              <a:tr h="62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 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텀블러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420228993"/>
                  </a:ext>
                </a:extLst>
              </a:tr>
              <a:tr h="62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553605488"/>
                  </a:ext>
                </a:extLst>
              </a:tr>
              <a:tr h="62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착용 체험관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사자춤 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하회탈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633933792"/>
                  </a:ext>
                </a:extLst>
              </a:tr>
              <a:tr h="62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캐릭터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4133024195"/>
                  </a:ext>
                </a:extLst>
              </a:tr>
              <a:tr h="62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트렌드 반영한 상품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6216087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Q14. </a:t>
            </a:r>
            <a:r>
              <a:rPr lang="ko-KR" altLang="en-US" sz="2000" dirty="0"/>
              <a:t>향후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9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624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r>
              <a:rPr lang="en-US" altLang="ko-KR" dirty="0"/>
              <a:t>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단위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Q15.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경제적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348720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534651373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093859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Q2.</a:t>
            </a:r>
            <a:r>
              <a:rPr lang="ko-KR" altLang="en-US" sz="2000" dirty="0" smtClean="0"/>
              <a:t>등 축제에 대해 어떻게 생각하십니까</a:t>
            </a:r>
            <a:r>
              <a:rPr lang="en-US" altLang="ko-KR" sz="2000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4164535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2575843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527289757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50154049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79370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문화 발전에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이미지 향상에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자긍심과 애향심에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여가활동에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자녀교육에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 smtClean="0">
                <a:solidFill>
                  <a:prstClr val="black"/>
                </a:solidFill>
              </a:rPr>
              <a:t>사회문화적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영향에 대해 어떻게 생각하십니까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Q16.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사회문화적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566155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093588168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8823157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4435045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8213401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678254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축제에 방문한다면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무엇이 제일 기대됩니까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② 빛 </a:t>
                      </a:r>
                      <a:r>
                        <a:rPr lang="ko-KR" altLang="en-US" dirty="0" err="1" smtClean="0"/>
                        <a:t>포토존</a:t>
                      </a:r>
                      <a:r>
                        <a:rPr lang="en-US" altLang="ko-KR" dirty="0" smtClean="0"/>
                        <a:t>(LED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장미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① 등 전시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태권브이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쿵푸팬더 등</a:t>
                      </a:r>
                      <a:r>
                        <a:rPr lang="en-US" altLang="ko-KR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⑤ 먹거리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푸드트럭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③ 체험 프로그램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소원 등 띄우기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886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④</a:t>
                      </a:r>
                      <a:r>
                        <a:rPr lang="ko-KR" altLang="en-US" baseline="0" dirty="0" smtClean="0"/>
                        <a:t> 공연 프로그램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버스킹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연예인 공연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⑥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살거리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기념품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특산품 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50372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Q3. </a:t>
            </a:r>
            <a:r>
              <a:rPr lang="ko-KR" altLang="en-US" sz="2000" dirty="0"/>
              <a:t>등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9463113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777352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Q17.</a:t>
            </a:r>
            <a:r>
              <a:rPr lang="ko-KR" altLang="en-US" dirty="0" smtClean="0"/>
              <a:t>지역주민 입장에서 노원구 축제의 파급효과를 확대하기 위해 어떤 방향이 가장 중요하다고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3385" y="633412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Q17.</a:t>
            </a:r>
            <a:r>
              <a:rPr lang="ko-KR" altLang="en-US" dirty="0" smtClean="0"/>
              <a:t>지역주민 입장에서 노원구 축제의 파급효과를 확대하기 위해 어떤 방향이 가장 중요하다고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211250"/>
              </p:ext>
            </p:extLst>
          </p:nvPr>
        </p:nvGraphicFramePr>
        <p:xfrm>
          <a:off x="146764" y="2158868"/>
          <a:ext cx="11932942" cy="146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7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6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4231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기타 의견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9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홍보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343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734668"/>
              </p:ext>
            </p:extLst>
          </p:nvPr>
        </p:nvGraphicFramePr>
        <p:xfrm>
          <a:off x="146764" y="2158868"/>
          <a:ext cx="11932942" cy="392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7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6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02942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 블로그에 더 많은 홍보를 해주시면 감사하겠습니다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 가보고 싶네요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945612054"/>
                  </a:ext>
                </a:extLst>
              </a:tr>
              <a:tr h="48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등축제가 더 재밌는 컨텐츠를 마련해야 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933312782"/>
                  </a:ext>
                </a:extLst>
              </a:tr>
              <a:tr h="48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등축제나 탈축제는 들어봤지만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646424664"/>
                  </a:ext>
                </a:extLst>
              </a:tr>
              <a:tr h="6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숙박을 이용하게 하려면 축제 규모가 훨씬 커야하지 않을까요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그리고 주차시설이 없어 방문을 할 수가 없어요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주차장 확대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297865586"/>
                  </a:ext>
                </a:extLst>
              </a:tr>
              <a:tr h="6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월계동은 너무 안쪽에 위치해 참여하기가 어렵습니다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축제 전단이 와도 참여가 어려워요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월계에서도 축제 진행해주세요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50934613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6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Q18. </a:t>
            </a:r>
            <a:r>
              <a:rPr lang="ko-KR" altLang="en-US" sz="2000" dirty="0" smtClean="0"/>
              <a:t>등 축제나 탈 축제에 대한 의견이 있으시다면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자유롭게 적어주십시오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9505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4354712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7570016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777362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E94EE5A-292F-4A81-A0BC-8E96C7A83B72}"/>
              </a:ext>
            </a:extLst>
          </p:cNvPr>
          <p:cNvSpPr txBox="1"/>
          <p:nvPr/>
        </p:nvSpPr>
        <p:spPr>
          <a:xfrm>
            <a:off x="8317221" y="27186"/>
            <a:ext cx="3874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미 참석한 월계동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51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101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07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849899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1900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8330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9430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5950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5710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4430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00037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3480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포함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Q4.</a:t>
            </a:r>
            <a:r>
              <a:rPr lang="ko-KR" altLang="en-US" sz="2000" dirty="0" smtClean="0"/>
              <a:t>등 축제에 방문한다면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입장료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비용으로 얼마를 지불하시겠습니까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176824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3120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23690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12600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9400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9250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71983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4520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</a:t>
            </a:r>
            <a:r>
              <a:rPr lang="ko-KR" altLang="en-US" dirty="0" smtClean="0">
                <a:solidFill>
                  <a:srgbClr val="FF0000"/>
                </a:solidFill>
              </a:rPr>
              <a:t>미포함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7260336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Q6.2020</a:t>
            </a:r>
            <a:r>
              <a:rPr lang="ko-KR" altLang="en-US" sz="2000" dirty="0" smtClean="0"/>
              <a:t>년에 열릴 등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443194"/>
              </p:ext>
            </p:extLst>
          </p:nvPr>
        </p:nvGraphicFramePr>
        <p:xfrm>
          <a:off x="0" y="554656"/>
          <a:ext cx="12192000" cy="630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9354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기념품은 저가로 만들어서 상품화 했으면 좋겠습니다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 기념품등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뱃지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729876795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아이들에게 인기있는 캐릭터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푸드트럭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93086146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인기 태릭터와 노원구의 콜라보레이션 상품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54795007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전통 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727080760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짱절미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인절미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강아지요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66288515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촌스럽지 않고 소장가치 있는 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089062476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430126556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 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658380343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630254617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트렌드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47565655"/>
                  </a:ext>
                </a:extLst>
              </a:tr>
              <a:tr h="871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포토존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포토 출력 시스템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공연보다는 작은 강연이 있었으면 좋겠습니다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예를들어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삶의 질을 높이는 방법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건강하게 사는 방법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작은 강연이 있으면 조금 더 삶의 질을 높일 수 있는 강연이 있었으면 좋겠습니다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000769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Q7.</a:t>
            </a:r>
            <a:r>
              <a:rPr lang="ko-KR" altLang="en-US" sz="2000" dirty="0" smtClean="0"/>
              <a:t>향후 등 축제의 방문객을 위해 반드시 상품화해야 할 것이 있습니까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캐릭터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기념품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880325496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Q8.</a:t>
            </a:r>
            <a:r>
              <a:rPr lang="ko-KR" altLang="en-US" sz="2000" dirty="0"/>
              <a:t>탈</a:t>
            </a:r>
            <a:r>
              <a:rPr lang="ko-KR" altLang="en-US" sz="2000" dirty="0" smtClean="0"/>
              <a:t> 축제를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월계동 주민 총 </a:t>
            </a:r>
            <a:r>
              <a:rPr lang="en-US" altLang="ko-KR" dirty="0" smtClean="0"/>
              <a:t>51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1639</Words>
  <Application>Microsoft Office PowerPoint</Application>
  <PresentationFormat>와이드스크린</PresentationFormat>
  <Paragraphs>452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 은지</cp:lastModifiedBy>
  <cp:revision>105</cp:revision>
  <dcterms:created xsi:type="dcterms:W3CDTF">2019-07-31T04:59:42Z</dcterms:created>
  <dcterms:modified xsi:type="dcterms:W3CDTF">2019-08-05T12:43:00Z</dcterms:modified>
</cp:coreProperties>
</file>