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301" r:id="rId13"/>
    <p:sldId id="281" r:id="rId14"/>
    <p:sldId id="285" r:id="rId15"/>
    <p:sldId id="259" r:id="rId16"/>
    <p:sldId id="303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2500000000000001E-2"/>
                  <c:y val="-0.2062499873123777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06-44D7-957F-DD3DB82967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06-44D7-957F-DD3DB82967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06-44D7-957F-DD3DB82967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506-44D7-957F-DD3DB82967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지역문화사업 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506-44D7-957F-DD3DB8296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356656"/>
        <c:axId val="1371355568"/>
      </c:barChart>
      <c:catAx>
        <c:axId val="137135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5568"/>
        <c:crosses val="autoZero"/>
        <c:auto val="1"/>
        <c:lblAlgn val="ctr"/>
        <c:lblOffset val="100"/>
        <c:noMultiLvlLbl val="0"/>
      </c:catAx>
      <c:valAx>
        <c:axId val="137135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하계</a:t>
            </a:r>
            <a:r>
              <a:rPr lang="ko-KR" sz="1700" dirty="0"/>
              <a:t> </a:t>
            </a:r>
            <a:r>
              <a:rPr lang="en-US" sz="1700" dirty="0"/>
              <a:t>1</a:t>
            </a:r>
            <a:r>
              <a:rPr lang="ko-KR" sz="1700" dirty="0"/>
              <a:t>동 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6591672789515781E-2"/>
                  <c:y val="3.6607388639314883E-2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하계동</a:t>
            </a:r>
            <a:r>
              <a:rPr lang="ko-KR" sz="1700" dirty="0" smtClean="0"/>
              <a:t> </a:t>
            </a:r>
            <a:r>
              <a:rPr lang="ko-KR" sz="1700" dirty="0"/>
              <a:t>주민의 고용 증대에 기여하는</a:t>
            </a:r>
            <a:r>
              <a:rPr lang="en-US" altLang="ko-KR" sz="1700" baseline="0" dirty="0"/>
              <a:t> </a:t>
            </a:r>
            <a:r>
              <a:rPr lang="ko-KR" sz="1700" dirty="0"/>
              <a:t>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2.0681286909448818E-2"/>
                  <c:y val="9.35196792864370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 </a:t>
            </a:r>
            <a:r>
              <a:rPr lang="ko-KR" altLang="en-US" sz="1800" dirty="0"/>
              <a:t>하계</a:t>
            </a:r>
            <a:r>
              <a:rPr lang="ko-KR" sz="1800" dirty="0"/>
              <a:t> </a:t>
            </a:r>
            <a:r>
              <a:rPr lang="en-US" sz="1800" dirty="0"/>
              <a:t>1</a:t>
            </a:r>
            <a:r>
              <a:rPr lang="ko-KR" sz="1800" dirty="0"/>
              <a:t>동의 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3.4093257874015749E-3"/>
                  <c:y val="-0.41091323751764042"/>
                </c:manualLayout>
              </c:layout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</a:t>
            </a:r>
            <a:r>
              <a:rPr lang="en-US" altLang="ko-KR" sz="1800" dirty="0"/>
              <a:t> </a:t>
            </a:r>
            <a:r>
              <a:rPr lang="ko-KR" altLang="en-US" sz="1800" dirty="0"/>
              <a:t>하계 </a:t>
            </a:r>
            <a:r>
              <a:rPr lang="en-US" sz="1800" dirty="0"/>
              <a:t>1</a:t>
            </a:r>
            <a:r>
              <a:rPr lang="ko-KR" sz="1800" dirty="0"/>
              <a:t>동의 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1549089566929134"/>
                  <c:y val="0.158455206787942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640009842519683E-2"/>
                  <c:y val="0.15633549727266871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</a:t>
            </a:r>
            <a:r>
              <a:rPr lang="en-US" altLang="ko-KR" sz="1600" baseline="0" dirty="0"/>
              <a:t> </a:t>
            </a:r>
            <a:r>
              <a:rPr lang="ko-KR" sz="1600" dirty="0"/>
              <a:t>축제가 </a:t>
            </a:r>
            <a:r>
              <a:rPr lang="ko-KR" altLang="en-US" sz="1600" dirty="0"/>
              <a:t>하계</a:t>
            </a:r>
            <a:r>
              <a:rPr lang="ko-KR" sz="1600" dirty="0"/>
              <a:t> </a:t>
            </a:r>
            <a:r>
              <a:rPr lang="en-US" sz="1600" dirty="0"/>
              <a:t>1</a:t>
            </a:r>
            <a:r>
              <a:rPr lang="ko-KR" sz="1600" dirty="0"/>
              <a:t>동 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노원구 축제개최가 지역에 미치는 </a:t>
            </a:r>
            <a:r>
              <a:rPr lang="ko-KR" altLang="en-US" sz="1600" u="sng" dirty="0"/>
              <a:t>사회문화적</a:t>
            </a:r>
            <a:r>
              <a:rPr lang="ko-KR" altLang="en-US" sz="1600" dirty="0"/>
              <a:t> 영향에 대해 어떻게 생각하십니까</a:t>
            </a:r>
            <a:r>
              <a:rPr lang="en-US" altLang="ko-KR" sz="1600" dirty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D73-441C-9B05-C95737F058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D73-441C-9B05-C95737F058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D73-441C-9B05-C95737F058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D73-441C-9B05-C95737F058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73-441C-9B05-C95737F0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358288"/>
        <c:axId val="1371349040"/>
      </c:barChart>
      <c:catAx>
        <c:axId val="137135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49040"/>
        <c:crosses val="autoZero"/>
        <c:auto val="1"/>
        <c:lblAlgn val="ctr"/>
        <c:lblOffset val="100"/>
        <c:noMultiLvlLbl val="0"/>
      </c:catAx>
      <c:valAx>
        <c:axId val="137134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하계 </a:t>
            </a:r>
            <a:r>
              <a:rPr lang="en-US" sz="1700" dirty="0"/>
              <a:t>1</a:t>
            </a:r>
            <a:r>
              <a:rPr lang="ko-KR" sz="1700" dirty="0"/>
              <a:t>동</a:t>
            </a:r>
            <a:r>
              <a:rPr lang="en-US" sz="1700" dirty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2.7378813976377953E-2"/>
                  <c:y val="3.8091656121330211E-2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510088582677114E-2"/>
                  <c:y val="1.6507380874299898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하계 </a:t>
            </a:r>
            <a:r>
              <a:rPr lang="en-US" sz="1700" dirty="0"/>
              <a:t>1</a:t>
            </a:r>
            <a:r>
              <a:rPr lang="ko-KR" sz="1700" dirty="0"/>
              <a:t>동 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이미지 향상에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1.5873154527559056E-2"/>
                  <c:y val="3.84518923196424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3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하계 </a:t>
            </a:r>
            <a:r>
              <a:rPr lang="en-US" sz="1600" dirty="0"/>
              <a:t>1</a:t>
            </a:r>
            <a:r>
              <a:rPr lang="ko-KR" sz="1600" dirty="0"/>
              <a:t>동 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1.4700787401574746E-2"/>
                  <c:y val="1.8772882703439794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축제에 대한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2.8</c:v>
                </c:pt>
                <c:pt idx="1">
                  <c:v>2.5</c:v>
                </c:pt>
                <c:pt idx="2">
                  <c:v>2.2999999999999998</c:v>
                </c:pt>
                <c:pt idx="3">
                  <c:v>2.5</c:v>
                </c:pt>
                <c:pt idx="4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1351760"/>
        <c:axId val="1371357744"/>
      </c:lineChart>
      <c:catAx>
        <c:axId val="137135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7744"/>
        <c:crosses val="autoZero"/>
        <c:auto val="1"/>
        <c:lblAlgn val="ctr"/>
        <c:lblOffset val="100"/>
        <c:noMultiLvlLbl val="0"/>
      </c:catAx>
      <c:valAx>
        <c:axId val="13713577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17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하계 </a:t>
            </a:r>
            <a:r>
              <a:rPr lang="en-US" sz="1600" dirty="0"/>
              <a:t>1</a:t>
            </a:r>
            <a:r>
              <a:rPr lang="ko-KR" sz="1600" dirty="0"/>
              <a:t>동 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5.8541092519685096E-2"/>
                  <c:y val="2.974643025674025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731028543307081E-2"/>
                  <c:y val="3.5829660689612408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3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하계 </a:t>
            </a:r>
            <a:r>
              <a:rPr lang="en-US" sz="1600" dirty="0"/>
              <a:t>1</a:t>
            </a:r>
            <a:r>
              <a:rPr lang="ko-KR" sz="1600" dirty="0"/>
              <a:t>동 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1.3921259842519684E-2"/>
                  <c:y val="2.33049936451160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2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300" dirty="0"/>
              <a:t>하계 </a:t>
            </a:r>
            <a:r>
              <a:rPr lang="en-US" sz="1300" dirty="0"/>
              <a:t>1</a:t>
            </a:r>
            <a:r>
              <a:rPr lang="ko-KR" sz="1300" dirty="0"/>
              <a:t>동 주민의 입장에서 축제의 파급효과를 확대하기 위해 가장 중요하다고 생각하는 방향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1.2147883858267721E-2"/>
                  <c:y val="0.1251514440728688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9.8693036417322841E-2"/>
                  <c:y val="-5.8154523981636935E-3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8.4753321850393706E-2"/>
                  <c:y val="1.245306271819249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설문에 참여한 하계 </a:t>
            </a:r>
            <a:r>
              <a:rPr lang="en-US"/>
              <a:t>1</a:t>
            </a:r>
            <a:r>
              <a:rPr lang="ko-KR"/>
              <a:t>동 주민 성비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0.12812499999999999"/>
                  <c:y val="9.8437493944543888E-2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설문에 참여한 하계 </a:t>
            </a:r>
            <a:r>
              <a:rPr lang="en-US"/>
              <a:t>1</a:t>
            </a:r>
            <a:r>
              <a:rPr lang="ko-KR"/>
              <a:t>동 주민의 연령분포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-0.14370693897637801"/>
                  <c:y val="0.144493285894851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7.6454724409448824E-2"/>
                  <c:y val="-0.1845391126636864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8.0622662401574799E-2"/>
                  <c:y val="-0.1480795922687258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2185039370078747E-2"/>
                  <c:y val="0.1444432735947789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4.9516908212560384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6425120772946863E-2"/>
                  <c:y val="-2.1739130434783008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4154589371981118E-3"/>
                  <c:y val="-6.0869565217391383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3.9855072463768113E-2"/>
                  <c:y val="-1.521739130434790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2318840579719E-3"/>
                  <c:y val="-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AE5-4BC2-8F3F-BA64AE12155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6.0386473429951515E-2"/>
                  <c:y val="-3.478260869565225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AE5-4BC2-8F3F-BA64AE12155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1358832"/>
        <c:axId val="1371353936"/>
      </c:barChart>
      <c:catAx>
        <c:axId val="137135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3936"/>
        <c:crosses val="autoZero"/>
        <c:auto val="1"/>
        <c:lblAlgn val="ctr"/>
        <c:lblOffset val="100"/>
        <c:noMultiLvlLbl val="0"/>
      </c:catAx>
      <c:valAx>
        <c:axId val="137135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등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layout>
                <c:manualLayout>
                  <c:x val="-0.15771911909448819"/>
                  <c:y val="0.1928941195316117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5553469488188976"/>
                  <c:y val="-0.1746250507735574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8286847933070863"/>
                  <c:y val="1.106434479180941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3620201771653544E-2"/>
                  <c:y val="3.874218511674550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7.6452755905511816E-2"/>
                  <c:y val="1.823031383917851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9.6577811868098565E-3"/>
                  <c:y val="7.9987292077553396E-2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2.3841604459776726E-2"/>
                  <c:y val="-0.27685941948453374"/>
                </c:manualLayout>
              </c:layout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축제에 대한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3.8</c:v>
                </c:pt>
                <c:pt idx="1">
                  <c:v>3.5</c:v>
                </c:pt>
                <c:pt idx="2">
                  <c:v>4.3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1349584"/>
        <c:axId val="1371350672"/>
      </c:lineChart>
      <c:catAx>
        <c:axId val="137134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0672"/>
        <c:crosses val="autoZero"/>
        <c:auto val="1"/>
        <c:lblAlgn val="ctr"/>
        <c:lblOffset val="100"/>
        <c:noMultiLvlLbl val="0"/>
      </c:catAx>
      <c:valAx>
        <c:axId val="13713506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495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280193236714976E-2"/>
                  <c:y val="-6.5217391304349418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2141451144382595E-17"/>
                  <c:y val="-4.130434782608703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7.6086956521739135E-2"/>
                  <c:y val="-3.913043478260877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AD3-4C05-905D-3DA62C11DE08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2141451144382595E-17"/>
                  <c:y val="-0.10000000000000007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8309178743961576E-3"/>
                  <c:y val="-0.15652173913043479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1352657004830918"/>
                  <c:y val="-1.73913043478260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0048309178743912E-2"/>
                  <c:y val="-2.1739130434782609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3671497584541015E-2"/>
                  <c:y val="-4.3478260869565218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1354480"/>
        <c:axId val="1371348496"/>
      </c:barChart>
      <c:catAx>
        <c:axId val="13713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48496"/>
        <c:crosses val="autoZero"/>
        <c:auto val="1"/>
        <c:lblAlgn val="ctr"/>
        <c:lblOffset val="100"/>
        <c:noMultiLvlLbl val="0"/>
      </c:catAx>
      <c:valAx>
        <c:axId val="137134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13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하계동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7549606299212597"/>
                  <c:y val="1.40313106526014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4"/>
        <c:delete val="1"/>
      </c:legendEntry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979329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Q1.</a:t>
            </a:r>
            <a:r>
              <a:rPr lang="ko-KR" altLang="en-US" sz="2000" dirty="0"/>
              <a:t>등 축제에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03088" y="154547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84517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Q9.</a:t>
            </a:r>
            <a:r>
              <a:rPr lang="ko-KR" altLang="en-US" sz="2000" dirty="0"/>
              <a:t>탈 축제에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652"/>
              </p:ext>
            </p:extLst>
          </p:nvPr>
        </p:nvGraphicFramePr>
        <p:xfrm>
          <a:off x="838200" y="1487397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축제에 방문한다면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무엇이 제일 기대됩니까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경연대회</a:t>
                      </a:r>
                      <a:endParaRPr lang="en-US" altLang="ko-KR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en-US" altLang="ko-KR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800" b="0" kern="0" spc="-4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④ </a:t>
                      </a: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전시 프로그램</a:t>
                      </a:r>
                      <a:r>
                        <a:rPr lang="en-US" altLang="ko-KR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세계 탈 전시 등</a:t>
                      </a:r>
                      <a:r>
                        <a:rPr lang="en-US" altLang="ko-KR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⑦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살거리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기념품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특산품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A1D1F6-47E4-420C-BCE2-5F95ADC97102}"/>
              </a:ext>
            </a:extLst>
          </p:cNvPr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Q10.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231242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79738" y="27186"/>
            <a:ext cx="3613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미참석한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하계동 </a:t>
            </a:r>
            <a:r>
              <a:rPr lang="ko-KR" altLang="en-US" sz="1400" dirty="0"/>
              <a:t>주민 총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92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360438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21250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27419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8750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Q11.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38781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42500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0755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11670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4660909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Q13</a:t>
            </a:r>
            <a:r>
              <a:rPr lang="en-US" altLang="ko-KR" sz="2000"/>
              <a:t>. 2019</a:t>
            </a:r>
            <a:r>
              <a:rPr lang="ko-KR" altLang="en-US" sz="2000"/>
              <a:t>년에 </a:t>
            </a:r>
            <a:r>
              <a:rPr lang="ko-KR" altLang="en-US" sz="2000" dirty="0"/>
              <a:t>열릴 탈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03934"/>
              </p:ext>
            </p:extLst>
          </p:nvPr>
        </p:nvGraphicFramePr>
        <p:xfrm>
          <a:off x="2290481" y="1758390"/>
          <a:ext cx="7875494" cy="113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420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Q14.</a:t>
            </a:r>
            <a:r>
              <a:rPr lang="ko-KR" altLang="en-US" sz="2000" dirty="0">
                <a:solidFill>
                  <a:prstClr val="black"/>
                </a:solidFill>
              </a:rPr>
              <a:t>향후 </a:t>
            </a:r>
            <a:r>
              <a:rPr lang="ko-KR" altLang="en-US" sz="2000" dirty="0" smtClean="0">
                <a:solidFill>
                  <a:prstClr val="black"/>
                </a:solidFill>
              </a:rPr>
              <a:t>탈 </a:t>
            </a:r>
            <a:r>
              <a:rPr lang="ko-KR" altLang="en-US" sz="2000" dirty="0">
                <a:solidFill>
                  <a:prstClr val="black"/>
                </a:solidFill>
              </a:rPr>
              <a:t>축제의 방문객을 위해 반드시 상품화해야 할 것이 있습니까</a:t>
            </a:r>
            <a:r>
              <a:rPr lang="en-US" altLang="ko-KR" sz="2000" dirty="0">
                <a:solidFill>
                  <a:prstClr val="black"/>
                </a:solidFill>
              </a:rPr>
              <a:t>?(</a:t>
            </a:r>
            <a:r>
              <a:rPr lang="ko-KR" altLang="en-US" sz="2000" dirty="0">
                <a:solidFill>
                  <a:prstClr val="black"/>
                </a:solidFill>
              </a:rPr>
              <a:t>예시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  <a:r>
              <a:rPr lang="ko-KR" altLang="en-US" sz="2000" dirty="0">
                <a:solidFill>
                  <a:prstClr val="black"/>
                </a:solidFill>
              </a:rPr>
              <a:t>캐릭터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기념품 등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8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14624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 : </a:t>
            </a:r>
            <a:r>
              <a:rPr lang="ko-KR" altLang="en-US" dirty="0"/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Q15.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경제적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08997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00767710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212486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Q2.</a:t>
            </a:r>
            <a:r>
              <a:rPr lang="ko-KR" altLang="en-US" sz="2000" dirty="0"/>
              <a:t>등 축제에 대해 어떻게 생각하십니까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1253" y="30778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34885558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3898480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221059392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883988274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41829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문화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이미지 향상에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자긍심과 애향심에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여가활동에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자녀교육에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>
                <a:solidFill>
                  <a:prstClr val="black"/>
                </a:solidFill>
              </a:rPr>
              <a:t>사회문화적</a:t>
            </a:r>
            <a:r>
              <a:rPr lang="ko-KR" altLang="en-US" dirty="0">
                <a:solidFill>
                  <a:prstClr val="black"/>
                </a:solidFill>
              </a:rPr>
              <a:t> 영향에 대해 어떻게 생각하십니까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Q16.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사회문화적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849428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prstClr val="black"/>
                </a:solidFill>
              </a:rPr>
              <a:t>미참석한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하계동 </a:t>
            </a:r>
            <a:r>
              <a:rPr lang="ko-KR" altLang="en-US" dirty="0">
                <a:solidFill>
                  <a:prstClr val="black"/>
                </a:solidFill>
              </a:rPr>
              <a:t>주민 총 </a:t>
            </a:r>
            <a:r>
              <a:rPr lang="en-US" altLang="ko-KR" dirty="0" smtClean="0">
                <a:solidFill>
                  <a:prstClr val="black"/>
                </a:solidFill>
              </a:rPr>
              <a:t>4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333241866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prstClr val="black"/>
                </a:solidFill>
              </a:rPr>
              <a:t>미참석한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하계동 </a:t>
            </a:r>
            <a:r>
              <a:rPr lang="ko-KR" altLang="en-US" dirty="0">
                <a:solidFill>
                  <a:prstClr val="black"/>
                </a:solidFill>
              </a:rPr>
              <a:t>주민 총 </a:t>
            </a:r>
            <a:r>
              <a:rPr lang="en-US" altLang="ko-KR" dirty="0" smtClean="0">
                <a:solidFill>
                  <a:prstClr val="black"/>
                </a:solidFill>
              </a:rPr>
              <a:t>4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1537742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6927860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6949660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106274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축제에 방문한다면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무엇이 제일 기대됩니까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E8B04A-108E-4D14-8CBF-E949C2EDB030}"/>
              </a:ext>
            </a:extLst>
          </p:cNvPr>
          <p:cNvSpPr txBox="1"/>
          <p:nvPr/>
        </p:nvSpPr>
        <p:spPr>
          <a:xfrm>
            <a:off x="146763" y="154547"/>
            <a:ext cx="861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Q3.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7752720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6817660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0665" y="6334120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Q17.</a:t>
            </a:r>
            <a:r>
              <a:rPr lang="ko-KR" altLang="en-US" dirty="0"/>
              <a:t>지역주민 입장에서 노원구 축제의 파급효과를 확대하기 위해 어떤 방향이 가장 중요하다고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5240096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6445515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03994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4EE5A-292F-4A81-A0BC-8E96C7A83B72}"/>
              </a:ext>
            </a:extLst>
          </p:cNvPr>
          <p:cNvSpPr txBox="1"/>
          <p:nvPr/>
        </p:nvSpPr>
        <p:spPr>
          <a:xfrm>
            <a:off x="8379738" y="181074"/>
            <a:ext cx="3613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미참석한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하계동 </a:t>
            </a:r>
            <a:r>
              <a:rPr lang="ko-KR" altLang="en-US" sz="1400" dirty="0"/>
              <a:t>주민 총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43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59183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13750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41256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Q4.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657584"/>
              </p:ext>
            </p:extLst>
          </p:nvPr>
        </p:nvGraphicFramePr>
        <p:xfrm>
          <a:off x="1331258" y="1748118"/>
          <a:ext cx="9789458" cy="4491224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18649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530230459"/>
              </p:ext>
            </p:extLst>
          </p:nvPr>
        </p:nvGraphicFramePr>
        <p:xfrm>
          <a:off x="2302435" y="107626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Q6.2020</a:t>
            </a:r>
            <a:r>
              <a:rPr lang="ko-KR" altLang="en-US" sz="2000" dirty="0"/>
              <a:t>년에 열릴 등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73056"/>
              </p:ext>
            </p:extLst>
          </p:nvPr>
        </p:nvGraphicFramePr>
        <p:xfrm>
          <a:off x="2290481" y="1758390"/>
          <a:ext cx="7875494" cy="113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Q7.</a:t>
            </a:r>
            <a:r>
              <a:rPr lang="ko-KR" altLang="en-US" sz="2000" dirty="0"/>
              <a:t>향후 등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842508567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Q8.</a:t>
            </a:r>
            <a:r>
              <a:rPr lang="ko-KR" altLang="en-US" sz="2000" dirty="0"/>
              <a:t>탈 축제를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54414" y="138166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미참석한</a:t>
            </a:r>
            <a:r>
              <a:rPr lang="ko-KR" altLang="en-US" dirty="0"/>
              <a:t> </a:t>
            </a:r>
            <a:r>
              <a:rPr lang="ko-KR" altLang="en-US" dirty="0" smtClean="0"/>
              <a:t>하계동 </a:t>
            </a:r>
            <a:r>
              <a:rPr lang="ko-KR" altLang="en-US" dirty="0"/>
              <a:t>주민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1314</Words>
  <Application>Microsoft Office PowerPoint</Application>
  <PresentationFormat>와이드스크린</PresentationFormat>
  <Paragraphs>354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116</cp:revision>
  <dcterms:created xsi:type="dcterms:W3CDTF">2019-07-31T04:59:42Z</dcterms:created>
  <dcterms:modified xsi:type="dcterms:W3CDTF">2019-08-05T13:20:33Z</dcterms:modified>
</cp:coreProperties>
</file>