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301" r:id="rId13"/>
    <p:sldId id="281" r:id="rId14"/>
    <p:sldId id="285" r:id="rId15"/>
    <p:sldId id="259" r:id="rId16"/>
    <p:sldId id="303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302" r:id="rId33"/>
    <p:sldId id="292" r:id="rId34"/>
    <p:sldId id="271" r:id="rId35"/>
    <p:sldId id="27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공릉</a:t>
            </a:r>
            <a:r>
              <a:rPr lang="ko-KR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동</a:t>
            </a:r>
            <a:r>
              <a:rPr lang="ko-KR" dirty="0"/>
              <a:t> 주민의 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5D-4C18-B1A2-B4DD81DA9C4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2500000000000001E-2"/>
                  <c:y val="-0.2062499873123777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06-44D7-957F-DD3DB82967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</c:v>
                </c:pt>
                <c:pt idx="1">
                  <c:v>14</c:v>
                </c:pt>
                <c:pt idx="2">
                  <c:v>6</c:v>
                </c:pt>
                <c:pt idx="3">
                  <c:v>3</c:v>
                </c:pt>
                <c:pt idx="4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06-44D7-957F-DD3DB82967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</c:v>
                </c:pt>
                <c:pt idx="1">
                  <c:v>12</c:v>
                </c:pt>
                <c:pt idx="2">
                  <c:v>15</c:v>
                </c:pt>
                <c:pt idx="3">
                  <c:v>14</c:v>
                </c:pt>
                <c:pt idx="4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06-44D7-957F-DD3DB82967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9</c:v>
                </c:pt>
                <c:pt idx="1">
                  <c:v>10</c:v>
                </c:pt>
                <c:pt idx="2">
                  <c:v>15</c:v>
                </c:pt>
                <c:pt idx="3">
                  <c:v>19</c:v>
                </c:pt>
                <c:pt idx="4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506-44D7-957F-DD3DB82967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8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506-44D7-957F-DD3DB8296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1408"/>
        <c:axId val="5203248"/>
      </c:barChart>
      <c:catAx>
        <c:axId val="521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3248"/>
        <c:crosses val="autoZero"/>
        <c:auto val="1"/>
        <c:lblAlgn val="ctr"/>
        <c:lblOffset val="100"/>
        <c:noMultiLvlLbl val="0"/>
      </c:catAx>
      <c:valAx>
        <c:axId val="520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1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하계</a:t>
            </a:r>
            <a:r>
              <a:rPr lang="ko-KR" sz="1700" dirty="0"/>
              <a:t> </a:t>
            </a:r>
            <a:r>
              <a:rPr lang="en-US" sz="1700" dirty="0"/>
              <a:t>1</a:t>
            </a:r>
            <a:r>
              <a:rPr lang="ko-KR" sz="1700" dirty="0"/>
              <a:t>동 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6591672789515781E-2"/>
                  <c:y val="3.6607388639314883E-2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11</c:v>
                </c:pt>
                <c:pt idx="2">
                  <c:v>18</c:v>
                </c:pt>
                <c:pt idx="3">
                  <c:v>9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공릉 </a:t>
            </a:r>
            <a:r>
              <a:rPr lang="en-US" altLang="ko-KR" sz="1700" dirty="0"/>
              <a:t>1</a:t>
            </a:r>
            <a:r>
              <a:rPr lang="ko-KR" altLang="en-US" sz="1700" dirty="0"/>
              <a:t>동</a:t>
            </a:r>
            <a:r>
              <a:rPr lang="ko-KR" sz="1700" dirty="0"/>
              <a:t> 주민의 고용 증대에 기여하는</a:t>
            </a:r>
            <a:r>
              <a:rPr lang="en-US" altLang="ko-KR" sz="1700" baseline="0" dirty="0"/>
              <a:t> </a:t>
            </a:r>
            <a:r>
              <a:rPr lang="ko-KR" sz="1700" dirty="0"/>
              <a:t>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2.0681286909448818E-2"/>
                  <c:y val="9.35196792864370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14</c:v>
                </c:pt>
                <c:pt idx="2">
                  <c:v>12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 </a:t>
            </a:r>
            <a:r>
              <a:rPr lang="ko-KR" altLang="en-US" sz="1800" dirty="0"/>
              <a:t>하계</a:t>
            </a:r>
            <a:r>
              <a:rPr lang="ko-KR" sz="1800" dirty="0"/>
              <a:t> </a:t>
            </a:r>
            <a:r>
              <a:rPr lang="en-US" sz="1800" dirty="0"/>
              <a:t>1</a:t>
            </a:r>
            <a:r>
              <a:rPr lang="ko-KR" sz="1800" dirty="0"/>
              <a:t>동의 관광산업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15</c:v>
                </c:pt>
                <c:pt idx="3">
                  <c:v>15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</a:t>
            </a:r>
            <a:r>
              <a:rPr lang="en-US" altLang="ko-KR" sz="1800" dirty="0"/>
              <a:t> </a:t>
            </a:r>
            <a:r>
              <a:rPr lang="ko-KR" altLang="en-US" sz="1800" dirty="0"/>
              <a:t>하계 </a:t>
            </a:r>
            <a:r>
              <a:rPr lang="en-US" sz="1800" dirty="0"/>
              <a:t>1</a:t>
            </a:r>
            <a:r>
              <a:rPr lang="ko-KR" sz="1800" dirty="0"/>
              <a:t>동의 문화산업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3.8928395669291335E-2"/>
                  <c:y val="7.173646212251094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6640009842519683E-2"/>
                  <c:y val="0.15633549727266871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14</c:v>
                </c:pt>
                <c:pt idx="3">
                  <c:v>19</c:v>
                </c:pt>
                <c:pt idx="4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</a:t>
            </a:r>
            <a:r>
              <a:rPr lang="en-US" altLang="ko-KR" sz="1600" baseline="0" dirty="0"/>
              <a:t> </a:t>
            </a:r>
            <a:r>
              <a:rPr lang="ko-KR" sz="1600" dirty="0"/>
              <a:t>축제가 </a:t>
            </a:r>
            <a:r>
              <a:rPr lang="ko-KR" altLang="en-US" sz="1600" dirty="0"/>
              <a:t>하계</a:t>
            </a:r>
            <a:r>
              <a:rPr lang="ko-KR" sz="1600" dirty="0"/>
              <a:t> </a:t>
            </a:r>
            <a:r>
              <a:rPr lang="en-US" sz="1600" dirty="0"/>
              <a:t>1</a:t>
            </a:r>
            <a:r>
              <a:rPr lang="ko-KR" sz="1600" dirty="0"/>
              <a:t>동 경제 활성화 분위기 조성에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9</c:v>
                </c:pt>
                <c:pt idx="2">
                  <c:v>16</c:v>
                </c:pt>
                <c:pt idx="3">
                  <c:v>11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/>
              <a:t>노원구 축제개최가 지역에 미치는 </a:t>
            </a:r>
            <a:r>
              <a:rPr lang="ko-KR" altLang="en-US" sz="1600" u="sng" dirty="0"/>
              <a:t>사회문화적</a:t>
            </a:r>
            <a:r>
              <a:rPr lang="ko-KR" altLang="en-US" sz="1600" dirty="0"/>
              <a:t> 영향에 대해 어떻게 생각하십니까</a:t>
            </a:r>
            <a:r>
              <a:rPr lang="en-US" altLang="ko-KR" sz="1600" dirty="0"/>
              <a:t>?</a:t>
            </a:r>
            <a:endParaRPr lang="ko-KR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D73-441C-9B05-C95737F058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D73-441C-9B05-C95737F058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19</c:v>
                </c:pt>
                <c:pt idx="3">
                  <c:v>13</c:v>
                </c:pt>
                <c:pt idx="4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D73-441C-9B05-C95737F058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24</c:v>
                </c:pt>
                <c:pt idx="1">
                  <c:v>20</c:v>
                </c:pt>
                <c:pt idx="2">
                  <c:v>11</c:v>
                </c:pt>
                <c:pt idx="3">
                  <c:v>22</c:v>
                </c:pt>
                <c:pt idx="4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D73-441C-9B05-C95737F058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8</c:v>
                </c:pt>
                <c:pt idx="1">
                  <c:v>11</c:v>
                </c:pt>
                <c:pt idx="2">
                  <c:v>3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D73-441C-9B05-C95737F05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7056"/>
        <c:axId val="5205968"/>
      </c:barChart>
      <c:catAx>
        <c:axId val="52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5968"/>
        <c:crosses val="autoZero"/>
        <c:auto val="1"/>
        <c:lblAlgn val="ctr"/>
        <c:lblOffset val="100"/>
        <c:noMultiLvlLbl val="0"/>
      </c:catAx>
      <c:valAx>
        <c:axId val="520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하계 </a:t>
            </a:r>
            <a:r>
              <a:rPr lang="en-US" sz="1700" dirty="0"/>
              <a:t>1</a:t>
            </a:r>
            <a:r>
              <a:rPr lang="ko-KR" sz="1700" dirty="0"/>
              <a:t>동</a:t>
            </a:r>
            <a:r>
              <a:rPr lang="en-US" sz="1700" dirty="0"/>
              <a:t> </a:t>
            </a:r>
            <a:r>
              <a:rPr lang="ko-KR" sz="1700" dirty="0"/>
              <a:t>문화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2.7378813976377953E-2"/>
                  <c:y val="3.8091656121330211E-2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7.1510088582677114E-2"/>
                  <c:y val="1.6507380874299898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24</c:v>
                </c:pt>
                <c:pt idx="4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하계 </a:t>
            </a:r>
            <a:r>
              <a:rPr lang="en-US" sz="1700" dirty="0"/>
              <a:t>1</a:t>
            </a:r>
            <a:r>
              <a:rPr lang="ko-KR" sz="1700" dirty="0"/>
              <a:t>동 이미지 향상에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이미지 향상에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1.5873154527559056E-2"/>
                  <c:y val="3.84518923196424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20</c:v>
                </c:pt>
                <c:pt idx="4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하계 </a:t>
            </a:r>
            <a:r>
              <a:rPr lang="en-US" sz="1600" dirty="0"/>
              <a:t>1</a:t>
            </a:r>
            <a:r>
              <a:rPr lang="ko-KR" sz="1600" dirty="0"/>
              <a:t>동 주민의 자긍심과 애향심에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1.4700787401574746E-2"/>
                  <c:y val="1.8772882703439794E-2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19</c:v>
                </c:pt>
                <c:pt idx="3">
                  <c:v>11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축제에 대한 공릉 </a:t>
            </a:r>
            <a:r>
              <a:rPr lang="en-US" altLang="ko-KR" dirty="0"/>
              <a:t>1</a:t>
            </a:r>
            <a:r>
              <a:rPr lang="ko-KR" altLang="en-US" dirty="0"/>
              <a:t>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2.7</c:v>
                </c:pt>
                <c:pt idx="2">
                  <c:v>3</c:v>
                </c:pt>
                <c:pt idx="3">
                  <c:v>2.5</c:v>
                </c:pt>
                <c:pt idx="4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0864"/>
        <c:axId val="5208688"/>
      </c:lineChart>
      <c:catAx>
        <c:axId val="521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8688"/>
        <c:crosses val="autoZero"/>
        <c:auto val="1"/>
        <c:lblAlgn val="ctr"/>
        <c:lblOffset val="100"/>
        <c:noMultiLvlLbl val="0"/>
      </c:catAx>
      <c:valAx>
        <c:axId val="520868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108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하계 </a:t>
            </a:r>
            <a:r>
              <a:rPr lang="en-US" sz="1600" dirty="0"/>
              <a:t>1</a:t>
            </a:r>
            <a:r>
              <a:rPr lang="ko-KR" sz="1600" dirty="0"/>
              <a:t>동 주민의 여가활동에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5.8541092519685096E-2"/>
                  <c:y val="2.974643025674025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731028543307081E-2"/>
                  <c:y val="3.5829660689612408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13</c:v>
                </c:pt>
                <c:pt idx="3">
                  <c:v>22</c:v>
                </c:pt>
                <c:pt idx="4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하계 </a:t>
            </a:r>
            <a:r>
              <a:rPr lang="en-US" sz="1600" dirty="0"/>
              <a:t>1</a:t>
            </a:r>
            <a:r>
              <a:rPr lang="ko-KR" sz="1600" dirty="0"/>
              <a:t>동 주민의 자녀 교육에 유익한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1.3921259842519684E-2"/>
                  <c:y val="2.33049936451160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16</c:v>
                </c:pt>
                <c:pt idx="3">
                  <c:v>19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4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300" dirty="0"/>
              <a:t>하계 </a:t>
            </a:r>
            <a:r>
              <a:rPr lang="en-US" sz="1300" dirty="0"/>
              <a:t>1</a:t>
            </a:r>
            <a:r>
              <a:rPr lang="ko-KR" sz="1300" dirty="0"/>
              <a:t>동 주민의 입장에서 축제의 파급효과를 확대하기 위해 가장 중요하다고 생각하는 방향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1.2147883858267721E-2"/>
                  <c:y val="0.12515144407286882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3.7755536417322808E-2"/>
                  <c:y val="0.2051220346258591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8.4753321850393706E-2"/>
                  <c:y val="1.245306271819249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95D-49DD-878E-1D16BD3C438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</c:v>
                </c:pt>
                <c:pt idx="1">
                  <c:v>8</c:v>
                </c:pt>
                <c:pt idx="2">
                  <c:v>17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/>
              <a:t>설문에 참여한 하계 </a:t>
            </a:r>
            <a:r>
              <a:rPr lang="en-US"/>
              <a:t>1</a:t>
            </a:r>
            <a:r>
              <a:rPr lang="ko-KR"/>
              <a:t>동 주민 성비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0.12812499999999999"/>
                  <c:y val="9.8437493944543888E-2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02-4FAC-8A9B-A59ABA49102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02-4FAC-8A9B-A59ABA49102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/>
              <a:t>설문에 참여한 하계 </a:t>
            </a:r>
            <a:r>
              <a:rPr lang="en-US"/>
              <a:t>1</a:t>
            </a:r>
            <a:r>
              <a:rPr lang="ko-KR"/>
              <a:t>동 주민의 연령분포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-4.5269438976377953E-2"/>
                  <c:y val="0.1023057884900474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3739222440944882"/>
                  <c:y val="-0.2220391103568460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27</c:v>
                </c:pt>
                <c:pt idx="2">
                  <c:v>4</c:v>
                </c:pt>
                <c:pt idx="3">
                  <c:v>1</c:v>
                </c:pt>
                <c:pt idx="4">
                  <c:v>3</c:v>
                </c:pt>
                <c:pt idx="5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7777777777777821E-2"/>
                  <c:y val="-2.1739130434782609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2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521739130434782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3.62318840579719E-3"/>
                  <c:y val="-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AE5-4BC2-8F3F-BA64AE12155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4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6.0386473429951515E-2"/>
                  <c:y val="-3.478260869565225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AE5-4BC2-8F3F-BA64AE12155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16848"/>
        <c:axId val="5216304"/>
      </c:barChart>
      <c:catAx>
        <c:axId val="521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16304"/>
        <c:crosses val="autoZero"/>
        <c:auto val="1"/>
        <c:lblAlgn val="ctr"/>
        <c:lblOffset val="100"/>
        <c:noMultiLvlLbl val="0"/>
      </c:catAx>
      <c:valAx>
        <c:axId val="521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1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공릉</a:t>
            </a:r>
            <a:r>
              <a:rPr lang="ko-KR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동</a:t>
            </a:r>
            <a:r>
              <a:rPr lang="ko-KR" dirty="0"/>
              <a:t> 주민의 등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9E84862-9CEE-430B-9671-9368B1A687A6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2ACB42A2-03F7-4FA7-869F-408D55210C9B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1EBFD1E-A370-4CAB-9B8E-407B8923C6EC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52758201-AB34-4086-B4AC-3605C730506B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24932D3-6367-4FE7-B3E5-75DDD213C293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 dirty="0"/>
                      <a:t>, </a:t>
                    </a:r>
                    <a:fld id="{64A924E1-3BEA-4281-B5FB-1C42A32E27D5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2.3620201771653544E-2"/>
                  <c:y val="3.8742185116745501E-2"/>
                </c:manualLayout>
              </c:layout>
              <c:tx>
                <c:rich>
                  <a:bodyPr/>
                  <a:lstStyle/>
                  <a:p>
                    <a:fld id="{43EAB5BB-E95A-4002-8DC5-A2B9D9B97203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 dirty="0"/>
                      <a:t>, </a:t>
                    </a:r>
                    <a:fld id="{CD4C5D67-F754-4F18-8F35-A03D070F3CA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7.6452755905511816E-2"/>
                  <c:y val="1.823031383917851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29</c:v>
                </c:pt>
                <c:pt idx="2">
                  <c:v>14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공릉</a:t>
            </a:r>
            <a:r>
              <a:rPr lang="ko-KR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동</a:t>
            </a:r>
            <a:r>
              <a:rPr lang="ko-KR" dirty="0"/>
              <a:t> 주민의 탈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9.6577811868098565E-3"/>
                  <c:y val="7.9987292077553396E-2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2.3841604459776726E-2"/>
                  <c:y val="-0.27685941948453374"/>
                </c:manualLayout>
              </c:layout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C52-46A0-9925-85BE2EABB70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축제에 대한 공릉 </a:t>
            </a:r>
            <a:r>
              <a:rPr lang="en-US" altLang="ko-KR" dirty="0"/>
              <a:t>1</a:t>
            </a:r>
            <a:r>
              <a:rPr lang="ko-KR" altLang="en-US" dirty="0"/>
              <a:t>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2.4</c:v>
                </c:pt>
                <c:pt idx="2">
                  <c:v>2.7</c:v>
                </c:pt>
                <c:pt idx="3">
                  <c:v>2.7</c:v>
                </c:pt>
                <c:pt idx="4">
                  <c:v>2.7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7392"/>
        <c:axId val="5204880"/>
      </c:lineChart>
      <c:catAx>
        <c:axId val="521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4880"/>
        <c:crosses val="autoZero"/>
        <c:auto val="1"/>
        <c:lblAlgn val="ctr"/>
        <c:lblOffset val="100"/>
        <c:noMultiLvlLbl val="0"/>
      </c:catAx>
      <c:valAx>
        <c:axId val="520488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173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7.6086956521739135E-2"/>
                  <c:y val="-3.913043478260877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AD3-4C05-905D-3DA62C11DE08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1352657004830918"/>
                  <c:y val="-1.73913043478260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8.4541062801932361E-3"/>
                  <c:y val="-7.173913043478269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1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0048309178743912E-2"/>
                  <c:y val="-2.1739130434782609E-3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09776"/>
        <c:axId val="5205424"/>
      </c:barChart>
      <c:catAx>
        <c:axId val="520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5424"/>
        <c:crosses val="autoZero"/>
        <c:auto val="1"/>
        <c:lblAlgn val="ctr"/>
        <c:lblOffset val="100"/>
        <c:noMultiLvlLbl val="0"/>
      </c:catAx>
      <c:valAx>
        <c:axId val="52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공릉</a:t>
            </a:r>
            <a:r>
              <a:rPr lang="ko-KR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동</a:t>
            </a:r>
            <a:r>
              <a:rPr lang="ko-KR" dirty="0"/>
              <a:t>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7549606299212597"/>
                  <c:y val="1.403131065260146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18</c:v>
                </c:pt>
                <c:pt idx="2">
                  <c:v>20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4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42034643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Q1.</a:t>
            </a:r>
            <a:r>
              <a:rPr lang="ko-KR" altLang="en-US" sz="2000" dirty="0"/>
              <a:t>등 축제에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603088" y="154547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493474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Q9.</a:t>
            </a:r>
            <a:r>
              <a:rPr lang="ko-KR" altLang="en-US" sz="2000" dirty="0"/>
              <a:t>탈 축제에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058752"/>
              </p:ext>
            </p:extLst>
          </p:nvPr>
        </p:nvGraphicFramePr>
        <p:xfrm>
          <a:off x="838200" y="1487397"/>
          <a:ext cx="10515600" cy="293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축제에 방문한다면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무엇이 제일 기대됩니까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댄스</a:t>
                      </a:r>
                      <a:r>
                        <a:rPr lang="en-US" altLang="ko-KR" b="0" dirty="0">
                          <a:latin typeface="+mn-lt"/>
                        </a:rPr>
                        <a:t>,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>
                          <a:latin typeface="+mn-lt"/>
                        </a:rPr>
                        <a:t>, </a:t>
                      </a:r>
                      <a:r>
                        <a:rPr lang="ko-KR" altLang="en-US" b="0" baseline="0" dirty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>
                          <a:latin typeface="+mn-lt"/>
                        </a:rPr>
                        <a:t>)</a:t>
                      </a:r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① 탈 퍼레이드 </a:t>
                      </a:r>
                      <a:r>
                        <a:rPr lang="ko-KR" altLang="en-US" b="0" dirty="0" smtClean="0">
                          <a:latin typeface="+mn-lt"/>
                        </a:rPr>
                        <a:t>경연대회</a:t>
                      </a:r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탈 만들기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④ </a:t>
                      </a: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전시 프로그램</a:t>
                      </a:r>
                      <a:r>
                        <a:rPr lang="en-US" altLang="ko-KR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세계 탈 전시 등</a:t>
                      </a:r>
                      <a:r>
                        <a:rPr lang="en-US" altLang="ko-KR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7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⑦ </a:t>
                      </a:r>
                      <a:r>
                        <a:rPr lang="ko-KR" altLang="en-US" dirty="0" err="1" smtClean="0"/>
                        <a:t>살거리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기념품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특산품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A1D1F6-47E4-420C-BCE2-5F95ADC97102}"/>
              </a:ext>
            </a:extLst>
          </p:cNvPr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Q10.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549616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79738" y="27186"/>
            <a:ext cx="3812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미참석한</a:t>
            </a:r>
            <a:r>
              <a:rPr lang="ko-KR" altLang="en-US" sz="1400" dirty="0"/>
              <a:t> 공릉</a:t>
            </a:r>
            <a:r>
              <a:rPr lang="en-US" altLang="ko-KR" sz="1400" dirty="0"/>
              <a:t>1</a:t>
            </a:r>
            <a:r>
              <a:rPr lang="ko-KR" altLang="en-US" sz="1400" dirty="0"/>
              <a:t>동 주민 총 </a:t>
            </a:r>
            <a:r>
              <a:rPr lang="en-US" altLang="ko-KR" sz="1400" dirty="0" smtClean="0"/>
              <a:t>46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92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37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38794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2600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3350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9200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5930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3610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720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51427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2700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Q11.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204170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3230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25670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12090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13650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9220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6600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23933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4600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045754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Q13</a:t>
            </a:r>
            <a:r>
              <a:rPr lang="en-US" altLang="ko-KR" sz="2000"/>
              <a:t>. 2019</a:t>
            </a:r>
            <a:r>
              <a:rPr lang="ko-KR" altLang="en-US" sz="2000"/>
              <a:t>년에 </a:t>
            </a:r>
            <a:r>
              <a:rPr lang="ko-KR" altLang="en-US" sz="2000" dirty="0"/>
              <a:t>열릴 탈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488418"/>
              </p:ext>
            </p:extLst>
          </p:nvPr>
        </p:nvGraphicFramePr>
        <p:xfrm>
          <a:off x="2290481" y="1758390"/>
          <a:ext cx="7875494" cy="259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기념품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/>
                </a:tc>
              </a:tr>
              <a:tr h="146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미니 등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</a:t>
                      </a:r>
                      <a:r>
                        <a:rPr lang="ko-KR" altLang="en-US" dirty="0" err="1" smtClean="0"/>
                        <a:t>액세사리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만들기 체험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420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Q14.</a:t>
            </a:r>
            <a:r>
              <a:rPr lang="ko-KR" altLang="en-US" sz="2000" dirty="0">
                <a:solidFill>
                  <a:prstClr val="black"/>
                </a:solidFill>
              </a:rPr>
              <a:t>향후 </a:t>
            </a:r>
            <a:r>
              <a:rPr lang="ko-KR" altLang="en-US" sz="2000" dirty="0" smtClean="0">
                <a:solidFill>
                  <a:prstClr val="black"/>
                </a:solidFill>
              </a:rPr>
              <a:t>탈 </a:t>
            </a:r>
            <a:r>
              <a:rPr lang="ko-KR" altLang="en-US" sz="2000" dirty="0">
                <a:solidFill>
                  <a:prstClr val="black"/>
                </a:solidFill>
              </a:rPr>
              <a:t>축제의 방문객을 위해 반드시 상품화해야 할 것이 있습니까</a:t>
            </a:r>
            <a:r>
              <a:rPr lang="en-US" altLang="ko-KR" sz="2000" dirty="0">
                <a:solidFill>
                  <a:prstClr val="black"/>
                </a:solidFill>
              </a:rPr>
              <a:t>?(</a:t>
            </a:r>
            <a:r>
              <a:rPr lang="ko-KR" altLang="en-US" sz="2000" dirty="0">
                <a:solidFill>
                  <a:prstClr val="black"/>
                </a:solidFill>
              </a:rPr>
              <a:t>예시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  <a:r>
              <a:rPr lang="ko-KR" altLang="en-US" sz="2000" dirty="0">
                <a:solidFill>
                  <a:prstClr val="black"/>
                </a:solidFill>
              </a:rPr>
              <a:t>캐릭터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기념품 등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8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32263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단위</a:t>
            </a:r>
            <a:r>
              <a:rPr lang="en-US" altLang="ko-KR" dirty="0"/>
              <a:t> : </a:t>
            </a:r>
            <a:r>
              <a:rPr lang="ko-KR" altLang="en-US" dirty="0"/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Q15.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경제적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833023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155836360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546504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Q2.</a:t>
            </a:r>
            <a:r>
              <a:rPr lang="ko-KR" altLang="en-US" sz="2000" dirty="0"/>
              <a:t>등 축제에 대해 어떻게 생각하십니까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1253" y="30778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9334723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6609569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325098819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4045102035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78456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문화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이미지 향상에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자긍심과 애향심에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여가활동에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자녀교육에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>
                <a:solidFill>
                  <a:prstClr val="black"/>
                </a:solidFill>
              </a:rPr>
              <a:t>사회문화적</a:t>
            </a:r>
            <a:r>
              <a:rPr lang="ko-KR" altLang="en-US" dirty="0">
                <a:solidFill>
                  <a:prstClr val="black"/>
                </a:solidFill>
              </a:rPr>
              <a:t> 영향에 대해 어떻게 생각하십니까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Q16.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사회문화적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270807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prstClr val="black"/>
                </a:solidFill>
              </a:rPr>
              <a:t>미참석한</a:t>
            </a:r>
            <a:r>
              <a:rPr lang="ko-KR" altLang="en-US" dirty="0">
                <a:solidFill>
                  <a:prstClr val="black"/>
                </a:solidFill>
              </a:rPr>
              <a:t> 공릉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동 주민 총 </a:t>
            </a:r>
            <a:r>
              <a:rPr lang="en-US" altLang="ko-KR" dirty="0" smtClean="0">
                <a:solidFill>
                  <a:prstClr val="black"/>
                </a:solidFill>
              </a:rPr>
              <a:t>46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499215046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prstClr val="black"/>
                </a:solidFill>
              </a:rPr>
              <a:t>미참석한</a:t>
            </a:r>
            <a:r>
              <a:rPr lang="ko-KR" altLang="en-US" dirty="0">
                <a:solidFill>
                  <a:prstClr val="black"/>
                </a:solidFill>
              </a:rPr>
              <a:t> 공릉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동 주민 총 </a:t>
            </a:r>
            <a:r>
              <a:rPr lang="en-US" altLang="ko-KR" dirty="0" smtClean="0">
                <a:solidFill>
                  <a:prstClr val="black"/>
                </a:solidFill>
              </a:rPr>
              <a:t>46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8451353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2584169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9053125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74412"/>
              </p:ext>
            </p:extLst>
          </p:nvPr>
        </p:nvGraphicFramePr>
        <p:xfrm>
          <a:off x="838200" y="1825625"/>
          <a:ext cx="10515600" cy="249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축제에 방문한다면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무엇이 제일 기대됩니까</a:t>
                      </a:r>
                      <a:r>
                        <a:rPr lang="en-US" altLang="ko-KR" baseline="0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① 등 전시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태권브이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쿵푸팬더 </a:t>
                      </a:r>
                      <a:r>
                        <a:rPr lang="ko-KR" altLang="en-US" baseline="0" smtClean="0"/>
                        <a:t>등</a:t>
                      </a:r>
                      <a:r>
                        <a:rPr lang="en-US" altLang="ko-KR" baseline="0" smtClean="0"/>
                        <a:t>)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③ 체험 프로그램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소원 등 띄우기 등</a:t>
                      </a:r>
                      <a:r>
                        <a:rPr lang="en-US" altLang="ko-KR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② 빛 </a:t>
                      </a:r>
                      <a:r>
                        <a:rPr lang="ko-KR" altLang="en-US" dirty="0" err="1" smtClean="0"/>
                        <a:t>포토존</a:t>
                      </a:r>
                      <a:r>
                        <a:rPr lang="en-US" altLang="ko-KR" dirty="0" smtClean="0"/>
                        <a:t>(LED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장미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④</a:t>
                      </a:r>
                      <a:r>
                        <a:rPr lang="ko-KR" altLang="en-US" baseline="0" dirty="0" smtClean="0"/>
                        <a:t> 공연 </a:t>
                      </a:r>
                      <a:r>
                        <a:rPr lang="ko-KR" altLang="en-US" baseline="0" dirty="0"/>
                        <a:t>프로그램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버스킹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연예인 공연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⑤ 먹거리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푸드트럭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⑥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살거리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기념품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특산품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E8B04A-108E-4D14-8CBF-E949C2EDB030}"/>
              </a:ext>
            </a:extLst>
          </p:cNvPr>
          <p:cNvSpPr txBox="1"/>
          <p:nvPr/>
        </p:nvSpPr>
        <p:spPr>
          <a:xfrm>
            <a:off x="146763" y="154547"/>
            <a:ext cx="8618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Q3.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2677505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6782641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0665" y="6334120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Q17.</a:t>
            </a:r>
            <a:r>
              <a:rPr lang="ko-KR" altLang="en-US" dirty="0"/>
              <a:t>지역주민 입장에서 노원구 축제의 파급효과를 확대하기 위해 어떤 방향이 가장 중요하다고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xmlns="" id="{A242FF37-1E34-4022-BBD3-E48ABDC03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304021"/>
              </p:ext>
            </p:extLst>
          </p:nvPr>
        </p:nvGraphicFramePr>
        <p:xfrm>
          <a:off x="2290481" y="1758390"/>
          <a:ext cx="7875494" cy="1943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통한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홍보가 필요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6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74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763" y="154547"/>
            <a:ext cx="783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Q18.</a:t>
            </a:r>
            <a:r>
              <a:rPr lang="ko-KR" altLang="en-US" dirty="0"/>
              <a:t>등 축제나 탈 축제에 대한 의견이 있으시다면</a:t>
            </a:r>
            <a:r>
              <a:rPr lang="en-US" altLang="ko-KR" dirty="0"/>
              <a:t>, </a:t>
            </a:r>
            <a:r>
              <a:rPr lang="ko-KR" altLang="en-US" dirty="0"/>
              <a:t>자유롭게 적어주십시오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xmlns="" id="{A242FF37-1E34-4022-BBD3-E48ABDC03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744651"/>
              </p:ext>
            </p:extLst>
          </p:nvPr>
        </p:nvGraphicFramePr>
        <p:xfrm>
          <a:off x="2290481" y="1758390"/>
          <a:ext cx="7875494" cy="3190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통한 축제 일정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개최일 등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홍보하면 지역주민 뿐만 아니라 많은 사람들이 알고 찾아갈 수 있을 것 같다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2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등축제는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조금 관심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탈축제는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노관심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70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홍보</a:t>
                      </a:r>
                      <a:endParaRPr lang="ko-KR" altLang="en-US" dirty="0"/>
                    </a:p>
                  </a:txBody>
                  <a:tcPr/>
                </a:tc>
              </a:tr>
              <a:tr h="38221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홍보가 가장 중요하다고 생각합니다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58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480709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1842138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848877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94EE5A-292F-4A81-A0BC-8E96C7A83B72}"/>
              </a:ext>
            </a:extLst>
          </p:cNvPr>
          <p:cNvSpPr txBox="1"/>
          <p:nvPr/>
        </p:nvSpPr>
        <p:spPr>
          <a:xfrm>
            <a:off x="8379738" y="181074"/>
            <a:ext cx="3812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미참석한</a:t>
            </a:r>
            <a:r>
              <a:rPr lang="ko-KR" altLang="en-US" sz="1400" dirty="0"/>
              <a:t> 공릉</a:t>
            </a:r>
            <a:r>
              <a:rPr lang="en-US" altLang="ko-KR" sz="1400" dirty="0"/>
              <a:t>1</a:t>
            </a:r>
            <a:r>
              <a:rPr lang="ko-KR" altLang="en-US" sz="1400" dirty="0"/>
              <a:t>동 주민 총 </a:t>
            </a:r>
            <a:r>
              <a:rPr lang="en-US" altLang="ko-KR" sz="1400" dirty="0" smtClean="0"/>
              <a:t>46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92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438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817871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2320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2170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10800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6850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4670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700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82980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2740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Q4.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2702"/>
              </p:ext>
            </p:extLst>
          </p:nvPr>
        </p:nvGraphicFramePr>
        <p:xfrm>
          <a:off x="1331258" y="1748118"/>
          <a:ext cx="9789458" cy="4491224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3130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25000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12430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11670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13440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6400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17437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4850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468371857"/>
              </p:ext>
            </p:extLst>
          </p:nvPr>
        </p:nvGraphicFramePr>
        <p:xfrm>
          <a:off x="2302435" y="107626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Q6.2020</a:t>
            </a:r>
            <a:r>
              <a:rPr lang="ko-KR" altLang="en-US" sz="2000" dirty="0"/>
              <a:t>년에 열릴 등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25382"/>
              </p:ext>
            </p:extLst>
          </p:nvPr>
        </p:nvGraphicFramePr>
        <p:xfrm>
          <a:off x="2290481" y="1758390"/>
          <a:ext cx="7875494" cy="3327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기념품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네온사인</a:t>
                      </a:r>
                      <a:endParaRPr lang="ko-KR" altLang="en-US" dirty="0"/>
                    </a:p>
                  </a:txBody>
                  <a:tcPr/>
                </a:tc>
              </a:tr>
              <a:tr h="146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미니 등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서울에서 보지 못한 것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여의도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기념품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포토존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Q7.</a:t>
            </a:r>
            <a:r>
              <a:rPr lang="ko-KR" altLang="en-US" sz="2000" dirty="0"/>
              <a:t>향후 등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838857208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Q8.</a:t>
            </a:r>
            <a:r>
              <a:rPr lang="ko-KR" altLang="en-US" sz="2000" dirty="0"/>
              <a:t>탈 축제를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654414" y="13816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공릉</a:t>
            </a:r>
            <a:r>
              <a:rPr lang="en-US" altLang="ko-KR" dirty="0"/>
              <a:t>1</a:t>
            </a:r>
            <a:r>
              <a:rPr lang="ko-KR" altLang="en-US" dirty="0"/>
              <a:t>동 주민 총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1531</Words>
  <Application>Microsoft Office PowerPoint</Application>
  <PresentationFormat>와이드스크린</PresentationFormat>
  <Paragraphs>399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 은지</cp:lastModifiedBy>
  <cp:revision>96</cp:revision>
  <dcterms:created xsi:type="dcterms:W3CDTF">2019-07-31T04:59:42Z</dcterms:created>
  <dcterms:modified xsi:type="dcterms:W3CDTF">2019-08-05T06:36:26Z</dcterms:modified>
</cp:coreProperties>
</file>