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2.xml" ContentType="application/vnd.openxmlformats-officedocument.drawingml.chartshape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93" r:id="rId4"/>
    <p:sldId id="300" r:id="rId5"/>
    <p:sldId id="279" r:id="rId6"/>
    <p:sldId id="284" r:id="rId7"/>
    <p:sldId id="257" r:id="rId8"/>
    <p:sldId id="280" r:id="rId9"/>
    <p:sldId id="258" r:id="rId10"/>
    <p:sldId id="283" r:id="rId11"/>
    <p:sldId id="295" r:id="rId12"/>
    <p:sldId id="299" r:id="rId13"/>
    <p:sldId id="281" r:id="rId14"/>
    <p:sldId id="285" r:id="rId15"/>
    <p:sldId id="259" r:id="rId16"/>
    <p:sldId id="290" r:id="rId17"/>
    <p:sldId id="287" r:id="rId18"/>
    <p:sldId id="297" r:id="rId19"/>
    <p:sldId id="260" r:id="rId20"/>
    <p:sldId id="261" r:id="rId21"/>
    <p:sldId id="262" r:id="rId22"/>
    <p:sldId id="263" r:id="rId23"/>
    <p:sldId id="264" r:id="rId24"/>
    <p:sldId id="289" r:id="rId25"/>
    <p:sldId id="298" r:id="rId26"/>
    <p:sldId id="265" r:id="rId27"/>
    <p:sldId id="266" r:id="rId28"/>
    <p:sldId id="267" r:id="rId29"/>
    <p:sldId id="268" r:id="rId30"/>
    <p:sldId id="269" r:id="rId31"/>
    <p:sldId id="270" r:id="rId32"/>
    <p:sldId id="271" r:id="rId33"/>
    <p:sldId id="272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96" autoAdjust="0"/>
    <p:restoredTop sz="94660"/>
  </p:normalViewPr>
  <p:slideViewPr>
    <p:cSldViewPr snapToGrid="0">
      <p:cViewPr varScale="1">
        <p:scale>
          <a:sx n="74" d="100"/>
          <a:sy n="74" d="100"/>
        </p:scale>
        <p:origin x="6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0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1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2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3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4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5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6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7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8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9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0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1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2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3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4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6.xlsx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2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9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altLang="en-US" dirty="0"/>
              <a:t>중계본동</a:t>
            </a:r>
            <a:r>
              <a:rPr lang="ko-KR" dirty="0"/>
              <a:t> 주민의 등 축제 방문 여부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공릉 1동 주민의 등 축제 방문 여부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265D-4C18-B1A2-B4DD81DA9C4C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265D-4C18-B1A2-B4DD81DA9C4C}"/>
              </c:ext>
            </c:extLst>
          </c:dPt>
          <c:dLbls>
            <c:dLbl>
              <c:idx val="0"/>
              <c:tx>
                <c:rich>
                  <a:bodyPr rot="0" spcFirstLastPara="1" vertOverflow="clip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0CF6D1FD-0A71-4186-A42A-CF2E9E705DC8}" type="CATEGORYNAME">
                      <a:rPr lang="ko-KR" altLang="en-US"/>
                      <a:pPr>
                        <a:defRPr/>
                      </a:pPr>
                      <a:t>[범주 이름]</a:t>
                    </a:fld>
                    <a:endParaRPr lang="ko-KR" altLang="en-US" baseline="0" dirty="0"/>
                  </a:p>
                  <a:p>
                    <a:pPr>
                      <a:defRPr/>
                    </a:pPr>
                    <a:fld id="{AE9640EC-5C51-4BCE-BFF3-D9EB86D4D753}" type="VALUE">
                      <a:rPr lang="en-US" altLang="ko-KR" smtClean="0"/>
                      <a:pPr>
                        <a:defRPr/>
                      </a:pPr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spPr>
                <a:noFill/>
                <a:ln w="9525"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265D-4C18-B1A2-B4DD81DA9C4C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1.3373523622047243E-3"/>
                  <c:y val="-0.1898594248364035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AB3B86C-5112-4720-9775-7E4EAEEB033A}" type="CATEGORYNAME">
                      <a:rPr lang="ko-KR" altLang="en-US"/>
                      <a:pPr>
                        <a:defRPr/>
                      </a:pPr>
                      <a:t>[범주 이름]</a:t>
                    </a:fld>
                    <a:endParaRPr lang="ko-KR" altLang="en-US" baseline="0" dirty="0"/>
                  </a:p>
                  <a:p>
                    <a:pPr>
                      <a:defRPr/>
                    </a:pPr>
                    <a:fld id="{D413F741-07E1-4EB2-B93C-856CC0861D83}" type="VALUE">
                      <a:rPr lang="en-US" altLang="ko-KR" smtClean="0"/>
                      <a:pPr>
                        <a:defRPr/>
                      </a:pPr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spPr>
                <a:noFill/>
                <a:ln w="9525"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265D-4C18-B1A2-B4DD81DA9C4C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0"/>
            <c:showCatName val="0"/>
            <c:showSerName val="0"/>
            <c:showPercent val="0"/>
            <c:showBubbleSize val="0"/>
            <c:separator>
</c:separator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Sheet1!$A$2:$A$3</c:f>
              <c:strCache>
                <c:ptCount val="2"/>
                <c:pt idx="0">
                  <c:v>있다</c:v>
                </c:pt>
                <c:pt idx="1">
                  <c:v>없다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1">
                  <c:v>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D1D-43E8-B657-DC7894683139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7301168799212594"/>
          <c:y val="0.44874634296589916"/>
          <c:w val="9.8863312007874016E-2"/>
          <c:h val="0.16296443387275872"/>
        </c:manualLayout>
      </c:layout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노원구 축제개최가 지역에 미치는 </a:t>
            </a:r>
            <a:r>
              <a:rPr lang="ko-KR" altLang="en-US" u="sng" dirty="0"/>
              <a:t>경제적</a:t>
            </a:r>
            <a:r>
              <a:rPr lang="ko-KR" altLang="en-US" dirty="0"/>
              <a:t> 영향에 대해 어떻게 생각하십니까</a:t>
            </a:r>
            <a:r>
              <a:rPr lang="en-US" altLang="ko-KR" dirty="0"/>
              <a:t>?</a:t>
            </a:r>
            <a:endParaRPr lang="ko-KR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전혀 아니다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지역주민 소득 증대에 기여한다.</c:v>
                </c:pt>
                <c:pt idx="1">
                  <c:v>지역주민 고용 증대에 기여한다.</c:v>
                </c:pt>
                <c:pt idx="2">
                  <c:v>지역 관광산업 발전에 기여한다.</c:v>
                </c:pt>
                <c:pt idx="3">
                  <c:v>지역 문화 산업발전에 기여한다.</c:v>
                </c:pt>
                <c:pt idx="4">
                  <c:v>지역 경제 활성화 분위기 조성에 기여한다.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909-44DF-A182-9853B9D4224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조금 아니다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지역주민 소득 증대에 기여한다.</c:v>
                </c:pt>
                <c:pt idx="1">
                  <c:v>지역주민 고용 증대에 기여한다.</c:v>
                </c:pt>
                <c:pt idx="2">
                  <c:v>지역 관광산업 발전에 기여한다.</c:v>
                </c:pt>
                <c:pt idx="3">
                  <c:v>지역 문화 산업발전에 기여한다.</c:v>
                </c:pt>
                <c:pt idx="4">
                  <c:v>지역 경제 활성화 분위기 조성에 기여한다.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1">
                  <c:v>1</c:v>
                </c:pt>
                <c:pt idx="2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F909-44DF-A182-9853B9D4224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보통이다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지역주민 소득 증대에 기여한다.</c:v>
                </c:pt>
                <c:pt idx="1">
                  <c:v>지역주민 고용 증대에 기여한다.</c:v>
                </c:pt>
                <c:pt idx="2">
                  <c:v>지역 관광산업 발전에 기여한다.</c:v>
                </c:pt>
                <c:pt idx="3">
                  <c:v>지역 문화 산업발전에 기여한다.</c:v>
                </c:pt>
                <c:pt idx="4">
                  <c:v>지역 경제 활성화 분위기 조성에 기여한다.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4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F909-44DF-A182-9853B9D4224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조금 그렇다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지역주민 소득 증대에 기여한다.</c:v>
                </c:pt>
                <c:pt idx="1">
                  <c:v>지역주민 고용 증대에 기여한다.</c:v>
                </c:pt>
                <c:pt idx="2">
                  <c:v>지역 관광산업 발전에 기여한다.</c:v>
                </c:pt>
                <c:pt idx="3">
                  <c:v>지역 문화 산업발전에 기여한다.</c:v>
                </c:pt>
                <c:pt idx="4">
                  <c:v>지역 경제 활성화 분위기 조성에 기여한다.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1">
                  <c:v>2</c:v>
                </c:pt>
                <c:pt idx="2">
                  <c:v>1</c:v>
                </c:pt>
                <c:pt idx="3">
                  <c:v>2</c:v>
                </c:pt>
                <c:pt idx="4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F909-44DF-A182-9853B9D4224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매우 그렇다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지역주민 소득 증대에 기여한다.</c:v>
                </c:pt>
                <c:pt idx="1">
                  <c:v>지역주민 고용 증대에 기여한다.</c:v>
                </c:pt>
                <c:pt idx="2">
                  <c:v>지역 관광산업 발전에 기여한다.</c:v>
                </c:pt>
                <c:pt idx="3">
                  <c:v>지역 문화 산업발전에 기여한다.</c:v>
                </c:pt>
                <c:pt idx="4">
                  <c:v>지역 경제 활성화 분위기 조성에 기여한다.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2">
                  <c:v>1</c:v>
                </c:pt>
                <c:pt idx="3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F909-44DF-A182-9853B9D422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575952096"/>
        <c:axId val="-1575960256"/>
      </c:barChart>
      <c:catAx>
        <c:axId val="-1575952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575960256"/>
        <c:crosses val="autoZero"/>
        <c:auto val="1"/>
        <c:lblAlgn val="ctr"/>
        <c:lblOffset val="100"/>
        <c:noMultiLvlLbl val="0"/>
      </c:catAx>
      <c:valAx>
        <c:axId val="-1575960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575952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700" dirty="0"/>
              <a:t>노원구 지역축제가 </a:t>
            </a:r>
            <a:r>
              <a:rPr lang="ko-KR" altLang="en-US" sz="1700" dirty="0"/>
              <a:t>중계본동</a:t>
            </a:r>
            <a:r>
              <a:rPr lang="ko-KR" sz="1700" dirty="0"/>
              <a:t> 주민의 소득 증대에 기여하는 정도</a:t>
            </a:r>
          </a:p>
        </c:rich>
      </c:tx>
      <c:layout>
        <c:manualLayout>
          <c:xMode val="edge"/>
          <c:yMode val="edge"/>
          <c:x val="0.18035064081297866"/>
          <c:y val="1.372777073974308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노원구 지역축제가 공릉 1동 주민의 소득 증대에 기여하는 정도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0D3-422E-A5D9-E4A70B3140E5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0D3-422E-A5D9-E4A70B3140E5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30D3-422E-A5D9-E4A70B3140E5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30D3-422E-A5D9-E4A70B3140E5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30D3-422E-A5D9-E4A70B3140E5}"/>
              </c:ext>
            </c:extLst>
          </c:dPt>
          <c:dLbls>
            <c:dLbl>
              <c:idx val="0"/>
              <c:layout>
                <c:manualLayout>
                  <c:x val="-7.4959955549133164E-2"/>
                  <c:y val="0.15100547813717394"/>
                </c:manualLayout>
              </c:layout>
              <c:tx>
                <c:rich>
                  <a:bodyPr/>
                  <a:lstStyle/>
                  <a:p>
                    <a:fld id="{8E9824C4-DCC9-42C3-80D8-14C4556975B1}" type="CATEGORYNAME">
                      <a:rPr lang="ko-KR" altLang="en-US" smtClean="0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25BD5EDD-1E12-4844-AD4B-59FDF9969E9F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30D3-422E-A5D9-E4A70B3140E5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EA3DE916-D958-4B5C-A979-56AE67BA8721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672CAE19-857D-42F1-90EA-511FC33F89CF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/>
                      <a:t>명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30D3-422E-A5D9-E4A70B3140E5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996B1DA7-155A-40EE-9506-5D71F4D9B4D2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CC221492-D9A2-47AC-88FD-CBE12D53EEF6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/>
                      <a:t>명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30D3-422E-A5D9-E4A70B3140E5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3B5C3ACD-387B-4B6E-83B3-C3875265E734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CF226EC7-BAC2-4F86-9366-014FC46F244F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/>
                      <a:t>명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30D3-422E-A5D9-E4A70B3140E5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4"/>
              <c:layout>
                <c:manualLayout>
                  <c:x val="-0.10253282423793425"/>
                  <c:y val="2.8917314862455665E-2"/>
                </c:manualLayout>
              </c:layout>
              <c:tx>
                <c:rich>
                  <a:bodyPr/>
                  <a:lstStyle/>
                  <a:p>
                    <a:fld id="{FC666793-D938-4198-A701-3F840012764B}" type="CATEGORYNAME">
                      <a:rPr lang="ko-KR" altLang="en-US" dirty="0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6FB194A6-2D0C-4027-8140-69D22339AE9D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/>
                      <a:t>명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30D3-422E-A5D9-E4A70B3140E5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 w="6350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1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2">
                  <c:v>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033-4583-A07B-B4A603E815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700" dirty="0"/>
              <a:t>노원구 지역축제가 </a:t>
            </a:r>
            <a:r>
              <a:rPr lang="ko-KR" altLang="en-US" sz="1700" dirty="0"/>
              <a:t>중계본동</a:t>
            </a:r>
            <a:r>
              <a:rPr lang="ko-KR" sz="1700" dirty="0"/>
              <a:t> 주민의 고용 증대에 기여하는</a:t>
            </a:r>
            <a:r>
              <a:rPr lang="en-US" altLang="ko-KR" sz="1700" baseline="0" dirty="0"/>
              <a:t> </a:t>
            </a:r>
            <a:r>
              <a:rPr lang="ko-KR" sz="1700" dirty="0"/>
              <a:t>정도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노원구 지역축제가 공릉 1동 주민의 소득 증대에 기여하는 정도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0D3-422E-A5D9-E4A70B3140E5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0D3-422E-A5D9-E4A70B3140E5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30D3-422E-A5D9-E4A70B3140E5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30D3-422E-A5D9-E4A70B3140E5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30D3-422E-A5D9-E4A70B3140E5}"/>
              </c:ext>
            </c:extLst>
          </c:dPt>
          <c:dLbls>
            <c:dLbl>
              <c:idx val="0"/>
              <c:layout>
                <c:manualLayout>
                  <c:x val="8.7610851377952756E-2"/>
                  <c:y val="2.4861834100526937E-2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30B59A70-D766-4B73-8932-A81BECFA79B5}" type="CATEGORYNAME">
                      <a:rPr lang="ko-KR" altLang="en-US"/>
                      <a:pPr>
                        <a:defRPr/>
                      </a:pPr>
                      <a:t>[범주 이름]</a:t>
                    </a:fld>
                    <a:r>
                      <a:rPr lang="ko-KR" altLang="en-US" dirty="0"/>
                      <a:t>
</a:t>
                    </a:r>
                    <a:fld id="{EB53C4AD-B780-40BD-A3AB-797D240937CC}" type="VALUE">
                      <a:rPr lang="en-US" altLang="ko-KR"/>
                      <a:pPr>
                        <a:defRPr/>
                      </a:pPr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numFmt formatCode="General" sourceLinked="0"/>
              <c:spPr>
                <a:noFill/>
                <a:ln w="9525"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30D3-422E-A5D9-E4A70B3140E5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4FC59B24-89C6-4ED1-A175-2619032D9E8E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DB3782D5-50F8-4E8E-BC33-07348FE4F5C4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30D3-422E-A5D9-E4A70B3140E5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E706FF74-BEB9-477A-86B2-27ECB1F6548A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0F6C3BE8-574E-4457-9020-B0DCE01AA11C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30D3-422E-A5D9-E4A70B3140E5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2928C1F9-79A9-4006-B715-FAAA50FD4D33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BD077B62-278B-4927-8E8A-E6C62B8385D1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30D3-422E-A5D9-E4A70B3140E5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C142F94E-DA6B-4623-9631-38979272969B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A89E3C35-F8F8-46A6-8F57-03BF8FBFD99D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30D3-422E-A5D9-E4A70B3140E5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1">
                  <c:v>1</c:v>
                </c:pt>
                <c:pt idx="2">
                  <c:v>1</c:v>
                </c:pt>
                <c:pt idx="3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033-4583-A07B-B4A603E81578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800" dirty="0"/>
              <a:t>노원구 축제가 </a:t>
            </a:r>
            <a:r>
              <a:rPr lang="ko-KR" altLang="en-US" sz="1800" dirty="0"/>
              <a:t>중계본동의</a:t>
            </a:r>
            <a:r>
              <a:rPr lang="ko-KR" sz="1800" dirty="0"/>
              <a:t> 관광산업 발전에 기여하는 정도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노원구 지역축제가 공릉 1동의 관광산업 발전에 기여하는 정도</c:v>
                </c:pt>
              </c:strCache>
            </c:strRef>
          </c:tx>
          <c:spPr>
            <a:ln>
              <a:noFill/>
            </a:ln>
          </c:spPr>
          <c:explosion val="1"/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93D-4C92-9FB5-BC9EE9475569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93D-4C92-9FB5-BC9EE9475569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193D-4C92-9FB5-BC9EE9475569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193D-4C92-9FB5-BC9EE9475569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193D-4C92-9FB5-BC9EE9475569}"/>
              </c:ext>
            </c:extLst>
          </c:dPt>
          <c:dLbls>
            <c:dLbl>
              <c:idx val="0"/>
              <c:layout>
                <c:manualLayout>
                  <c:x val="-2.1317913385826771E-2"/>
                  <c:y val="1.0821849727986606E-3"/>
                </c:manualLayout>
              </c:layout>
              <c:tx>
                <c:rich>
                  <a:bodyPr/>
                  <a:lstStyle/>
                  <a:p>
                    <a:fld id="{539819B8-BEC4-46EC-B0FB-710CCF00A577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3AD5C636-E15E-42FC-AD21-26A9364DC4B0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193D-4C92-9FB5-BC9EE9475569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-0.14903137303149613"/>
                  <c:y val="0.14733826603480155"/>
                </c:manualLayout>
              </c:layout>
              <c:tx>
                <c:rich>
                  <a:bodyPr/>
                  <a:lstStyle/>
                  <a:p>
                    <a:fld id="{DFA513EA-7582-4E74-AB74-996580F5DF2B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3F3A45C2-9217-4280-9EB9-36060F10666F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193D-4C92-9FB5-BC9EE9475569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29BA76B5-C245-4809-B8BA-B948147560DB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FE807EA8-61A1-48AF-8545-84A9A2D04E19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193D-4C92-9FB5-BC9EE9475569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1D334F96-91DC-4ED7-A640-EC1E3D1C6EFF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5F2FAECD-1CB9-40FF-A7E3-9B1B6C10882A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193D-4C92-9FB5-BC9EE9475569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fld id="{2E7B9938-47E3-4DC4-9FC9-CC410F1E6298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4A1516F2-96D3-4399-A401-020DE16CE582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193D-4C92-9FB5-BC9EE9475569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 w="6350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274-4481-AE30-FD31D0018A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800" dirty="0"/>
              <a:t>노원구 축제가</a:t>
            </a:r>
            <a:r>
              <a:rPr lang="en-US" altLang="ko-KR" sz="1800" dirty="0"/>
              <a:t> </a:t>
            </a:r>
            <a:r>
              <a:rPr lang="ko-KR" altLang="en-US" sz="1800" dirty="0"/>
              <a:t>중계본동의</a:t>
            </a:r>
            <a:r>
              <a:rPr lang="ko-KR" sz="1800" dirty="0"/>
              <a:t> 문화산업 발전에 기여하는 정도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노원구 지역축제가 공릉 1동의 문화산업 발전에 기여하는 정도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FBD0-4F4E-9B31-74C41385D2F8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FBD0-4F4E-9B31-74C41385D2F8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818B-4224-A47B-E0F142D2DBB0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818B-4224-A47B-E0F142D2DBB0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818B-4224-A47B-E0F142D2DBB0}"/>
              </c:ext>
            </c:extLst>
          </c:dPt>
          <c:dLbls>
            <c:dLbl>
              <c:idx val="0"/>
              <c:layout>
                <c:manualLayout>
                  <c:x val="-0.15204306102362206"/>
                  <c:y val="1.2045028786600088E-2"/>
                </c:manualLayout>
              </c:layout>
              <c:tx>
                <c:rich>
                  <a:bodyPr/>
                  <a:lstStyle/>
                  <a:p>
                    <a:fld id="{6C79E7C8-C560-4B9A-B37B-ED54D8789C92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6DC855F6-3639-4AA6-AD38-4A9CD0D5725C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FBD0-4F4E-9B31-74C41385D2F8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1.7612819881889764E-2"/>
                  <c:y val="4.9515868016986467E-3"/>
                </c:manualLayout>
              </c:layout>
              <c:tx>
                <c:rich>
                  <a:bodyPr/>
                  <a:lstStyle/>
                  <a:p>
                    <a:fld id="{BED3CD9A-9249-4798-850C-15C7198A45F7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13F133F9-736E-420C-9EFF-47EE686B66FA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FBD0-4F4E-9B31-74C41385D2F8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D15BF2D2-FD13-4D72-B16A-F40ABA28088F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FA7B6B64-4DA9-4A7E-9289-8A7E960B4588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818B-4224-A47B-E0F142D2DBB0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EE63F59C-DF77-4EC2-A2C7-8761A80C2DB8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F252CED1-4AC5-42A8-8F93-A53F0F6E91C3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818B-4224-A47B-E0F142D2DBB0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fld id="{6E601CFC-F0F0-435A-B73F-E3D3313C6822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74263A4F-D481-4E54-B431-EC495C35D55F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818B-4224-A47B-E0F142D2DBB0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 w="6350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2">
                  <c:v>1</c:v>
                </c:pt>
                <c:pt idx="3">
                  <c:v>2</c:v>
                </c:pt>
                <c:pt idx="4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FBD0-4F4E-9B31-74C41385D2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600" dirty="0"/>
              <a:t>노원구</a:t>
            </a:r>
            <a:r>
              <a:rPr lang="en-US" altLang="ko-KR" sz="1600" baseline="0" dirty="0"/>
              <a:t> </a:t>
            </a:r>
            <a:r>
              <a:rPr lang="ko-KR" sz="1600" dirty="0"/>
              <a:t>축제가 </a:t>
            </a:r>
            <a:r>
              <a:rPr lang="ko-KR" altLang="en-US" sz="1600" dirty="0"/>
              <a:t>중계본동</a:t>
            </a:r>
            <a:r>
              <a:rPr lang="ko-KR" sz="1600" dirty="0"/>
              <a:t> 경제 활성화 분위기 조성에 기여하는 정도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노원구 지역축제가 공릉 1동 경제 활성화 분위기 조성에 기여하는 정도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FBD0-4F4E-9B31-74C41385D2F8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FBD0-4F4E-9B31-74C41385D2F8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8FBB-465A-8FE4-60A943282A98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8FBB-465A-8FE4-60A943282A98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8FBB-465A-8FE4-60A943282A98}"/>
              </c:ext>
            </c:extLst>
          </c:dPt>
          <c:dLbls>
            <c:dLbl>
              <c:idx val="0"/>
              <c:layout>
                <c:manualLayout>
                  <c:x val="-8.8228838582677216E-2"/>
                  <c:y val="0.15705412419696579"/>
                </c:manualLayout>
              </c:layout>
              <c:tx>
                <c:rich>
                  <a:bodyPr/>
                  <a:lstStyle/>
                  <a:p>
                    <a:fld id="{450B5135-2149-4306-879E-E08C7E7A7D9E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05AD89B1-BCB1-4601-9D41-CB38EEF327F4}" type="VALUE">
                      <a:rPr lang="en-US" altLang="ko-KR" smtClean="0"/>
                      <a:pPr/>
                      <a:t>[값]</a:t>
                    </a:fld>
                    <a:r>
                      <a:rPr lang="ko-KR" altLang="en-US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FBD0-4F4E-9B31-74C41385D2F8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9ED6CB78-6187-4D64-A952-3DBEE78C361D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DDA15F99-483A-46B2-8238-98FDA6D0B3B2}" type="VALUE">
                      <a:rPr lang="en-US" altLang="ko-KR" smtClean="0"/>
                      <a:pPr/>
                      <a:t>[값]</a:t>
                    </a:fld>
                    <a:r>
                      <a:rPr lang="ko-KR" altLang="en-US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FBD0-4F4E-9B31-74C41385D2F8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999F3D7C-8139-411D-A159-80C55105395A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56EAA09A-3929-4FD7-8B3C-82CCB73658FE}" type="VALUE">
                      <a:rPr lang="en-US" altLang="ko-KR" smtClean="0"/>
                      <a:pPr/>
                      <a:t>[값]</a:t>
                    </a:fld>
                    <a:r>
                      <a:rPr lang="ko-KR" altLang="en-US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8FBB-465A-8FE4-60A943282A98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5D8591CD-1F2D-4D4B-BFAE-97ABDB5BE687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1D5FD479-3E12-4435-B173-F0FD3DC08C4C}" type="VALUE">
                      <a:rPr lang="en-US" altLang="ko-KR" smtClean="0"/>
                      <a:pPr/>
                      <a:t>[값]</a:t>
                    </a:fld>
                    <a:r>
                      <a:rPr lang="ko-KR" altLang="en-US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8FBB-465A-8FE4-60A943282A98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5C46C164-E046-46A0-B169-A76903EF45BB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14ACC431-5DEC-423E-9954-CCDDA2079CDB}" type="VALUE">
                      <a:rPr lang="en-US" altLang="ko-KR" smtClean="0"/>
                      <a:pPr/>
                      <a:t>[값]</a:t>
                    </a:fld>
                    <a:r>
                      <a:rPr lang="ko-KR" altLang="en-US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8FBB-465A-8FE4-60A943282A98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2">
                  <c:v>3</c:v>
                </c:pt>
                <c:pt idx="3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FBD0-4F4E-9B31-74C41385D2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600" dirty="0"/>
              <a:t>노원구 축제개최가 지역에 미치는 </a:t>
            </a:r>
            <a:r>
              <a:rPr lang="ko-KR" altLang="en-US" sz="1600" u="sng" dirty="0"/>
              <a:t>사회문화적</a:t>
            </a:r>
            <a:r>
              <a:rPr lang="ko-KR" altLang="en-US" sz="1600" dirty="0"/>
              <a:t> 영향에 대해 어떻게 생각하십니까</a:t>
            </a:r>
            <a:r>
              <a:rPr lang="en-US" altLang="ko-KR" sz="1600" dirty="0"/>
              <a:t>?</a:t>
            </a:r>
            <a:endParaRPr lang="ko-KR" altLang="en-US" sz="16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전혀 아니다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 문화발전에 기여한다.</c:v>
                </c:pt>
                <c:pt idx="1">
                  <c:v>지역 이미지 향상에 기여한다.</c:v>
                </c:pt>
                <c:pt idx="2">
                  <c:v>지역 주민의 자긍심과 애향심에 기여한다.</c:v>
                </c:pt>
                <c:pt idx="3">
                  <c:v>지역주민의 여가활동에 기여한다.</c:v>
                </c:pt>
                <c:pt idx="4">
                  <c:v>지역 주민의 자녀교육에 유익하다.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362-4F96-B88A-4312DE996B5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조금 아니다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 문화발전에 기여한다.</c:v>
                </c:pt>
                <c:pt idx="1">
                  <c:v>지역 이미지 향상에 기여한다.</c:v>
                </c:pt>
                <c:pt idx="2">
                  <c:v>지역 주민의 자긍심과 애향심에 기여한다.</c:v>
                </c:pt>
                <c:pt idx="3">
                  <c:v>지역주민의 여가활동에 기여한다.</c:v>
                </c:pt>
                <c:pt idx="4">
                  <c:v>지역 주민의 자녀교육에 유익하다.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362-4F96-B88A-4312DE996B5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보통이다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 문화발전에 기여한다.</c:v>
                </c:pt>
                <c:pt idx="1">
                  <c:v>지역 이미지 향상에 기여한다.</c:v>
                </c:pt>
                <c:pt idx="2">
                  <c:v>지역 주민의 자긍심과 애향심에 기여한다.</c:v>
                </c:pt>
                <c:pt idx="3">
                  <c:v>지역주민의 여가활동에 기여한다.</c:v>
                </c:pt>
                <c:pt idx="4">
                  <c:v>지역 주민의 자녀교육에 유익하다.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3">
                  <c:v>2</c:v>
                </c:pt>
                <c:pt idx="4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B362-4F96-B88A-4312DE996B5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조금 그렇다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 문화발전에 기여한다.</c:v>
                </c:pt>
                <c:pt idx="1">
                  <c:v>지역 이미지 향상에 기여한다.</c:v>
                </c:pt>
                <c:pt idx="2">
                  <c:v>지역 주민의 자긍심과 애향심에 기여한다.</c:v>
                </c:pt>
                <c:pt idx="3">
                  <c:v>지역주민의 여가활동에 기여한다.</c:v>
                </c:pt>
                <c:pt idx="4">
                  <c:v>지역 주민의 자녀교육에 유익하다.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2</c:v>
                </c:pt>
                <c:pt idx="1">
                  <c:v>1</c:v>
                </c:pt>
                <c:pt idx="2">
                  <c:v>3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B362-4F96-B88A-4312DE996B5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매우 그렇다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 문화발전에 기여한다.</c:v>
                </c:pt>
                <c:pt idx="1">
                  <c:v>지역 이미지 향상에 기여한다.</c:v>
                </c:pt>
                <c:pt idx="2">
                  <c:v>지역 주민의 자긍심과 애향심에 기여한다.</c:v>
                </c:pt>
                <c:pt idx="3">
                  <c:v>지역주민의 여가활동에 기여한다.</c:v>
                </c:pt>
                <c:pt idx="4">
                  <c:v>지역 주민의 자녀교육에 유익하다.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B362-4F96-B88A-4312DE996B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575955360"/>
        <c:axId val="-1575959168"/>
      </c:barChart>
      <c:catAx>
        <c:axId val="-1575955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575959168"/>
        <c:crosses val="autoZero"/>
        <c:auto val="1"/>
        <c:lblAlgn val="ctr"/>
        <c:lblOffset val="100"/>
        <c:noMultiLvlLbl val="0"/>
      </c:catAx>
      <c:valAx>
        <c:axId val="-1575959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575955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700" dirty="0"/>
              <a:t>노원구 지역축제가 </a:t>
            </a:r>
            <a:r>
              <a:rPr lang="ko-KR" altLang="en-US" sz="1700" dirty="0"/>
              <a:t>중계본동</a:t>
            </a:r>
            <a:r>
              <a:rPr lang="en-US" sz="1700" dirty="0"/>
              <a:t> </a:t>
            </a:r>
            <a:r>
              <a:rPr lang="ko-KR" sz="1700" dirty="0"/>
              <a:t>문화 발전에 기여하는 정도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노원구 지역축제가 공릉 1동 문화 발전에 기여하는 정도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FBD0-4F4E-9B31-74C41385D2F8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FBD0-4F4E-9B31-74C41385D2F8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88DF-484E-A7C7-4190B258B1E3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88DF-484E-A7C7-4190B258B1E3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88DF-484E-A7C7-4190B258B1E3}"/>
              </c:ext>
            </c:extLst>
          </c:dPt>
          <c:dLbls>
            <c:dLbl>
              <c:idx val="0"/>
              <c:layout>
                <c:manualLayout>
                  <c:x val="-1.64341781496063E-2"/>
                  <c:y val="3.7230558733356376E-3"/>
                </c:manualLayout>
              </c:layout>
              <c:tx>
                <c:rich>
                  <a:bodyPr/>
                  <a:lstStyle/>
                  <a:p>
                    <a:fld id="{6B6D44A3-3A7E-4D2D-9CA4-1FFCB3D18701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832B52C6-BA87-4243-932C-E2B653037F93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FBD0-4F4E-9B31-74C41385D2F8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1.526008858267705E-2"/>
                  <c:y val="2.1194880585944823E-2"/>
                </c:manualLayout>
              </c:layout>
              <c:tx>
                <c:rich>
                  <a:bodyPr/>
                  <a:lstStyle/>
                  <a:p>
                    <a:fld id="{E2840F7A-F299-4CB5-8DFF-B1E69A7D8F88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27AA652E-DB11-4115-8D1E-14C2B35726F7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FBD0-4F4E-9B31-74C41385D2F8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FFB0E082-07BB-49EB-86F3-30091375E121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0FF7B669-756A-4085-86E8-2E4918660959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88DF-484E-A7C7-4190B258B1E3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70BAFF7C-9980-446C-B2E9-F89AD815EB71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60EE013E-D2B1-46AB-9657-1A4557542221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88DF-484E-A7C7-4190B258B1E3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fld id="{F22DF42F-2432-4522-A0F7-1D8A912ED367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E8F16D6B-13C7-41A5-8C2E-F52B494F66DC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88DF-484E-A7C7-4190B258B1E3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2">
                  <c:v>1</c:v>
                </c:pt>
                <c:pt idx="3">
                  <c:v>1</c:v>
                </c:pt>
                <c:pt idx="4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FBD0-4F4E-9B31-74C41385D2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700" dirty="0"/>
              <a:t>노원구 지역축제가 </a:t>
            </a:r>
            <a:r>
              <a:rPr lang="ko-KR" altLang="en-US" sz="1700" dirty="0"/>
              <a:t>중계본동</a:t>
            </a:r>
            <a:r>
              <a:rPr lang="ko-KR" sz="1700" dirty="0"/>
              <a:t> 이미지 향상에 기여하는 정도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210-4B49-9C1F-0A9C2D161590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210-4B49-9C1F-0A9C2D161590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3210-4B49-9C1F-0A9C2D161590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3210-4B49-9C1F-0A9C2D161590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3210-4B49-9C1F-0A9C2D161590}"/>
              </c:ext>
            </c:extLst>
          </c:dPt>
          <c:dLbls>
            <c:dLbl>
              <c:idx val="0"/>
              <c:layout>
                <c:manualLayout>
                  <c:x val="-9.5200418307086615E-2"/>
                  <c:y val="1.2014578493197682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3210-4B49-9C1F-0A9C2D161590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3210-4B49-9C1F-0A9C2D161590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FB56998C-4C53-4E67-A53E-FD4CA47B64BF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EBE5EFF1-DBCC-466B-AD11-EB196E1B7837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3210-4B49-9C1F-0A9C2D161590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CFF091AE-C4EC-4743-9CED-E3E9D988510B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FB74BE5A-A83B-4AC0-AA3D-D236AC3E86C2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3210-4B49-9C1F-0A9C2D161590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fld id="{1CF4CFAF-A9C9-4913-B4EF-B74EA268C9ED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65C04D2A-69A4-4601-B7D6-EA97C87172DA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3210-4B49-9C1F-0A9C2D161590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2">
                  <c:v>1</c:v>
                </c:pt>
                <c:pt idx="3">
                  <c:v>1</c:v>
                </c:pt>
                <c:pt idx="4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A4D-436D-B72F-89F8E0DC5D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600" dirty="0"/>
              <a:t>노원구 지역축제가 </a:t>
            </a:r>
            <a:r>
              <a:rPr lang="ko-KR" altLang="en-US" sz="1600" dirty="0"/>
              <a:t>중계본동</a:t>
            </a:r>
            <a:r>
              <a:rPr lang="ko-KR" sz="1600" dirty="0"/>
              <a:t> 주민의 자긍심과 애향심에 기여하는 정도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노원구 지역축제가 공릉 1동 주민의 자긍심과 애향심에 기여하는 정도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EF6-47B3-BE01-07CE9C80CB68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EF6-47B3-BE01-07CE9C80CB68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1EF6-47B3-BE01-07CE9C80CB68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1EF6-47B3-BE01-07CE9C80CB68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1EF6-47B3-BE01-07CE9C80CB68}"/>
              </c:ext>
            </c:extLst>
          </c:dPt>
          <c:dLbls>
            <c:dLbl>
              <c:idx val="0"/>
              <c:layout>
                <c:manualLayout>
                  <c:x val="-7.9049212598425192E-2"/>
                  <c:y val="0.14299162506203097"/>
                </c:manualLayout>
              </c:layout>
              <c:tx>
                <c:rich>
                  <a:bodyPr/>
                  <a:lstStyle/>
                  <a:p>
                    <a:fld id="{856E9555-DE5D-4CFC-8B2E-8EEA93BD74FD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5FF4B66D-D80A-4671-B123-95F88EF82246}" type="VALUE">
                      <a:rPr lang="en-US" altLang="ko-KR" smtClean="0"/>
                      <a:pPr/>
                      <a:t>[값]</a:t>
                    </a:fld>
                    <a:r>
                      <a:rPr lang="ko-KR" altLang="en-US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1EF6-47B3-BE01-07CE9C80CB68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EA8CB288-3339-4BC0-8421-D1ECF21BC8DF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43DE5DC7-F3C2-479A-86D0-59817D6C34BB}" type="VALUE">
                      <a:rPr lang="en-US" altLang="ko-KR" smtClean="0"/>
                      <a:pPr/>
                      <a:t>[값]</a:t>
                    </a:fld>
                    <a:r>
                      <a:rPr lang="ko-KR" altLang="en-US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1EF6-47B3-BE01-07CE9C80CB68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72E280E7-E952-4246-866B-CE5D092D894C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26023984-7EBA-43E6-AFB0-37ED42558F25}" type="VALUE">
                      <a:rPr lang="en-US" altLang="ko-KR" smtClean="0"/>
                      <a:pPr/>
                      <a:t>[값]</a:t>
                    </a:fld>
                    <a:r>
                      <a:rPr lang="ko-KR" altLang="en-US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1EF6-47B3-BE01-07CE9C80CB68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AD807265-E0F7-4782-BF8E-9FDB6F8C7A3D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0E3B3C88-014E-428C-92BE-CF1F31B3F298}" type="VALUE">
                      <a:rPr lang="en-US" altLang="ko-KR" smtClean="0"/>
                      <a:pPr/>
                      <a:t>[값]</a:t>
                    </a:fld>
                    <a:r>
                      <a:rPr lang="ko-KR" altLang="en-US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1EF6-47B3-BE01-07CE9C80CB68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fld id="{42E75426-C760-4C18-84D4-F2005AB4C092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10DB252C-C088-41A4-BFF3-57F4726A839E}" type="VALUE">
                      <a:rPr lang="en-US" altLang="ko-KR" smtClean="0"/>
                      <a:pPr/>
                      <a:t>[값]</a:t>
                    </a:fld>
                    <a:r>
                      <a:rPr lang="ko-KR" altLang="en-US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1EF6-47B3-BE01-07CE9C80CB68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3">
                  <c:v>3</c:v>
                </c:pt>
                <c:pt idx="4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940-4373-8744-D658D562CA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등 축제에 대한 중계본동 주민들의 생각</a:t>
            </a:r>
          </a:p>
        </c:rich>
      </c:tx>
      <c:layout>
        <c:manualLayout>
          <c:xMode val="edge"/>
          <c:yMode val="edge"/>
          <c:x val="0.3017632850241546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흥미로운</c:v>
                </c:pt>
                <c:pt idx="1">
                  <c:v>교육적인</c:v>
                </c:pt>
                <c:pt idx="2">
                  <c:v>타 축제와 다른</c:v>
                </c:pt>
                <c:pt idx="3">
                  <c:v>지역에 유익한</c:v>
                </c:pt>
                <c:pt idx="4">
                  <c:v>예산이 필요한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</c:v>
                </c:pt>
                <c:pt idx="1">
                  <c:v>2.5</c:v>
                </c:pt>
                <c:pt idx="2">
                  <c:v>2.8</c:v>
                </c:pt>
                <c:pt idx="3">
                  <c:v>3</c:v>
                </c:pt>
                <c:pt idx="4">
                  <c:v>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2E71-4A34-9662-85A2C2D2F1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576022352"/>
        <c:axId val="-1576025072"/>
      </c:lineChart>
      <c:catAx>
        <c:axId val="-1576022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576025072"/>
        <c:crosses val="autoZero"/>
        <c:auto val="1"/>
        <c:lblAlgn val="ctr"/>
        <c:lblOffset val="100"/>
        <c:noMultiLvlLbl val="0"/>
      </c:catAx>
      <c:valAx>
        <c:axId val="-1576025072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576022352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600" dirty="0"/>
              <a:t>노원구 지역축제가 </a:t>
            </a:r>
            <a:r>
              <a:rPr lang="ko-KR" altLang="en-US" sz="1600" dirty="0"/>
              <a:t>중계본동</a:t>
            </a:r>
            <a:r>
              <a:rPr lang="ko-KR" sz="1600" dirty="0"/>
              <a:t> 주민의 여가활동에 기여하는 정도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노원구 지역축제가 공릉 1동 주민의 여가활동에 기여하는 정도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7EBE-4F62-B002-03707C7A26A6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7EBE-4F62-B002-03707C7A26A6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7EBE-4F62-B002-03707C7A26A6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7EBE-4F62-B002-03707C7A26A6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7EBE-4F62-B002-03707C7A26A6}"/>
              </c:ext>
            </c:extLst>
          </c:dPt>
          <c:dLbls>
            <c:dLbl>
              <c:idx val="0"/>
              <c:layout>
                <c:manualLayout>
                  <c:x val="-8.041609251968504E-2"/>
                  <c:y val="2.0371430833450367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7EBE-4F62-B002-03707C7A26A6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7.1987327755905509E-2"/>
                  <c:y val="1.2212966768395252E-2"/>
                </c:manualLayout>
              </c:layout>
              <c:tx>
                <c:rich>
                  <a:bodyPr/>
                  <a:lstStyle/>
                  <a:p>
                    <a:fld id="{0B2B67DB-30CA-4F03-9F37-3C22FDD514E1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35FDB84D-450C-42AC-880C-ADD7EEE342EA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7EBE-4F62-B002-03707C7A26A6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2"/>
              <c:layout/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7EBE-4F62-B002-03707C7A26A6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43998994-994F-4C98-9C38-970E0A830855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8A244B76-87C0-4D68-8B40-6226BC014F7D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7EBE-4F62-B002-03707C7A26A6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fld id="{D9553F14-F460-4AE9-AB0A-680884C39602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C7E5573E-43F9-4C81-B4B9-91644E952348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7EBE-4F62-B002-03707C7A26A6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2">
                  <c:v>2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B37-46D0-9751-50C056494B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600" dirty="0"/>
              <a:t>노원구 지역축제가 </a:t>
            </a:r>
            <a:r>
              <a:rPr lang="ko-KR" altLang="en-US" sz="1600" dirty="0"/>
              <a:t>중계본동</a:t>
            </a:r>
            <a:r>
              <a:rPr lang="ko-KR" sz="1600" dirty="0"/>
              <a:t> 주민의 자녀 교육에 유익한 정도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노원구 지역축제가 공릉 1동 주민의 자녀 교육에 유익한 정도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BB2-4802-870C-D7688560723B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DBB2-4802-870C-D7688560723B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DBB2-4802-870C-D7688560723B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DBB2-4802-870C-D7688560723B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DBB2-4802-870C-D7688560723B}"/>
              </c:ext>
            </c:extLst>
          </c:dPt>
          <c:dLbls>
            <c:dLbl>
              <c:idx val="0"/>
              <c:layout>
                <c:manualLayout>
                  <c:x val="-6.5483759842519737E-2"/>
                  <c:y val="1.3929994221826144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DBB2-4802-870C-D7688560723B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2.4709768700787345E-2"/>
                  <c:y val="3.8094424329821339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DBB2-4802-870C-D7688560723B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8AAD7F45-95FF-47F1-86AC-84DF9269CD5D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449B7C2D-721A-448D-8C25-C18633CA23A8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DBB2-4802-870C-D7688560723B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EAECB6AB-6B7A-4B68-B8DD-64993A2E34E9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C602C653-E88F-4F25-AE37-ED173C61641F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DBB2-4802-870C-D7688560723B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fld id="{4F23ACD8-6922-4A5C-A0D0-31EBDB464B38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C9B1B539-C961-4FDD-BE2D-4208D3CD453D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DBB2-4802-870C-D7688560723B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2">
                  <c:v>1</c:v>
                </c:pt>
                <c:pt idx="3">
                  <c:v>1</c:v>
                </c:pt>
                <c:pt idx="4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62D-4999-9AC5-B4029A9133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altLang="en-US" sz="1300" dirty="0"/>
              <a:t>중계본동</a:t>
            </a:r>
            <a:r>
              <a:rPr lang="ko-KR" sz="1300" dirty="0"/>
              <a:t> 주민의 입장에서 축제의 파급효과를 확대하기 위해 가장 중요하다고 생각하는 방향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7F7B-4D2B-AE8F-87EB558FF137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7F7B-4D2B-AE8F-87EB558FF137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7F7B-4D2B-AE8F-87EB558FF137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7F7B-4D2B-AE8F-87EB558FF137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7F7B-4D2B-AE8F-87EB558FF137}"/>
              </c:ext>
            </c:extLst>
          </c:dPt>
          <c:dPt>
            <c:idx val="5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E95D-49DD-878E-1D16BD3C4389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CEA126A2-141F-4029-BDA7-9907E5CB7FE6}" type="CATEGORYNAME">
                      <a:rPr lang="en-US" altLang="ko-KR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F72EF0D6-B206-450A-A403-4449020F1455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7F7B-4D2B-AE8F-87EB558FF137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9920911A-BAAD-4048-8220-828A3A698CBA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73CAFC0C-201B-450D-B7AF-DDB0ED867744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7F7B-4D2B-AE8F-87EB558FF137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A000C0B4-CD83-4E93-9F41-ABFA36199C8E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4086BE8C-4A68-4AC6-8D2A-FAD889F5FAD2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7F7B-4D2B-AE8F-87EB558FF137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FAD65201-F41A-48A0-8B67-B9AFFAFEB098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500EC743-D565-413E-ACB2-436BF8991BF9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7F7B-4D2B-AE8F-87EB558FF137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7824DAB2-C23A-46B0-8887-11D0DD7A1162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7B3C5BE8-129B-417A-A54E-266E552CAD01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7F7B-4D2B-AE8F-87EB558FF137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219330E7-6C30-460F-9B34-ADDF34BBD9DE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659F17A6-472F-42E5-9B36-60F85B5F0FDA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E95D-49DD-878E-1D16BD3C4389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Sheet1!$A$2:$A$7</c:f>
              <c:strCache>
                <c:ptCount val="6"/>
                <c:pt idx="0">
                  <c:v>지역주민의 축제 참여 기회를 확대한다.</c:v>
                </c:pt>
                <c:pt idx="1">
                  <c:v>축제 기간동안 방문객 대상 할인을 진행한다</c:v>
                </c:pt>
                <c:pt idx="2">
                  <c:v>축제 체험프로그램을 확충한다</c:v>
                </c:pt>
                <c:pt idx="3">
                  <c:v>숙박-음식-축제 등을 엮은 관광상품을 개발한다</c:v>
                </c:pt>
                <c:pt idx="4">
                  <c:v>구 전체지역으로 축제 공간을 확대한다</c:v>
                </c:pt>
                <c:pt idx="5">
                  <c:v>기타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</c:v>
                </c:pt>
                <c:pt idx="2">
                  <c:v>2</c:v>
                </c:pt>
                <c:pt idx="3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A26-49D5-8BAD-642E6CDE5B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dirty="0"/>
              <a:t>설문에 참여한 </a:t>
            </a:r>
            <a:r>
              <a:rPr lang="ko-KR" altLang="en-US" dirty="0"/>
              <a:t>중계본동</a:t>
            </a:r>
            <a:r>
              <a:rPr lang="ko-KR" dirty="0"/>
              <a:t> 주민 성비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설문에 참여한 공릉 1동 주민 성비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B02-4FAC-8A9B-A59ABA491027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B02-4FAC-8A9B-A59ABA491027}"/>
              </c:ext>
            </c:extLst>
          </c:dPt>
          <c:dLbls>
            <c:dLbl>
              <c:idx val="0"/>
              <c:layout>
                <c:manualLayout>
                  <c:x val="-0.1640625"/>
                  <c:y val="9.3749994232898114E-3"/>
                </c:manualLayout>
              </c:layout>
              <c:tx>
                <c:rich>
                  <a:bodyPr/>
                  <a:lstStyle/>
                  <a:p>
                    <a:fld id="{BE3AD15A-29F9-4E6C-BB3E-0CDBE78E7099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3FFDA15A-DDFB-4AE1-B89B-01EF15E220D6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9B02-4FAC-8A9B-A59ABA491027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0.17343749999999999"/>
                  <c:y val="2.3437498558224745E-3"/>
                </c:manualLayout>
              </c:layout>
              <c:tx>
                <c:rich>
                  <a:bodyPr/>
                  <a:lstStyle/>
                  <a:p>
                    <a:fld id="{6417ED62-1E6D-4A26-9DCB-0ED5ECA06108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6124422F-3112-4AAD-8F12-D8642B076EDC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9B02-4FAC-8A9B-A59ABA491027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Sheet1!$A$2:$A$3</c:f>
              <c:strCache>
                <c:ptCount val="2"/>
                <c:pt idx="0">
                  <c:v>남성</c:v>
                </c:pt>
                <c:pt idx="1">
                  <c:v>여성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F55-4E0D-AD89-8305166AEC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394918799212598"/>
          <c:y val="0.49562134008234865"/>
          <c:w val="6.917581200787401E-2"/>
          <c:h val="0.10202693762137441"/>
        </c:manualLayout>
      </c:layout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dirty="0"/>
              <a:t>설문에 참여한 </a:t>
            </a:r>
            <a:r>
              <a:rPr lang="ko-KR" altLang="en-US" dirty="0"/>
              <a:t>중계본동</a:t>
            </a:r>
            <a:r>
              <a:rPr lang="ko-KR" dirty="0"/>
              <a:t> 주민의 연령분포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설문에 참여한 공릉 2동 주민의 연령분포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213F-4319-9374-258C2B0700C8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213F-4319-9374-258C2B0700C8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213F-4319-9374-258C2B0700C8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213F-4319-9374-258C2B0700C8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213F-4319-9374-258C2B0700C8}"/>
              </c:ext>
            </c:extLst>
          </c:dPt>
          <c:dPt>
            <c:idx val="5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213F-4319-9374-258C2B0700C8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26C6EE7F-3569-4DE0-B234-05CB2C6167F5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363EEF59-E4F4-4EE1-879A-727738477F55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213F-4319-9374-258C2B0700C8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B3E4C2FE-A131-403C-8756-D513E6D4DBE8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7372B61D-6CC3-4967-BAC3-02D144C150FB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213F-4319-9374-258C2B0700C8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48866C6C-7663-407A-9A16-AE9D539B91D3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0A7625A4-211F-4F41-9929-26B5A7CA27FC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213F-4319-9374-258C2B0700C8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DCCC78B5-D2E9-4E9F-A8BB-759E43B01E58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3A296214-073B-4069-92B8-327327B6B407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213F-4319-9374-258C2B0700C8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fld id="{77390CFB-B068-45AD-B8AA-B740F5E1E864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069B40A4-D74C-4BAE-B70F-566543FFC4B2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213F-4319-9374-258C2B0700C8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30F5F46E-0211-4437-9C66-3FC3E2477872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85D4A6BC-9802-437E-A533-31AB7542CD2C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213F-4319-9374-258C2B0700C8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Sheet1!$A$2:$A$7</c:f>
              <c:strCache>
                <c:ptCount val="6"/>
                <c:pt idx="0">
                  <c:v>만 15세 ~ 19세</c:v>
                </c:pt>
                <c:pt idx="1">
                  <c:v>20대</c:v>
                </c:pt>
                <c:pt idx="2">
                  <c:v>30대</c:v>
                </c:pt>
                <c:pt idx="3">
                  <c:v>40대</c:v>
                </c:pt>
                <c:pt idx="4">
                  <c:v>50대</c:v>
                </c:pt>
                <c:pt idx="5">
                  <c:v>60대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</c:v>
                </c:pt>
                <c:pt idx="1">
                  <c:v>1</c:v>
                </c:pt>
                <c:pt idx="4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44B-4434-A4B9-B176AD0DA7B4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등 축제</a:t>
            </a:r>
            <a:r>
              <a:rPr lang="ko-KR" altLang="en-US" baseline="0" dirty="0"/>
              <a:t> 방문 시 기대 요소</a:t>
            </a:r>
            <a:r>
              <a:rPr lang="en-US" altLang="ko-KR" baseline="0" dirty="0"/>
              <a:t>(2</a:t>
            </a:r>
            <a:r>
              <a:rPr lang="ko-KR" altLang="en-US" baseline="0" dirty="0"/>
              <a:t>가지 중복 선택 가능</a:t>
            </a:r>
            <a:r>
              <a:rPr lang="en-US" altLang="ko-KR" baseline="0" dirty="0"/>
              <a:t>)</a:t>
            </a:r>
            <a:endParaRPr lang="ko-KR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등 전시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72EF-40E3-B9F4-DAC68E7F1B6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빛 포토존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5.3140096618357488E-2"/>
                  <c:y val="-0.1630434782608696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4B5E-4D55-B5EA-966573BEDC7F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7.7294685990338119E-2"/>
                  <c:y val="-6.956521739130439E-2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1254-404C-8A76-0C4EB6886ADD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B-72EF-40E3-B9F4-DAC68E7F1B6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체험 프로그램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2.2946859903381644E-2"/>
                  <c:y val="-0.16304347826086957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4B5E-4D55-B5EA-966573BEDC7F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13405797101449271"/>
                  <c:y val="4.347826086956514E-2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1254-404C-8A76-0C4EB6886ADD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1-72EF-40E3-B9F4-DAC68E7F1B6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공연 프로그램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5.9178743961352656E-2"/>
                  <c:y val="-2.8260869565217391E-2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4B5E-4D55-B5EA-966573BEDC7F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7.85024154589372E-2"/>
                  <c:y val="-4.3478260869566016E-3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C312-4783-AEE0-3915EFBB88DE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7-72EF-40E3-B9F4-DAC68E7F1B6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먹거리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16666666666666666"/>
                  <c:y val="-7.1739130434782611E-2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4B5E-4D55-B5EA-966573BEDC7F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6.1594202898550728E-2"/>
                  <c:y val="-4.7826086956521741E-2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1AF5-4A02-B25C-F6046BCDB36B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FB7B-44D5-8230-B6F4CC4B3F2E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</c:strCache>
            </c:strRef>
          </c:cat>
          <c:val>
            <c:numRef>
              <c:f>Sheet1!$F$2:$F$7</c:f>
              <c:numCache>
                <c:formatCode>General</c:formatCode>
                <c:ptCount val="6"/>
                <c:pt idx="0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C-72EF-40E3-B9F4-DAC68E7F1B65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살거리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</c:strCache>
            </c:strRef>
          </c:cat>
          <c:val>
            <c:numRef>
              <c:f>Sheet1!$G$2:$G$7</c:f>
              <c:numCache>
                <c:formatCode>General</c:formatCode>
                <c:ptCount val="6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D-72EF-40E3-B9F4-DAC68E7F1B6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1576024528"/>
        <c:axId val="-1576033232"/>
      </c:barChart>
      <c:catAx>
        <c:axId val="-1576024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576033232"/>
        <c:crosses val="autoZero"/>
        <c:auto val="1"/>
        <c:lblAlgn val="ctr"/>
        <c:lblOffset val="100"/>
        <c:noMultiLvlLbl val="0"/>
      </c:catAx>
      <c:valAx>
        <c:axId val="-1576033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576024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altLang="en-US" dirty="0"/>
              <a:t>중계본동</a:t>
            </a:r>
            <a:r>
              <a:rPr lang="ko-KR" dirty="0"/>
              <a:t> 주민의 등 축제 방문 예정 여부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공릉 1동 주민의 등 축제 방문 여부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C1A2-4052-9836-3EB6CFFC4613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C1A2-4052-9836-3EB6CFFC4613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E827-4A58-88BE-F5693DF87D9F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E827-4A58-88BE-F5693DF87D9F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E827-4A58-88BE-F5693DF87D9F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FEC91304-8453-421C-9594-46597909D8F7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07648442-4BC3-4161-9E7C-FFA4444A733C}" type="VALUE">
                      <a:rPr lang="en-US" altLang="ko-KR" smtClean="0"/>
                      <a:pPr/>
                      <a:t>[값]</a:t>
                    </a:fld>
                    <a:r>
                      <a:rPr lang="ko-KR" altLang="en-US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C1A2-4052-9836-3EB6CFFC4613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B21E56D1-F9B7-4226-BBF3-6008F2A05C78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C800E74B-EA65-474D-9E38-109023E4D8A0}" type="VALUE">
                      <a:rPr lang="en-US" altLang="ko-KR" smtClean="0"/>
                      <a:pPr/>
                      <a:t>[값]</a:t>
                    </a:fld>
                    <a:r>
                      <a:rPr lang="ko-KR" altLang="en-US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C1A2-4052-9836-3EB6CFFC4613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67521465-4BB2-4467-B764-11AE5C137D3F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0972A6ED-0424-4D20-9F9B-973A5063BE28}" type="VALUE">
                      <a:rPr lang="en-US" altLang="ko-KR" smtClean="0"/>
                      <a:pPr/>
                      <a:t>[값]</a:t>
                    </a:fld>
                    <a:r>
                      <a:rPr lang="ko-KR" altLang="en-US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E827-4A58-88BE-F5693DF87D9F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3"/>
              <c:layout>
                <c:manualLayout>
                  <c:x val="0.16836109744094485"/>
                  <c:y val="0.21452351657704741"/>
                </c:manualLayout>
              </c:layout>
              <c:tx>
                <c:rich>
                  <a:bodyPr/>
                  <a:lstStyle/>
                  <a:p>
                    <a:fld id="{305CB919-DEE8-4758-ACB8-FD6520AC61C1}" type="CATEGORYNAME">
                      <a:rPr lang="ko-KR" altLang="en-US" baseline="0" smtClean="0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524B1B6D-D7F9-43F6-8C14-3C805589D80A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E827-4A58-88BE-F5693DF87D9F}"/>
                </c:ext>
                <c:ext xmlns:c15="http://schemas.microsoft.com/office/drawing/2012/chart" uri="{CE6537A1-D6FC-4f65-9D91-7224C49458BB}">
                  <c15:layout>
                    <c:manualLayout>
                      <c:w val="0.22059375000000001"/>
                      <c:h val="0.15261336413549678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4"/>
              <c:layout>
                <c:manualLayout>
                  <c:x val="7.2977977362204752E-2"/>
                  <c:y val="2.8794904724722868E-2"/>
                </c:manualLayout>
              </c:layout>
              <c:tx>
                <c:rich>
                  <a:bodyPr/>
                  <a:lstStyle/>
                  <a:p>
                    <a:fld id="{28B029C4-AE09-4484-8C11-EEA57E3261F5}" type="CATEGORYNAME">
                      <a:rPr lang="ko-KR" altLang="en-US" baseline="0" smtClean="0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008A22EB-0D53-464C-BF12-7D0ADEF98EAF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E827-4A58-88BE-F5693DF87D9F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반드시 방문한다</c:v>
                </c:pt>
                <c:pt idx="1">
                  <c:v>가능하면 방문한다</c:v>
                </c:pt>
                <c:pt idx="2">
                  <c:v>그저 그렇다</c:v>
                </c:pt>
                <c:pt idx="3">
                  <c:v>별로 방문하고 싶지 않다</c:v>
                </c:pt>
                <c:pt idx="4">
                  <c:v>절대 방문하지 않는다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1">
                  <c:v>3</c:v>
                </c:pt>
                <c:pt idx="3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C1A2-4052-9836-3EB6CFFC461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altLang="en-US" dirty="0"/>
              <a:t>중계본동</a:t>
            </a:r>
            <a:r>
              <a:rPr lang="ko-KR" dirty="0"/>
              <a:t> 주민의 탈 축제 방문 여부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공릉 1동 주민의 탈 축제 방문 여부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C52-46A0-9925-85BE2EABB70B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C52-46A0-9925-85BE2EABB70B}"/>
              </c:ext>
            </c:extLst>
          </c:dPt>
          <c:dLbls>
            <c:dLbl>
              <c:idx val="0"/>
              <c:layout>
                <c:manualLayout>
                  <c:x val="-0.14349323583969956"/>
                  <c:y val="0.11514353991489056"/>
                </c:manualLayout>
              </c:layout>
              <c:tx>
                <c:rich>
                  <a:bodyPr/>
                  <a:lstStyle/>
                  <a:p>
                    <a:fld id="{6DCF41A2-DA37-46D0-B2E6-1DEC9D476162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35A0EA31-C4CE-4547-B962-509BD669CA2C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9C52-46A0-9925-85BE2EABB70B}"/>
                </c:ext>
                <c:ext xmlns:c15="http://schemas.microsoft.com/office/drawing/2012/chart" uri="{CE6537A1-D6FC-4f65-9D91-7224C49458BB}">
                  <c15:layout>
                    <c:manualLayout>
                      <c:w val="8.2372535780409484E-2"/>
                      <c:h val="0.13192967938424707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-3.67614680349297E-3"/>
                  <c:y val="-0.16787505118878868"/>
                </c:manualLayout>
              </c:layout>
              <c:tx>
                <c:rich>
                  <a:bodyPr/>
                  <a:lstStyle/>
                  <a:p>
                    <a:fld id="{F22CDFD1-1543-46EA-968B-5FEF179635F5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E83096F9-1FA1-4D2B-A85D-498559B34091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9C52-46A0-9925-85BE2EABB70B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Sheet1!$A$2:$A$3</c:f>
              <c:strCache>
                <c:ptCount val="2"/>
                <c:pt idx="0">
                  <c:v>있다</c:v>
                </c:pt>
                <c:pt idx="1">
                  <c:v>없다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1">
                  <c:v>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F07-41DE-AD91-8691F0B120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780569320066207"/>
          <c:y val="0.42765259426349689"/>
          <c:w val="8.3238312007874016E-2"/>
          <c:h val="0.21218318084503071"/>
        </c:manualLayout>
      </c:layout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탈 축제에 대한 중계본동 주민들의 생각</a:t>
            </a:r>
          </a:p>
        </c:rich>
      </c:tx>
      <c:layout>
        <c:manualLayout>
          <c:xMode val="edge"/>
          <c:yMode val="edge"/>
          <c:x val="0.3017632850241546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흥미로운</c:v>
                </c:pt>
                <c:pt idx="1">
                  <c:v>교육적인</c:v>
                </c:pt>
                <c:pt idx="2">
                  <c:v>타 축제와 다른</c:v>
                </c:pt>
                <c:pt idx="3">
                  <c:v>지역에 유익한</c:v>
                </c:pt>
                <c:pt idx="4">
                  <c:v>예산이 필요한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</c:v>
                </c:pt>
                <c:pt idx="1">
                  <c:v>2</c:v>
                </c:pt>
                <c:pt idx="2">
                  <c:v>2.5</c:v>
                </c:pt>
                <c:pt idx="3">
                  <c:v>2.2999999999999998</c:v>
                </c:pt>
                <c:pt idx="4">
                  <c:v>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0D86-411C-B794-E914F60719F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열1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흥미로운</c:v>
                </c:pt>
                <c:pt idx="1">
                  <c:v>교육적인</c:v>
                </c:pt>
                <c:pt idx="2">
                  <c:v>타 축제와 다른</c:v>
                </c:pt>
                <c:pt idx="3">
                  <c:v>지역에 유익한</c:v>
                </c:pt>
                <c:pt idx="4">
                  <c:v>예산이 필요한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0D86-411C-B794-E914F60719F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열2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흥미로운</c:v>
                </c:pt>
                <c:pt idx="1">
                  <c:v>교육적인</c:v>
                </c:pt>
                <c:pt idx="2">
                  <c:v>타 축제와 다른</c:v>
                </c:pt>
                <c:pt idx="3">
                  <c:v>지역에 유익한</c:v>
                </c:pt>
                <c:pt idx="4">
                  <c:v>예산이 필요한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0D86-411C-B794-E914F60719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576023440"/>
        <c:axId val="-1576022896"/>
      </c:lineChart>
      <c:catAx>
        <c:axId val="-1576023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576022896"/>
        <c:crosses val="autoZero"/>
        <c:auto val="1"/>
        <c:lblAlgn val="ctr"/>
        <c:lblOffset val="100"/>
        <c:noMultiLvlLbl val="0"/>
      </c:catAx>
      <c:valAx>
        <c:axId val="-1576022896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576023440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탈 축제</a:t>
            </a:r>
            <a:r>
              <a:rPr lang="ko-KR" altLang="en-US" baseline="0" dirty="0"/>
              <a:t> 방문 시 기대 요소</a:t>
            </a:r>
            <a:r>
              <a:rPr lang="en-US" altLang="ko-KR" baseline="0" dirty="0"/>
              <a:t>(2</a:t>
            </a:r>
            <a:r>
              <a:rPr lang="ko-KR" altLang="en-US" baseline="0" dirty="0"/>
              <a:t>가지 중복 선택 가능</a:t>
            </a:r>
            <a:r>
              <a:rPr lang="en-US" altLang="ko-KR" baseline="0" dirty="0"/>
              <a:t>)</a:t>
            </a:r>
            <a:endParaRPr lang="ko-KR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탈 퍼레이드 경연대회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3.9855072463768113E-2"/>
                  <c:y val="8.6956521739130436E-3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8A77-4A58-B4C9-AC02DCA7A892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6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FCF6-4778-BFB0-D687E65942C0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  <c:pt idx="6">
                  <c:v>7순위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1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FCF6-4778-BFB0-D687E65942C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공연 프로그램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4.4685990338164248E-2"/>
                  <c:y val="-1.0869565217391325E-2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B7E8-444D-BC65-A9845EB44731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8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6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FCF6-4778-BFB0-D687E65942C0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  <c:pt idx="6">
                  <c:v>7순위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D-FCF6-4778-BFB0-D687E65942C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체험 프로그램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E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F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1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2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6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3-FCF6-4778-BFB0-D687E65942C0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  <c:pt idx="6">
                  <c:v>7순위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4-FCF6-4778-BFB0-D687E65942C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전시 프로그램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5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6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6.7632850241545889E-2"/>
                  <c:y val="-1.5217391304347907E-2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7285-43B2-BB9C-35C409630495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4.8309178743961352E-2"/>
                  <c:y val="-1.7391304347826167E-2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B7E8-444D-BC65-A9845EB44731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8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9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6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A-FCF6-4778-BFB0-D687E65942C0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  <c:pt idx="6">
                  <c:v>7순위</c:v>
                </c:pt>
              </c:strCache>
            </c:strRef>
          </c:cat>
          <c:val>
            <c:numRef>
              <c:f>Sheet1!$E$2:$E$8</c:f>
              <c:numCache>
                <c:formatCode>General</c:formatCode>
                <c:ptCount val="7"/>
                <c:pt idx="2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B-FCF6-4778-BFB0-D687E65942C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어린이 대상 프로그램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C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D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4.9516908212560343E-2"/>
                  <c:y val="-6.3043478260869562E-2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7285-43B2-BB9C-35C409630495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7.3671497584541057E-2"/>
                  <c:y val="-5.6521739130434866E-2"/>
                </c:manualLayout>
              </c:layout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E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F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8.4541062801932361E-3"/>
                  <c:y val="-7.1739130434782694E-2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20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6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21-FCF6-4778-BFB0-D687E65942C0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  <c:pt idx="6">
                  <c:v>7순위</c:v>
                </c:pt>
              </c:strCache>
            </c:strRef>
          </c:cat>
          <c:val>
            <c:numRef>
              <c:f>Sheet1!$F$2:$F$8</c:f>
              <c:numCache>
                <c:formatCode>General</c:formatCode>
                <c:ptCount val="7"/>
                <c:pt idx="2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22-FCF6-4778-BFB0-D687E65942C0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먹거리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29B9-4925-9EB5-6A0B8EC0C019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29B9-4925-9EB5-6A0B8EC0C019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0.18236714975845411"/>
                  <c:y val="-3.0434782608695653E-2"/>
                </c:manualLayout>
              </c:layout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29B9-4925-9EB5-6A0B8EC0C019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9.6618357487922704E-2"/>
                  <c:y val="3.9130434782608699E-2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B7E8-444D-BC65-A9845EB44731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8-29B9-4925-9EB5-6A0B8EC0C019}"/>
                </c:ext>
                <c:ext xmlns:c15="http://schemas.microsoft.com/office/drawing/2012/chart" uri="{CE6537A1-D6FC-4f65-9D91-7224C49458BB}"/>
              </c:extLst>
            </c:dLbl>
            <c:dLbl>
              <c:idx val="6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29B9-4925-9EB5-6A0B8EC0C019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  <c:pt idx="6">
                  <c:v>7순위</c:v>
                </c:pt>
              </c:strCache>
            </c:strRef>
          </c:cat>
          <c:val>
            <c:numRef>
              <c:f>Sheet1!$G$2:$G$8</c:f>
              <c:numCache>
                <c:formatCode>General</c:formatCode>
                <c:ptCount val="7"/>
                <c:pt idx="2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23-FCF6-4778-BFB0-D687E65942C0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살거리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29B9-4925-9EB5-6A0B8EC0C019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29B9-4925-9EB5-6A0B8EC0C019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29B9-4925-9EB5-6A0B8EC0C019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29B9-4925-9EB5-6A0B8EC0C019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29B9-4925-9EB5-6A0B8EC0C019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0.11352657004830918"/>
                  <c:y val="-6.9565217391304349E-2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29B9-4925-9EB5-6A0B8EC0C019}"/>
                </c:ext>
                <c:ext xmlns:c15="http://schemas.microsoft.com/office/drawing/2012/chart" uri="{CE6537A1-D6FC-4f65-9D91-7224C49458BB}"/>
              </c:extLst>
            </c:dLbl>
            <c:dLbl>
              <c:idx val="6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29B9-4925-9EB5-6A0B8EC0C019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  <c:pt idx="6">
                  <c:v>7순위</c:v>
                </c:pt>
              </c:strCache>
            </c:strRef>
          </c:cat>
          <c:val>
            <c:numRef>
              <c:f>Sheet1!$H$2:$H$8</c:f>
              <c:numCache>
                <c:formatCode>General</c:formatCode>
                <c:ptCount val="7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24-FCF6-4778-BFB0-D687E65942C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1576021808"/>
        <c:axId val="-1576034320"/>
      </c:barChart>
      <c:catAx>
        <c:axId val="-1576021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576034320"/>
        <c:crosses val="autoZero"/>
        <c:auto val="1"/>
        <c:lblAlgn val="ctr"/>
        <c:lblOffset val="100"/>
        <c:noMultiLvlLbl val="0"/>
      </c:catAx>
      <c:valAx>
        <c:axId val="-1576034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576021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하계 </a:t>
            </a:r>
            <a:r>
              <a:rPr lang="en-US" altLang="ko-KR" dirty="0"/>
              <a:t>1</a:t>
            </a:r>
            <a:r>
              <a:rPr lang="ko-KR" altLang="en-US" dirty="0"/>
              <a:t>동 주민의 탈 축제 방문 예정 여부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altLang="en-US" dirty="0"/>
              <a:t>중계본동</a:t>
            </a:r>
            <a:r>
              <a:rPr lang="ko-KR" dirty="0"/>
              <a:t> 주민의 탈 축제 방문 예정 여부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공릉 1동 주민의 탈 축제 방문 예정 여부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4A6B-413E-9896-F14636A59C1B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4A6B-413E-9896-F14636A59C1B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4A6B-413E-9896-F14636A59C1B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4A6B-413E-9896-F14636A59C1B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4A6B-413E-9896-F14636A59C1B}"/>
              </c:ext>
            </c:extLst>
          </c:dPt>
          <c:dLbls>
            <c:dLbl>
              <c:idx val="0"/>
              <c:layout>
                <c:manualLayout>
                  <c:x val="1.8022760826771712E-2"/>
                  <c:y val="8.0004916338280354E-3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D59E2404-4D60-4E3E-AFEC-A8CF44FE759C}" type="CATEGORYNAME">
                      <a:rPr lang="ko-KR" altLang="en-US"/>
                      <a:pPr>
                        <a:defRPr/>
                      </a:pPr>
                      <a:t>[범주 이름]</a:t>
                    </a:fld>
                    <a:endParaRPr lang="ko-KR" altLang="en-US" baseline="0" dirty="0"/>
                  </a:p>
                  <a:p>
                    <a:pPr>
                      <a:defRPr/>
                    </a:pPr>
                    <a:fld id="{22400269-8BF6-4AA2-99FB-3F1E5DDEB9D0}" type="VALUE">
                      <a:rPr lang="en-US" altLang="ko-KR" smtClean="0"/>
                      <a:pPr>
                        <a:defRPr/>
                      </a:pPr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spPr>
                <a:noFill/>
                <a:ln w="9525"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4A6B-413E-9896-F14636A59C1B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34DE6EF-3917-487B-89D6-4542D085A1E3}" type="CATEGORYNAME">
                      <a:rPr lang="ko-KR" altLang="en-US"/>
                      <a:pPr>
                        <a:defRPr/>
                      </a:pPr>
                      <a:t>[범주 이름]</a:t>
                    </a:fld>
                    <a:endParaRPr lang="ko-KR" altLang="en-US" baseline="0" dirty="0"/>
                  </a:p>
                  <a:p>
                    <a:pPr>
                      <a:defRPr/>
                    </a:pPr>
                    <a:fld id="{4EC7F771-BFCA-4C4B-8B36-B2312349F002}" type="VALUE">
                      <a:rPr lang="en-US" altLang="ko-KR" smtClean="0"/>
                      <a:pPr>
                        <a:defRPr/>
                      </a:pPr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spPr>
                <a:noFill/>
                <a:ln w="9525"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4A6B-413E-9896-F14636A59C1B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6C5D0252-CFF2-4A00-A3E7-A5A19C5F44D4}" type="CATEGORYNAME">
                      <a:rPr lang="ko-KR" altLang="en-US"/>
                      <a:pPr>
                        <a:defRPr/>
                      </a:pPr>
                      <a:t>[범주 이름]</a:t>
                    </a:fld>
                    <a:endParaRPr lang="ko-KR" altLang="en-US" baseline="0" dirty="0"/>
                  </a:p>
                  <a:p>
                    <a:pPr>
                      <a:defRPr/>
                    </a:pPr>
                    <a:fld id="{32CFD76A-B815-4D90-B0CE-E2BE08C5548F}" type="VALUE">
                      <a:rPr lang="en-US" altLang="ko-KR" smtClean="0"/>
                      <a:pPr>
                        <a:defRPr/>
                      </a:pPr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spPr>
                <a:noFill/>
                <a:ln w="9525"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4A6B-413E-9896-F14636A59C1B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dLbl>
              <c:idx val="3"/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FB7AC64-4B51-4FB1-BD5E-9687A050BDFE}" type="CATEGORYNAME">
                      <a:rPr lang="ko-KR" altLang="en-US"/>
                      <a:pPr>
                        <a:defRPr/>
                      </a:pPr>
                      <a:t>[범주 이름]</a:t>
                    </a:fld>
                    <a:endParaRPr lang="ko-KR" altLang="en-US" baseline="0" dirty="0"/>
                  </a:p>
                  <a:p>
                    <a:pPr>
                      <a:defRPr/>
                    </a:pPr>
                    <a:fld id="{D7B3680F-55FF-4596-8F56-FE38A2C0019C}" type="VALUE">
                      <a:rPr lang="en-US" altLang="ko-KR" smtClean="0"/>
                      <a:pPr>
                        <a:defRPr/>
                      </a:pPr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spPr>
                <a:noFill/>
                <a:ln w="9525"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4A6B-413E-9896-F14636A59C1B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</c:extLst>
            </c:dLbl>
            <c:dLbl>
              <c:idx val="4"/>
              <c:layout>
                <c:manualLayout>
                  <c:x val="0.18799606299212598"/>
                  <c:y val="4.6563112293115522E-3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467F3AE-B746-45AC-933B-B6AC3421B94D}" type="CATEGORYNAME">
                      <a:rPr lang="ko-KR" altLang="en-US"/>
                      <a:pPr>
                        <a:defRPr/>
                      </a:pPr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606611EF-0679-44CD-B71F-3E805E2FDDFF}" type="VALUE">
                      <a:rPr lang="en-US" altLang="ko-KR" baseline="0" smtClean="0"/>
                      <a:pPr>
                        <a:defRPr/>
                      </a:pPr>
                      <a:t>[값]</a:t>
                    </a:fld>
                    <a:r>
                      <a:rPr lang="ko-KR" altLang="en-US" baseline="0" dirty="0"/>
                      <a:t>명</a:t>
                    </a:r>
                  </a:p>
                </c:rich>
              </c:tx>
              <c:spPr>
                <a:noFill/>
                <a:ln w="9525"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4A6B-413E-9896-F14636A59C1B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</c:extLst>
            </c:dLbl>
            <c:spPr>
              <a:solidFill>
                <a:prstClr val="white">
                  <a:alpha val="75000"/>
                </a:prstClr>
              </a:solidFill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반드시 방문한다</c:v>
                </c:pt>
                <c:pt idx="1">
                  <c:v>가능하면 방문한다</c:v>
                </c:pt>
                <c:pt idx="2">
                  <c:v>그저 그렇다</c:v>
                </c:pt>
                <c:pt idx="3">
                  <c:v>별로 방문하고 싶지 않다</c:v>
                </c:pt>
                <c:pt idx="4">
                  <c:v>절대 방문하지 않는다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1">
                  <c:v>3</c:v>
                </c:pt>
                <c:pt idx="2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B38-4DF8-8CE7-65040B4F43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1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2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3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4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0.10827</cdr:x>
      <cdr:y>0.09741</cdr:y>
    </cdr:from>
    <cdr:to>
      <cdr:x>0.18244</cdr:x>
      <cdr:y>0.14377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138518" y="565056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rPr>
            <a:t>단조로운</a:t>
          </a:r>
        </a:p>
      </cdr:txBody>
    </cdr:sp>
  </cdr:relSizeAnchor>
  <cdr:relSizeAnchor xmlns:cdr="http://schemas.openxmlformats.org/drawingml/2006/chartDrawing">
    <cdr:from>
      <cdr:x>0.83689</cdr:x>
      <cdr:y>0.0969</cdr:y>
    </cdr:from>
    <cdr:to>
      <cdr:x>0.91105</cdr:x>
      <cdr:y>0.14326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8800353" y="562068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rPr>
            <a:t>예산이 낭비인</a:t>
          </a:r>
        </a:p>
      </cdr:txBody>
    </cdr:sp>
  </cdr:relSizeAnchor>
  <cdr:relSizeAnchor xmlns:cdr="http://schemas.openxmlformats.org/drawingml/2006/chartDrawing">
    <cdr:from>
      <cdr:x>0.65914</cdr:x>
      <cdr:y>0.09921</cdr:y>
    </cdr:from>
    <cdr:to>
      <cdr:x>0.7333</cdr:x>
      <cdr:y>0.14558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6931213" y="575515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rPr>
            <a:t>지역에 무익한</a:t>
          </a:r>
        </a:p>
      </cdr:txBody>
    </cdr:sp>
  </cdr:relSizeAnchor>
  <cdr:relSizeAnchor xmlns:cdr="http://schemas.openxmlformats.org/drawingml/2006/chartDrawing">
    <cdr:from>
      <cdr:x>0.46292</cdr:x>
      <cdr:y>0.09921</cdr:y>
    </cdr:from>
    <cdr:to>
      <cdr:x>0.53708</cdr:x>
      <cdr:y>0.14558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4867835" y="575514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200">
              <a:solidFill>
                <a:schemeClr val="tx1">
                  <a:lumMod val="65000"/>
                  <a:lumOff val="35000"/>
                </a:schemeClr>
              </a:solidFill>
            </a:rPr>
            <a:t>타 축제와 같은</a:t>
          </a:r>
          <a:endParaRPr lang="ko-KR" altLang="en-US" sz="1200" dirty="0">
            <a:solidFill>
              <a:schemeClr val="tx1">
                <a:lumMod val="65000"/>
                <a:lumOff val="35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0.2576</cdr:x>
      <cdr:y>0.09458</cdr:y>
    </cdr:from>
    <cdr:to>
      <cdr:x>0.33177</cdr:x>
      <cdr:y>0.14094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2708835" y="548621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rPr>
            <a:t>교육적이지 않은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0.10827</cdr:x>
      <cdr:y>0.09741</cdr:y>
    </cdr:from>
    <cdr:to>
      <cdr:x>0.18244</cdr:x>
      <cdr:y>0.14377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138518" y="565056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rPr>
            <a:t>단조로운</a:t>
          </a:r>
        </a:p>
      </cdr:txBody>
    </cdr:sp>
  </cdr:relSizeAnchor>
  <cdr:relSizeAnchor xmlns:cdr="http://schemas.openxmlformats.org/drawingml/2006/chartDrawing">
    <cdr:from>
      <cdr:x>0.83689</cdr:x>
      <cdr:y>0.0969</cdr:y>
    </cdr:from>
    <cdr:to>
      <cdr:x>0.91105</cdr:x>
      <cdr:y>0.14326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8800353" y="562068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rPr>
            <a:t>예산이 낭비인</a:t>
          </a:r>
        </a:p>
      </cdr:txBody>
    </cdr:sp>
  </cdr:relSizeAnchor>
  <cdr:relSizeAnchor xmlns:cdr="http://schemas.openxmlformats.org/drawingml/2006/chartDrawing">
    <cdr:from>
      <cdr:x>0.65914</cdr:x>
      <cdr:y>0.09921</cdr:y>
    </cdr:from>
    <cdr:to>
      <cdr:x>0.7333</cdr:x>
      <cdr:y>0.14558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6931213" y="575515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rPr>
            <a:t>지역에 무익한</a:t>
          </a:r>
        </a:p>
      </cdr:txBody>
    </cdr:sp>
  </cdr:relSizeAnchor>
  <cdr:relSizeAnchor xmlns:cdr="http://schemas.openxmlformats.org/drawingml/2006/chartDrawing">
    <cdr:from>
      <cdr:x>0.46292</cdr:x>
      <cdr:y>0.09921</cdr:y>
    </cdr:from>
    <cdr:to>
      <cdr:x>0.53708</cdr:x>
      <cdr:y>0.14558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4867835" y="575514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200">
              <a:solidFill>
                <a:schemeClr val="tx1">
                  <a:lumMod val="65000"/>
                  <a:lumOff val="35000"/>
                </a:schemeClr>
              </a:solidFill>
            </a:rPr>
            <a:t>타 축제와 같은</a:t>
          </a:r>
          <a:endParaRPr lang="ko-KR" altLang="en-US" sz="1200" dirty="0">
            <a:solidFill>
              <a:schemeClr val="tx1">
                <a:lumMod val="65000"/>
                <a:lumOff val="35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0.2576</cdr:x>
      <cdr:y>0.09458</cdr:y>
    </cdr:from>
    <cdr:to>
      <cdr:x>0.33177</cdr:x>
      <cdr:y>0.14094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2708835" y="548621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rPr>
            <a:t>교육적이지 않은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877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80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076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139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637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176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820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109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287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844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03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573D5-B162-4722-AA3B-D8BAE974F6A8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593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차트 5"/>
          <p:cNvGraphicFramePr/>
          <p:nvPr>
            <p:extLst>
              <p:ext uri="{D42A27DB-BD31-4B8C-83A1-F6EECF244321}">
                <p14:modId xmlns:p14="http://schemas.microsoft.com/office/powerpoint/2010/main" val="39166628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6763" y="154547"/>
            <a:ext cx="4392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Q1.</a:t>
            </a:r>
            <a:r>
              <a:rPr lang="ko-KR" altLang="en-US" sz="2000" dirty="0"/>
              <a:t>등 축제에 방문한 적이 있습니까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575304" y="128790"/>
            <a:ext cx="3616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 참석한 중계본동 주민 총 </a:t>
            </a:r>
            <a:r>
              <a:rPr lang="en-US" altLang="ko-KR" dirty="0"/>
              <a:t>4</a:t>
            </a:r>
            <a:r>
              <a:rPr lang="ko-KR" altLang="en-US" dirty="0"/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1728339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내용 개체 틀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407650"/>
              </p:ext>
            </p:extLst>
          </p:nvPr>
        </p:nvGraphicFramePr>
        <p:xfrm>
          <a:off x="838200" y="376238"/>
          <a:ext cx="10515600" cy="5800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6763" y="154547"/>
            <a:ext cx="4905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Q9.</a:t>
            </a:r>
            <a:r>
              <a:rPr lang="ko-KR" altLang="en-US" sz="2000" dirty="0"/>
              <a:t>탈 축제에 대해 어떻게 생각하십니까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08535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2670251"/>
              </p:ext>
            </p:extLst>
          </p:nvPr>
        </p:nvGraphicFramePr>
        <p:xfrm>
          <a:off x="806116" y="1471354"/>
          <a:ext cx="105156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98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5757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7759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탈 축제에 방문한다면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무엇이 제일 기대됩니까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latin typeface="+mn-lt"/>
                        </a:rPr>
                        <a:t>② 공연 프로그램</a:t>
                      </a:r>
                      <a:r>
                        <a:rPr lang="en-US" altLang="ko-KR" b="0" dirty="0">
                          <a:latin typeface="+mn-lt"/>
                        </a:rPr>
                        <a:t>(</a:t>
                      </a:r>
                      <a:r>
                        <a:rPr lang="ko-KR" altLang="en-US" b="0" dirty="0">
                          <a:latin typeface="+mn-lt"/>
                        </a:rPr>
                        <a:t>댄스</a:t>
                      </a:r>
                      <a:r>
                        <a:rPr lang="en-US" altLang="ko-KR" b="0" dirty="0">
                          <a:latin typeface="+mn-lt"/>
                        </a:rPr>
                        <a:t>,</a:t>
                      </a:r>
                      <a:r>
                        <a:rPr lang="en-US" altLang="ko-KR" b="0" baseline="0" dirty="0">
                          <a:latin typeface="+mn-lt"/>
                        </a:rPr>
                        <a:t> </a:t>
                      </a:r>
                      <a:r>
                        <a:rPr lang="ko-KR" altLang="en-US" b="0" baseline="0" dirty="0">
                          <a:latin typeface="+mn-lt"/>
                        </a:rPr>
                        <a:t>가요</a:t>
                      </a:r>
                      <a:r>
                        <a:rPr lang="en-US" altLang="ko-KR" b="0" baseline="0" dirty="0">
                          <a:latin typeface="+mn-lt"/>
                        </a:rPr>
                        <a:t> </a:t>
                      </a:r>
                      <a:r>
                        <a:rPr lang="ko-KR" altLang="en-US" b="0" baseline="0" dirty="0">
                          <a:latin typeface="+mn-lt"/>
                        </a:rPr>
                        <a:t>대회</a:t>
                      </a:r>
                      <a:r>
                        <a:rPr lang="en-US" altLang="ko-KR" b="0" baseline="0" dirty="0">
                          <a:latin typeface="+mn-lt"/>
                        </a:rPr>
                        <a:t>, </a:t>
                      </a:r>
                      <a:r>
                        <a:rPr lang="ko-KR" altLang="en-US" b="0" baseline="0" dirty="0">
                          <a:latin typeface="+mn-lt"/>
                        </a:rPr>
                        <a:t>전통공연 등</a:t>
                      </a:r>
                      <a:r>
                        <a:rPr lang="en-US" altLang="ko-KR" b="0" baseline="0" dirty="0">
                          <a:latin typeface="+mn-lt"/>
                        </a:rPr>
                        <a:t>)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latin typeface="+mn-lt"/>
                        </a:rPr>
                        <a:t>① 탈 퍼레이드 경연대회</a:t>
                      </a:r>
                      <a:endParaRPr lang="en-US" altLang="ko-KR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0" spc="-4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돋움" panose="020B0600000101010101" pitchFamily="50" charset="-127"/>
                        </a:rPr>
                        <a:t>④</a:t>
                      </a:r>
                      <a:r>
                        <a:rPr lang="en-US" altLang="ko-KR" b="0" dirty="0">
                          <a:latin typeface="+mn-lt"/>
                        </a:rPr>
                        <a:t> </a:t>
                      </a:r>
                      <a:r>
                        <a:rPr lang="ko-KR" altLang="en-US" b="0" dirty="0">
                          <a:latin typeface="+mn-lt"/>
                        </a:rPr>
                        <a:t>전시 프로그램</a:t>
                      </a:r>
                      <a:r>
                        <a:rPr lang="en-US" altLang="ko-KR" b="0" dirty="0">
                          <a:latin typeface="+mn-lt"/>
                        </a:rPr>
                        <a:t>(</a:t>
                      </a:r>
                      <a:r>
                        <a:rPr lang="ko-KR" altLang="en-US" b="0" dirty="0">
                          <a:latin typeface="+mn-lt"/>
                        </a:rPr>
                        <a:t>세계 탈 전시 등</a:t>
                      </a:r>
                      <a:r>
                        <a:rPr lang="en-US" altLang="ko-KR" b="0" dirty="0">
                          <a:latin typeface="+mn-lt"/>
                        </a:rPr>
                        <a:t>)</a:t>
                      </a:r>
                      <a:r>
                        <a:rPr lang="ko-KR" altLang="en-US" sz="1800" b="0" kern="0" spc="-4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US" altLang="ko-KR" sz="1800" b="0" kern="0" spc="-40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0" spc="-4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⑤ </a:t>
                      </a:r>
                      <a:r>
                        <a:rPr lang="ko-KR" altLang="en-US" sz="1800" b="0" kern="0" spc="-4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어린이 대상 프로그램</a:t>
                      </a:r>
                      <a:r>
                        <a:rPr lang="en-US" altLang="ko-KR" sz="1800" b="0" kern="0" spc="-4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800" b="0" kern="0" spc="-4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동화구연</a:t>
                      </a:r>
                      <a:r>
                        <a:rPr lang="en-US" altLang="ko-KR" sz="1800" b="0" kern="0" spc="-4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800" b="0" kern="0" spc="-4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마술쇼</a:t>
                      </a:r>
                      <a:r>
                        <a:rPr lang="ko-KR" altLang="en-US" sz="1800" b="0" kern="0" spc="-4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등</a:t>
                      </a:r>
                      <a:r>
                        <a:rPr lang="en-US" altLang="ko-KR" sz="1800" b="0" kern="0" spc="-4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0" spc="-4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⑥ 먹거리</a:t>
                      </a:r>
                      <a:r>
                        <a:rPr lang="en-US" altLang="ko-KR" sz="1800" b="0" kern="0" spc="-4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800" b="0" kern="0" spc="-4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푸드트럭</a:t>
                      </a:r>
                      <a:r>
                        <a:rPr lang="ko-KR" altLang="en-US" sz="1800" b="0" kern="0" spc="-4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등</a:t>
                      </a:r>
                      <a:r>
                        <a:rPr lang="en-US" altLang="ko-KR" sz="1800" b="0" kern="0" spc="-4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6763" y="154547"/>
            <a:ext cx="8927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Q10. </a:t>
            </a:r>
            <a:r>
              <a:rPr lang="ko-KR" altLang="en-US" sz="2000" dirty="0"/>
              <a:t>탈 축제에 방문한다면</a:t>
            </a:r>
            <a:r>
              <a:rPr lang="en-US" altLang="ko-KR" sz="2000" dirty="0"/>
              <a:t>, </a:t>
            </a:r>
            <a:r>
              <a:rPr lang="ko-KR" altLang="en-US" sz="2000" dirty="0"/>
              <a:t>무엇이 제일 기대됩니까</a:t>
            </a:r>
            <a:r>
              <a:rPr lang="en-US" altLang="ko-KR" sz="2000" dirty="0"/>
              <a:t>?(2</a:t>
            </a:r>
            <a:r>
              <a:rPr lang="ko-KR" altLang="en-US" sz="2000" dirty="0"/>
              <a:t>가지 중복 선택 가능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4709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4305631"/>
              </p:ext>
            </p:extLst>
          </p:nvPr>
        </p:nvGraphicFramePr>
        <p:xfrm>
          <a:off x="829322" y="334963"/>
          <a:ext cx="10515600" cy="584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635256" y="27186"/>
            <a:ext cx="37561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미 참석한 중계본동 주민 총 </a:t>
            </a:r>
            <a:r>
              <a:rPr lang="en-US" altLang="ko-KR" sz="1400" dirty="0"/>
              <a:t>4</a:t>
            </a:r>
            <a:r>
              <a:rPr lang="ko-KR" altLang="en-US" sz="1400" dirty="0"/>
              <a:t>명의 응답 </a:t>
            </a:r>
            <a:r>
              <a:rPr lang="en-US" altLang="ko-KR" sz="1400" dirty="0"/>
              <a:t>8</a:t>
            </a:r>
            <a:r>
              <a:rPr lang="ko-KR" altLang="en-US" sz="1400" dirty="0"/>
              <a:t>개 </a:t>
            </a:r>
          </a:p>
        </p:txBody>
      </p:sp>
    </p:spTree>
    <p:extLst>
      <p:ext uri="{BB962C8B-B14F-4D97-AF65-F5344CB8AC3E}">
        <p14:creationId xmlns:p14="http://schemas.microsoft.com/office/powerpoint/2010/main" val="1680976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260645"/>
              </p:ext>
            </p:extLst>
          </p:nvPr>
        </p:nvGraphicFramePr>
        <p:xfrm>
          <a:off x="1331258" y="1748118"/>
          <a:ext cx="9789458" cy="4450975"/>
        </p:xfrm>
        <a:graphic>
          <a:graphicData uri="http://schemas.openxmlformats.org/drawingml/2006/table">
            <a:tbl>
              <a:tblPr/>
              <a:tblGrid>
                <a:gridCol w="14900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230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3763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4477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아래 금액은 </a:t>
                      </a:r>
                      <a:r>
                        <a:rPr lang="ko-KR" altLang="en-US" sz="1150" b="1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본인 </a:t>
                      </a:r>
                      <a:r>
                        <a:rPr lang="en-US" altLang="ko-KR" sz="1150" b="1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1</a:t>
                      </a:r>
                      <a:r>
                        <a:rPr lang="ko-KR" altLang="en-US" sz="1150" b="1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명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의 지출 예상 총액입니다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. 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9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교통비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1750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개최지역에서 지출한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주유비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주차료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통행료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대중교통 요금 등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숙박비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민박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호텔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모텔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펜션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콘도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식음료비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15000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개최지역에서 지출한 음식값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음료비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유흥비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6250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축제장 밖에서 지출한 관람료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노래방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술값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쇼핑비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1250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기념품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특산물 구입비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기타 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체험비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등 위에 언급되지 않은 비용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516424"/>
              </p:ext>
            </p:extLst>
          </p:nvPr>
        </p:nvGraphicFramePr>
        <p:xfrm>
          <a:off x="1331258" y="669178"/>
          <a:ext cx="9789458" cy="839179"/>
        </p:xfrm>
        <a:graphic>
          <a:graphicData uri="http://schemas.openxmlformats.org/drawingml/2006/table">
            <a:tbl>
              <a:tblPr/>
              <a:tblGrid>
                <a:gridCol w="77051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842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39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탈 축제</a:t>
                      </a:r>
                      <a:r>
                        <a:rPr lang="ko-KR" altLang="en-US" sz="1500" kern="0" spc="-40" baseline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방문한다면</a:t>
                      </a:r>
                      <a:r>
                        <a:rPr lang="en-US" altLang="ko-KR" sz="1500" kern="0" spc="-40" baseline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500" kern="0" spc="-40" baseline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입장료로 얼마를 지불하시겠습니까</a:t>
                      </a:r>
                      <a:r>
                        <a:rPr lang="en-US" altLang="ko-KR" sz="1500" kern="0" spc="-40" baseline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?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2750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163129" y="6254188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*</a:t>
            </a:r>
            <a:r>
              <a:rPr lang="ko-KR" altLang="en-US" dirty="0">
                <a:solidFill>
                  <a:prstClr val="black"/>
                </a:solidFill>
              </a:rPr>
              <a:t>평균에 </a:t>
            </a:r>
            <a:r>
              <a:rPr lang="en-US" altLang="ko-KR" dirty="0">
                <a:solidFill>
                  <a:prstClr val="black"/>
                </a:solidFill>
              </a:rPr>
              <a:t>0</a:t>
            </a:r>
            <a:r>
              <a:rPr lang="ko-KR" altLang="en-US" dirty="0">
                <a:solidFill>
                  <a:prstClr val="black"/>
                </a:solidFill>
              </a:rPr>
              <a:t>원 포함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6763" y="154547"/>
            <a:ext cx="8460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Q11. </a:t>
            </a:r>
            <a:r>
              <a:rPr lang="ko-KR" altLang="en-US" sz="2000" dirty="0"/>
              <a:t>탈 축제에 방문한다면</a:t>
            </a:r>
            <a:r>
              <a:rPr lang="en-US" altLang="ko-KR" sz="2000" dirty="0"/>
              <a:t>, </a:t>
            </a:r>
            <a:r>
              <a:rPr lang="ko-KR" altLang="en-US" sz="2000" dirty="0"/>
              <a:t>입장료</a:t>
            </a:r>
            <a:r>
              <a:rPr lang="en-US" altLang="ko-KR" sz="2000" dirty="0"/>
              <a:t>/</a:t>
            </a:r>
            <a:r>
              <a:rPr lang="ko-KR" altLang="en-US" sz="2000" dirty="0"/>
              <a:t>비용으로 얼마를 지불하시겠습니까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22675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9278983"/>
              </p:ext>
            </p:extLst>
          </p:nvPr>
        </p:nvGraphicFramePr>
        <p:xfrm>
          <a:off x="1331258" y="1748118"/>
          <a:ext cx="9789458" cy="4450975"/>
        </p:xfrm>
        <a:graphic>
          <a:graphicData uri="http://schemas.openxmlformats.org/drawingml/2006/table">
            <a:tbl>
              <a:tblPr/>
              <a:tblGrid>
                <a:gridCol w="14900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230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3763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4477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아래 금액은 </a:t>
                      </a:r>
                      <a:r>
                        <a:rPr lang="ko-KR" altLang="en-US" sz="1150" b="1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본인 </a:t>
                      </a:r>
                      <a:r>
                        <a:rPr lang="en-US" altLang="ko-KR" sz="1150" b="1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1</a:t>
                      </a:r>
                      <a:r>
                        <a:rPr lang="ko-KR" altLang="en-US" sz="1150" b="1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명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의 지출 예상 총액입니다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. 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9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교통비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3500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개최지역에서 지출한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주유비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주차료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통행료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대중교통 요금 등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숙박비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민박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호텔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모텔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펜션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콘도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식음료비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15000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개최지역에서 지출한 음식값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음료비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유흥비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12500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축제장 밖에서 지출한 관람료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노래방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술값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쇼핑비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5000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기념품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특산물 구입비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기타 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체험비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등 위에 언급되지 않은 비용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400540"/>
              </p:ext>
            </p:extLst>
          </p:nvPr>
        </p:nvGraphicFramePr>
        <p:xfrm>
          <a:off x="1331258" y="669178"/>
          <a:ext cx="9789458" cy="839179"/>
        </p:xfrm>
        <a:graphic>
          <a:graphicData uri="http://schemas.openxmlformats.org/drawingml/2006/table">
            <a:tbl>
              <a:tblPr/>
              <a:tblGrid>
                <a:gridCol w="77051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842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39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탈 축제</a:t>
                      </a:r>
                      <a:r>
                        <a:rPr lang="ko-KR" altLang="en-US" sz="1500" kern="0" spc="-40" baseline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방문한다면</a:t>
                      </a:r>
                      <a:r>
                        <a:rPr lang="en-US" altLang="ko-KR" sz="1500" kern="0" spc="-40" baseline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500" kern="0" spc="-40" baseline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입장료로 얼마를 지불하시겠습니까</a:t>
                      </a:r>
                      <a:r>
                        <a:rPr lang="en-US" altLang="ko-KR" sz="1500" kern="0" spc="-40" baseline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?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2750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63129" y="6254188"/>
            <a:ext cx="218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*</a:t>
            </a:r>
            <a:r>
              <a:rPr lang="ko-KR" altLang="en-US" dirty="0">
                <a:solidFill>
                  <a:prstClr val="black"/>
                </a:solidFill>
              </a:rPr>
              <a:t>평균에 </a:t>
            </a:r>
            <a:r>
              <a:rPr lang="en-US" altLang="ko-KR" dirty="0">
                <a:solidFill>
                  <a:prstClr val="black"/>
                </a:solidFill>
              </a:rPr>
              <a:t>0</a:t>
            </a:r>
            <a:r>
              <a:rPr lang="ko-KR" altLang="en-US" dirty="0">
                <a:solidFill>
                  <a:prstClr val="black"/>
                </a:solidFill>
              </a:rPr>
              <a:t>원 </a:t>
            </a:r>
            <a:r>
              <a:rPr lang="ko-KR" altLang="en-US" dirty="0">
                <a:solidFill>
                  <a:srgbClr val="FF0000"/>
                </a:solidFill>
              </a:rPr>
              <a:t>미포함</a:t>
            </a:r>
          </a:p>
        </p:txBody>
      </p:sp>
    </p:spTree>
    <p:extLst>
      <p:ext uri="{BB962C8B-B14F-4D97-AF65-F5344CB8AC3E}">
        <p14:creationId xmlns:p14="http://schemas.microsoft.com/office/powerpoint/2010/main" val="2218308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274292502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차트 5"/>
          <p:cNvGraphicFramePr/>
          <p:nvPr>
            <p:extLst>
              <p:ext uri="{D42A27DB-BD31-4B8C-83A1-F6EECF244321}">
                <p14:modId xmlns:p14="http://schemas.microsoft.com/office/powerpoint/2010/main" val="49149202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6763" y="154547"/>
            <a:ext cx="5957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Q13</a:t>
            </a:r>
            <a:r>
              <a:rPr lang="en-US" altLang="ko-KR" sz="2000"/>
              <a:t>. 2019</a:t>
            </a:r>
            <a:r>
              <a:rPr lang="ko-KR" altLang="en-US" sz="2000"/>
              <a:t>년에 </a:t>
            </a:r>
            <a:r>
              <a:rPr lang="ko-KR" altLang="en-US" sz="2000" dirty="0"/>
              <a:t>열릴 탈 축제에 방문하시겠습니까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8575304" y="154547"/>
            <a:ext cx="3616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 참석한 중계본동 주민 총 </a:t>
            </a:r>
            <a:r>
              <a:rPr lang="en-US" altLang="ko-KR" dirty="0"/>
              <a:t>4</a:t>
            </a:r>
            <a:r>
              <a:rPr lang="ko-KR" altLang="en-US" dirty="0"/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3609113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415"/>
              </p:ext>
            </p:extLst>
          </p:nvPr>
        </p:nvGraphicFramePr>
        <p:xfrm>
          <a:off x="2290481" y="1758390"/>
          <a:ext cx="7875494" cy="1306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99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855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67541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탈 축제 방문객을 위해 반드시 상품화해야 할 것이 있습니까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2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탈 기념품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6763" y="154547"/>
            <a:ext cx="11509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Q14. </a:t>
            </a:r>
            <a:r>
              <a:rPr lang="ko-KR" altLang="en-US" sz="2000" dirty="0"/>
              <a:t>향후 탈 축제의 방문객을 위해 반드시 상품화해야 할 것이 있습니까</a:t>
            </a:r>
            <a:r>
              <a:rPr lang="en-US" altLang="ko-KR" sz="2000" dirty="0"/>
              <a:t>?(</a:t>
            </a:r>
            <a:r>
              <a:rPr lang="ko-KR" altLang="en-US" sz="2000" dirty="0"/>
              <a:t>예시</a:t>
            </a:r>
            <a:r>
              <a:rPr lang="en-US" altLang="ko-KR" sz="2000" dirty="0"/>
              <a:t>. </a:t>
            </a:r>
            <a:r>
              <a:rPr lang="ko-KR" altLang="en-US" sz="2000" dirty="0"/>
              <a:t>캐릭터</a:t>
            </a:r>
            <a:r>
              <a:rPr lang="en-US" altLang="ko-KR" sz="2000" dirty="0"/>
              <a:t>, </a:t>
            </a:r>
            <a:r>
              <a:rPr lang="ko-KR" altLang="en-US" sz="2000" dirty="0"/>
              <a:t>기념품 등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40925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953083"/>
              </p:ext>
            </p:extLst>
          </p:nvPr>
        </p:nvGraphicFramePr>
        <p:xfrm>
          <a:off x="1468191" y="1700009"/>
          <a:ext cx="9221273" cy="4226622"/>
        </p:xfrm>
        <a:graphic>
          <a:graphicData uri="http://schemas.openxmlformats.org/drawingml/2006/table">
            <a:tbl>
              <a:tblPr/>
              <a:tblGrid>
                <a:gridCol w="49234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95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595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5957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595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5957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83712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전혀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아니다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조금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아니다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보통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이다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조금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그렇다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매우 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그렇다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79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지역주민 소득 증대에 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40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4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79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지역주민 고용 증대에 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2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79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 관광산업 발전에 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40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79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 문화산업 발전에 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0" spc="-40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2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3776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 경제 활성화 분위기 조성에 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3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68191" y="927279"/>
            <a:ext cx="8486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15. </a:t>
            </a:r>
            <a:r>
              <a:rPr lang="ko-KR" altLang="en-US" dirty="0"/>
              <a:t>노원구 축제개최가 지역에 미치는 </a:t>
            </a:r>
            <a:r>
              <a:rPr lang="ko-KR" altLang="en-US" u="sng" dirty="0"/>
              <a:t>경제적</a:t>
            </a:r>
            <a:r>
              <a:rPr lang="ko-KR" altLang="en-US" dirty="0"/>
              <a:t> 영향에 대해 어떻게 생각하십니까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99715" y="596069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단위</a:t>
            </a:r>
            <a:r>
              <a:rPr lang="en-US" altLang="ko-KR" dirty="0"/>
              <a:t> : </a:t>
            </a:r>
            <a:r>
              <a:rPr lang="ko-KR" altLang="en-US" dirty="0"/>
              <a:t>명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6763" y="154547"/>
            <a:ext cx="9599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Q15. </a:t>
            </a:r>
            <a:r>
              <a:rPr lang="ko-KR" altLang="en-US" sz="2000" dirty="0"/>
              <a:t>노원구 축제개최가 지역에 미치는 </a:t>
            </a:r>
            <a:r>
              <a:rPr lang="ko-KR" altLang="en-US" sz="2000" u="sng" dirty="0"/>
              <a:t>경제적</a:t>
            </a:r>
            <a:r>
              <a:rPr lang="ko-KR" altLang="en-US" sz="2000" dirty="0"/>
              <a:t> 영향에 대해 어떻게 생각하십니까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56644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8829374"/>
              </p:ext>
            </p:extLst>
          </p:nvPr>
        </p:nvGraphicFramePr>
        <p:xfrm>
          <a:off x="838200" y="488950"/>
          <a:ext cx="10515600" cy="5688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98142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차트 2"/>
          <p:cNvGraphicFramePr/>
          <p:nvPr>
            <p:extLst>
              <p:ext uri="{D42A27DB-BD31-4B8C-83A1-F6EECF244321}">
                <p14:modId xmlns:p14="http://schemas.microsoft.com/office/powerpoint/2010/main" val="2053987764"/>
              </p:ext>
            </p:extLst>
          </p:nvPr>
        </p:nvGraphicFramePr>
        <p:xfrm>
          <a:off x="1030309" y="592430"/>
          <a:ext cx="9826580" cy="5550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693240" y="108052"/>
            <a:ext cx="3616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 참석한 중계본동 주민 총 </a:t>
            </a:r>
            <a:r>
              <a:rPr lang="en-US" altLang="ko-KR" dirty="0"/>
              <a:t>4</a:t>
            </a:r>
            <a:r>
              <a:rPr lang="ko-KR" altLang="en-US" dirty="0"/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36627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내용 개체 틀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364442"/>
              </p:ext>
            </p:extLst>
          </p:nvPr>
        </p:nvGraphicFramePr>
        <p:xfrm>
          <a:off x="838200" y="376238"/>
          <a:ext cx="10515600" cy="5800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3884" y="0"/>
            <a:ext cx="4905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Q2.</a:t>
            </a:r>
            <a:r>
              <a:rPr lang="ko-KR" altLang="en-US" sz="2000" dirty="0"/>
              <a:t>등 축제에 대해 어떻게 생각하십니까</a:t>
            </a:r>
            <a:r>
              <a:rPr lang="en-US" altLang="ko-KR" sz="2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68646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차트 2"/>
          <p:cNvGraphicFramePr/>
          <p:nvPr>
            <p:extLst>
              <p:ext uri="{D42A27DB-BD31-4B8C-83A1-F6EECF244321}">
                <p14:modId xmlns:p14="http://schemas.microsoft.com/office/powerpoint/2010/main" val="325565044"/>
              </p:ext>
            </p:extLst>
          </p:nvPr>
        </p:nvGraphicFramePr>
        <p:xfrm>
          <a:off x="1865745" y="113530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575304" y="211083"/>
            <a:ext cx="3616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 참석한 중계본동 주민 총 </a:t>
            </a:r>
            <a:r>
              <a:rPr lang="en-US" altLang="ko-KR" dirty="0"/>
              <a:t>4</a:t>
            </a:r>
            <a:r>
              <a:rPr lang="ko-KR" altLang="en-US" dirty="0"/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3009905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418259000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63696" y="185325"/>
            <a:ext cx="3616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 참석한 중계본동 주민 총 </a:t>
            </a:r>
            <a:r>
              <a:rPr lang="en-US" altLang="ko-KR" dirty="0"/>
              <a:t>4</a:t>
            </a:r>
            <a:r>
              <a:rPr lang="ko-KR" altLang="en-US" dirty="0"/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1225203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3825847397"/>
              </p:ext>
            </p:extLst>
          </p:nvPr>
        </p:nvGraphicFramePr>
        <p:xfrm>
          <a:off x="2032000" y="76779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63696" y="185325"/>
            <a:ext cx="3616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 참석한 중계본동 주민 총 </a:t>
            </a:r>
            <a:r>
              <a:rPr lang="en-US" altLang="ko-KR" dirty="0"/>
              <a:t>4</a:t>
            </a:r>
            <a:r>
              <a:rPr lang="ko-KR" altLang="en-US" dirty="0"/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2997140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720018359"/>
              </p:ext>
            </p:extLst>
          </p:nvPr>
        </p:nvGraphicFramePr>
        <p:xfrm>
          <a:off x="2032000" y="76779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680361" y="211083"/>
            <a:ext cx="3616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 참석한 중계본동 주민 총 </a:t>
            </a:r>
            <a:r>
              <a:rPr lang="en-US" altLang="ko-KR" dirty="0"/>
              <a:t>4</a:t>
            </a:r>
            <a:r>
              <a:rPr lang="ko-KR" altLang="en-US" dirty="0"/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33052768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882368"/>
              </p:ext>
            </p:extLst>
          </p:nvPr>
        </p:nvGraphicFramePr>
        <p:xfrm>
          <a:off x="1468191" y="1700009"/>
          <a:ext cx="9221273" cy="4226622"/>
        </p:xfrm>
        <a:graphic>
          <a:graphicData uri="http://schemas.openxmlformats.org/drawingml/2006/table">
            <a:tbl>
              <a:tblPr/>
              <a:tblGrid>
                <a:gridCol w="49234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95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595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5957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595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5957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83712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전혀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아니다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조금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아니다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보통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이다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조금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그렇다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매우 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그렇다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79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지역주민 문화 발전에 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40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40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2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79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지역주민 이미지 향상에 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2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79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 주민의 자긍심과 애향심에 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40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3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79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 주민의 여가활동에 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2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3776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 주민의 자녀교육에 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40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40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0" spc="-40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2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68191" y="927279"/>
            <a:ext cx="894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16. </a:t>
            </a:r>
            <a:r>
              <a:rPr lang="ko-KR" altLang="en-US" dirty="0">
                <a:solidFill>
                  <a:prstClr val="black"/>
                </a:solidFill>
              </a:rPr>
              <a:t>노원구 축제개최가 지역에 미치는 </a:t>
            </a:r>
            <a:r>
              <a:rPr lang="ko-KR" altLang="en-US" u="sng" dirty="0">
                <a:solidFill>
                  <a:prstClr val="black"/>
                </a:solidFill>
              </a:rPr>
              <a:t>사회문화적</a:t>
            </a:r>
            <a:r>
              <a:rPr lang="ko-KR" altLang="en-US" dirty="0">
                <a:solidFill>
                  <a:prstClr val="black"/>
                </a:solidFill>
              </a:rPr>
              <a:t> 영향에 대해 어떻게 생각하십니까</a:t>
            </a:r>
            <a:r>
              <a:rPr lang="en-US" altLang="ko-KR" dirty="0">
                <a:solidFill>
                  <a:prstClr val="black"/>
                </a:solidFill>
              </a:rPr>
              <a:t>?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99715" y="596069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*</a:t>
            </a:r>
            <a:r>
              <a:rPr lang="ko-KR" altLang="en-US" dirty="0">
                <a:solidFill>
                  <a:prstClr val="black"/>
                </a:solidFill>
              </a:rPr>
              <a:t>단위</a:t>
            </a:r>
            <a:r>
              <a:rPr lang="en-US" altLang="ko-KR" dirty="0">
                <a:solidFill>
                  <a:prstClr val="black"/>
                </a:solidFill>
              </a:rPr>
              <a:t> : </a:t>
            </a:r>
            <a:r>
              <a:rPr lang="ko-KR" altLang="en-US" dirty="0">
                <a:solidFill>
                  <a:prstClr val="black"/>
                </a:solidFill>
              </a:rPr>
              <a:t>명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6763" y="154547"/>
            <a:ext cx="101120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Q16. </a:t>
            </a:r>
            <a:r>
              <a:rPr lang="ko-KR" altLang="en-US" sz="2000" dirty="0"/>
              <a:t>노원구 축제개최가 지역에 미치는 </a:t>
            </a:r>
            <a:r>
              <a:rPr lang="ko-KR" altLang="en-US" sz="2000" u="sng" dirty="0"/>
              <a:t>사회문화적</a:t>
            </a:r>
            <a:r>
              <a:rPr lang="ko-KR" altLang="en-US" sz="2000" dirty="0"/>
              <a:t> 영향에 대해 어떻게 생각하십니까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115527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3673827"/>
              </p:ext>
            </p:extLst>
          </p:nvPr>
        </p:nvGraphicFramePr>
        <p:xfrm>
          <a:off x="838200" y="488950"/>
          <a:ext cx="10515600" cy="5688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360372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507135998"/>
              </p:ext>
            </p:extLst>
          </p:nvPr>
        </p:nvGraphicFramePr>
        <p:xfrm>
          <a:off x="2032000" y="76779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575304" y="185325"/>
            <a:ext cx="3616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 참석한 중계본동 주민 총 </a:t>
            </a:r>
            <a:r>
              <a:rPr lang="en-US" altLang="ko-KR" dirty="0"/>
              <a:t>4</a:t>
            </a:r>
            <a:r>
              <a:rPr lang="ko-KR" altLang="en-US" dirty="0"/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37709721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340367387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63696" y="185325"/>
            <a:ext cx="3616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 참석한 중계본동 주민 총 </a:t>
            </a:r>
            <a:r>
              <a:rPr lang="en-US" altLang="ko-KR" dirty="0"/>
              <a:t>4</a:t>
            </a:r>
            <a:r>
              <a:rPr lang="ko-KR" altLang="en-US" dirty="0"/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40887537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220746081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63696" y="185325"/>
            <a:ext cx="3616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 참석한 중계본동 주민 총 </a:t>
            </a:r>
            <a:r>
              <a:rPr lang="en-US" altLang="ko-KR" dirty="0"/>
              <a:t>4</a:t>
            </a:r>
            <a:r>
              <a:rPr lang="ko-KR" altLang="en-US" dirty="0"/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35014781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252089509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63696" y="185325"/>
            <a:ext cx="3616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 참석한 중계본동 주민 총 </a:t>
            </a:r>
            <a:r>
              <a:rPr lang="en-US" altLang="ko-KR" dirty="0"/>
              <a:t>4</a:t>
            </a:r>
            <a:r>
              <a:rPr lang="ko-KR" altLang="en-US" dirty="0"/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1416258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1766776"/>
              </p:ext>
            </p:extLst>
          </p:nvPr>
        </p:nvGraphicFramePr>
        <p:xfrm>
          <a:off x="838200" y="1825625"/>
          <a:ext cx="1051560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등 축제에 방문한다면</a:t>
                      </a:r>
                      <a:r>
                        <a:rPr lang="en-US" altLang="ko-KR" dirty="0"/>
                        <a:t>,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무엇이 제일 기대됩니까</a:t>
                      </a:r>
                      <a:r>
                        <a:rPr lang="en-US" altLang="ko-KR" baseline="0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49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② 빛 </a:t>
                      </a:r>
                      <a:r>
                        <a:rPr lang="ko-KR" altLang="en-US" dirty="0" err="1"/>
                        <a:t>포토존</a:t>
                      </a:r>
                      <a:r>
                        <a:rPr lang="en-US" altLang="ko-KR" dirty="0"/>
                        <a:t>(LED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장미 등</a:t>
                      </a:r>
                      <a:r>
                        <a:rPr lang="en-US" altLang="ko-KR" baseline="0" dirty="0"/>
                        <a:t>)</a:t>
                      </a:r>
                      <a:r>
                        <a:rPr lang="ko-KR" altLang="en-US" dirty="0"/>
                        <a:t> 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③ 체험 프로그램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소원 등 띄우기 등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④</a:t>
                      </a:r>
                      <a:r>
                        <a:rPr lang="ko-KR" altLang="en-US" baseline="0" dirty="0"/>
                        <a:t> 공연 프로그램</a:t>
                      </a:r>
                      <a:r>
                        <a:rPr lang="en-US" altLang="ko-KR" baseline="0" dirty="0"/>
                        <a:t>(</a:t>
                      </a:r>
                      <a:r>
                        <a:rPr lang="ko-KR" altLang="en-US" baseline="0" dirty="0"/>
                        <a:t>버스킹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ko-KR" altLang="en-US" baseline="0" dirty="0"/>
                        <a:t>연예인 공연 등</a:t>
                      </a:r>
                      <a:r>
                        <a:rPr lang="en-US" altLang="ko-KR" baseline="0" dirty="0"/>
                        <a:t>)</a:t>
                      </a:r>
                      <a:endParaRPr lang="ko-KR" altLang="en-US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⑤ 먹거리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푸드트럭</a:t>
                      </a:r>
                      <a:r>
                        <a:rPr lang="ko-KR" altLang="en-US" dirty="0"/>
                        <a:t> 등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6763" y="154547"/>
            <a:ext cx="8786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Q3. </a:t>
            </a:r>
            <a:r>
              <a:rPr lang="ko-KR" altLang="en-US" sz="2000" dirty="0"/>
              <a:t>등 축제에 방문한다면</a:t>
            </a:r>
            <a:r>
              <a:rPr lang="en-US" altLang="ko-KR" sz="2000" dirty="0"/>
              <a:t>, </a:t>
            </a:r>
            <a:r>
              <a:rPr lang="ko-KR" altLang="en-US" sz="2000" dirty="0"/>
              <a:t>무엇이 제일 기대됩니까</a:t>
            </a:r>
            <a:r>
              <a:rPr lang="en-US" altLang="ko-KR" sz="2000" dirty="0"/>
              <a:t>?(2</a:t>
            </a:r>
            <a:r>
              <a:rPr lang="ko-KR" altLang="en-US" sz="2000" dirty="0"/>
              <a:t>가지 중복 선택 가능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450218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101946901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63696" y="185325"/>
            <a:ext cx="3616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 참석한 중계본동 주민 총 </a:t>
            </a:r>
            <a:r>
              <a:rPr lang="en-US" altLang="ko-KR" dirty="0"/>
              <a:t>4</a:t>
            </a:r>
            <a:r>
              <a:rPr lang="ko-KR" altLang="en-US" dirty="0"/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5944703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207053405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6763" y="154547"/>
            <a:ext cx="11598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Q17.</a:t>
            </a:r>
            <a:r>
              <a:rPr lang="ko-KR" altLang="en-US" dirty="0"/>
              <a:t>지역주민 입장에서 노원구 축제의 파급효과를 확대하기 위해 어떤 방향이 가장 중요하다고 생각하십니까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803385" y="6334120"/>
            <a:ext cx="3616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 참석한 중계본동 주민 총 </a:t>
            </a:r>
            <a:r>
              <a:rPr lang="en-US" altLang="ko-KR" dirty="0"/>
              <a:t>4</a:t>
            </a:r>
            <a:r>
              <a:rPr lang="ko-KR" altLang="en-US" dirty="0"/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42398770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161766707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680361" y="185325"/>
            <a:ext cx="3616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 참석한 중계본동 주민 총 </a:t>
            </a:r>
            <a:r>
              <a:rPr lang="en-US" altLang="ko-KR" dirty="0"/>
              <a:t>4</a:t>
            </a:r>
            <a:r>
              <a:rPr lang="ko-KR" altLang="en-US" dirty="0"/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25480773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42661611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575304" y="185325"/>
            <a:ext cx="3616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 참석한 중계본동 주민 총 </a:t>
            </a:r>
            <a:r>
              <a:rPr lang="en-US" altLang="ko-KR" dirty="0"/>
              <a:t>4</a:t>
            </a:r>
            <a:r>
              <a:rPr lang="ko-KR" altLang="en-US" dirty="0"/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2727837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1749798"/>
              </p:ext>
            </p:extLst>
          </p:nvPr>
        </p:nvGraphicFramePr>
        <p:xfrm>
          <a:off x="838200" y="334963"/>
          <a:ext cx="10515600" cy="584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E94EE5A-292F-4A81-A0BC-8E96C7A83B72}"/>
              </a:ext>
            </a:extLst>
          </p:cNvPr>
          <p:cNvSpPr txBox="1"/>
          <p:nvPr/>
        </p:nvSpPr>
        <p:spPr>
          <a:xfrm>
            <a:off x="8435844" y="27186"/>
            <a:ext cx="37561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미 참석한 중계본동 주민 총 </a:t>
            </a:r>
            <a:r>
              <a:rPr lang="en-US" altLang="ko-KR" sz="1400" dirty="0"/>
              <a:t>4</a:t>
            </a:r>
            <a:r>
              <a:rPr lang="ko-KR" altLang="en-US" sz="1400" dirty="0"/>
              <a:t>명의 응답 </a:t>
            </a:r>
            <a:r>
              <a:rPr lang="en-US" altLang="ko-KR" sz="1400" dirty="0"/>
              <a:t>8</a:t>
            </a:r>
            <a:r>
              <a:rPr lang="ko-KR" altLang="en-US" sz="1400" dirty="0"/>
              <a:t>개 </a:t>
            </a:r>
          </a:p>
        </p:txBody>
      </p:sp>
    </p:spTree>
    <p:extLst>
      <p:ext uri="{BB962C8B-B14F-4D97-AF65-F5344CB8AC3E}">
        <p14:creationId xmlns:p14="http://schemas.microsoft.com/office/powerpoint/2010/main" val="2330731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7837205"/>
              </p:ext>
            </p:extLst>
          </p:nvPr>
        </p:nvGraphicFramePr>
        <p:xfrm>
          <a:off x="1331258" y="1748118"/>
          <a:ext cx="9789458" cy="4450975"/>
        </p:xfrm>
        <a:graphic>
          <a:graphicData uri="http://schemas.openxmlformats.org/drawingml/2006/table">
            <a:tbl>
              <a:tblPr/>
              <a:tblGrid>
                <a:gridCol w="14900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230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3763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4477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아래 금액은 </a:t>
                      </a:r>
                      <a:r>
                        <a:rPr lang="ko-KR" altLang="en-US" sz="1150" b="1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본인 </a:t>
                      </a:r>
                      <a:r>
                        <a:rPr lang="en-US" altLang="ko-KR" sz="1150" b="1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1</a:t>
                      </a:r>
                      <a:r>
                        <a:rPr lang="ko-KR" altLang="en-US" sz="1150" b="1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명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의 지출 예상 총액입니다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. 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9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교통비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3000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개최지역에서 지출한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주유비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주차료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통행료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대중교통 요금 등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숙박비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민박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호텔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모텔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펜션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콘도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식음료비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12000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개최지역에서 지출한 음식값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음료비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유흥비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10000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축제장 밖에서 지출한 관람료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노래방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술값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쇼핑비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5000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기념품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특산물 구입비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기타 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1250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체험비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등 위에 언급되지 않은 비용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35259"/>
              </p:ext>
            </p:extLst>
          </p:nvPr>
        </p:nvGraphicFramePr>
        <p:xfrm>
          <a:off x="1331258" y="669178"/>
          <a:ext cx="9789458" cy="839179"/>
        </p:xfrm>
        <a:graphic>
          <a:graphicData uri="http://schemas.openxmlformats.org/drawingml/2006/table">
            <a:tbl>
              <a:tblPr/>
              <a:tblGrid>
                <a:gridCol w="77051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842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39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등 축제</a:t>
                      </a:r>
                      <a:r>
                        <a:rPr lang="ko-KR" altLang="en-US" sz="1500" kern="0" spc="-4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1500" kern="0" spc="-40" baseline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방문한다면</a:t>
                      </a:r>
                      <a:r>
                        <a:rPr lang="en-US" altLang="ko-KR" sz="1500" kern="0" spc="-40" baseline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500" kern="0" spc="-40" baseline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입장료로 얼마를 지불하시겠습니까</a:t>
                      </a:r>
                      <a:r>
                        <a:rPr lang="en-US" altLang="ko-KR" sz="1500" kern="0" spc="-40" baseline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?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4500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163129" y="6254188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평균에 </a:t>
            </a:r>
            <a:r>
              <a:rPr lang="en-US" altLang="ko-KR" dirty="0"/>
              <a:t>0</a:t>
            </a:r>
            <a:r>
              <a:rPr lang="ko-KR" altLang="en-US" dirty="0"/>
              <a:t>원 포함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6763" y="154547"/>
            <a:ext cx="82301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Q4.</a:t>
            </a:r>
            <a:r>
              <a:rPr lang="ko-KR" altLang="en-US" sz="2000" dirty="0"/>
              <a:t>등 축제에 방문한다면</a:t>
            </a:r>
            <a:r>
              <a:rPr lang="en-US" altLang="ko-KR" sz="2000" dirty="0"/>
              <a:t>, </a:t>
            </a:r>
            <a:r>
              <a:rPr lang="ko-KR" altLang="en-US" sz="2000" dirty="0"/>
              <a:t>입장료</a:t>
            </a:r>
            <a:r>
              <a:rPr lang="en-US" altLang="ko-KR" sz="2000" dirty="0"/>
              <a:t>/</a:t>
            </a:r>
            <a:r>
              <a:rPr lang="ko-KR" altLang="en-US" sz="2000" dirty="0"/>
              <a:t>비용으로 얼마를 지불하시겠습니까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5683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6137225"/>
              </p:ext>
            </p:extLst>
          </p:nvPr>
        </p:nvGraphicFramePr>
        <p:xfrm>
          <a:off x="1331258" y="1748118"/>
          <a:ext cx="9789458" cy="4450975"/>
        </p:xfrm>
        <a:graphic>
          <a:graphicData uri="http://schemas.openxmlformats.org/drawingml/2006/table">
            <a:tbl>
              <a:tblPr/>
              <a:tblGrid>
                <a:gridCol w="14900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230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3763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4477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아래 금액은 </a:t>
                      </a:r>
                      <a:r>
                        <a:rPr lang="ko-KR" altLang="en-US" sz="1150" b="1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본인 </a:t>
                      </a:r>
                      <a:r>
                        <a:rPr lang="en-US" altLang="ko-KR" sz="1150" b="1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1</a:t>
                      </a:r>
                      <a:r>
                        <a:rPr lang="ko-KR" altLang="en-US" sz="1150" b="1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명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의 지출 예상 총액입니다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. 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9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교통비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6000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개최지역에서 지출한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주유비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주차료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통행료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대중교통 요금 등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숙박비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민박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호텔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모텔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펜션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콘도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식음료비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16000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개최지역에서 지출한 음식값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음료비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유흥비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20000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축제장 밖에서 지출한 관람료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노래방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술값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쇼핑비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10000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기념품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특산물 구입비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기타 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5000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체험비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등 위에 언급되지 않은 비용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335802"/>
              </p:ext>
            </p:extLst>
          </p:nvPr>
        </p:nvGraphicFramePr>
        <p:xfrm>
          <a:off x="1331258" y="669178"/>
          <a:ext cx="9789458" cy="839179"/>
        </p:xfrm>
        <a:graphic>
          <a:graphicData uri="http://schemas.openxmlformats.org/drawingml/2006/table">
            <a:tbl>
              <a:tblPr/>
              <a:tblGrid>
                <a:gridCol w="77051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842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39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등 축제</a:t>
                      </a:r>
                      <a:r>
                        <a:rPr lang="ko-KR" altLang="en-US" sz="1500" kern="0" spc="-4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1500" kern="0" spc="-40" baseline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방문한다면</a:t>
                      </a:r>
                      <a:r>
                        <a:rPr lang="en-US" altLang="ko-KR" sz="1500" kern="0" spc="-40" baseline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500" kern="0" spc="-40" baseline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입장료로 얼마를 지불하시겠습니까</a:t>
                      </a:r>
                      <a:r>
                        <a:rPr lang="en-US" altLang="ko-KR" sz="1500" kern="0" spc="-40" baseline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?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4500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050834" y="6254188"/>
            <a:ext cx="218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평균에 </a:t>
            </a:r>
            <a:r>
              <a:rPr lang="en-US" altLang="ko-KR" dirty="0"/>
              <a:t>0</a:t>
            </a:r>
            <a:r>
              <a:rPr lang="ko-KR" altLang="en-US" dirty="0"/>
              <a:t>원 </a:t>
            </a:r>
            <a:r>
              <a:rPr lang="ko-KR" altLang="en-US" dirty="0">
                <a:solidFill>
                  <a:srgbClr val="FF0000"/>
                </a:solidFill>
              </a:rPr>
              <a:t>미포함</a:t>
            </a:r>
          </a:p>
        </p:txBody>
      </p:sp>
    </p:spTree>
    <p:extLst>
      <p:ext uri="{BB962C8B-B14F-4D97-AF65-F5344CB8AC3E}">
        <p14:creationId xmlns:p14="http://schemas.microsoft.com/office/powerpoint/2010/main" val="1607927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25117668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6763" y="154547"/>
            <a:ext cx="5726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Q6.2020</a:t>
            </a:r>
            <a:r>
              <a:rPr lang="ko-KR" altLang="en-US" sz="2000" dirty="0"/>
              <a:t>년에 열릴 등 축제에 방문하시겠습니까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8575304" y="185325"/>
            <a:ext cx="3616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 참석한 중계본동 주민 총 </a:t>
            </a:r>
            <a:r>
              <a:rPr lang="en-US" altLang="ko-KR" dirty="0"/>
              <a:t>4</a:t>
            </a:r>
            <a:r>
              <a:rPr lang="ko-KR" altLang="en-US" dirty="0"/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2413827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8816116"/>
              </p:ext>
            </p:extLst>
          </p:nvPr>
        </p:nvGraphicFramePr>
        <p:xfrm>
          <a:off x="2017765" y="1004411"/>
          <a:ext cx="7875494" cy="1321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99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855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67541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등 축제 방문객을 위해 반드시 상품화해야 할 것이 있습니까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41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캐릭터</a:t>
                      </a:r>
                      <a:r>
                        <a:rPr lang="en-US" altLang="ko-KR" dirty="0"/>
                        <a:t>) </a:t>
                      </a:r>
                      <a:r>
                        <a:rPr lang="ko-KR" altLang="en-US" dirty="0"/>
                        <a:t>미니어처 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6763" y="154547"/>
            <a:ext cx="11200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Q7.</a:t>
            </a:r>
            <a:r>
              <a:rPr lang="ko-KR" altLang="en-US" sz="2000" dirty="0"/>
              <a:t>향후 등 축제의 방문객을 위해 반드시 상품화해야 할 것이 있습니까</a:t>
            </a:r>
            <a:r>
              <a:rPr lang="en-US" altLang="ko-KR" sz="2000" dirty="0"/>
              <a:t>?(</a:t>
            </a:r>
            <a:r>
              <a:rPr lang="ko-KR" altLang="en-US" sz="2000" dirty="0"/>
              <a:t>예시</a:t>
            </a:r>
            <a:r>
              <a:rPr lang="en-US" altLang="ko-KR" sz="2000" dirty="0"/>
              <a:t>. </a:t>
            </a:r>
            <a:r>
              <a:rPr lang="ko-KR" altLang="en-US" sz="2000" dirty="0"/>
              <a:t>캐릭터</a:t>
            </a:r>
            <a:r>
              <a:rPr lang="en-US" altLang="ko-KR" sz="2000" dirty="0"/>
              <a:t>, </a:t>
            </a:r>
            <a:r>
              <a:rPr lang="ko-KR" altLang="en-US" sz="2000" dirty="0"/>
              <a:t>기념품 등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95602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3370956956"/>
              </p:ext>
            </p:extLst>
          </p:nvPr>
        </p:nvGraphicFramePr>
        <p:xfrm>
          <a:off x="2032000" y="719666"/>
          <a:ext cx="7970982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6763" y="154547"/>
            <a:ext cx="4392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Q8.</a:t>
            </a:r>
            <a:r>
              <a:rPr lang="ko-KR" altLang="en-US" sz="2000" dirty="0"/>
              <a:t>탈 축제를 방문한 적이 있습니까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963696" y="185325"/>
            <a:ext cx="3616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 참석한 중계본동 주민 총 </a:t>
            </a:r>
            <a:r>
              <a:rPr lang="en-US" altLang="ko-KR" dirty="0"/>
              <a:t>4</a:t>
            </a:r>
            <a:r>
              <a:rPr lang="ko-KR" altLang="en-US" dirty="0"/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704663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1342</Words>
  <Application>Microsoft Office PowerPoint</Application>
  <PresentationFormat>와이드스크린</PresentationFormat>
  <Paragraphs>390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8" baseType="lpstr">
      <vt:lpstr>돋움</vt:lpstr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김형진</dc:creator>
  <cp:lastModifiedBy>김 은지</cp:lastModifiedBy>
  <cp:revision>107</cp:revision>
  <dcterms:created xsi:type="dcterms:W3CDTF">2019-07-31T04:59:42Z</dcterms:created>
  <dcterms:modified xsi:type="dcterms:W3CDTF">2019-08-05T22:40:56Z</dcterms:modified>
</cp:coreProperties>
</file>