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301" r:id="rId10"/>
    <p:sldId id="258" r:id="rId11"/>
    <p:sldId id="283" r:id="rId12"/>
    <p:sldId id="295" r:id="rId13"/>
    <p:sldId id="299" r:id="rId14"/>
    <p:sldId id="281" r:id="rId15"/>
    <p:sldId id="285" r:id="rId16"/>
    <p:sldId id="259" r:id="rId17"/>
    <p:sldId id="304" r:id="rId18"/>
    <p:sldId id="287" r:id="rId19"/>
    <p:sldId id="297" r:id="rId20"/>
    <p:sldId id="260" r:id="rId21"/>
    <p:sldId id="261" r:id="rId22"/>
    <p:sldId id="262" r:id="rId23"/>
    <p:sldId id="263" r:id="rId24"/>
    <p:sldId id="264" r:id="rId25"/>
    <p:sldId id="289" r:id="rId26"/>
    <p:sldId id="298" r:id="rId27"/>
    <p:sldId id="265" r:id="rId28"/>
    <p:sldId id="266" r:id="rId29"/>
    <p:sldId id="267" r:id="rId30"/>
    <p:sldId id="268" r:id="rId31"/>
    <p:sldId id="269" r:id="rId32"/>
    <p:sldId id="270" r:id="rId33"/>
    <p:sldId id="306" r:id="rId34"/>
    <p:sldId id="307" r:id="rId35"/>
    <p:sldId id="271" r:id="rId36"/>
    <p:sldId id="27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노원구 </a:t>
            </a:r>
            <a:r>
              <a:rPr lang="ko-KR" dirty="0" smtClean="0"/>
              <a:t>주민의 </a:t>
            </a:r>
            <a:r>
              <a:rPr lang="ko-KR" dirty="0"/>
              <a:t>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-4.5312499999999999E-2"/>
                  <c:y val="0.1640850046699677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973806594488189"/>
                      <c:h val="0.15432116422729059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7.1874999999999994E-2"/>
                  <c:y val="-0.1968749878890878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170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노원구 축제개최가 지역에 미치는 </a:t>
            </a:r>
            <a:r>
              <a:rPr lang="ko-KR" altLang="en-US" u="sng" dirty="0" smtClean="0"/>
              <a:t>경제적</a:t>
            </a:r>
            <a:r>
              <a:rPr lang="ko-KR" altLang="en-US" dirty="0" smtClean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12</c:v>
                </c:pt>
                <c:pt idx="2">
                  <c:v>6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33</c:v>
                </c:pt>
                <c:pt idx="1">
                  <c:v>34</c:v>
                </c:pt>
                <c:pt idx="2">
                  <c:v>5</c:v>
                </c:pt>
                <c:pt idx="3">
                  <c:v>14</c:v>
                </c:pt>
                <c:pt idx="4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62</c:v>
                </c:pt>
                <c:pt idx="1">
                  <c:v>55</c:v>
                </c:pt>
                <c:pt idx="2">
                  <c:v>51</c:v>
                </c:pt>
                <c:pt idx="3">
                  <c:v>43</c:v>
                </c:pt>
                <c:pt idx="4">
                  <c:v>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62</c:v>
                </c:pt>
                <c:pt idx="1">
                  <c:v>62</c:v>
                </c:pt>
                <c:pt idx="2">
                  <c:v>71</c:v>
                </c:pt>
                <c:pt idx="3">
                  <c:v>89</c:v>
                </c:pt>
                <c:pt idx="4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29</c:v>
                </c:pt>
                <c:pt idx="3">
                  <c:v>32</c:v>
                </c:pt>
                <c:pt idx="4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3968800"/>
        <c:axId val="1383970432"/>
      </c:barChart>
      <c:catAx>
        <c:axId val="1383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70432"/>
        <c:crosses val="autoZero"/>
        <c:auto val="1"/>
        <c:lblAlgn val="ctr"/>
        <c:lblOffset val="100"/>
        <c:noMultiLvlLbl val="0"/>
      </c:catAx>
      <c:valAx>
        <c:axId val="13839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6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노원구</a:t>
            </a:r>
            <a:r>
              <a:rPr lang="ko-KR" sz="1700" dirty="0" smtClean="0"/>
              <a:t> </a:t>
            </a:r>
            <a:r>
              <a:rPr lang="ko-KR" sz="1700" dirty="0"/>
              <a:t>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-1.1631717240382717E-2"/>
                  <c:y val="9.380643338824439E-2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33</c:v>
                </c:pt>
                <c:pt idx="2">
                  <c:v>62</c:v>
                </c:pt>
                <c:pt idx="3">
                  <c:v>62</c:v>
                </c:pt>
                <c:pt idx="4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노원구</a:t>
            </a:r>
            <a:r>
              <a:rPr lang="ko-KR" sz="1700" dirty="0" smtClean="0"/>
              <a:t> </a:t>
            </a:r>
            <a:r>
              <a:rPr lang="ko-KR" sz="1700" dirty="0"/>
              <a:t>주민의 고용 증대에 </a:t>
            </a:r>
            <a:r>
              <a:rPr lang="ko-KR" sz="1700" dirty="0" smtClean="0"/>
              <a:t>기여하는</a:t>
            </a:r>
            <a:r>
              <a:rPr lang="en-US" altLang="ko-KR" sz="1700" baseline="0" dirty="0" smtClean="0"/>
              <a:t> </a:t>
            </a:r>
            <a:r>
              <a:rPr lang="ko-KR" sz="1700" dirty="0" smtClean="0"/>
              <a:t>정도</a:t>
            </a:r>
            <a:endParaRPr lang="ko-KR" sz="17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-4.2476747047244093E-2"/>
                  <c:y val="0.122052342393433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34</c:v>
                </c:pt>
                <c:pt idx="2">
                  <c:v>55</c:v>
                </c:pt>
                <c:pt idx="3">
                  <c:v>62</c:v>
                </c:pt>
                <c:pt idx="4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26168799212602"/>
          <c:y val="0.41276701447053304"/>
          <c:w val="0.13186331200787402"/>
          <c:h val="0.2550673440534360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 </a:t>
            </a:r>
            <a:r>
              <a:rPr lang="ko-KR" altLang="en-US" sz="1800" dirty="0" smtClean="0"/>
              <a:t>노원구</a:t>
            </a:r>
            <a:r>
              <a:rPr lang="ko-KR" sz="1800" dirty="0" smtClean="0"/>
              <a:t>의 </a:t>
            </a:r>
            <a:r>
              <a:rPr lang="ko-KR" sz="1800" dirty="0"/>
              <a:t>관광산업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600541338582683E-2"/>
                  <c:y val="9.4832179205697642E-2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0059387303149606"/>
                  <c:y val="0.1403070164673341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51</c:v>
                </c:pt>
                <c:pt idx="3">
                  <c:v>71</c:v>
                </c:pt>
                <c:pt idx="4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노원구</a:t>
            </a:r>
            <a:r>
              <a:rPr lang="ko-KR" sz="1800" dirty="0" smtClean="0"/>
              <a:t>의 </a:t>
            </a:r>
            <a:r>
              <a:rPr lang="ko-KR" sz="1800" dirty="0"/>
              <a:t>문화산업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2391806102362204"/>
                  <c:y val="1.9076278354067524E-2"/>
                </c:manualLayout>
              </c:layout>
              <c:tx>
                <c:rich>
                  <a:bodyPr/>
                  <a:lstStyle/>
                  <a:p>
                    <a:fld id="{6C79E7C8-C560-4B9A-B37B-ED54D8789C9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DC855F6-3639-4AA6-AD38-4A9CD0D5725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14</c:v>
                </c:pt>
                <c:pt idx="2">
                  <c:v>43</c:v>
                </c:pt>
                <c:pt idx="3">
                  <c:v>89</c:v>
                </c:pt>
                <c:pt idx="4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 smtClean="0"/>
              <a:t>노원구</a:t>
            </a:r>
            <a:r>
              <a:rPr lang="en-US" altLang="ko-KR" sz="1600" baseline="0" dirty="0" smtClean="0"/>
              <a:t> </a:t>
            </a:r>
            <a:r>
              <a:rPr lang="ko-KR" sz="1600" dirty="0" smtClean="0"/>
              <a:t>축제가 </a:t>
            </a:r>
            <a:r>
              <a:rPr lang="ko-KR" altLang="en-US" sz="1600" dirty="0" smtClean="0"/>
              <a:t>노원구</a:t>
            </a:r>
            <a:r>
              <a:rPr lang="ko-KR" sz="1600" dirty="0" smtClean="0"/>
              <a:t> </a:t>
            </a:r>
            <a:r>
              <a:rPr lang="ko-KR" sz="1600" dirty="0"/>
              <a:t>경제 활성화 분위기 조성에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layout>
                <c:manualLayout>
                  <c:x val="-2.2603838582677165E-2"/>
                  <c:y val="0.10549162736887133"/>
                </c:manualLayout>
              </c:layout>
              <c:tx>
                <c:rich>
                  <a:bodyPr/>
                  <a:lstStyle/>
                  <a:p>
                    <a:fld id="{450B5135-2149-4306-879E-E08C7E7A7D9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5AD89B1-BCB1-4601-9D41-CB38EEF327F4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25</c:v>
                </c:pt>
                <c:pt idx="2">
                  <c:v>63</c:v>
                </c:pt>
                <c:pt idx="3">
                  <c:v>61</c:v>
                </c:pt>
                <c:pt idx="4">
                  <c:v>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노원구 축제개최가 지역에 미치는 </a:t>
            </a:r>
            <a:r>
              <a:rPr lang="ko-KR" altLang="en-US" sz="1600" u="sng" dirty="0" smtClean="0"/>
              <a:t>사회문화적</a:t>
            </a:r>
            <a:r>
              <a:rPr lang="ko-KR" altLang="en-US" sz="1600" dirty="0" smtClean="0"/>
              <a:t> 영향에 대해 어떻게 생각하십니까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</c:v>
                </c:pt>
                <c:pt idx="1">
                  <c:v>13</c:v>
                </c:pt>
                <c:pt idx="2">
                  <c:v>20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44</c:v>
                </c:pt>
                <c:pt idx="1">
                  <c:v>40</c:v>
                </c:pt>
                <c:pt idx="2">
                  <c:v>66</c:v>
                </c:pt>
                <c:pt idx="3">
                  <c:v>50</c:v>
                </c:pt>
                <c:pt idx="4">
                  <c:v>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80</c:v>
                </c:pt>
                <c:pt idx="1">
                  <c:v>74</c:v>
                </c:pt>
                <c:pt idx="2">
                  <c:v>47</c:v>
                </c:pt>
                <c:pt idx="3">
                  <c:v>82</c:v>
                </c:pt>
                <c:pt idx="4">
                  <c:v>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42</c:v>
                </c:pt>
                <c:pt idx="1">
                  <c:v>53</c:v>
                </c:pt>
                <c:pt idx="2">
                  <c:v>43</c:v>
                </c:pt>
                <c:pt idx="3">
                  <c:v>42</c:v>
                </c:pt>
                <c:pt idx="4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3975328"/>
        <c:axId val="1383976416"/>
      </c:barChart>
      <c:catAx>
        <c:axId val="138397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76416"/>
        <c:crosses val="autoZero"/>
        <c:auto val="1"/>
        <c:lblAlgn val="ctr"/>
        <c:lblOffset val="100"/>
        <c:noMultiLvlLbl val="0"/>
      </c:catAx>
      <c:valAx>
        <c:axId val="138397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7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노원구</a:t>
            </a:r>
            <a:r>
              <a:rPr lang="en-US" sz="1700" dirty="0" smtClean="0"/>
              <a:t> </a:t>
            </a:r>
            <a:r>
              <a:rPr lang="ko-KR" sz="1700" dirty="0"/>
              <a:t>문화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6.5785679133858271E-2"/>
                  <c:y val="1.4919351936555613E-2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7.1510088582677114E-2"/>
                  <c:y val="1.6507380874299898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13</c:v>
                </c:pt>
                <c:pt idx="2">
                  <c:v>44</c:v>
                </c:pt>
                <c:pt idx="3">
                  <c:v>80</c:v>
                </c:pt>
                <c:pt idx="4">
                  <c:v>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노원구</a:t>
            </a:r>
            <a:r>
              <a:rPr lang="ko-KR" sz="1700" dirty="0" smtClean="0"/>
              <a:t> </a:t>
            </a:r>
            <a:r>
              <a:rPr lang="ko-KR" sz="1700" dirty="0"/>
              <a:t>이미지 향상에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이미지 향상에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13</c:v>
                </c:pt>
                <c:pt idx="2">
                  <c:v>40</c:v>
                </c:pt>
                <c:pt idx="3">
                  <c:v>74</c:v>
                </c:pt>
                <c:pt idx="4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노원구</a:t>
            </a:r>
            <a:r>
              <a:rPr lang="ko-KR" sz="1600" dirty="0" smtClean="0"/>
              <a:t> </a:t>
            </a:r>
            <a:r>
              <a:rPr lang="ko-KR" sz="1600" dirty="0"/>
              <a:t>주민의 자긍심과 애향심에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1.4700787401574746E-2"/>
                  <c:y val="1.8772882703439794E-2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20</c:v>
                </c:pt>
                <c:pt idx="2">
                  <c:v>66</c:v>
                </c:pt>
                <c:pt idx="3">
                  <c:v>47</c:v>
                </c:pt>
                <c:pt idx="4">
                  <c:v>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등 축제에 대한 노원구 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2.4</c:v>
                </c:pt>
                <c:pt idx="1">
                  <c:v>2.6</c:v>
                </c:pt>
                <c:pt idx="2">
                  <c:v>2.9</c:v>
                </c:pt>
                <c:pt idx="3">
                  <c:v>2.5</c:v>
                </c:pt>
                <c:pt idx="4">
                  <c:v>2.6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963904"/>
        <c:axId val="1383966624"/>
      </c:lineChart>
      <c:catAx>
        <c:axId val="138396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66624"/>
        <c:crosses val="autoZero"/>
        <c:auto val="1"/>
        <c:lblAlgn val="ctr"/>
        <c:lblOffset val="100"/>
        <c:noMultiLvlLbl val="0"/>
      </c:catAx>
      <c:valAx>
        <c:axId val="1383966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639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노원구 </a:t>
            </a:r>
            <a:r>
              <a:rPr lang="ko-KR" sz="1600" dirty="0" smtClean="0"/>
              <a:t>주민의 </a:t>
            </a:r>
            <a:r>
              <a:rPr lang="ko-KR" sz="1600" dirty="0"/>
              <a:t>여가활동에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0.10072859251968504"/>
                  <c:y val="4.615267924749757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5.5173474409448819E-3"/>
                  <c:y val="3.0413383955869591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50</c:v>
                </c:pt>
                <c:pt idx="3">
                  <c:v>82</c:v>
                </c:pt>
                <c:pt idx="4">
                  <c:v>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노원구</a:t>
            </a:r>
            <a:r>
              <a:rPr lang="ko-KR" altLang="en-US" sz="1600" baseline="0" dirty="0" smtClean="0"/>
              <a:t> </a:t>
            </a:r>
            <a:r>
              <a:rPr lang="ko-KR" sz="1600" dirty="0" smtClean="0"/>
              <a:t>주민의 </a:t>
            </a:r>
            <a:r>
              <a:rPr lang="ko-KR" sz="1600" dirty="0"/>
              <a:t>자녀 교육에 유익한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1.3921259842519684E-2"/>
                  <c:y val="9.59612391756127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538385826771656E-2"/>
                  <c:y val="4.519026542874843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7</c:v>
                </c:pt>
                <c:pt idx="2">
                  <c:v>64</c:v>
                </c:pt>
                <c:pt idx="3">
                  <c:v>72</c:v>
                </c:pt>
                <c:pt idx="4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 smtClean="0"/>
              <a:t>노원구</a:t>
            </a:r>
            <a:r>
              <a:rPr lang="ko-KR" sz="1300" dirty="0" smtClean="0"/>
              <a:t> </a:t>
            </a:r>
            <a:r>
              <a:rPr lang="ko-KR" sz="1300" dirty="0"/>
              <a:t>주민의 입장에서 축제의 파급효과를 확대하기 위해 가장 중요하다고 생각하는 방향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2646099901574809"/>
                  <c:y val="-0.11113065261253367"/>
                </c:manualLayout>
              </c:layout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"/>
                  <c:y val="0.10640144522628905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6.5880536417322846E-2"/>
                  <c:y val="2.9340795439173478E-2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8.4753321850393706E-2"/>
                  <c:y val="1.245306271819249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95D-49DD-878E-1D16BD3C438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28</c:v>
                </c:pt>
                <c:pt idx="2">
                  <c:v>71</c:v>
                </c:pt>
                <c:pt idx="3">
                  <c:v>14</c:v>
                </c:pt>
                <c:pt idx="4">
                  <c:v>13</c:v>
                </c:pt>
                <c:pt idx="5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976168799212593"/>
          <c:y val="0.29104408888754374"/>
          <c:w val="0.37930081200787402"/>
          <c:h val="0.497317882792945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노원구</a:t>
            </a:r>
            <a:r>
              <a:rPr lang="ko-KR" dirty="0" smtClean="0"/>
              <a:t> </a:t>
            </a:r>
            <a:r>
              <a:rPr lang="ko-KR" dirty="0"/>
              <a:t>주민 성비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0.12812499999999999"/>
                  <c:y val="9.8437493944543888E-2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02-4FAC-8A9B-A59ABA49102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02-4FAC-8A9B-A59ABA49102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112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노원구</a:t>
            </a:r>
            <a:r>
              <a:rPr lang="ko-KR" dirty="0" smtClean="0"/>
              <a:t> </a:t>
            </a:r>
            <a:r>
              <a:rPr lang="ko-KR" dirty="0"/>
              <a:t>주민의 연령분포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52</c:v>
                </c:pt>
                <c:pt idx="2">
                  <c:v>24</c:v>
                </c:pt>
                <c:pt idx="3">
                  <c:v>22</c:v>
                </c:pt>
                <c:pt idx="4">
                  <c:v>28</c:v>
                </c:pt>
                <c:pt idx="5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312-4783-AEE0-3915EFBB88D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312-4783-AEE0-3915EFBB88D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312-4783-AEE0-3915EFBB88D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4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312-4783-AEE0-3915EFBB88D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3967168"/>
        <c:axId val="1383973152"/>
      </c:barChart>
      <c:catAx>
        <c:axId val="138396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73152"/>
        <c:crosses val="autoZero"/>
        <c:auto val="1"/>
        <c:lblAlgn val="ctr"/>
        <c:lblOffset val="100"/>
        <c:noMultiLvlLbl val="0"/>
      </c:catAx>
      <c:valAx>
        <c:axId val="13839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6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노원구</a:t>
            </a:r>
            <a:r>
              <a:rPr lang="ko-KR" dirty="0" smtClean="0"/>
              <a:t> 주민의 등 축제 방문 예정 여부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9E84862-9CEE-430B-9671-9368B1A687A6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2ACB42A2-03F7-4FA7-869F-408D55210C9B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1EBFD1E-A370-4CAB-9B8E-407B8923C6EC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52758201-AB34-4086-B4AC-3605C730506B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24932D3-6367-4FE7-B3E5-75DDD213C293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 dirty="0"/>
                      <a:t>, </a:t>
                    </a:r>
                    <a:fld id="{64A924E1-3BEA-4281-B5FB-1C42A32E27D5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9.8254798228346429E-2"/>
                  <c:y val="0.11374218050306473"/>
                </c:manualLayout>
              </c:layout>
              <c:tx>
                <c:rich>
                  <a:bodyPr/>
                  <a:lstStyle/>
                  <a:p>
                    <a:fld id="{43EAB5BB-E95A-4002-8DC5-A2B9D9B97203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CD4C5D67-F754-4F18-8F35-A03D070F3CA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3.8602977362204666E-2"/>
                  <c:y val="2.1763655157255465E-2"/>
                </c:manualLayout>
              </c:layout>
              <c:tx>
                <c:rich>
                  <a:bodyPr/>
                  <a:lstStyle/>
                  <a:p>
                    <a:fld id="{EB6B7F90-602F-46D5-A2BB-8D46B3629CE9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FBA832EA-FC3C-49B2-BDE5-AFCAF607E3D5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116</c:v>
                </c:pt>
                <c:pt idx="2">
                  <c:v>43</c:v>
                </c:pt>
                <c:pt idx="3">
                  <c:v>11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노원구</a:t>
            </a:r>
            <a:r>
              <a:rPr lang="ko-KR" dirty="0" smtClean="0"/>
              <a:t> </a:t>
            </a:r>
            <a:r>
              <a:rPr lang="ko-KR" dirty="0"/>
              <a:t>주민의 탈 축제 방문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1.1251060408868125E-2"/>
                  <c:y val="7.7643542221730893E-2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6.3731168882328422E-3"/>
                  <c:y val="-0.21533607804281016"/>
                </c:manualLayout>
              </c:layout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0.10149188644510804"/>
                      <c:h val="0.1366171790958920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180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탈 축제에 대한 노원구 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2.6</c:v>
                </c:pt>
                <c:pt idx="1">
                  <c:v>2.5</c:v>
                </c:pt>
                <c:pt idx="2">
                  <c:v>2.8</c:v>
                </c:pt>
                <c:pt idx="3">
                  <c:v>2.7</c:v>
                </c:pt>
                <c:pt idx="4">
                  <c:v>2.7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973696"/>
        <c:axId val="1383969344"/>
      </c:lineChart>
      <c:catAx>
        <c:axId val="138397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69344"/>
        <c:crosses val="autoZero"/>
        <c:auto val="1"/>
        <c:lblAlgn val="ctr"/>
        <c:lblOffset val="100"/>
        <c:noMultiLvlLbl val="0"/>
      </c:catAx>
      <c:valAx>
        <c:axId val="13839693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736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657004830917874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93C-4A8A-A9BC-98BB55A51F5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CF6-4778-BFB0-D687E65942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CF6-4778-BFB0-D687E65942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2">
                  <c:v>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3">
                  <c:v>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FCF6-4778-BFB0-D687E65942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4154589371980675E-3"/>
                  <c:y val="-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FCF6-4778-BFB0-D687E65942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1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5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29B9-4925-9EB5-6A0B8EC0C01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4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9B9-4925-9EB5-6A0B8EC0C01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6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3974240"/>
        <c:axId val="1383969888"/>
      </c:barChart>
      <c:catAx>
        <c:axId val="138397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69888"/>
        <c:crosses val="autoZero"/>
        <c:auto val="1"/>
        <c:lblAlgn val="ctr"/>
        <c:lblOffset val="100"/>
        <c:noMultiLvlLbl val="0"/>
      </c:catAx>
      <c:valAx>
        <c:axId val="138396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39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mtClean="0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노원구</a:t>
            </a:r>
            <a:r>
              <a:rPr lang="ko-KR" dirty="0" smtClean="0"/>
              <a:t> </a:t>
            </a:r>
            <a:r>
              <a:rPr lang="ko-KR" dirty="0"/>
              <a:t>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>
                <c:manualLayout>
                  <c:x val="0.12826439468503936"/>
                  <c:y val="4.0287768190959139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21143663877952756"/>
                  <c:y val="-6.068392835359692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16632787893700787"/>
                  <c:y val="-9.9107215852164379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14687500000000001"/>
                  <c:y val="0.1562582642557662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21875000000001"/>
                      <c:h val="0.112769616586514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4.4816437007874042E-2"/>
                  <c:y val="2.5750059931713833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95</c:v>
                </c:pt>
                <c:pt idx="2">
                  <c:v>59</c:v>
                </c:pt>
                <c:pt idx="3">
                  <c:v>20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7176242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Q1.</a:t>
            </a:r>
            <a:r>
              <a:rPr lang="ko-KR" altLang="en-US" sz="2000" dirty="0" smtClean="0"/>
              <a:t>등 축제에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30420" y="123411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489256558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Q8.</a:t>
            </a:r>
            <a:r>
              <a:rPr lang="ko-KR" altLang="en-US" sz="2000" dirty="0"/>
              <a:t>탈</a:t>
            </a:r>
            <a:r>
              <a:rPr lang="ko-KR" altLang="en-US" sz="2000" dirty="0" smtClean="0"/>
              <a:t> 축제를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686734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Q9.</a:t>
            </a:r>
            <a:r>
              <a:rPr lang="ko-KR" altLang="en-US" sz="2000" dirty="0" smtClean="0"/>
              <a:t>탈 축제에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244809"/>
              </p:ext>
            </p:extLst>
          </p:nvPr>
        </p:nvGraphicFramePr>
        <p:xfrm>
          <a:off x="806116" y="1471354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축제에 방문한다면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무엇이 제일 기대됩니까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① 탈 퍼레이드 경연대회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4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댄스</a:t>
                      </a:r>
                      <a:r>
                        <a:rPr lang="en-US" altLang="ko-KR" b="0" dirty="0" smtClean="0">
                          <a:latin typeface="+mn-lt"/>
                        </a:rPr>
                        <a:t>,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탈 만들기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166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 smtClean="0"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00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⑦ </a:t>
                      </a:r>
                      <a:r>
                        <a:rPr lang="ko-KR" altLang="en-US" dirty="0" err="1" smtClean="0"/>
                        <a:t>살거리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기념품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특산품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604107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906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Q532.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941467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80352" y="27186"/>
            <a:ext cx="391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미참석한</a:t>
            </a:r>
            <a:r>
              <a:rPr lang="ko-KR" altLang="en-US" sz="1400" dirty="0" smtClean="0"/>
              <a:t> 노원구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182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364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152740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3870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9420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4860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39307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2780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Q11.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934111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3410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27120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13710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14950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12640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9040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71215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4230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</a:t>
            </a:r>
            <a:r>
              <a:rPr lang="ko-KR" altLang="en-US" dirty="0" smtClean="0">
                <a:solidFill>
                  <a:srgbClr val="FF0000"/>
                </a:solidFill>
              </a:rPr>
              <a:t>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0287508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Q13</a:t>
            </a:r>
            <a:r>
              <a:rPr lang="en-US" altLang="ko-KR" sz="2000" smtClean="0"/>
              <a:t>. 2019</a:t>
            </a:r>
            <a:r>
              <a:rPr lang="ko-KR" altLang="en-US" sz="2000" smtClean="0"/>
              <a:t>년에 </a:t>
            </a:r>
            <a:r>
              <a:rPr lang="ko-KR" altLang="en-US" sz="2000" dirty="0" smtClean="0"/>
              <a:t>열릴 탈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123229"/>
              </p:ext>
            </p:extLst>
          </p:nvPr>
        </p:nvGraphicFramePr>
        <p:xfrm>
          <a:off x="0" y="554653"/>
          <a:ext cx="12192000" cy="630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786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가능한 작은 것으로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기념품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7202395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기념품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상품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199920791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다양한 먹거리 </a:t>
                      </a:r>
                      <a:r>
                        <a:rPr lang="ko-KR" altLang="en-US" dirty="0" err="1" smtClean="0"/>
                        <a:t>푸드트럭</a:t>
                      </a:r>
                      <a:r>
                        <a:rPr lang="ko-KR" altLang="en-US" dirty="0" smtClean="0"/>
                        <a:t> 필요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244783995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캐릭터 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텀블러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58683099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탈 기념품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264117817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탈 </a:t>
                      </a:r>
                      <a:r>
                        <a:rPr lang="ko-KR" altLang="en-US" dirty="0" err="1" smtClean="0"/>
                        <a:t>액세사리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823011232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칼 착용 체험관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사자춤</a:t>
                      </a:r>
                      <a:r>
                        <a:rPr lang="ko-KR" altLang="en-US" dirty="0" smtClean="0"/>
                        <a:t> 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하회탈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9308614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탈 캐릭터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23700307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탈 만들기 체험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78730553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트렌드</a:t>
                      </a:r>
                      <a:r>
                        <a:rPr lang="ko-KR" altLang="en-US" dirty="0" smtClean="0"/>
                        <a:t> 반영한 상품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9197471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Q14. </a:t>
            </a:r>
            <a:r>
              <a:rPr lang="ko-KR" altLang="en-US" sz="2000" dirty="0"/>
              <a:t>향후 탈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458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41276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r>
              <a:rPr lang="en-US" altLang="ko-KR" dirty="0"/>
              <a:t>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단위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Q15.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경제적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718337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825460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Q2.</a:t>
            </a:r>
            <a:r>
              <a:rPr lang="ko-KR" altLang="en-US" sz="2000" dirty="0" smtClean="0"/>
              <a:t>등 축제에 대해 어떻게 생각하십니까</a:t>
            </a:r>
            <a:r>
              <a:rPr lang="en-US" altLang="ko-KR" sz="2000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1253" y="191572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34990499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045635417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9336207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87573179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832509606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5631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문화 발전에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이미지 향상에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자긍심과 애향심에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여가활동에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자녀교육에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 smtClean="0">
                <a:solidFill>
                  <a:prstClr val="black"/>
                </a:solidFill>
              </a:rPr>
              <a:t>사회문화적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영향에 대해 어떻게 생각하십니까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Q16.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사회문화적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346377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prstClr val="black"/>
                </a:solidFill>
              </a:rPr>
              <a:t>미참석한</a:t>
            </a:r>
            <a:r>
              <a:rPr lang="ko-KR" altLang="en-US" dirty="0" smtClean="0">
                <a:solidFill>
                  <a:prstClr val="black"/>
                </a:solidFill>
              </a:rPr>
              <a:t> 노원구 주민 총 </a:t>
            </a:r>
            <a:r>
              <a:rPr lang="en-US" altLang="ko-KR" dirty="0" smtClean="0">
                <a:solidFill>
                  <a:prstClr val="black"/>
                </a:solidFill>
              </a:rPr>
              <a:t>182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506632653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prstClr val="black"/>
                </a:solidFill>
              </a:rPr>
              <a:t>미참석한</a:t>
            </a:r>
            <a:r>
              <a:rPr lang="ko-KR" altLang="en-US" dirty="0" smtClean="0">
                <a:solidFill>
                  <a:prstClr val="black"/>
                </a:solidFill>
              </a:rPr>
              <a:t> 노원구 주민 총 </a:t>
            </a:r>
            <a:r>
              <a:rPr lang="en-US" altLang="ko-KR" dirty="0" smtClean="0">
                <a:solidFill>
                  <a:prstClr val="black"/>
                </a:solidFill>
              </a:rPr>
              <a:t>182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0465581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7711219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6520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축제에 방문한다면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무엇이 제일 기대됩니까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① 등 전시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태권브이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쿵푸팬더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② 빛 </a:t>
                      </a:r>
                      <a:r>
                        <a:rPr lang="ko-KR" altLang="en-US" dirty="0" err="1" smtClean="0"/>
                        <a:t>포토존</a:t>
                      </a:r>
                      <a:r>
                        <a:rPr lang="en-US" altLang="ko-KR" dirty="0" smtClean="0"/>
                        <a:t>(LED </a:t>
                      </a:r>
                      <a:r>
                        <a:rPr lang="ko-KR" altLang="en-US" dirty="0" smtClean="0"/>
                        <a:t>장미 등</a:t>
                      </a:r>
                      <a:r>
                        <a:rPr lang="en-US" altLang="ko-KR" dirty="0" smtClean="0"/>
                        <a:t>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④</a:t>
                      </a:r>
                      <a:r>
                        <a:rPr lang="ko-KR" altLang="en-US" baseline="0" dirty="0" smtClean="0"/>
                        <a:t> 공연 프로그램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버스킹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연예인 공연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⑤ 먹거리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푸드트럭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③ 체험 프로그램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소원 등 띄우기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⑥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살거리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기념품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특산품 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Q3. </a:t>
            </a:r>
            <a:r>
              <a:rPr lang="ko-KR" altLang="en-US" sz="2000" dirty="0"/>
              <a:t>등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2112626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627922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3461777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0665" y="633412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065213"/>
              </p:ext>
            </p:extLst>
          </p:nvPr>
        </p:nvGraphicFramePr>
        <p:xfrm>
          <a:off x="0" y="554657"/>
          <a:ext cx="12192000" cy="576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8832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블로그에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더 많은 홍보를 해주시면 감사하겠습니다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6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통한 축제 일정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개최일 등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홍보하면 지역주민 뿐만 아니라 많은 사람들이 알고 찾아갈 수 있을 것 같다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720239556"/>
                  </a:ext>
                </a:extLst>
              </a:tr>
              <a:tr h="508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홍보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199920791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등축제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가보고 싶네요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244783995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등축제가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더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재밌는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컨텐츠를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마련해야 한다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등축제나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탈축제는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들어봤지만 볼거리 없음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58683099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등축제는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조금 관심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탈축제는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노관심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264117817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숙박을 이용하게 하려면 축제 규모가 훨씬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커야하지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않을까요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주차시설이 없어 방문을 할 수가 없어요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주차장 확대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823011232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월계동은 너무 안쪽에 위치해 참여하기가 어렵습니다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축제 전단이 와도 참여가 어려워요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월계에서도 축제 진행해주세요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93086146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저비용 효과 최대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237003076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축제는 볼거리 체험거리도 좋지만 먹거리도 중요함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푸드트럭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 다양한 먹거리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787305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6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Q18. </a:t>
            </a:r>
            <a:r>
              <a:rPr lang="ko-KR" altLang="en-US" sz="2000" dirty="0" smtClean="0"/>
              <a:t>등 축제나 탈 축제에 대한 의견이 있으시다면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자유롭게 적어주십시오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8623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3381"/>
              </p:ext>
            </p:extLst>
          </p:nvPr>
        </p:nvGraphicFramePr>
        <p:xfrm>
          <a:off x="0" y="545755"/>
          <a:ext cx="12192000" cy="2596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3535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4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탈축제는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관심이 없습니다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등축제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할 예산에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탈축제까지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같이 넣으면 더 좋습니다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287445013"/>
                  </a:ext>
                </a:extLst>
              </a:tr>
              <a:tr h="377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홍보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7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홍보가 가장 중요하다고 생각합니다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720239556"/>
                  </a:ext>
                </a:extLst>
              </a:tr>
              <a:tr h="574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홍보를 늘려주세요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1999207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82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Q18. </a:t>
            </a:r>
            <a:r>
              <a:rPr lang="ko-KR" altLang="en-US" sz="2000" dirty="0"/>
              <a:t>등 축제나 탈 축제에 대한 의견이 있으시다면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자유롭게 적어주십시오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5152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9574757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9433145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366586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E94EE5A-292F-4A81-A0BC-8E96C7A83B72}"/>
              </a:ext>
            </a:extLst>
          </p:cNvPr>
          <p:cNvSpPr txBox="1"/>
          <p:nvPr/>
        </p:nvSpPr>
        <p:spPr>
          <a:xfrm>
            <a:off x="8280352" y="27186"/>
            <a:ext cx="391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미참석한</a:t>
            </a:r>
            <a:r>
              <a:rPr lang="ko-KR" altLang="en-US" sz="1400" dirty="0" smtClean="0"/>
              <a:t> 노원구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182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364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785863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2170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3520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10850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5440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5640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71301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2660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포함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Q4.</a:t>
            </a:r>
            <a:r>
              <a:rPr lang="ko-KR" altLang="en-US" sz="2000" dirty="0" smtClean="0"/>
              <a:t>등 축제에 방문한다면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입장료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비용으로 얼마를 지불하시겠습니까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08652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3990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30520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13900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13750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15800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9170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40109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4110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</a:t>
            </a:r>
            <a:r>
              <a:rPr lang="ko-KR" altLang="en-US" dirty="0" smtClean="0">
                <a:solidFill>
                  <a:srgbClr val="FF0000"/>
                </a:solidFill>
              </a:rPr>
              <a:t>미포함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9141929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Q6.2020</a:t>
            </a:r>
            <a:r>
              <a:rPr lang="ko-KR" altLang="en-US" sz="2000" dirty="0" smtClean="0"/>
              <a:t>년에 열릴 등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90209" y="14166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미참석한</a:t>
            </a:r>
            <a:r>
              <a:rPr lang="ko-KR" altLang="en-US" dirty="0" smtClean="0"/>
              <a:t> 노원구 주민 총 </a:t>
            </a:r>
            <a:r>
              <a:rPr lang="en-US" altLang="ko-KR" dirty="0" smtClean="0"/>
              <a:t>182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5885"/>
              </p:ext>
            </p:extLst>
          </p:nvPr>
        </p:nvGraphicFramePr>
        <p:xfrm>
          <a:off x="0" y="554657"/>
          <a:ext cx="12192000" cy="630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786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미니어처 등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경품추첨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7202395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199920791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기념품은 저가로 만들어서 상품화 했으면 좋겠습니다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244783995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네온사인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등과 관련된 물건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58683099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축제 기념품 등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뱃지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264117817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먹거리부스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푸드트럭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흥미로운 공연이 필요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823011232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미니 등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9308614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불꽃축제를 했으면 좋겠습니다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23700307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서울에서 보지 못한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여의도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78730553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아이들에게 인기 있는 캐릭터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푸드트럭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9197471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532326"/>
              </p:ext>
            </p:extLst>
          </p:nvPr>
        </p:nvGraphicFramePr>
        <p:xfrm>
          <a:off x="0" y="280351"/>
          <a:ext cx="12192000" cy="657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806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인기 태릭터와 노원구의 콜라보레이션 상품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전통 등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720239556"/>
                  </a:ext>
                </a:extLst>
              </a:tr>
              <a:tr h="43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짱절미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인절미</a:t>
                      </a:r>
                      <a:r>
                        <a:rPr lang="en-US" altLang="ko-K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강아지요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199920791"/>
                  </a:ext>
                </a:extLst>
              </a:tr>
              <a:tr h="436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촌스럽지 않고 소장가치 있는 기념품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244783995"/>
                  </a:ext>
                </a:extLst>
              </a:tr>
              <a:tr h="436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 기념품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58683099"/>
                  </a:ext>
                </a:extLst>
              </a:tr>
              <a:tr h="43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 참심한 기회력 필요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264117817"/>
                  </a:ext>
                </a:extLst>
              </a:tr>
              <a:tr h="436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823011232"/>
                  </a:ext>
                </a:extLst>
              </a:tr>
              <a:tr h="436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이미지화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393086146"/>
                  </a:ext>
                </a:extLst>
              </a:tr>
              <a:tr h="43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트렌드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237003076"/>
                  </a:ext>
                </a:extLst>
              </a:tr>
              <a:tr h="43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포토존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278730553"/>
                  </a:ext>
                </a:extLst>
              </a:tr>
              <a:tr h="799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포토존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포토 출력 시스템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공연보다는 작은 강연이 있었으면 좋겠습니다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들어 삶의 질을 높이는 방법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건강하게 사는 방법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작은 강연이 있으면 조금 더 삶의 질을 높일 수 있는 강연이 있었으면 좋겠습니다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91974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7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1823</Words>
  <Application>Microsoft Office PowerPoint</Application>
  <PresentationFormat>와이드스크린</PresentationFormat>
  <Paragraphs>505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 은지</cp:lastModifiedBy>
  <cp:revision>101</cp:revision>
  <dcterms:created xsi:type="dcterms:W3CDTF">2019-07-31T04:59:42Z</dcterms:created>
  <dcterms:modified xsi:type="dcterms:W3CDTF">2019-08-05T12:51:02Z</dcterms:modified>
</cp:coreProperties>
</file>