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1.xml" ContentType="application/vnd.openxmlformats-officedocument.drawingml.chartshapes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drawings/drawing2.xml" ContentType="application/vnd.openxmlformats-officedocument.drawingml.chartshapes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charts/chart21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charts/chart22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ppt/charts/chart23.xml" ContentType="application/vnd.openxmlformats-officedocument.drawingml.chart+xml"/>
  <Override PartName="/ppt/charts/style23.xml" ContentType="application/vnd.ms-office.chartstyle+xml"/>
  <Override PartName="/ppt/charts/colors23.xml" ContentType="application/vnd.ms-office.chartcolorstyle+xml"/>
  <Override PartName="/ppt/charts/chart24.xml" ContentType="application/vnd.openxmlformats-officedocument.drawingml.chart+xml"/>
  <Override PartName="/ppt/charts/style24.xml" ContentType="application/vnd.ms-office.chartstyle+xml"/>
  <Override PartName="/ppt/charts/colors2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7" r:id="rId3"/>
    <p:sldId id="293" r:id="rId4"/>
    <p:sldId id="300" r:id="rId5"/>
    <p:sldId id="279" r:id="rId6"/>
    <p:sldId id="284" r:id="rId7"/>
    <p:sldId id="257" r:id="rId8"/>
    <p:sldId id="280" r:id="rId9"/>
    <p:sldId id="301" r:id="rId10"/>
    <p:sldId id="302" r:id="rId11"/>
    <p:sldId id="303" r:id="rId12"/>
    <p:sldId id="258" r:id="rId13"/>
    <p:sldId id="283" r:id="rId14"/>
    <p:sldId id="295" r:id="rId15"/>
    <p:sldId id="299" r:id="rId16"/>
    <p:sldId id="281" r:id="rId17"/>
    <p:sldId id="285" r:id="rId18"/>
    <p:sldId id="259" r:id="rId19"/>
    <p:sldId id="304" r:id="rId20"/>
    <p:sldId id="305" r:id="rId21"/>
    <p:sldId id="287" r:id="rId22"/>
    <p:sldId id="297" r:id="rId23"/>
    <p:sldId id="260" r:id="rId24"/>
    <p:sldId id="261" r:id="rId25"/>
    <p:sldId id="262" r:id="rId26"/>
    <p:sldId id="263" r:id="rId27"/>
    <p:sldId id="264" r:id="rId28"/>
    <p:sldId id="289" r:id="rId29"/>
    <p:sldId id="298" r:id="rId30"/>
    <p:sldId id="265" r:id="rId31"/>
    <p:sldId id="266" r:id="rId32"/>
    <p:sldId id="267" r:id="rId33"/>
    <p:sldId id="268" r:id="rId34"/>
    <p:sldId id="269" r:id="rId35"/>
    <p:sldId id="270" r:id="rId36"/>
    <p:sldId id="306" r:id="rId37"/>
    <p:sldId id="307" r:id="rId38"/>
    <p:sldId id="308" r:id="rId39"/>
    <p:sldId id="309" r:id="rId40"/>
    <p:sldId id="271" r:id="rId41"/>
    <p:sldId id="272" r:id="rId4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06" autoAdjust="0"/>
    <p:restoredTop sz="94660"/>
  </p:normalViewPr>
  <p:slideViewPr>
    <p:cSldViewPr snapToGrid="0">
      <p:cViewPr varScale="1">
        <p:scale>
          <a:sx n="74" d="100"/>
          <a:sy n="74" d="100"/>
        </p:scale>
        <p:origin x="60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0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1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2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3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4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5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6.xlsx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7.xlsx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8.xlsx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9.xlsx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2.xlsx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1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20.xlsx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21.xlsx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22.xlsx"/><Relationship Id="rId2" Type="http://schemas.microsoft.com/office/2011/relationships/chartColorStyle" Target="colors22.xml"/><Relationship Id="rId1" Type="http://schemas.microsoft.com/office/2011/relationships/chartStyle" Target="style22.xml"/></Relationships>
</file>

<file path=ppt/charts/_rels/chart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23.xlsx"/><Relationship Id="rId2" Type="http://schemas.microsoft.com/office/2011/relationships/chartColorStyle" Target="colors23.xml"/><Relationship Id="rId1" Type="http://schemas.microsoft.com/office/2011/relationships/chartStyle" Target="style23.xml"/></Relationships>
</file>

<file path=ppt/charts/_rels/chart2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24.xlsx"/><Relationship Id="rId2" Type="http://schemas.microsoft.com/office/2011/relationships/chartColorStyle" Target="colors24.xml"/><Relationship Id="rId1" Type="http://schemas.microsoft.com/office/2011/relationships/chartStyle" Target="style24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4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5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6.xlsx"/><Relationship Id="rId2" Type="http://schemas.microsoft.com/office/2011/relationships/chartColorStyle" Target="colors6.xml"/><Relationship Id="rId1" Type="http://schemas.microsoft.com/office/2011/relationships/chartStyle" Target="style6.xml"/><Relationship Id="rId4" Type="http://schemas.openxmlformats.org/officeDocument/2006/relationships/chartUserShapes" Target="../drawings/drawing2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7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8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9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ko-KR" altLang="en-US" dirty="0" smtClean="0"/>
              <a:t>노원구 </a:t>
            </a:r>
            <a:r>
              <a:rPr lang="ko-KR" dirty="0" smtClean="0"/>
              <a:t>주민의 </a:t>
            </a:r>
            <a:r>
              <a:rPr lang="ko-KR" dirty="0"/>
              <a:t>등 축제 방문 여부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공릉 1동 주민의 등 축제 방문 여부</c:v>
                </c:pt>
              </c:strCache>
            </c:strRef>
          </c:tx>
          <c:dPt>
            <c:idx val="0"/>
            <c:bubble3D val="0"/>
            <c:spPr>
              <a:gradFill>
                <a:gsLst>
                  <a:gs pos="100000">
                    <a:schemeClr val="accent1">
                      <a:lumMod val="60000"/>
                      <a:lumOff val="40000"/>
                    </a:schemeClr>
                  </a:gs>
                  <a:gs pos="0">
                    <a:schemeClr val="accent1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265D-4C18-B1A2-B4DD81DA9C4C}"/>
              </c:ext>
            </c:extLst>
          </c:dPt>
          <c:dPt>
            <c:idx val="1"/>
            <c:bubble3D val="0"/>
            <c:spPr>
              <a:gradFill>
                <a:gsLst>
                  <a:gs pos="100000">
                    <a:schemeClr val="accent2">
                      <a:lumMod val="60000"/>
                      <a:lumOff val="40000"/>
                    </a:schemeClr>
                  </a:gs>
                  <a:gs pos="0">
                    <a:schemeClr val="accent2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265D-4C18-B1A2-B4DD81DA9C4C}"/>
              </c:ext>
            </c:extLst>
          </c:dPt>
          <c:dLbls>
            <c:dLbl>
              <c:idx val="0"/>
              <c:layout>
                <c:manualLayout>
                  <c:x val="-9.2187500000000006E-2"/>
                  <c:y val="-0.23085936079851374"/>
                </c:manualLayout>
              </c:layout>
              <c:tx>
                <c:rich>
                  <a:bodyPr rot="0" spcFirstLastPara="1" vertOverflow="clip" horzOverflow="clip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dk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0CF6D1FD-0A71-4186-A42A-CF2E9E705DC8}" type="CATEGORYNAME">
                      <a:rPr lang="ko-KR" altLang="en-US"/>
                      <a:pPr>
                        <a:defRPr/>
                      </a:pPr>
                      <a:t>[범주 이름]</a:t>
                    </a:fld>
                    <a:endParaRPr lang="ko-KR" altLang="en-US" baseline="0" dirty="0"/>
                  </a:p>
                  <a:p>
                    <a:pPr>
                      <a:defRPr/>
                    </a:pPr>
                    <a:fld id="{AE9640EC-5C51-4BCE-BFF3-D9EB86D4D753}" type="VALUE">
                      <a:rPr lang="en-US" altLang="ko-KR" smtClean="0"/>
                      <a:pPr>
                        <a:defRPr/>
                      </a:pPr>
                      <a:t>[값]</a:t>
                    </a:fld>
                    <a:r>
                      <a:rPr lang="ko-KR" altLang="en-US" dirty="0" smtClean="0"/>
                      <a:t>명</a:t>
                    </a:r>
                  </a:p>
                </c:rich>
              </c:tx>
              <c:spPr>
                <a:noFill/>
                <a:ln w="9525">
                  <a:noFill/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265D-4C18-B1A2-B4DD81DA9C4C}"/>
                </c:ex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  <a:noFill/>
                    <a:ln>
                      <a:noFill/>
                    </a:ln>
                  </c15:spPr>
                  <c15:layout>
                    <c:manualLayout>
                      <c:w val="0.10973806594488189"/>
                      <c:h val="0.15432116422729059"/>
                    </c:manualLayout>
                  </c15:layout>
                  <c15:dlblFieldTable/>
                  <c15:showDataLabelsRange val="0"/>
                </c:ext>
              </c:extLst>
            </c:dLbl>
            <c:dLbl>
              <c:idx val="1"/>
              <c:layout>
                <c:manualLayout>
                  <c:x val="7.1874999999999994E-2"/>
                  <c:y val="0.17109373947504064"/>
                </c:manualLayout>
              </c:layout>
              <c:tx>
                <c:rich>
                  <a:bodyPr rot="0" spcFirstLastPara="1" vertOverflow="clip" horzOverflow="clip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dk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9AB3B86C-5112-4720-9775-7E4EAEEB033A}" type="CATEGORYNAME">
                      <a:rPr lang="ko-KR" altLang="en-US"/>
                      <a:pPr>
                        <a:defRPr/>
                      </a:pPr>
                      <a:t>[범주 이름]</a:t>
                    </a:fld>
                    <a:endParaRPr lang="ko-KR" altLang="en-US" baseline="0" dirty="0"/>
                  </a:p>
                  <a:p>
                    <a:pPr>
                      <a:defRPr/>
                    </a:pPr>
                    <a:fld id="{D413F741-07E1-4EB2-B93C-856CC0861D83}" type="VALUE">
                      <a:rPr lang="en-US" altLang="ko-KR" smtClean="0"/>
                      <a:pPr>
                        <a:defRPr/>
                      </a:pPr>
                      <a:t>[값]</a:t>
                    </a:fld>
                    <a:r>
                      <a:rPr lang="ko-KR" altLang="en-US" dirty="0" smtClean="0"/>
                      <a:t>명</a:t>
                    </a:r>
                  </a:p>
                </c:rich>
              </c:tx>
              <c:spPr>
                <a:noFill/>
                <a:ln w="9525">
                  <a:noFill/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265D-4C18-B1A2-B4DD81DA9C4C}"/>
                </c:ex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  <a:noFill/>
                    <a:ln>
                      <a:noFill/>
                    </a:ln>
                  </c15:spPr>
                  <c15:layout>
                    <c:manualLayout>
                      <c:w val="8.1613065944881893E-2"/>
                      <c:h val="0.12385241610159842"/>
                    </c:manualLayout>
                  </c15:layout>
                  <c15:dlblFieldTable/>
                  <c15:showDataLabelsRange val="0"/>
                </c:ext>
              </c:extLst>
            </c:dLbl>
            <c:spPr>
              <a:noFill/>
              <a:ln w="9525"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eparator>
</c:separator>
            <c:extLst xmlns:c16r2="http://schemas.microsoft.com/office/drawing/2015/06/chart"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Sheet1!$A$2:$A$3</c:f>
              <c:strCache>
                <c:ptCount val="2"/>
                <c:pt idx="0">
                  <c:v>있다</c:v>
                </c:pt>
                <c:pt idx="1">
                  <c:v>없다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306</c:v>
                </c:pt>
                <c:pt idx="1">
                  <c:v>44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0D1D-43E8-B657-DC789468313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7301168799212594"/>
          <c:y val="0.44874634296589916"/>
          <c:w val="9.8863312007874016E-2"/>
          <c:h val="0.16296443387275872"/>
        </c:manualLayout>
      </c:layout>
      <c:overlay val="0"/>
      <c:spPr>
        <a:solidFill>
          <a:schemeClr val="lt1">
            <a:alpha val="50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pattFill prst="dkDnDiag">
      <a:fgClr>
        <a:schemeClr val="lt1"/>
      </a:fgClr>
      <a:bgClr>
        <a:schemeClr val="dk1">
          <a:lumMod val="10000"/>
          <a:lumOff val="90000"/>
        </a:schemeClr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dirty="0" smtClean="0"/>
              <a:t>노원구 축제개최가 지역에 미치는 </a:t>
            </a:r>
            <a:r>
              <a:rPr lang="ko-KR" altLang="en-US" u="sng" dirty="0" smtClean="0"/>
              <a:t>경제적</a:t>
            </a:r>
            <a:r>
              <a:rPr lang="ko-KR" altLang="en-US" dirty="0" smtClean="0"/>
              <a:t> 영향에 대해 어떻게 생각하십니까</a:t>
            </a:r>
            <a:r>
              <a:rPr lang="en-US" altLang="ko-KR" dirty="0" smtClean="0"/>
              <a:t>?</a:t>
            </a:r>
            <a:endParaRPr lang="ko-KR" alt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전혀 아니다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layout/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지역주민 소득 증대에 기여한다.</c:v>
                </c:pt>
                <c:pt idx="1">
                  <c:v>지역주민 고용 증대에 기여한다.</c:v>
                </c:pt>
                <c:pt idx="2">
                  <c:v>지역 관광산업 발전에 기여한다.</c:v>
                </c:pt>
                <c:pt idx="3">
                  <c:v>지역 문화 산업발전에 기여한다.</c:v>
                </c:pt>
                <c:pt idx="4">
                  <c:v>지역 경제 활성화 분위기 조성에 기여한다.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24</c:v>
                </c:pt>
                <c:pt idx="1">
                  <c:v>39</c:v>
                </c:pt>
                <c:pt idx="2">
                  <c:v>22</c:v>
                </c:pt>
                <c:pt idx="3">
                  <c:v>11</c:v>
                </c:pt>
                <c:pt idx="4">
                  <c:v>16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F909-44DF-A182-9853B9D4224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조금 아니다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layout/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지역주민 소득 증대에 기여한다.</c:v>
                </c:pt>
                <c:pt idx="1">
                  <c:v>지역주민 고용 증대에 기여한다.</c:v>
                </c:pt>
                <c:pt idx="2">
                  <c:v>지역 관광산업 발전에 기여한다.</c:v>
                </c:pt>
                <c:pt idx="3">
                  <c:v>지역 문화 산업발전에 기여한다.</c:v>
                </c:pt>
                <c:pt idx="4">
                  <c:v>지역 경제 활성화 분위기 조성에 기여한다.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83</c:v>
                </c:pt>
                <c:pt idx="1">
                  <c:v>82</c:v>
                </c:pt>
                <c:pt idx="2">
                  <c:v>49</c:v>
                </c:pt>
                <c:pt idx="3">
                  <c:v>43</c:v>
                </c:pt>
                <c:pt idx="4">
                  <c:v>60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F909-44DF-A182-9853B9D4224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보통이다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layout/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지역주민 소득 증대에 기여한다.</c:v>
                </c:pt>
                <c:pt idx="1">
                  <c:v>지역주민 고용 증대에 기여한다.</c:v>
                </c:pt>
                <c:pt idx="2">
                  <c:v>지역 관광산업 발전에 기여한다.</c:v>
                </c:pt>
                <c:pt idx="3">
                  <c:v>지역 문화 산업발전에 기여한다.</c:v>
                </c:pt>
                <c:pt idx="4">
                  <c:v>지역 경제 활성화 분위기 조성에 기여한다.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194</c:v>
                </c:pt>
                <c:pt idx="1">
                  <c:v>171</c:v>
                </c:pt>
                <c:pt idx="2">
                  <c:v>136</c:v>
                </c:pt>
                <c:pt idx="3">
                  <c:v>116</c:v>
                </c:pt>
                <c:pt idx="4">
                  <c:v>135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F909-44DF-A182-9853B9D42241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조금 그렇다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layout/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지역주민 소득 증대에 기여한다.</c:v>
                </c:pt>
                <c:pt idx="1">
                  <c:v>지역주민 고용 증대에 기여한다.</c:v>
                </c:pt>
                <c:pt idx="2">
                  <c:v>지역 관광산업 발전에 기여한다.</c:v>
                </c:pt>
                <c:pt idx="3">
                  <c:v>지역 문화 산업발전에 기여한다.</c:v>
                </c:pt>
                <c:pt idx="4">
                  <c:v>지역 경제 활성화 분위기 조성에 기여한다.</c:v>
                </c:pt>
              </c:strCache>
            </c:strRef>
          </c:cat>
          <c:val>
            <c:numRef>
              <c:f>Sheet1!$E$2:$E$6</c:f>
              <c:numCache>
                <c:formatCode>General</c:formatCode>
                <c:ptCount val="5"/>
                <c:pt idx="0">
                  <c:v>164</c:v>
                </c:pt>
                <c:pt idx="1">
                  <c:v>157</c:v>
                </c:pt>
                <c:pt idx="2">
                  <c:v>209</c:v>
                </c:pt>
                <c:pt idx="3">
                  <c:v>223</c:v>
                </c:pt>
                <c:pt idx="4">
                  <c:v>199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F909-44DF-A182-9853B9D42241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매우 그렇다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layout/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지역주민 소득 증대에 기여한다.</c:v>
                </c:pt>
                <c:pt idx="1">
                  <c:v>지역주민 고용 증대에 기여한다.</c:v>
                </c:pt>
                <c:pt idx="2">
                  <c:v>지역 관광산업 발전에 기여한다.</c:v>
                </c:pt>
                <c:pt idx="3">
                  <c:v>지역 문화 산업발전에 기여한다.</c:v>
                </c:pt>
                <c:pt idx="4">
                  <c:v>지역 경제 활성화 분위기 조성에 기여한다.</c:v>
                </c:pt>
              </c:strCache>
            </c:strRef>
          </c:cat>
          <c:val>
            <c:numRef>
              <c:f>Sheet1!$F$2:$F$6</c:f>
              <c:numCache>
                <c:formatCode>General</c:formatCode>
                <c:ptCount val="5"/>
                <c:pt idx="0">
                  <c:v>67</c:v>
                </c:pt>
                <c:pt idx="1">
                  <c:v>83</c:v>
                </c:pt>
                <c:pt idx="2">
                  <c:v>116</c:v>
                </c:pt>
                <c:pt idx="3">
                  <c:v>139</c:v>
                </c:pt>
                <c:pt idx="4">
                  <c:v>122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F909-44DF-A182-9853B9D4224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208153728"/>
        <c:axId val="-1208152640"/>
      </c:barChart>
      <c:catAx>
        <c:axId val="-12081537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-1208152640"/>
        <c:crosses val="autoZero"/>
        <c:auto val="1"/>
        <c:lblAlgn val="ctr"/>
        <c:lblOffset val="100"/>
        <c:noMultiLvlLbl val="0"/>
      </c:catAx>
      <c:valAx>
        <c:axId val="-12081526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-12081537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ko-KR" sz="1700" dirty="0"/>
              <a:t>노원구 지역축제가 </a:t>
            </a:r>
            <a:r>
              <a:rPr lang="ko-KR" altLang="en-US" sz="1700" dirty="0" smtClean="0"/>
              <a:t>노원구</a:t>
            </a:r>
            <a:r>
              <a:rPr lang="ko-KR" sz="1700" dirty="0" smtClean="0"/>
              <a:t> </a:t>
            </a:r>
            <a:r>
              <a:rPr lang="ko-KR" sz="1700" dirty="0"/>
              <a:t>주민의 소득 증대에 기여하는 정도</a:t>
            </a:r>
          </a:p>
        </c:rich>
      </c:tx>
      <c:layout>
        <c:manualLayout>
          <c:xMode val="edge"/>
          <c:yMode val="edge"/>
          <c:x val="0.18035064081297866"/>
          <c:y val="1.372777073974308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노원구 지역축제가 공릉 1동 주민의 소득 증대에 기여하는 정도</c:v>
                </c:pt>
              </c:strCache>
            </c:strRef>
          </c:tx>
          <c:dPt>
            <c:idx val="0"/>
            <c:bubble3D val="0"/>
            <c:spPr>
              <a:gradFill>
                <a:gsLst>
                  <a:gs pos="100000">
                    <a:schemeClr val="accent1">
                      <a:lumMod val="60000"/>
                      <a:lumOff val="40000"/>
                    </a:schemeClr>
                  </a:gs>
                  <a:gs pos="0">
                    <a:schemeClr val="accent1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30D3-422E-A5D9-E4A70B3140E5}"/>
              </c:ext>
            </c:extLst>
          </c:dPt>
          <c:dPt>
            <c:idx val="1"/>
            <c:bubble3D val="0"/>
            <c:spPr>
              <a:gradFill>
                <a:gsLst>
                  <a:gs pos="100000">
                    <a:schemeClr val="accent2">
                      <a:lumMod val="60000"/>
                      <a:lumOff val="40000"/>
                    </a:schemeClr>
                  </a:gs>
                  <a:gs pos="0">
                    <a:schemeClr val="accent2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30D3-422E-A5D9-E4A70B3140E5}"/>
              </c:ext>
            </c:extLst>
          </c:dPt>
          <c:dPt>
            <c:idx val="2"/>
            <c:bubble3D val="0"/>
            <c:spPr>
              <a:gradFill>
                <a:gsLst>
                  <a:gs pos="100000">
                    <a:schemeClr val="accent3">
                      <a:lumMod val="60000"/>
                      <a:lumOff val="40000"/>
                    </a:schemeClr>
                  </a:gs>
                  <a:gs pos="0">
                    <a:schemeClr val="accent3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30D3-422E-A5D9-E4A70B3140E5}"/>
              </c:ext>
            </c:extLst>
          </c:dPt>
          <c:dPt>
            <c:idx val="3"/>
            <c:bubble3D val="0"/>
            <c:spPr>
              <a:gradFill>
                <a:gsLst>
                  <a:gs pos="100000">
                    <a:schemeClr val="accent4">
                      <a:lumMod val="60000"/>
                      <a:lumOff val="40000"/>
                    </a:schemeClr>
                  </a:gs>
                  <a:gs pos="0">
                    <a:schemeClr val="accent4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30D3-422E-A5D9-E4A70B3140E5}"/>
              </c:ext>
            </c:extLst>
          </c:dPt>
          <c:dPt>
            <c:idx val="4"/>
            <c:bubble3D val="0"/>
            <c:spPr>
              <a:gradFill>
                <a:gsLst>
                  <a:gs pos="100000">
                    <a:schemeClr val="accent5">
                      <a:lumMod val="60000"/>
                      <a:lumOff val="40000"/>
                    </a:schemeClr>
                  </a:gs>
                  <a:gs pos="0">
                    <a:schemeClr val="accent5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9-30D3-422E-A5D9-E4A70B3140E5}"/>
              </c:ext>
            </c:extLst>
          </c:dPt>
          <c:dLbls>
            <c:dLbl>
              <c:idx val="0"/>
              <c:layout>
                <c:manualLayout>
                  <c:x val="8.6591672789515781E-2"/>
                  <c:y val="3.6607388639314883E-2"/>
                </c:manualLayout>
              </c:layout>
              <c:tx>
                <c:rich>
                  <a:bodyPr/>
                  <a:lstStyle/>
                  <a:p>
                    <a:fld id="{8E9824C4-DCC9-42C3-80D8-14C4556975B1}" type="CATEGORYNAME">
                      <a:rPr lang="ko-KR" altLang="en-US" smtClean="0"/>
                      <a:pPr/>
                      <a:t>[범주 이름]</a:t>
                    </a:fld>
                    <a:r>
                      <a:rPr lang="ko-KR" altLang="en-US" baseline="0" dirty="0"/>
                      <a:t>
</a:t>
                    </a:r>
                    <a:fld id="{25BD5EDD-1E12-4844-AD4B-59FDF9969E9F}" type="VALUE">
                      <a:rPr lang="en-US" altLang="ko-KR" baseline="0" smtClean="0"/>
                      <a:pPr/>
                      <a:t>[값]</a:t>
                    </a:fld>
                    <a:r>
                      <a:rPr lang="ko-KR" altLang="en-US" baseline="0" dirty="0" smtClean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30D3-422E-A5D9-E4A70B3140E5}"/>
                </c:ex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dLbl>
              <c:idx val="1"/>
              <c:layout/>
              <c:tx>
                <c:rich>
                  <a:bodyPr/>
                  <a:lstStyle/>
                  <a:p>
                    <a:fld id="{EA3DE916-D958-4B5C-A979-56AE67BA8721}" type="CATEGORYNAME">
                      <a:rPr lang="ko-KR" altLang="en-US"/>
                      <a:pPr/>
                      <a:t>[범주 이름]</a:t>
                    </a:fld>
                    <a:r>
                      <a:rPr lang="ko-KR" altLang="en-US" baseline="0" dirty="0"/>
                      <a:t>
</a:t>
                    </a:r>
                    <a:fld id="{672CAE19-857D-42F1-90EA-511FC33F89CF}" type="VALUE">
                      <a:rPr lang="en-US" altLang="ko-KR" baseline="0" smtClean="0"/>
                      <a:pPr/>
                      <a:t>[값]</a:t>
                    </a:fld>
                    <a:r>
                      <a:rPr lang="ko-KR" altLang="en-US" baseline="0" dirty="0" smtClean="0"/>
                      <a:t>명</a:t>
                    </a:r>
                  </a:p>
                </c:rich>
              </c:tx>
              <c:showLegendKey val="0"/>
              <c:showVal val="1"/>
              <c:showCatName val="1"/>
              <c:showSerName val="0"/>
              <c:showPercent val="1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30D3-422E-A5D9-E4A70B3140E5}"/>
                </c:ex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dLbl>
              <c:idx val="2"/>
              <c:layout/>
              <c:tx>
                <c:rich>
                  <a:bodyPr/>
                  <a:lstStyle/>
                  <a:p>
                    <a:fld id="{996B1DA7-155A-40EE-9506-5D71F4D9B4D2}" type="CATEGORYNAME">
                      <a:rPr lang="ko-KR" altLang="en-US"/>
                      <a:pPr/>
                      <a:t>[범주 이름]</a:t>
                    </a:fld>
                    <a:r>
                      <a:rPr lang="ko-KR" altLang="en-US" baseline="0" dirty="0"/>
                      <a:t>
</a:t>
                    </a:r>
                    <a:fld id="{CC221492-D9A2-47AC-88FD-CBE12D53EEF6}" type="VALUE">
                      <a:rPr lang="en-US" altLang="ko-KR" baseline="0" smtClean="0"/>
                      <a:pPr/>
                      <a:t>[값]</a:t>
                    </a:fld>
                    <a:r>
                      <a:rPr lang="ko-KR" altLang="en-US" baseline="0" dirty="0" smtClean="0"/>
                      <a:t>명</a:t>
                    </a:r>
                  </a:p>
                </c:rich>
              </c:tx>
              <c:showLegendKey val="0"/>
              <c:showVal val="1"/>
              <c:showCatName val="1"/>
              <c:showSerName val="0"/>
              <c:showPercent val="1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5-30D3-422E-A5D9-E4A70B3140E5}"/>
                </c:ex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dLbl>
              <c:idx val="3"/>
              <c:layout/>
              <c:tx>
                <c:rich>
                  <a:bodyPr/>
                  <a:lstStyle/>
                  <a:p>
                    <a:fld id="{3B5C3ACD-387B-4B6E-83B3-C3875265E734}" type="CATEGORYNAME">
                      <a:rPr lang="ko-KR" altLang="en-US"/>
                      <a:pPr/>
                      <a:t>[범주 이름]</a:t>
                    </a:fld>
                    <a:r>
                      <a:rPr lang="ko-KR" altLang="en-US" baseline="0" dirty="0"/>
                      <a:t>
</a:t>
                    </a:r>
                    <a:fld id="{CF226EC7-BAC2-4F86-9366-014FC46F244F}" type="VALUE">
                      <a:rPr lang="en-US" altLang="ko-KR" baseline="0" smtClean="0"/>
                      <a:pPr/>
                      <a:t>[값]</a:t>
                    </a:fld>
                    <a:r>
                      <a:rPr lang="ko-KR" altLang="en-US" baseline="0" dirty="0" smtClean="0"/>
                      <a:t>명</a:t>
                    </a:r>
                  </a:p>
                </c:rich>
              </c:tx>
              <c:showLegendKey val="0"/>
              <c:showVal val="1"/>
              <c:showCatName val="1"/>
              <c:showSerName val="0"/>
              <c:showPercent val="1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7-30D3-422E-A5D9-E4A70B3140E5}"/>
                </c:ex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dLbl>
              <c:idx val="4"/>
              <c:layout/>
              <c:tx>
                <c:rich>
                  <a:bodyPr/>
                  <a:lstStyle/>
                  <a:p>
                    <a:fld id="{FC666793-D938-4198-A701-3F840012764B}" type="CATEGORYNAME">
                      <a:rPr lang="ko-KR" altLang="en-US" dirty="0"/>
                      <a:pPr/>
                      <a:t>[범주 이름]</a:t>
                    </a:fld>
                    <a:r>
                      <a:rPr lang="ko-KR" altLang="en-US" baseline="0" dirty="0"/>
                      <a:t>
</a:t>
                    </a:r>
                    <a:fld id="{6FB194A6-2D0C-4027-8140-69D22339AE9D}" type="VALUE">
                      <a:rPr lang="en-US" altLang="ko-KR" baseline="0" smtClean="0"/>
                      <a:pPr/>
                      <a:t>[값]</a:t>
                    </a:fld>
                    <a:r>
                      <a:rPr lang="ko-KR" altLang="en-US" baseline="0" dirty="0" smtClean="0"/>
                      <a:t>명</a:t>
                    </a:r>
                  </a:p>
                </c:rich>
              </c:tx>
              <c:showLegendKey val="0"/>
              <c:showVal val="1"/>
              <c:showCatName val="1"/>
              <c:showSerName val="0"/>
              <c:showPercent val="1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9-30D3-422E-A5D9-E4A70B3140E5}"/>
                </c:ex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spPr>
              <a:noFill/>
              <a:ln w="6350"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1"/>
            <c:showSerName val="0"/>
            <c:showPercent val="1"/>
            <c:showBubbleSize val="0"/>
            <c:separator>
</c:separator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Sheet1!$A$2:$A$6</c:f>
              <c:strCache>
                <c:ptCount val="5"/>
                <c:pt idx="0">
                  <c:v>전혀아니다</c:v>
                </c:pt>
                <c:pt idx="1">
                  <c:v>조금 아니다</c:v>
                </c:pt>
                <c:pt idx="2">
                  <c:v>보통이다</c:v>
                </c:pt>
                <c:pt idx="3">
                  <c:v>조금 그렇다</c:v>
                </c:pt>
                <c:pt idx="4">
                  <c:v>매우 그렇다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24</c:v>
                </c:pt>
                <c:pt idx="1">
                  <c:v>83</c:v>
                </c:pt>
                <c:pt idx="2">
                  <c:v>194</c:v>
                </c:pt>
                <c:pt idx="3">
                  <c:v>164</c:v>
                </c:pt>
                <c:pt idx="4">
                  <c:v>67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7033-4583-A07B-B4A603E8157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/>
      <c:overlay val="0"/>
      <c:spPr>
        <a:solidFill>
          <a:schemeClr val="lt1">
            <a:alpha val="50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pattFill prst="dkDnDiag">
      <a:fgClr>
        <a:schemeClr val="lt1"/>
      </a:fgClr>
      <a:bgClr>
        <a:schemeClr val="dk1">
          <a:lumMod val="10000"/>
          <a:lumOff val="90000"/>
        </a:schemeClr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ko-KR" sz="1700" dirty="0"/>
              <a:t>노원구 지역축제가 </a:t>
            </a:r>
            <a:r>
              <a:rPr lang="ko-KR" altLang="en-US" sz="1700" dirty="0" smtClean="0"/>
              <a:t>노원구</a:t>
            </a:r>
            <a:r>
              <a:rPr lang="ko-KR" sz="1700" dirty="0" smtClean="0"/>
              <a:t> </a:t>
            </a:r>
            <a:r>
              <a:rPr lang="ko-KR" sz="1700" dirty="0"/>
              <a:t>주민의 고용 증대에 </a:t>
            </a:r>
            <a:r>
              <a:rPr lang="ko-KR" sz="1700" dirty="0" smtClean="0"/>
              <a:t>기여하는</a:t>
            </a:r>
            <a:r>
              <a:rPr lang="en-US" altLang="ko-KR" sz="1700" baseline="0" dirty="0" smtClean="0"/>
              <a:t> </a:t>
            </a:r>
            <a:r>
              <a:rPr lang="ko-KR" sz="1700" dirty="0" smtClean="0"/>
              <a:t>정도</a:t>
            </a:r>
            <a:endParaRPr lang="ko-KR" sz="1700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노원구 지역축제가 공릉 1동 주민의 소득 증대에 기여하는 정도</c:v>
                </c:pt>
              </c:strCache>
            </c:strRef>
          </c:tx>
          <c:dPt>
            <c:idx val="0"/>
            <c:bubble3D val="0"/>
            <c:spPr>
              <a:gradFill>
                <a:gsLst>
                  <a:gs pos="100000">
                    <a:schemeClr val="accent1">
                      <a:lumMod val="60000"/>
                      <a:lumOff val="40000"/>
                    </a:schemeClr>
                  </a:gs>
                  <a:gs pos="0">
                    <a:schemeClr val="accent1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30D3-422E-A5D9-E4A70B3140E5}"/>
              </c:ext>
            </c:extLst>
          </c:dPt>
          <c:dPt>
            <c:idx val="1"/>
            <c:bubble3D val="0"/>
            <c:spPr>
              <a:gradFill>
                <a:gsLst>
                  <a:gs pos="100000">
                    <a:schemeClr val="accent2">
                      <a:lumMod val="60000"/>
                      <a:lumOff val="40000"/>
                    </a:schemeClr>
                  </a:gs>
                  <a:gs pos="0">
                    <a:schemeClr val="accent2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30D3-422E-A5D9-E4A70B3140E5}"/>
              </c:ext>
            </c:extLst>
          </c:dPt>
          <c:dPt>
            <c:idx val="2"/>
            <c:bubble3D val="0"/>
            <c:spPr>
              <a:gradFill>
                <a:gsLst>
                  <a:gs pos="100000">
                    <a:schemeClr val="accent3">
                      <a:lumMod val="60000"/>
                      <a:lumOff val="40000"/>
                    </a:schemeClr>
                  </a:gs>
                  <a:gs pos="0">
                    <a:schemeClr val="accent3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30D3-422E-A5D9-E4A70B3140E5}"/>
              </c:ext>
            </c:extLst>
          </c:dPt>
          <c:dPt>
            <c:idx val="3"/>
            <c:bubble3D val="0"/>
            <c:spPr>
              <a:gradFill>
                <a:gsLst>
                  <a:gs pos="100000">
                    <a:schemeClr val="accent4">
                      <a:lumMod val="60000"/>
                      <a:lumOff val="40000"/>
                    </a:schemeClr>
                  </a:gs>
                  <a:gs pos="0">
                    <a:schemeClr val="accent4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30D3-422E-A5D9-E4A70B3140E5}"/>
              </c:ext>
            </c:extLst>
          </c:dPt>
          <c:dPt>
            <c:idx val="4"/>
            <c:bubble3D val="0"/>
            <c:spPr>
              <a:gradFill>
                <a:gsLst>
                  <a:gs pos="100000">
                    <a:schemeClr val="accent5">
                      <a:lumMod val="60000"/>
                      <a:lumOff val="40000"/>
                    </a:schemeClr>
                  </a:gs>
                  <a:gs pos="0">
                    <a:schemeClr val="accent5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9-30D3-422E-A5D9-E4A70B3140E5}"/>
              </c:ext>
            </c:extLst>
          </c:dPt>
          <c:dLbls>
            <c:dLbl>
              <c:idx val="0"/>
              <c:layout/>
              <c:tx>
                <c:rich>
                  <a:bodyPr rot="0" spcFirstLastPara="1" vertOverflow="clip" horzOverflow="clip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dk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30B59A70-D766-4B73-8932-A81BECFA79B5}" type="CATEGORYNAME">
                      <a:rPr lang="ko-KR" altLang="en-US"/>
                      <a:pPr>
                        <a:defRPr/>
                      </a:pPr>
                      <a:t>[범주 이름]</a:t>
                    </a:fld>
                    <a:r>
                      <a:rPr lang="ko-KR" altLang="en-US" dirty="0"/>
                      <a:t>
</a:t>
                    </a:r>
                    <a:fld id="{EB53C4AD-B780-40BD-A3AB-797D240937CC}" type="VALUE">
                      <a:rPr lang="en-US" altLang="ko-KR"/>
                      <a:pPr>
                        <a:defRPr/>
                      </a:pPr>
                      <a:t>[값]</a:t>
                    </a:fld>
                    <a:r>
                      <a:rPr lang="ko-KR" altLang="en-US" dirty="0"/>
                      <a:t>명</a:t>
                    </a:r>
                  </a:p>
                </c:rich>
              </c:tx>
              <c:numFmt formatCode="General" sourceLinked="0"/>
              <c:spPr>
                <a:noFill/>
                <a:ln w="9525">
                  <a:noFill/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30D3-422E-A5D9-E4A70B3140E5}"/>
                </c:ex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  <a:noFill/>
                    <a:ln>
                      <a:noFill/>
                    </a:ln>
                  </c15:spPr>
                  <c15:layout/>
                  <c15:dlblFieldTable/>
                  <c15:showDataLabelsRange val="0"/>
                </c:ext>
              </c:extLst>
            </c:dLbl>
            <c:dLbl>
              <c:idx val="1"/>
              <c:layout/>
              <c:tx>
                <c:rich>
                  <a:bodyPr/>
                  <a:lstStyle/>
                  <a:p>
                    <a:fld id="{4FC59B24-89C6-4ED1-A175-2619032D9E8E}" type="CATEGORYNAME">
                      <a:rPr lang="ko-KR" altLang="en-US"/>
                      <a:pPr/>
                      <a:t>[범주 이름]</a:t>
                    </a:fld>
                    <a:r>
                      <a:rPr lang="ko-KR" altLang="en-US" baseline="0" dirty="0"/>
                      <a:t>
</a:t>
                    </a:r>
                    <a:fld id="{DB3782D5-50F8-4E8E-BC33-07348FE4F5C4}" type="VALUE">
                      <a:rPr lang="en-US" altLang="ko-KR" baseline="0" smtClean="0"/>
                      <a:pPr/>
                      <a:t>[값]</a:t>
                    </a:fld>
                    <a:r>
                      <a:rPr lang="ko-KR" altLang="en-US" baseline="0" dirty="0" smtClean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30D3-422E-A5D9-E4A70B3140E5}"/>
                </c:ex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dLbl>
              <c:idx val="2"/>
              <c:layout/>
              <c:tx>
                <c:rich>
                  <a:bodyPr/>
                  <a:lstStyle/>
                  <a:p>
                    <a:fld id="{E706FF74-BEB9-477A-86B2-27ECB1F6548A}" type="CATEGORYNAME">
                      <a:rPr lang="ko-KR" altLang="en-US"/>
                      <a:pPr/>
                      <a:t>[범주 이름]</a:t>
                    </a:fld>
                    <a:r>
                      <a:rPr lang="ko-KR" altLang="en-US" baseline="0" dirty="0"/>
                      <a:t>
</a:t>
                    </a:r>
                    <a:fld id="{0F6C3BE8-574E-4457-9020-B0DCE01AA11C}" type="VALUE">
                      <a:rPr lang="en-US" altLang="ko-KR" baseline="0" smtClean="0"/>
                      <a:pPr/>
                      <a:t>[값]</a:t>
                    </a:fld>
                    <a:r>
                      <a:rPr lang="ko-KR" altLang="en-US" baseline="0" dirty="0" smtClean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5-30D3-422E-A5D9-E4A70B3140E5}"/>
                </c:ex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dLbl>
              <c:idx val="3"/>
              <c:layout/>
              <c:tx>
                <c:rich>
                  <a:bodyPr/>
                  <a:lstStyle/>
                  <a:p>
                    <a:fld id="{2928C1F9-79A9-4006-B715-FAAA50FD4D33}" type="CATEGORYNAME">
                      <a:rPr lang="ko-KR" altLang="en-US"/>
                      <a:pPr/>
                      <a:t>[범주 이름]</a:t>
                    </a:fld>
                    <a:r>
                      <a:rPr lang="ko-KR" altLang="en-US" baseline="0" dirty="0"/>
                      <a:t>
</a:t>
                    </a:r>
                    <a:fld id="{BD077B62-278B-4927-8E8A-E6C62B8385D1}" type="VALUE">
                      <a:rPr lang="en-US" altLang="ko-KR" baseline="0" smtClean="0"/>
                      <a:pPr/>
                      <a:t>[값]</a:t>
                    </a:fld>
                    <a:r>
                      <a:rPr lang="ko-KR" altLang="en-US" baseline="0" dirty="0" smtClean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7-30D3-422E-A5D9-E4A70B3140E5}"/>
                </c:ex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dLbl>
              <c:idx val="4"/>
              <c:layout/>
              <c:tx>
                <c:rich>
                  <a:bodyPr/>
                  <a:lstStyle/>
                  <a:p>
                    <a:fld id="{C142F94E-DA6B-4623-9631-38979272969B}" type="CATEGORYNAME">
                      <a:rPr lang="ko-KR" altLang="en-US"/>
                      <a:pPr/>
                      <a:t>[범주 이름]</a:t>
                    </a:fld>
                    <a:r>
                      <a:rPr lang="ko-KR" altLang="en-US" baseline="0" dirty="0"/>
                      <a:t>
</a:t>
                    </a:r>
                    <a:fld id="{A89E3C35-F8F8-46A6-8F57-03BF8FBFD99D}" type="VALUE">
                      <a:rPr lang="en-US" altLang="ko-KR" baseline="0" smtClean="0"/>
                      <a:pPr/>
                      <a:t>[값]</a:t>
                    </a:fld>
                    <a:r>
                      <a:rPr lang="ko-KR" altLang="en-US" baseline="0" dirty="0" smtClean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9-30D3-422E-A5D9-E4A70B3140E5}"/>
                </c:ex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spPr>
              <a:noFill/>
              <a:ln w="9525"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bestFit"/>
            <c:showLegendKey val="0"/>
            <c:showVal val="1"/>
            <c:showCatName val="1"/>
            <c:showSerName val="0"/>
            <c:showPercent val="0"/>
            <c:showBubbleSize val="0"/>
            <c:separator>
</c:separator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Sheet1!$A$2:$A$6</c:f>
              <c:strCache>
                <c:ptCount val="5"/>
                <c:pt idx="0">
                  <c:v>전혀아니다</c:v>
                </c:pt>
                <c:pt idx="1">
                  <c:v>조금 아니다</c:v>
                </c:pt>
                <c:pt idx="2">
                  <c:v>보통이다</c:v>
                </c:pt>
                <c:pt idx="3">
                  <c:v>조금 그렇다</c:v>
                </c:pt>
                <c:pt idx="4">
                  <c:v>매우 그렇다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39</c:v>
                </c:pt>
                <c:pt idx="1">
                  <c:v>82</c:v>
                </c:pt>
                <c:pt idx="2">
                  <c:v>171</c:v>
                </c:pt>
                <c:pt idx="3">
                  <c:v>157</c:v>
                </c:pt>
                <c:pt idx="4">
                  <c:v>83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7033-4583-A07B-B4A603E81578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7126168799212602"/>
          <c:y val="0.41276701447053304"/>
          <c:w val="0.13186331200787402"/>
          <c:h val="0.25506734405343601"/>
        </c:manualLayout>
      </c:layout>
      <c:overlay val="0"/>
      <c:spPr>
        <a:solidFill>
          <a:schemeClr val="lt1">
            <a:alpha val="50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pattFill prst="dkDnDiag">
      <a:fgClr>
        <a:schemeClr val="lt1"/>
      </a:fgClr>
      <a:bgClr>
        <a:schemeClr val="dk1">
          <a:lumMod val="10000"/>
          <a:lumOff val="90000"/>
        </a:schemeClr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ko-KR" sz="1800" dirty="0"/>
              <a:t>노원구 </a:t>
            </a:r>
            <a:r>
              <a:rPr lang="ko-KR" sz="1800" dirty="0" smtClean="0"/>
              <a:t>축제가 </a:t>
            </a:r>
            <a:r>
              <a:rPr lang="ko-KR" altLang="en-US" sz="1800" dirty="0" smtClean="0"/>
              <a:t>노원구</a:t>
            </a:r>
            <a:r>
              <a:rPr lang="ko-KR" sz="1800" dirty="0" smtClean="0"/>
              <a:t>의 </a:t>
            </a:r>
            <a:r>
              <a:rPr lang="ko-KR" sz="1800" dirty="0"/>
              <a:t>관광산업 발전에 기여하는 정도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노원구 지역축제가 공릉 1동의 관광산업 발전에 기여하는 정도</c:v>
                </c:pt>
              </c:strCache>
            </c:strRef>
          </c:tx>
          <c:spPr>
            <a:ln>
              <a:noFill/>
            </a:ln>
          </c:spPr>
          <c:explosion val="1"/>
          <c:dPt>
            <c:idx val="0"/>
            <c:bubble3D val="0"/>
            <c:spPr>
              <a:gradFill>
                <a:gsLst>
                  <a:gs pos="100000">
                    <a:schemeClr val="accent1">
                      <a:lumMod val="60000"/>
                      <a:lumOff val="40000"/>
                    </a:schemeClr>
                  </a:gs>
                  <a:gs pos="0">
                    <a:schemeClr val="accent1"/>
                  </a:gs>
                </a:gsLst>
                <a:lin ang="5400000" scaled="0"/>
              </a:gradFill>
              <a:ln w="19050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193D-4C92-9FB5-BC9EE9475569}"/>
              </c:ext>
            </c:extLst>
          </c:dPt>
          <c:dPt>
            <c:idx val="1"/>
            <c:bubble3D val="0"/>
            <c:spPr>
              <a:gradFill>
                <a:gsLst>
                  <a:gs pos="100000">
                    <a:schemeClr val="accent2">
                      <a:lumMod val="60000"/>
                      <a:lumOff val="40000"/>
                    </a:schemeClr>
                  </a:gs>
                  <a:gs pos="0">
                    <a:schemeClr val="accent2"/>
                  </a:gs>
                </a:gsLst>
                <a:lin ang="5400000" scaled="0"/>
              </a:gradFill>
              <a:ln w="19050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193D-4C92-9FB5-BC9EE9475569}"/>
              </c:ext>
            </c:extLst>
          </c:dPt>
          <c:dPt>
            <c:idx val="2"/>
            <c:bubble3D val="0"/>
            <c:spPr>
              <a:gradFill>
                <a:gsLst>
                  <a:gs pos="100000">
                    <a:schemeClr val="accent3">
                      <a:lumMod val="60000"/>
                      <a:lumOff val="40000"/>
                    </a:schemeClr>
                  </a:gs>
                  <a:gs pos="0">
                    <a:schemeClr val="accent3"/>
                  </a:gs>
                </a:gsLst>
                <a:lin ang="5400000" scaled="0"/>
              </a:gradFill>
              <a:ln w="19050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193D-4C92-9FB5-BC9EE9475569}"/>
              </c:ext>
            </c:extLst>
          </c:dPt>
          <c:dPt>
            <c:idx val="3"/>
            <c:bubble3D val="0"/>
            <c:spPr>
              <a:gradFill>
                <a:gsLst>
                  <a:gs pos="100000">
                    <a:schemeClr val="accent4">
                      <a:lumMod val="60000"/>
                      <a:lumOff val="40000"/>
                    </a:schemeClr>
                  </a:gs>
                  <a:gs pos="0">
                    <a:schemeClr val="accent4"/>
                  </a:gs>
                </a:gsLst>
                <a:lin ang="5400000" scaled="0"/>
              </a:gradFill>
              <a:ln w="19050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193D-4C92-9FB5-BC9EE9475569}"/>
              </c:ext>
            </c:extLst>
          </c:dPt>
          <c:dPt>
            <c:idx val="4"/>
            <c:bubble3D val="0"/>
            <c:spPr>
              <a:gradFill>
                <a:gsLst>
                  <a:gs pos="100000">
                    <a:schemeClr val="accent5">
                      <a:lumMod val="60000"/>
                      <a:lumOff val="40000"/>
                    </a:schemeClr>
                  </a:gs>
                  <a:gs pos="0">
                    <a:schemeClr val="accent5"/>
                  </a:gs>
                </a:gsLst>
                <a:lin ang="5400000" scaled="0"/>
              </a:gradFill>
              <a:ln w="19050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9-193D-4C92-9FB5-BC9EE9475569}"/>
              </c:ext>
            </c:extLst>
          </c:dPt>
          <c:dLbls>
            <c:dLbl>
              <c:idx val="0"/>
              <c:layout>
                <c:manualLayout>
                  <c:x val="-2.1317913385826771E-2"/>
                  <c:y val="1.0821849727986606E-3"/>
                </c:manualLayout>
              </c:layout>
              <c:tx>
                <c:rich>
                  <a:bodyPr/>
                  <a:lstStyle/>
                  <a:p>
                    <a:fld id="{539819B8-BEC4-46EC-B0FB-710CCF00A577}" type="CATEGORYNAME">
                      <a:rPr lang="ko-KR" altLang="en-US"/>
                      <a:pPr/>
                      <a:t>[범주 이름]</a:t>
                    </a:fld>
                    <a:r>
                      <a:rPr lang="ko-KR" altLang="en-US" baseline="0" dirty="0"/>
                      <a:t>
</a:t>
                    </a:r>
                    <a:fld id="{3AD5C636-E15E-42FC-AD21-26A9364DC4B0}" type="VALUE">
                      <a:rPr lang="en-US" altLang="ko-KR" baseline="0" smtClean="0"/>
                      <a:pPr/>
                      <a:t>[값]</a:t>
                    </a:fld>
                    <a:r>
                      <a:rPr lang="ko-KR" altLang="en-US" baseline="0" dirty="0" smtClean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193D-4C92-9FB5-BC9EE9475569}"/>
                </c:ex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dLbl>
              <c:idx val="1"/>
              <c:layout>
                <c:manualLayout>
                  <c:x val="1.9718626968503936E-2"/>
                  <c:y val="2.3119523676210403E-2"/>
                </c:manualLayout>
              </c:layout>
              <c:tx>
                <c:rich>
                  <a:bodyPr/>
                  <a:lstStyle/>
                  <a:p>
                    <a:fld id="{DFA513EA-7582-4E74-AB74-996580F5DF2B}" type="CATEGORYNAME">
                      <a:rPr lang="ko-KR" altLang="en-US"/>
                      <a:pPr/>
                      <a:t>[범주 이름]</a:t>
                    </a:fld>
                    <a:r>
                      <a:rPr lang="ko-KR" altLang="en-US" baseline="0"/>
                      <a:t>
</a:t>
                    </a:r>
                    <a:fld id="{3F3A45C2-9217-4280-9EB9-36060F10666F}" type="VALUE">
                      <a:rPr lang="en-US" altLang="ko-KR" baseline="0" smtClean="0"/>
                      <a:pPr/>
                      <a:t>[값]</a:t>
                    </a:fld>
                    <a:r>
                      <a:rPr lang="ko-KR" altLang="en-US" baseline="0" smtClean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193D-4C92-9FB5-BC9EE9475569}"/>
                </c:ex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dLbl>
              <c:idx val="2"/>
              <c:layout/>
              <c:tx>
                <c:rich>
                  <a:bodyPr/>
                  <a:lstStyle/>
                  <a:p>
                    <a:fld id="{29BA76B5-C245-4809-B8BA-B948147560DB}" type="CATEGORYNAME">
                      <a:rPr lang="ko-KR" altLang="en-US"/>
                      <a:pPr/>
                      <a:t>[범주 이름]</a:t>
                    </a:fld>
                    <a:r>
                      <a:rPr lang="ko-KR" altLang="en-US" baseline="0"/>
                      <a:t>
</a:t>
                    </a:r>
                    <a:fld id="{FE807EA8-61A1-48AF-8545-84A9A2D04E19}" type="VALUE">
                      <a:rPr lang="en-US" altLang="ko-KR" baseline="0" smtClean="0"/>
                      <a:pPr/>
                      <a:t>[값]</a:t>
                    </a:fld>
                    <a:r>
                      <a:rPr lang="ko-KR" altLang="en-US" baseline="0" smtClean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5-193D-4C92-9FB5-BC9EE9475569}"/>
                </c:ex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dLbl>
              <c:idx val="3"/>
              <c:layout/>
              <c:tx>
                <c:rich>
                  <a:bodyPr/>
                  <a:lstStyle/>
                  <a:p>
                    <a:fld id="{1D334F96-91DC-4ED7-A640-EC1E3D1C6EFF}" type="CATEGORYNAME">
                      <a:rPr lang="ko-KR" altLang="en-US"/>
                      <a:pPr/>
                      <a:t>[범주 이름]</a:t>
                    </a:fld>
                    <a:r>
                      <a:rPr lang="ko-KR" altLang="en-US" baseline="0"/>
                      <a:t>
</a:t>
                    </a:r>
                    <a:fld id="{5F2FAECD-1CB9-40FF-A7E3-9B1B6C10882A}" type="VALUE">
                      <a:rPr lang="en-US" altLang="ko-KR" baseline="0" smtClean="0"/>
                      <a:pPr/>
                      <a:t>[값]</a:t>
                    </a:fld>
                    <a:r>
                      <a:rPr lang="ko-KR" altLang="en-US" baseline="0" smtClean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7-193D-4C92-9FB5-BC9EE9475569}"/>
                </c:ex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dLbl>
              <c:idx val="4"/>
              <c:layout/>
              <c:tx>
                <c:rich>
                  <a:bodyPr/>
                  <a:lstStyle/>
                  <a:p>
                    <a:fld id="{2E7B9938-47E3-4DC4-9FC9-CC410F1E6298}" type="CATEGORYNAME">
                      <a:rPr lang="ko-KR" altLang="en-US"/>
                      <a:pPr/>
                      <a:t>[범주 이름]</a:t>
                    </a:fld>
                    <a:r>
                      <a:rPr lang="ko-KR" altLang="en-US" baseline="0"/>
                      <a:t>
</a:t>
                    </a:r>
                    <a:fld id="{4A1516F2-96D3-4399-A401-020DE16CE582}" type="VALUE">
                      <a:rPr lang="en-US" altLang="ko-KR" baseline="0" smtClean="0"/>
                      <a:pPr/>
                      <a:t>[값]</a:t>
                    </a:fld>
                    <a:r>
                      <a:rPr lang="ko-KR" altLang="en-US" baseline="0" smtClean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9-193D-4C92-9FB5-BC9EE9475569}"/>
                </c:ex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spPr>
              <a:noFill/>
              <a:ln w="6350"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bestFit"/>
            <c:showLegendKey val="0"/>
            <c:showVal val="1"/>
            <c:showCatName val="1"/>
            <c:showSerName val="0"/>
            <c:showPercent val="0"/>
            <c:showBubbleSize val="0"/>
            <c:separator>
</c:separator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Sheet1!$A$2:$A$6</c:f>
              <c:strCache>
                <c:ptCount val="5"/>
                <c:pt idx="0">
                  <c:v>전혀아니다</c:v>
                </c:pt>
                <c:pt idx="1">
                  <c:v>조금 아니다</c:v>
                </c:pt>
                <c:pt idx="2">
                  <c:v>보통이다</c:v>
                </c:pt>
                <c:pt idx="3">
                  <c:v>조금 그렇다</c:v>
                </c:pt>
                <c:pt idx="4">
                  <c:v>매우 그렇다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22</c:v>
                </c:pt>
                <c:pt idx="1">
                  <c:v>49</c:v>
                </c:pt>
                <c:pt idx="2">
                  <c:v>136</c:v>
                </c:pt>
                <c:pt idx="3">
                  <c:v>209</c:v>
                </c:pt>
                <c:pt idx="4">
                  <c:v>116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F274-4481-AE30-FD31D0018AD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/>
      <c:overlay val="0"/>
      <c:spPr>
        <a:solidFill>
          <a:schemeClr val="lt1">
            <a:alpha val="50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pattFill prst="dkDnDiag">
      <a:fgClr>
        <a:schemeClr val="lt1"/>
      </a:fgClr>
      <a:bgClr>
        <a:schemeClr val="dk1">
          <a:lumMod val="10000"/>
          <a:lumOff val="90000"/>
        </a:schemeClr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ko-KR" sz="1800" dirty="0"/>
              <a:t>노원구 </a:t>
            </a:r>
            <a:r>
              <a:rPr lang="ko-KR" sz="1800" dirty="0" smtClean="0"/>
              <a:t>축제가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노원구</a:t>
            </a:r>
            <a:r>
              <a:rPr lang="ko-KR" sz="1800" dirty="0" smtClean="0"/>
              <a:t>의 </a:t>
            </a:r>
            <a:r>
              <a:rPr lang="ko-KR" sz="1800" dirty="0"/>
              <a:t>문화산업 발전에 기여하는 정도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노원구 지역축제가 공릉 1동의 문화산업 발전에 기여하는 정도</c:v>
                </c:pt>
              </c:strCache>
            </c:strRef>
          </c:tx>
          <c:dPt>
            <c:idx val="0"/>
            <c:bubble3D val="0"/>
            <c:spPr>
              <a:gradFill>
                <a:gsLst>
                  <a:gs pos="100000">
                    <a:schemeClr val="accent1">
                      <a:lumMod val="60000"/>
                      <a:lumOff val="40000"/>
                    </a:schemeClr>
                  </a:gs>
                  <a:gs pos="0">
                    <a:schemeClr val="accent1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FBD0-4F4E-9B31-74C41385D2F8}"/>
              </c:ext>
            </c:extLst>
          </c:dPt>
          <c:dPt>
            <c:idx val="1"/>
            <c:bubble3D val="0"/>
            <c:spPr>
              <a:gradFill>
                <a:gsLst>
                  <a:gs pos="100000">
                    <a:schemeClr val="accent2">
                      <a:lumMod val="60000"/>
                      <a:lumOff val="40000"/>
                    </a:schemeClr>
                  </a:gs>
                  <a:gs pos="0">
                    <a:schemeClr val="accent2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FBD0-4F4E-9B31-74C41385D2F8}"/>
              </c:ext>
            </c:extLst>
          </c:dPt>
          <c:dPt>
            <c:idx val="2"/>
            <c:bubble3D val="0"/>
            <c:spPr>
              <a:gradFill>
                <a:gsLst>
                  <a:gs pos="100000">
                    <a:schemeClr val="accent3">
                      <a:lumMod val="60000"/>
                      <a:lumOff val="40000"/>
                    </a:schemeClr>
                  </a:gs>
                  <a:gs pos="0">
                    <a:schemeClr val="accent3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818B-4224-A47B-E0F142D2DBB0}"/>
              </c:ext>
            </c:extLst>
          </c:dPt>
          <c:dPt>
            <c:idx val="3"/>
            <c:bubble3D val="0"/>
            <c:spPr>
              <a:gradFill>
                <a:gsLst>
                  <a:gs pos="100000">
                    <a:schemeClr val="accent4">
                      <a:lumMod val="60000"/>
                      <a:lumOff val="40000"/>
                    </a:schemeClr>
                  </a:gs>
                  <a:gs pos="0">
                    <a:schemeClr val="accent4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818B-4224-A47B-E0F142D2DBB0}"/>
              </c:ext>
            </c:extLst>
          </c:dPt>
          <c:dPt>
            <c:idx val="4"/>
            <c:bubble3D val="0"/>
            <c:spPr>
              <a:gradFill>
                <a:gsLst>
                  <a:gs pos="100000">
                    <a:schemeClr val="accent5">
                      <a:lumMod val="60000"/>
                      <a:lumOff val="40000"/>
                    </a:schemeClr>
                  </a:gs>
                  <a:gs pos="0">
                    <a:schemeClr val="accent5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9-818B-4224-A47B-E0F142D2DBB0}"/>
              </c:ext>
            </c:extLst>
          </c:dPt>
          <c:dLbls>
            <c:dLbl>
              <c:idx val="0"/>
              <c:layout>
                <c:manualLayout>
                  <c:x val="-0.12391806102362204"/>
                  <c:y val="1.9076278354067524E-2"/>
                </c:manualLayout>
              </c:layout>
              <c:tx>
                <c:rich>
                  <a:bodyPr/>
                  <a:lstStyle/>
                  <a:p>
                    <a:fld id="{6C79E7C8-C560-4B9A-B37B-ED54D8789C92}" type="CATEGORYNAME">
                      <a:rPr lang="ko-KR" altLang="en-US"/>
                      <a:pPr/>
                      <a:t>[범주 이름]</a:t>
                    </a:fld>
                    <a:r>
                      <a:rPr lang="ko-KR" altLang="en-US" baseline="0" dirty="0"/>
                      <a:t>
</a:t>
                    </a:r>
                    <a:fld id="{6DC855F6-3639-4AA6-AD38-4A9CD0D5725C}" type="VALUE">
                      <a:rPr lang="en-US" altLang="ko-KR" baseline="0" smtClean="0"/>
                      <a:pPr/>
                      <a:t>[값]</a:t>
                    </a:fld>
                    <a:r>
                      <a:rPr lang="ko-KR" altLang="en-US" baseline="0" dirty="0" smtClean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FBD0-4F4E-9B31-74C41385D2F8}"/>
                </c:ex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dLbl>
              <c:idx val="1"/>
              <c:layout/>
              <c:tx>
                <c:rich>
                  <a:bodyPr/>
                  <a:lstStyle/>
                  <a:p>
                    <a:fld id="{BED3CD9A-9249-4798-850C-15C7198A45F7}" type="CATEGORYNAME">
                      <a:rPr lang="ko-KR" altLang="en-US"/>
                      <a:pPr/>
                      <a:t>[범주 이름]</a:t>
                    </a:fld>
                    <a:r>
                      <a:rPr lang="ko-KR" altLang="en-US" baseline="0" dirty="0"/>
                      <a:t>
</a:t>
                    </a:r>
                    <a:fld id="{13F133F9-736E-420C-9EFF-47EE686B66FA}" type="VALUE">
                      <a:rPr lang="en-US" altLang="ko-KR" baseline="0" smtClean="0"/>
                      <a:pPr/>
                      <a:t>[값]</a:t>
                    </a:fld>
                    <a:r>
                      <a:rPr lang="ko-KR" altLang="en-US" baseline="0" dirty="0" smtClean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FBD0-4F4E-9B31-74C41385D2F8}"/>
                </c:ex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dLbl>
              <c:idx val="2"/>
              <c:layout/>
              <c:tx>
                <c:rich>
                  <a:bodyPr/>
                  <a:lstStyle/>
                  <a:p>
                    <a:fld id="{D15BF2D2-FD13-4D72-B16A-F40ABA28088F}" type="CATEGORYNAME">
                      <a:rPr lang="ko-KR" altLang="en-US"/>
                      <a:pPr/>
                      <a:t>[범주 이름]</a:t>
                    </a:fld>
                    <a:r>
                      <a:rPr lang="ko-KR" altLang="en-US" baseline="0"/>
                      <a:t>
</a:t>
                    </a:r>
                    <a:fld id="{FA7B6B64-4DA9-4A7E-9289-8A7E960B4588}" type="VALUE">
                      <a:rPr lang="en-US" altLang="ko-KR" baseline="0" smtClean="0"/>
                      <a:pPr/>
                      <a:t>[값]</a:t>
                    </a:fld>
                    <a:r>
                      <a:rPr lang="ko-KR" altLang="en-US" baseline="0" smtClean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5-818B-4224-A47B-E0F142D2DBB0}"/>
                </c:ex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dLbl>
              <c:idx val="3"/>
              <c:layout/>
              <c:tx>
                <c:rich>
                  <a:bodyPr/>
                  <a:lstStyle/>
                  <a:p>
                    <a:fld id="{EE63F59C-DF77-4EC2-A2C7-8761A80C2DB8}" type="CATEGORYNAME">
                      <a:rPr lang="ko-KR" altLang="en-US"/>
                      <a:pPr/>
                      <a:t>[범주 이름]</a:t>
                    </a:fld>
                    <a:r>
                      <a:rPr lang="ko-KR" altLang="en-US" baseline="0"/>
                      <a:t>
</a:t>
                    </a:r>
                    <a:fld id="{F252CED1-4AC5-42A8-8F93-A53F0F6E91C3}" type="VALUE">
                      <a:rPr lang="en-US" altLang="ko-KR" baseline="0" smtClean="0"/>
                      <a:pPr/>
                      <a:t>[값]</a:t>
                    </a:fld>
                    <a:r>
                      <a:rPr lang="ko-KR" altLang="en-US" baseline="0" smtClean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7-818B-4224-A47B-E0F142D2DBB0}"/>
                </c:ex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dLbl>
              <c:idx val="4"/>
              <c:layout/>
              <c:tx>
                <c:rich>
                  <a:bodyPr/>
                  <a:lstStyle/>
                  <a:p>
                    <a:fld id="{6E601CFC-F0F0-435A-B73F-E3D3313C6822}" type="CATEGORYNAME">
                      <a:rPr lang="ko-KR" altLang="en-US"/>
                      <a:pPr/>
                      <a:t>[범주 이름]</a:t>
                    </a:fld>
                    <a:r>
                      <a:rPr lang="ko-KR" altLang="en-US" baseline="0"/>
                      <a:t>
</a:t>
                    </a:r>
                    <a:fld id="{74263A4F-D481-4E54-B431-EC495C35D55F}" type="VALUE">
                      <a:rPr lang="en-US" altLang="ko-KR" baseline="0" smtClean="0"/>
                      <a:pPr/>
                      <a:t>[값]</a:t>
                    </a:fld>
                    <a:r>
                      <a:rPr lang="ko-KR" altLang="en-US" baseline="0" smtClean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9-818B-4224-A47B-E0F142D2DBB0}"/>
                </c:ex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spPr>
              <a:noFill/>
              <a:ln w="6350"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bestFit"/>
            <c:showLegendKey val="0"/>
            <c:showVal val="1"/>
            <c:showCatName val="1"/>
            <c:showSerName val="0"/>
            <c:showPercent val="0"/>
            <c:showBubbleSize val="0"/>
            <c:separator>
</c:separator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Sheet1!$A$2:$A$6</c:f>
              <c:strCache>
                <c:ptCount val="5"/>
                <c:pt idx="0">
                  <c:v>전혀아니다</c:v>
                </c:pt>
                <c:pt idx="1">
                  <c:v>조금 아니다</c:v>
                </c:pt>
                <c:pt idx="2">
                  <c:v>보통이다</c:v>
                </c:pt>
                <c:pt idx="3">
                  <c:v>조금 그렇다</c:v>
                </c:pt>
                <c:pt idx="4">
                  <c:v>매우 그렇다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11</c:v>
                </c:pt>
                <c:pt idx="1">
                  <c:v>43</c:v>
                </c:pt>
                <c:pt idx="2">
                  <c:v>116</c:v>
                </c:pt>
                <c:pt idx="3">
                  <c:v>223</c:v>
                </c:pt>
                <c:pt idx="4">
                  <c:v>139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FBD0-4F4E-9B31-74C41385D2F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/>
      <c:overlay val="0"/>
      <c:spPr>
        <a:solidFill>
          <a:schemeClr val="lt1">
            <a:alpha val="50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pattFill prst="dkDnDiag">
      <a:fgClr>
        <a:schemeClr val="lt1"/>
      </a:fgClr>
      <a:bgClr>
        <a:schemeClr val="dk1">
          <a:lumMod val="10000"/>
          <a:lumOff val="90000"/>
        </a:schemeClr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ko-KR" sz="1600" dirty="0" smtClean="0"/>
              <a:t>노원구</a:t>
            </a:r>
            <a:r>
              <a:rPr lang="en-US" altLang="ko-KR" sz="1600" baseline="0" dirty="0" smtClean="0"/>
              <a:t> </a:t>
            </a:r>
            <a:r>
              <a:rPr lang="ko-KR" sz="1600" dirty="0" smtClean="0"/>
              <a:t>축제가 </a:t>
            </a:r>
            <a:r>
              <a:rPr lang="ko-KR" altLang="en-US" sz="1600" dirty="0" smtClean="0"/>
              <a:t>노원구</a:t>
            </a:r>
            <a:r>
              <a:rPr lang="ko-KR" sz="1600" dirty="0" smtClean="0"/>
              <a:t> </a:t>
            </a:r>
            <a:r>
              <a:rPr lang="ko-KR" sz="1600" dirty="0"/>
              <a:t>경제 활성화 분위기 조성에 기여하는 정도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노원구 지역축제가 공릉 1동 경제 활성화 분위기 조성에 기여하는 정도</c:v>
                </c:pt>
              </c:strCache>
            </c:strRef>
          </c:tx>
          <c:dPt>
            <c:idx val="0"/>
            <c:bubble3D val="0"/>
            <c:spPr>
              <a:gradFill>
                <a:gsLst>
                  <a:gs pos="100000">
                    <a:schemeClr val="accent1">
                      <a:lumMod val="60000"/>
                      <a:lumOff val="40000"/>
                    </a:schemeClr>
                  </a:gs>
                  <a:gs pos="0">
                    <a:schemeClr val="accent1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FBD0-4F4E-9B31-74C41385D2F8}"/>
              </c:ext>
            </c:extLst>
          </c:dPt>
          <c:dPt>
            <c:idx val="1"/>
            <c:bubble3D val="0"/>
            <c:spPr>
              <a:gradFill>
                <a:gsLst>
                  <a:gs pos="100000">
                    <a:schemeClr val="accent2">
                      <a:lumMod val="60000"/>
                      <a:lumOff val="40000"/>
                    </a:schemeClr>
                  </a:gs>
                  <a:gs pos="0">
                    <a:schemeClr val="accent2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FBD0-4F4E-9B31-74C41385D2F8}"/>
              </c:ext>
            </c:extLst>
          </c:dPt>
          <c:dPt>
            <c:idx val="2"/>
            <c:bubble3D val="0"/>
            <c:spPr>
              <a:gradFill>
                <a:gsLst>
                  <a:gs pos="100000">
                    <a:schemeClr val="accent3">
                      <a:lumMod val="60000"/>
                      <a:lumOff val="40000"/>
                    </a:schemeClr>
                  </a:gs>
                  <a:gs pos="0">
                    <a:schemeClr val="accent3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8FBB-465A-8FE4-60A943282A98}"/>
              </c:ext>
            </c:extLst>
          </c:dPt>
          <c:dPt>
            <c:idx val="3"/>
            <c:bubble3D val="0"/>
            <c:spPr>
              <a:gradFill>
                <a:gsLst>
                  <a:gs pos="100000">
                    <a:schemeClr val="accent4">
                      <a:lumMod val="60000"/>
                      <a:lumOff val="40000"/>
                    </a:schemeClr>
                  </a:gs>
                  <a:gs pos="0">
                    <a:schemeClr val="accent4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8FBB-465A-8FE4-60A943282A98}"/>
              </c:ext>
            </c:extLst>
          </c:dPt>
          <c:dPt>
            <c:idx val="4"/>
            <c:bubble3D val="0"/>
            <c:spPr>
              <a:gradFill>
                <a:gsLst>
                  <a:gs pos="100000">
                    <a:schemeClr val="accent5">
                      <a:lumMod val="60000"/>
                      <a:lumOff val="40000"/>
                    </a:schemeClr>
                  </a:gs>
                  <a:gs pos="0">
                    <a:schemeClr val="accent5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9-8FBB-465A-8FE4-60A943282A98}"/>
              </c:ext>
            </c:extLst>
          </c:dPt>
          <c:dLbls>
            <c:dLbl>
              <c:idx val="0"/>
              <c:layout>
                <c:manualLayout>
                  <c:x val="-1.9478838582677165E-2"/>
                  <c:y val="0.11955412650380622"/>
                </c:manualLayout>
              </c:layout>
              <c:tx>
                <c:rich>
                  <a:bodyPr/>
                  <a:lstStyle/>
                  <a:p>
                    <a:fld id="{450B5135-2149-4306-879E-E08C7E7A7D9E}" type="CATEGORYNAME">
                      <a:rPr lang="ko-KR" altLang="en-US"/>
                      <a:pPr/>
                      <a:t>[범주 이름]</a:t>
                    </a:fld>
                    <a:endParaRPr lang="ko-KR" altLang="en-US" baseline="0" dirty="0"/>
                  </a:p>
                  <a:p>
                    <a:fld id="{05AD89B1-BCB1-4601-9D41-CB38EEF327F4}" type="VALUE">
                      <a:rPr lang="en-US" altLang="ko-KR" smtClean="0"/>
                      <a:pPr/>
                      <a:t>[값]</a:t>
                    </a:fld>
                    <a:r>
                      <a:rPr lang="ko-KR" altLang="en-US" smtClean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FBD0-4F4E-9B31-74C41385D2F8}"/>
                </c:ex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dLbl>
              <c:idx val="1"/>
              <c:layout/>
              <c:tx>
                <c:rich>
                  <a:bodyPr/>
                  <a:lstStyle/>
                  <a:p>
                    <a:fld id="{9ED6CB78-6187-4D64-A952-3DBEE78C361D}" type="CATEGORYNAME">
                      <a:rPr lang="ko-KR" altLang="en-US"/>
                      <a:pPr/>
                      <a:t>[범주 이름]</a:t>
                    </a:fld>
                    <a:endParaRPr lang="ko-KR" altLang="en-US" baseline="0" dirty="0"/>
                  </a:p>
                  <a:p>
                    <a:fld id="{DDA15F99-483A-46B2-8238-98FDA6D0B3B2}" type="VALUE">
                      <a:rPr lang="en-US" altLang="ko-KR" smtClean="0"/>
                      <a:pPr/>
                      <a:t>[값]</a:t>
                    </a:fld>
                    <a:r>
                      <a:rPr lang="ko-KR" altLang="en-US" smtClean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FBD0-4F4E-9B31-74C41385D2F8}"/>
                </c:ex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dLbl>
              <c:idx val="2"/>
              <c:layout/>
              <c:tx>
                <c:rich>
                  <a:bodyPr/>
                  <a:lstStyle/>
                  <a:p>
                    <a:fld id="{999F3D7C-8139-411D-A159-80C55105395A}" type="CATEGORYNAME">
                      <a:rPr lang="ko-KR" altLang="en-US"/>
                      <a:pPr/>
                      <a:t>[범주 이름]</a:t>
                    </a:fld>
                    <a:endParaRPr lang="ko-KR" altLang="en-US" baseline="0" dirty="0"/>
                  </a:p>
                  <a:p>
                    <a:fld id="{56EAA09A-3929-4FD7-8B3C-82CCB73658FE}" type="VALUE">
                      <a:rPr lang="en-US" altLang="ko-KR" smtClean="0"/>
                      <a:pPr/>
                      <a:t>[값]</a:t>
                    </a:fld>
                    <a:r>
                      <a:rPr lang="ko-KR" altLang="en-US" smtClean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5-8FBB-465A-8FE4-60A943282A98}"/>
                </c:ex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dLbl>
              <c:idx val="3"/>
              <c:layout/>
              <c:tx>
                <c:rich>
                  <a:bodyPr/>
                  <a:lstStyle/>
                  <a:p>
                    <a:fld id="{5D8591CD-1F2D-4D4B-BFAE-97ABDB5BE687}" type="CATEGORYNAME">
                      <a:rPr lang="ko-KR" altLang="en-US"/>
                      <a:pPr/>
                      <a:t>[범주 이름]</a:t>
                    </a:fld>
                    <a:endParaRPr lang="ko-KR" altLang="en-US" baseline="0" dirty="0"/>
                  </a:p>
                  <a:p>
                    <a:fld id="{1D5FD479-3E12-4435-B173-F0FD3DC08C4C}" type="VALUE">
                      <a:rPr lang="en-US" altLang="ko-KR" smtClean="0"/>
                      <a:pPr/>
                      <a:t>[값]</a:t>
                    </a:fld>
                    <a:r>
                      <a:rPr lang="ko-KR" altLang="en-US" smtClean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7-8FBB-465A-8FE4-60A943282A98}"/>
                </c:ex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dLbl>
              <c:idx val="4"/>
              <c:layout/>
              <c:tx>
                <c:rich>
                  <a:bodyPr/>
                  <a:lstStyle/>
                  <a:p>
                    <a:fld id="{5C46C164-E046-46A0-B169-A76903EF45BB}" type="CATEGORYNAME">
                      <a:rPr lang="ko-KR" altLang="en-US"/>
                      <a:pPr/>
                      <a:t>[범주 이름]</a:t>
                    </a:fld>
                    <a:endParaRPr lang="ko-KR" altLang="en-US" baseline="0" dirty="0"/>
                  </a:p>
                  <a:p>
                    <a:fld id="{14ACC431-5DEC-423E-9954-CCDDA2079CDB}" type="VALUE">
                      <a:rPr lang="en-US" altLang="ko-KR" smtClean="0"/>
                      <a:pPr/>
                      <a:t>[값]</a:t>
                    </a:fld>
                    <a:r>
                      <a:rPr lang="ko-KR" altLang="en-US" smtClean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9-8FBB-465A-8FE4-60A943282A98}"/>
                </c:ex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bestFit"/>
            <c:showLegendKey val="0"/>
            <c:showVal val="1"/>
            <c:showCatName val="1"/>
            <c:showSerName val="0"/>
            <c:showPercent val="0"/>
            <c:showBubbleSize val="0"/>
            <c:separator>
</c:separator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전혀아니다</c:v>
                </c:pt>
                <c:pt idx="1">
                  <c:v>조금 아니다</c:v>
                </c:pt>
                <c:pt idx="2">
                  <c:v>보통이다</c:v>
                </c:pt>
                <c:pt idx="3">
                  <c:v>조금 그렇다</c:v>
                </c:pt>
                <c:pt idx="4">
                  <c:v>매우 그렇다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16</c:v>
                </c:pt>
                <c:pt idx="1">
                  <c:v>60</c:v>
                </c:pt>
                <c:pt idx="2">
                  <c:v>135</c:v>
                </c:pt>
                <c:pt idx="3">
                  <c:v>199</c:v>
                </c:pt>
                <c:pt idx="4">
                  <c:v>122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FBD0-4F4E-9B31-74C41385D2F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/>
      <c:overlay val="0"/>
      <c:spPr>
        <a:solidFill>
          <a:schemeClr val="lt1">
            <a:alpha val="50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pattFill prst="dkDnDiag">
      <a:fgClr>
        <a:schemeClr val="lt1"/>
      </a:fgClr>
      <a:bgClr>
        <a:schemeClr val="dk1">
          <a:lumMod val="10000"/>
          <a:lumOff val="90000"/>
        </a:schemeClr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600" dirty="0" smtClean="0"/>
              <a:t>노원구 축제개최가 지역에 미치는 </a:t>
            </a:r>
            <a:r>
              <a:rPr lang="ko-KR" altLang="en-US" sz="1600" u="sng" dirty="0" smtClean="0"/>
              <a:t>사회문화적</a:t>
            </a:r>
            <a:r>
              <a:rPr lang="ko-KR" altLang="en-US" sz="1600" dirty="0" smtClean="0"/>
              <a:t> 영향에 대해 어떻게 생각하십니까</a:t>
            </a:r>
            <a:r>
              <a:rPr lang="en-US" altLang="ko-KR" sz="1600" dirty="0" smtClean="0"/>
              <a:t>?</a:t>
            </a:r>
            <a:endParaRPr lang="ko-KR" altLang="en-US" sz="1600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전혀 아니다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layout/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지역 문화발전에 기여한다.</c:v>
                </c:pt>
                <c:pt idx="1">
                  <c:v>지역 이미지 향상에 기여한다.</c:v>
                </c:pt>
                <c:pt idx="2">
                  <c:v>지역 주민의 자긍심과 애향심에 기여한다.</c:v>
                </c:pt>
                <c:pt idx="3">
                  <c:v>지역주민의 여가활동에 기여한다.</c:v>
                </c:pt>
                <c:pt idx="4">
                  <c:v>지역 주민의 자녀교육에 유익하다.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8</c:v>
                </c:pt>
                <c:pt idx="1">
                  <c:v>11</c:v>
                </c:pt>
                <c:pt idx="2">
                  <c:v>19</c:v>
                </c:pt>
                <c:pt idx="3">
                  <c:v>11</c:v>
                </c:pt>
                <c:pt idx="4">
                  <c:v>13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B362-4F96-B88A-4312DE996B5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조금 아니다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layout/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지역 문화발전에 기여한다.</c:v>
                </c:pt>
                <c:pt idx="1">
                  <c:v>지역 이미지 향상에 기여한다.</c:v>
                </c:pt>
                <c:pt idx="2">
                  <c:v>지역 주민의 자긍심과 애향심에 기여한다.</c:v>
                </c:pt>
                <c:pt idx="3">
                  <c:v>지역주민의 여가활동에 기여한다.</c:v>
                </c:pt>
                <c:pt idx="4">
                  <c:v>지역 주민의 자녀교육에 유익하다.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14</c:v>
                </c:pt>
                <c:pt idx="1">
                  <c:v>10</c:v>
                </c:pt>
                <c:pt idx="2">
                  <c:v>23</c:v>
                </c:pt>
                <c:pt idx="3">
                  <c:v>18</c:v>
                </c:pt>
                <c:pt idx="4">
                  <c:v>14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B362-4F96-B88A-4312DE996B5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보통이다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layout/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지역 문화발전에 기여한다.</c:v>
                </c:pt>
                <c:pt idx="1">
                  <c:v>지역 이미지 향상에 기여한다.</c:v>
                </c:pt>
                <c:pt idx="2">
                  <c:v>지역 주민의 자긍심과 애향심에 기여한다.</c:v>
                </c:pt>
                <c:pt idx="3">
                  <c:v>지역주민의 여가활동에 기여한다.</c:v>
                </c:pt>
                <c:pt idx="4">
                  <c:v>지역 주민의 자녀교육에 유익하다.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83</c:v>
                </c:pt>
                <c:pt idx="1">
                  <c:v>77</c:v>
                </c:pt>
                <c:pt idx="2">
                  <c:v>83</c:v>
                </c:pt>
                <c:pt idx="3">
                  <c:v>59</c:v>
                </c:pt>
                <c:pt idx="4">
                  <c:v>89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B362-4F96-B88A-4312DE996B56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조금 그렇다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layout/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지역 문화발전에 기여한다.</c:v>
                </c:pt>
                <c:pt idx="1">
                  <c:v>지역 이미지 향상에 기여한다.</c:v>
                </c:pt>
                <c:pt idx="2">
                  <c:v>지역 주민의 자긍심과 애향심에 기여한다.</c:v>
                </c:pt>
                <c:pt idx="3">
                  <c:v>지역주민의 여가활동에 기여한다.</c:v>
                </c:pt>
                <c:pt idx="4">
                  <c:v>지역 주민의 자녀교육에 유익하다.</c:v>
                </c:pt>
              </c:strCache>
            </c:strRef>
          </c:cat>
          <c:val>
            <c:numRef>
              <c:f>Sheet1!$E$2:$E$6</c:f>
              <c:numCache>
                <c:formatCode>General</c:formatCode>
                <c:ptCount val="5"/>
                <c:pt idx="0">
                  <c:v>134</c:v>
                </c:pt>
                <c:pt idx="1">
                  <c:v>122</c:v>
                </c:pt>
                <c:pt idx="2">
                  <c:v>115</c:v>
                </c:pt>
                <c:pt idx="3">
                  <c:v>141</c:v>
                </c:pt>
                <c:pt idx="4">
                  <c:v>117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B362-4F96-B88A-4312DE996B56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매우 그렇다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layout/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지역 문화발전에 기여한다.</c:v>
                </c:pt>
                <c:pt idx="1">
                  <c:v>지역 이미지 향상에 기여한다.</c:v>
                </c:pt>
                <c:pt idx="2">
                  <c:v>지역 주민의 자긍심과 애향심에 기여한다.</c:v>
                </c:pt>
                <c:pt idx="3">
                  <c:v>지역주민의 여가활동에 기여한다.</c:v>
                </c:pt>
                <c:pt idx="4">
                  <c:v>지역 주민의 자녀교육에 유익하다.</c:v>
                </c:pt>
              </c:strCache>
            </c:strRef>
          </c:cat>
          <c:val>
            <c:numRef>
              <c:f>Sheet1!$F$2:$F$6</c:f>
              <c:numCache>
                <c:formatCode>General</c:formatCode>
                <c:ptCount val="5"/>
                <c:pt idx="0">
                  <c:v>111</c:v>
                </c:pt>
                <c:pt idx="1">
                  <c:v>130</c:v>
                </c:pt>
                <c:pt idx="2">
                  <c:v>110</c:v>
                </c:pt>
                <c:pt idx="3">
                  <c:v>121</c:v>
                </c:pt>
                <c:pt idx="4">
                  <c:v>117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B362-4F96-B88A-4312DE996B5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208145568"/>
        <c:axId val="-1208154272"/>
      </c:barChart>
      <c:catAx>
        <c:axId val="-12081455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-1208154272"/>
        <c:crosses val="autoZero"/>
        <c:auto val="1"/>
        <c:lblAlgn val="ctr"/>
        <c:lblOffset val="100"/>
        <c:noMultiLvlLbl val="0"/>
      </c:catAx>
      <c:valAx>
        <c:axId val="-12081542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-12081455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ko-KR" sz="1700" dirty="0"/>
              <a:t>노원구 지역축제가 </a:t>
            </a:r>
            <a:r>
              <a:rPr lang="ko-KR" altLang="en-US" sz="1700" dirty="0" smtClean="0"/>
              <a:t>노원구</a:t>
            </a:r>
            <a:r>
              <a:rPr lang="en-US" sz="1700" dirty="0" smtClean="0"/>
              <a:t> </a:t>
            </a:r>
            <a:r>
              <a:rPr lang="ko-KR" sz="1700" dirty="0"/>
              <a:t>문화 발전에 기여하는 정도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노원구 지역축제가 공릉 1동 문화 발전에 기여하는 정도</c:v>
                </c:pt>
              </c:strCache>
            </c:strRef>
          </c:tx>
          <c:dPt>
            <c:idx val="0"/>
            <c:bubble3D val="0"/>
            <c:spPr>
              <a:gradFill>
                <a:gsLst>
                  <a:gs pos="100000">
                    <a:schemeClr val="accent1">
                      <a:lumMod val="60000"/>
                      <a:lumOff val="40000"/>
                    </a:schemeClr>
                  </a:gs>
                  <a:gs pos="0">
                    <a:schemeClr val="accent1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FBD0-4F4E-9B31-74C41385D2F8}"/>
              </c:ext>
            </c:extLst>
          </c:dPt>
          <c:dPt>
            <c:idx val="1"/>
            <c:bubble3D val="0"/>
            <c:spPr>
              <a:gradFill>
                <a:gsLst>
                  <a:gs pos="100000">
                    <a:schemeClr val="accent2">
                      <a:lumMod val="60000"/>
                      <a:lumOff val="40000"/>
                    </a:schemeClr>
                  </a:gs>
                  <a:gs pos="0">
                    <a:schemeClr val="accent2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FBD0-4F4E-9B31-74C41385D2F8}"/>
              </c:ext>
            </c:extLst>
          </c:dPt>
          <c:dPt>
            <c:idx val="2"/>
            <c:bubble3D val="0"/>
            <c:spPr>
              <a:gradFill>
                <a:gsLst>
                  <a:gs pos="100000">
                    <a:schemeClr val="accent3">
                      <a:lumMod val="60000"/>
                      <a:lumOff val="40000"/>
                    </a:schemeClr>
                  </a:gs>
                  <a:gs pos="0">
                    <a:schemeClr val="accent3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88DF-484E-A7C7-4190B258B1E3}"/>
              </c:ext>
            </c:extLst>
          </c:dPt>
          <c:dPt>
            <c:idx val="3"/>
            <c:bubble3D val="0"/>
            <c:spPr>
              <a:gradFill>
                <a:gsLst>
                  <a:gs pos="100000">
                    <a:schemeClr val="accent4">
                      <a:lumMod val="60000"/>
                      <a:lumOff val="40000"/>
                    </a:schemeClr>
                  </a:gs>
                  <a:gs pos="0">
                    <a:schemeClr val="accent4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88DF-484E-A7C7-4190B258B1E3}"/>
              </c:ext>
            </c:extLst>
          </c:dPt>
          <c:dPt>
            <c:idx val="4"/>
            <c:bubble3D val="0"/>
            <c:spPr>
              <a:gradFill>
                <a:gsLst>
                  <a:gs pos="100000">
                    <a:schemeClr val="accent5">
                      <a:lumMod val="60000"/>
                      <a:lumOff val="40000"/>
                    </a:schemeClr>
                  </a:gs>
                  <a:gs pos="0">
                    <a:schemeClr val="accent5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9-88DF-484E-A7C7-4190B258B1E3}"/>
              </c:ext>
            </c:extLst>
          </c:dPt>
          <c:dLbls>
            <c:dLbl>
              <c:idx val="0"/>
              <c:layout>
                <c:manualLayout>
                  <c:x val="-1.2660679133858268E-2"/>
                  <c:y val="0.11570059573692204"/>
                </c:manualLayout>
              </c:layout>
              <c:tx>
                <c:rich>
                  <a:bodyPr/>
                  <a:lstStyle/>
                  <a:p>
                    <a:fld id="{6B6D44A3-3A7E-4D2D-9CA4-1FFCB3D18701}" type="CATEGORYNAME">
                      <a:rPr lang="ko-KR" altLang="en-US"/>
                      <a:pPr/>
                      <a:t>[범주 이름]</a:t>
                    </a:fld>
                    <a:r>
                      <a:rPr lang="ko-KR" altLang="en-US" baseline="0" dirty="0"/>
                      <a:t>
</a:t>
                    </a:r>
                    <a:fld id="{832B52C6-BA87-4243-932C-E2B653037F93}" type="VALUE">
                      <a:rPr lang="en-US" altLang="ko-KR" baseline="0" smtClean="0"/>
                      <a:pPr/>
                      <a:t>[값]</a:t>
                    </a:fld>
                    <a:r>
                      <a:rPr lang="ko-KR" altLang="en-US" baseline="0" dirty="0" smtClean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FBD0-4F4E-9B31-74C41385D2F8}"/>
                </c:ex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dLbl>
              <c:idx val="1"/>
              <c:layout>
                <c:manualLayout>
                  <c:x val="-6.7552411417322891E-2"/>
                  <c:y val="0.21572611861921023"/>
                </c:manualLayout>
              </c:layout>
              <c:tx>
                <c:rich>
                  <a:bodyPr/>
                  <a:lstStyle/>
                  <a:p>
                    <a:fld id="{E2840F7A-F299-4CB5-8DFF-B1E69A7D8F88}" type="CATEGORYNAME">
                      <a:rPr lang="ko-KR" altLang="en-US"/>
                      <a:pPr/>
                      <a:t>[범주 이름]</a:t>
                    </a:fld>
                    <a:r>
                      <a:rPr lang="ko-KR" altLang="en-US" baseline="0" dirty="0"/>
                      <a:t>
</a:t>
                    </a:r>
                    <a:fld id="{27AA652E-DB11-4115-8D1E-14C2B35726F7}" type="VALUE">
                      <a:rPr lang="en-US" altLang="ko-KR" baseline="0" smtClean="0"/>
                      <a:pPr/>
                      <a:t>[값]</a:t>
                    </a:fld>
                    <a:r>
                      <a:rPr lang="ko-KR" altLang="en-US" baseline="0" dirty="0" smtClean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FBD0-4F4E-9B31-74C41385D2F8}"/>
                </c:ex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dLbl>
              <c:idx val="2"/>
              <c:layout/>
              <c:tx>
                <c:rich>
                  <a:bodyPr/>
                  <a:lstStyle/>
                  <a:p>
                    <a:fld id="{FFB0E082-07BB-49EB-86F3-30091375E121}" type="CATEGORYNAME">
                      <a:rPr lang="ko-KR" altLang="en-US"/>
                      <a:pPr/>
                      <a:t>[범주 이름]</a:t>
                    </a:fld>
                    <a:r>
                      <a:rPr lang="ko-KR" altLang="en-US" baseline="0"/>
                      <a:t>
</a:t>
                    </a:r>
                    <a:fld id="{0FF7B669-756A-4085-86E8-2E4918660959}" type="VALUE">
                      <a:rPr lang="en-US" altLang="ko-KR" baseline="0" smtClean="0"/>
                      <a:pPr/>
                      <a:t>[값]</a:t>
                    </a:fld>
                    <a:r>
                      <a:rPr lang="ko-KR" altLang="en-US" baseline="0" smtClean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5-88DF-484E-A7C7-4190B258B1E3}"/>
                </c:ex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dLbl>
              <c:idx val="3"/>
              <c:layout/>
              <c:tx>
                <c:rich>
                  <a:bodyPr/>
                  <a:lstStyle/>
                  <a:p>
                    <a:fld id="{70BAFF7C-9980-446C-B2E9-F89AD815EB71}" type="CATEGORYNAME">
                      <a:rPr lang="ko-KR" altLang="en-US"/>
                      <a:pPr/>
                      <a:t>[범주 이름]</a:t>
                    </a:fld>
                    <a:r>
                      <a:rPr lang="ko-KR" altLang="en-US" baseline="0"/>
                      <a:t>
</a:t>
                    </a:r>
                    <a:fld id="{60EE013E-D2B1-46AB-9657-1A4557542221}" type="VALUE">
                      <a:rPr lang="en-US" altLang="ko-KR" baseline="0" smtClean="0"/>
                      <a:pPr/>
                      <a:t>[값]</a:t>
                    </a:fld>
                    <a:r>
                      <a:rPr lang="ko-KR" altLang="en-US" baseline="0" smtClean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7-88DF-484E-A7C7-4190B258B1E3}"/>
                </c:ex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dLbl>
              <c:idx val="4"/>
              <c:layout/>
              <c:tx>
                <c:rich>
                  <a:bodyPr/>
                  <a:lstStyle/>
                  <a:p>
                    <a:fld id="{F22DF42F-2432-4522-A0F7-1D8A912ED367}" type="CATEGORYNAME">
                      <a:rPr lang="ko-KR" altLang="en-US"/>
                      <a:pPr/>
                      <a:t>[범주 이름]</a:t>
                    </a:fld>
                    <a:r>
                      <a:rPr lang="ko-KR" altLang="en-US" baseline="0"/>
                      <a:t>
</a:t>
                    </a:r>
                    <a:fld id="{E8F16D6B-13C7-41A5-8C2E-F52B494F66DC}" type="VALUE">
                      <a:rPr lang="en-US" altLang="ko-KR" baseline="0" smtClean="0"/>
                      <a:pPr/>
                      <a:t>[값]</a:t>
                    </a:fld>
                    <a:r>
                      <a:rPr lang="ko-KR" altLang="en-US" baseline="0" smtClean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9-88DF-484E-A7C7-4190B258B1E3}"/>
                </c:ex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spPr>
              <a:noFill/>
              <a:ln w="9525"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bestFit"/>
            <c:showLegendKey val="0"/>
            <c:showVal val="1"/>
            <c:showCatName val="1"/>
            <c:showSerName val="0"/>
            <c:showPercent val="0"/>
            <c:showBubbleSize val="0"/>
            <c:separator>
</c:separator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Sheet1!$A$2:$A$6</c:f>
              <c:strCache>
                <c:ptCount val="5"/>
                <c:pt idx="0">
                  <c:v>전혀아니다</c:v>
                </c:pt>
                <c:pt idx="1">
                  <c:v>조금 아니다</c:v>
                </c:pt>
                <c:pt idx="2">
                  <c:v>보통이다</c:v>
                </c:pt>
                <c:pt idx="3">
                  <c:v>조금 그렇다</c:v>
                </c:pt>
                <c:pt idx="4">
                  <c:v>매우 그렇다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8</c:v>
                </c:pt>
                <c:pt idx="1">
                  <c:v>14</c:v>
                </c:pt>
                <c:pt idx="2">
                  <c:v>83</c:v>
                </c:pt>
                <c:pt idx="3">
                  <c:v>134</c:v>
                </c:pt>
                <c:pt idx="4">
                  <c:v>111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FBD0-4F4E-9B31-74C41385D2F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/>
      <c:overlay val="0"/>
      <c:spPr>
        <a:solidFill>
          <a:schemeClr val="lt1">
            <a:alpha val="50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pattFill prst="dkDnDiag">
      <a:fgClr>
        <a:schemeClr val="lt1"/>
      </a:fgClr>
      <a:bgClr>
        <a:schemeClr val="dk1">
          <a:lumMod val="10000"/>
          <a:lumOff val="90000"/>
        </a:schemeClr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ko-KR" sz="1700" dirty="0"/>
              <a:t>노원구 지역축제가 </a:t>
            </a:r>
            <a:r>
              <a:rPr lang="ko-KR" altLang="en-US" sz="1700" dirty="0" smtClean="0"/>
              <a:t>노원구</a:t>
            </a:r>
            <a:r>
              <a:rPr lang="ko-KR" sz="1700" dirty="0" smtClean="0"/>
              <a:t> </a:t>
            </a:r>
            <a:r>
              <a:rPr lang="ko-KR" sz="1700" dirty="0"/>
              <a:t>이미지 향상에 기여하는 정도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노원구 지역축제가 공릉 1동 이미지 향상에 기여하는 정도</c:v>
                </c:pt>
              </c:strCache>
            </c:strRef>
          </c:tx>
          <c:dPt>
            <c:idx val="0"/>
            <c:bubble3D val="0"/>
            <c:spPr>
              <a:gradFill>
                <a:gsLst>
                  <a:gs pos="100000">
                    <a:schemeClr val="accent1">
                      <a:lumMod val="60000"/>
                      <a:lumOff val="40000"/>
                    </a:schemeClr>
                  </a:gs>
                  <a:gs pos="0">
                    <a:schemeClr val="accent1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3210-4B49-9C1F-0A9C2D161590}"/>
              </c:ext>
            </c:extLst>
          </c:dPt>
          <c:dPt>
            <c:idx val="1"/>
            <c:bubble3D val="0"/>
            <c:spPr>
              <a:gradFill>
                <a:gsLst>
                  <a:gs pos="100000">
                    <a:schemeClr val="accent2">
                      <a:lumMod val="60000"/>
                      <a:lumOff val="40000"/>
                    </a:schemeClr>
                  </a:gs>
                  <a:gs pos="0">
                    <a:schemeClr val="accent2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3210-4B49-9C1F-0A9C2D161590}"/>
              </c:ext>
            </c:extLst>
          </c:dPt>
          <c:dPt>
            <c:idx val="2"/>
            <c:bubble3D val="0"/>
            <c:spPr>
              <a:gradFill>
                <a:gsLst>
                  <a:gs pos="100000">
                    <a:schemeClr val="accent3">
                      <a:lumMod val="60000"/>
                      <a:lumOff val="40000"/>
                    </a:schemeClr>
                  </a:gs>
                  <a:gs pos="0">
                    <a:schemeClr val="accent3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3210-4B49-9C1F-0A9C2D161590}"/>
              </c:ext>
            </c:extLst>
          </c:dPt>
          <c:dPt>
            <c:idx val="3"/>
            <c:bubble3D val="0"/>
            <c:spPr>
              <a:gradFill>
                <a:gsLst>
                  <a:gs pos="100000">
                    <a:schemeClr val="accent4">
                      <a:lumMod val="60000"/>
                      <a:lumOff val="40000"/>
                    </a:schemeClr>
                  </a:gs>
                  <a:gs pos="0">
                    <a:schemeClr val="accent4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3210-4B49-9C1F-0A9C2D161590}"/>
              </c:ext>
            </c:extLst>
          </c:dPt>
          <c:dPt>
            <c:idx val="4"/>
            <c:bubble3D val="0"/>
            <c:spPr>
              <a:gradFill>
                <a:gsLst>
                  <a:gs pos="100000">
                    <a:schemeClr val="accent5">
                      <a:lumMod val="60000"/>
                      <a:lumOff val="40000"/>
                    </a:schemeClr>
                  </a:gs>
                  <a:gs pos="0">
                    <a:schemeClr val="accent5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9-3210-4B49-9C1F-0A9C2D161590}"/>
              </c:ext>
            </c:extLst>
          </c:dPt>
          <c:dLbls>
            <c:dLbl>
              <c:idx val="0"/>
              <c:layout>
                <c:manualLayout>
                  <c:x val="-2.3970964566929133E-2"/>
                  <c:y val="0.12653130373208024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3210-4B49-9C1F-0A9C2D161590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-7.1406250000000004E-2"/>
                  <c:y val="0.20513052379856522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3210-4B49-9C1F-0A9C2D161590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/>
              <c:tx>
                <c:rich>
                  <a:bodyPr/>
                  <a:lstStyle/>
                  <a:p>
                    <a:fld id="{FB56998C-4C53-4E67-A53E-FD4CA47B64BF}" type="CATEGORYNAME">
                      <a:rPr lang="ko-KR" altLang="en-US"/>
                      <a:pPr/>
                      <a:t>[범주 이름]</a:t>
                    </a:fld>
                    <a:endParaRPr lang="ko-KR" altLang="en-US" baseline="0" dirty="0"/>
                  </a:p>
                  <a:p>
                    <a:fld id="{EBE5EFF1-DBCC-466B-AD11-EB196E1B7837}" type="VALUE">
                      <a:rPr lang="en-US" altLang="ko-KR" smtClean="0"/>
                      <a:pPr/>
                      <a:t>[값]</a:t>
                    </a:fld>
                    <a:r>
                      <a:rPr lang="ko-KR" altLang="en-US" dirty="0" smtClean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5-3210-4B49-9C1F-0A9C2D161590}"/>
                </c:ex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dLbl>
              <c:idx val="3"/>
              <c:layout/>
              <c:tx>
                <c:rich>
                  <a:bodyPr/>
                  <a:lstStyle/>
                  <a:p>
                    <a:fld id="{CFF091AE-C4EC-4743-9CED-E3E9D988510B}" type="CATEGORYNAME">
                      <a:rPr lang="ko-KR" altLang="en-US"/>
                      <a:pPr/>
                      <a:t>[범주 이름]</a:t>
                    </a:fld>
                    <a:endParaRPr lang="ko-KR" altLang="en-US" baseline="0" dirty="0"/>
                  </a:p>
                  <a:p>
                    <a:fld id="{FB74BE5A-A83B-4AC0-AA3D-D236AC3E86C2}" type="VALUE">
                      <a:rPr lang="en-US" altLang="ko-KR" smtClean="0"/>
                      <a:pPr/>
                      <a:t>[값]</a:t>
                    </a:fld>
                    <a:r>
                      <a:rPr lang="ko-KR" altLang="en-US" dirty="0" smtClean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7-3210-4B49-9C1F-0A9C2D161590}"/>
                </c:ex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dLbl>
              <c:idx val="4"/>
              <c:layout/>
              <c:tx>
                <c:rich>
                  <a:bodyPr/>
                  <a:lstStyle/>
                  <a:p>
                    <a:fld id="{1CF4CFAF-A9C9-4913-B4EF-B74EA268C9ED}" type="CATEGORYNAME">
                      <a:rPr lang="ko-KR" altLang="en-US"/>
                      <a:pPr/>
                      <a:t>[범주 이름]</a:t>
                    </a:fld>
                    <a:endParaRPr lang="ko-KR" altLang="en-US" baseline="0" dirty="0"/>
                  </a:p>
                  <a:p>
                    <a:fld id="{65C04D2A-69A4-4601-B7D6-EA97C87172DA}" type="VALUE">
                      <a:rPr lang="en-US" altLang="ko-KR" smtClean="0"/>
                      <a:pPr/>
                      <a:t>[값]</a:t>
                    </a:fld>
                    <a:r>
                      <a:rPr lang="ko-KR" altLang="en-US" dirty="0" smtClean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9-3210-4B49-9C1F-0A9C2D161590}"/>
                </c:ex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spPr>
              <a:noFill/>
              <a:ln w="9525"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bestFit"/>
            <c:showLegendKey val="0"/>
            <c:showVal val="1"/>
            <c:showCatName val="1"/>
            <c:showSerName val="0"/>
            <c:showPercent val="0"/>
            <c:showBubbleSize val="0"/>
            <c:separator>
</c:separator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Sheet1!$A$2:$A$6</c:f>
              <c:strCache>
                <c:ptCount val="5"/>
                <c:pt idx="0">
                  <c:v>전혀아니다</c:v>
                </c:pt>
                <c:pt idx="1">
                  <c:v>조금 아니다</c:v>
                </c:pt>
                <c:pt idx="2">
                  <c:v>보통이다</c:v>
                </c:pt>
                <c:pt idx="3">
                  <c:v>조금 그렇다</c:v>
                </c:pt>
                <c:pt idx="4">
                  <c:v>매우 그렇다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11</c:v>
                </c:pt>
                <c:pt idx="1">
                  <c:v>10</c:v>
                </c:pt>
                <c:pt idx="2">
                  <c:v>77</c:v>
                </c:pt>
                <c:pt idx="3">
                  <c:v>122</c:v>
                </c:pt>
                <c:pt idx="4">
                  <c:v>130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8A4D-436D-B72F-89F8E0DC5D8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/>
      <c:overlay val="0"/>
      <c:spPr>
        <a:solidFill>
          <a:schemeClr val="lt1">
            <a:alpha val="50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pattFill prst="dkDnDiag">
      <a:fgClr>
        <a:schemeClr val="lt1"/>
      </a:fgClr>
      <a:bgClr>
        <a:schemeClr val="dk1">
          <a:lumMod val="10000"/>
          <a:lumOff val="90000"/>
        </a:schemeClr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ko-KR" sz="1600" dirty="0"/>
              <a:t>노원구 지역축제가 </a:t>
            </a:r>
            <a:r>
              <a:rPr lang="ko-KR" altLang="en-US" sz="1600" dirty="0" smtClean="0"/>
              <a:t>노원구</a:t>
            </a:r>
            <a:r>
              <a:rPr lang="ko-KR" sz="1600" dirty="0" smtClean="0"/>
              <a:t> </a:t>
            </a:r>
            <a:r>
              <a:rPr lang="ko-KR" sz="1600" dirty="0"/>
              <a:t>주민의 자긍심과 애향심에 기여하는 정도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노원구 지역축제가 공릉 1동 주민의 자긍심과 애향심에 기여하는 정도</c:v>
                </c:pt>
              </c:strCache>
            </c:strRef>
          </c:tx>
          <c:dPt>
            <c:idx val="0"/>
            <c:bubble3D val="0"/>
            <c:spPr>
              <a:gradFill>
                <a:gsLst>
                  <a:gs pos="100000">
                    <a:schemeClr val="accent1">
                      <a:lumMod val="60000"/>
                      <a:lumOff val="40000"/>
                    </a:schemeClr>
                  </a:gs>
                  <a:gs pos="0">
                    <a:schemeClr val="accent1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1EF6-47B3-BE01-07CE9C80CB68}"/>
              </c:ext>
            </c:extLst>
          </c:dPt>
          <c:dPt>
            <c:idx val="1"/>
            <c:bubble3D val="0"/>
            <c:spPr>
              <a:gradFill>
                <a:gsLst>
                  <a:gs pos="100000">
                    <a:schemeClr val="accent2">
                      <a:lumMod val="60000"/>
                      <a:lumOff val="40000"/>
                    </a:schemeClr>
                  </a:gs>
                  <a:gs pos="0">
                    <a:schemeClr val="accent2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1EF6-47B3-BE01-07CE9C80CB68}"/>
              </c:ext>
            </c:extLst>
          </c:dPt>
          <c:dPt>
            <c:idx val="2"/>
            <c:bubble3D val="0"/>
            <c:spPr>
              <a:gradFill>
                <a:gsLst>
                  <a:gs pos="100000">
                    <a:schemeClr val="accent3">
                      <a:lumMod val="60000"/>
                      <a:lumOff val="40000"/>
                    </a:schemeClr>
                  </a:gs>
                  <a:gs pos="0">
                    <a:schemeClr val="accent3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1EF6-47B3-BE01-07CE9C80CB68}"/>
              </c:ext>
            </c:extLst>
          </c:dPt>
          <c:dPt>
            <c:idx val="3"/>
            <c:bubble3D val="0"/>
            <c:spPr>
              <a:gradFill>
                <a:gsLst>
                  <a:gs pos="100000">
                    <a:schemeClr val="accent4">
                      <a:lumMod val="60000"/>
                      <a:lumOff val="40000"/>
                    </a:schemeClr>
                  </a:gs>
                  <a:gs pos="0">
                    <a:schemeClr val="accent4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1EF6-47B3-BE01-07CE9C80CB68}"/>
              </c:ext>
            </c:extLst>
          </c:dPt>
          <c:dPt>
            <c:idx val="4"/>
            <c:bubble3D val="0"/>
            <c:spPr>
              <a:gradFill>
                <a:gsLst>
                  <a:gs pos="100000">
                    <a:schemeClr val="accent5">
                      <a:lumMod val="60000"/>
                      <a:lumOff val="40000"/>
                    </a:schemeClr>
                  </a:gs>
                  <a:gs pos="0">
                    <a:schemeClr val="accent5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9-1EF6-47B3-BE01-07CE9C80CB68}"/>
              </c:ext>
            </c:extLst>
          </c:dPt>
          <c:dLbls>
            <c:dLbl>
              <c:idx val="0"/>
              <c:layout>
                <c:manualLayout>
                  <c:x val="-3.9986712598425254E-2"/>
                  <c:y val="0.11721037664798371"/>
                </c:manualLayout>
              </c:layout>
              <c:tx>
                <c:rich>
                  <a:bodyPr/>
                  <a:lstStyle/>
                  <a:p>
                    <a:fld id="{856E9555-DE5D-4CFC-8B2E-8EEA93BD74FD}" type="CATEGORYNAME">
                      <a:rPr lang="ko-KR" altLang="en-US"/>
                      <a:pPr/>
                      <a:t>[범주 이름]</a:t>
                    </a:fld>
                    <a:endParaRPr lang="ko-KR" altLang="en-US" baseline="0" dirty="0"/>
                  </a:p>
                  <a:p>
                    <a:fld id="{5FF4B66D-D80A-4671-B123-95F88EF82246}" type="VALUE">
                      <a:rPr lang="en-US" altLang="ko-KR" smtClean="0"/>
                      <a:pPr/>
                      <a:t>[값]</a:t>
                    </a:fld>
                    <a:r>
                      <a:rPr lang="ko-KR" altLang="en-US" smtClean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1EF6-47B3-BE01-07CE9C80CB68}"/>
                </c:ex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dLbl>
              <c:idx val="1"/>
              <c:layout>
                <c:manualLayout>
                  <c:x val="-0.11110285433070873"/>
                  <c:y val="0.19157903595109277"/>
                </c:manualLayout>
              </c:layout>
              <c:tx>
                <c:rich>
                  <a:bodyPr/>
                  <a:lstStyle/>
                  <a:p>
                    <a:fld id="{EA8CB288-3339-4BC0-8421-D1ECF21BC8DF}" type="CATEGORYNAME">
                      <a:rPr lang="ko-KR" altLang="en-US"/>
                      <a:pPr/>
                      <a:t>[범주 이름]</a:t>
                    </a:fld>
                    <a:endParaRPr lang="ko-KR" altLang="en-US" baseline="0" dirty="0"/>
                  </a:p>
                  <a:p>
                    <a:fld id="{43DE5DC7-F3C2-479A-86D0-59817D6C34BB}" type="VALUE">
                      <a:rPr lang="en-US" altLang="ko-KR" smtClean="0"/>
                      <a:pPr/>
                      <a:t>[값]</a:t>
                    </a:fld>
                    <a:r>
                      <a:rPr lang="ko-KR" altLang="en-US" smtClean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1EF6-47B3-BE01-07CE9C80CB68}"/>
                </c:ex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dLbl>
              <c:idx val="2"/>
              <c:layout/>
              <c:tx>
                <c:rich>
                  <a:bodyPr/>
                  <a:lstStyle/>
                  <a:p>
                    <a:fld id="{72E280E7-E952-4246-866B-CE5D092D894C}" type="CATEGORYNAME">
                      <a:rPr lang="ko-KR" altLang="en-US"/>
                      <a:pPr/>
                      <a:t>[범주 이름]</a:t>
                    </a:fld>
                    <a:endParaRPr lang="ko-KR" altLang="en-US" baseline="0" dirty="0"/>
                  </a:p>
                  <a:p>
                    <a:fld id="{26023984-7EBA-43E6-AFB0-37ED42558F25}" type="VALUE">
                      <a:rPr lang="en-US" altLang="ko-KR" smtClean="0"/>
                      <a:pPr/>
                      <a:t>[값]</a:t>
                    </a:fld>
                    <a:r>
                      <a:rPr lang="ko-KR" altLang="en-US" smtClean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5-1EF6-47B3-BE01-07CE9C80CB68}"/>
                </c:ex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dLbl>
              <c:idx val="3"/>
              <c:layout/>
              <c:tx>
                <c:rich>
                  <a:bodyPr/>
                  <a:lstStyle/>
                  <a:p>
                    <a:fld id="{AD807265-E0F7-4782-BF8E-9FDB6F8C7A3D}" type="CATEGORYNAME">
                      <a:rPr lang="ko-KR" altLang="en-US"/>
                      <a:pPr/>
                      <a:t>[범주 이름]</a:t>
                    </a:fld>
                    <a:endParaRPr lang="ko-KR" altLang="en-US" baseline="0" dirty="0"/>
                  </a:p>
                  <a:p>
                    <a:fld id="{0E3B3C88-014E-428C-92BE-CF1F31B3F298}" type="VALUE">
                      <a:rPr lang="en-US" altLang="ko-KR" smtClean="0"/>
                      <a:pPr/>
                      <a:t>[값]</a:t>
                    </a:fld>
                    <a:r>
                      <a:rPr lang="ko-KR" altLang="en-US" smtClean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7-1EF6-47B3-BE01-07CE9C80CB68}"/>
                </c:ex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dLbl>
              <c:idx val="4"/>
              <c:layout/>
              <c:tx>
                <c:rich>
                  <a:bodyPr/>
                  <a:lstStyle/>
                  <a:p>
                    <a:fld id="{42E75426-C760-4C18-84D4-F2005AB4C092}" type="CATEGORYNAME">
                      <a:rPr lang="ko-KR" altLang="en-US"/>
                      <a:pPr/>
                      <a:t>[범주 이름]</a:t>
                    </a:fld>
                    <a:endParaRPr lang="ko-KR" altLang="en-US" baseline="0" dirty="0"/>
                  </a:p>
                  <a:p>
                    <a:fld id="{10DB252C-C088-41A4-BFF3-57F4726A839E}" type="VALUE">
                      <a:rPr lang="en-US" altLang="ko-KR" smtClean="0"/>
                      <a:pPr/>
                      <a:t>[값]</a:t>
                    </a:fld>
                    <a:r>
                      <a:rPr lang="ko-KR" altLang="en-US" smtClean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9-1EF6-47B3-BE01-07CE9C80CB68}"/>
                </c:ex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bestFit"/>
            <c:showLegendKey val="0"/>
            <c:showVal val="1"/>
            <c:showCatName val="1"/>
            <c:showSerName val="0"/>
            <c:showPercent val="0"/>
            <c:showBubbleSize val="0"/>
            <c:separator>
</c:separator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전혀아니다</c:v>
                </c:pt>
                <c:pt idx="1">
                  <c:v>조금 아니다</c:v>
                </c:pt>
                <c:pt idx="2">
                  <c:v>보통이다</c:v>
                </c:pt>
                <c:pt idx="3">
                  <c:v>조금 그렇다</c:v>
                </c:pt>
                <c:pt idx="4">
                  <c:v>매우 그렇다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19</c:v>
                </c:pt>
                <c:pt idx="1">
                  <c:v>23</c:v>
                </c:pt>
                <c:pt idx="2">
                  <c:v>83</c:v>
                </c:pt>
                <c:pt idx="3">
                  <c:v>115</c:v>
                </c:pt>
                <c:pt idx="4">
                  <c:v>110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6940-4373-8744-D658D562CA3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/>
      <c:overlay val="0"/>
      <c:spPr>
        <a:solidFill>
          <a:schemeClr val="lt1">
            <a:alpha val="50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pattFill prst="dkDnDiag">
      <a:fgClr>
        <a:schemeClr val="lt1"/>
      </a:fgClr>
      <a:bgClr>
        <a:schemeClr val="dk1">
          <a:lumMod val="10000"/>
          <a:lumOff val="90000"/>
        </a:schemeClr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dirty="0" smtClean="0"/>
              <a:t>등 축제에 대한 노원구 주민들의 생각</a:t>
            </a:r>
            <a:endParaRPr lang="ko-KR" altLang="en-US" dirty="0"/>
          </a:p>
        </c:rich>
      </c:tx>
      <c:layout>
        <c:manualLayout>
          <c:xMode val="edge"/>
          <c:yMode val="edge"/>
          <c:x val="0.30176328502415461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layout/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흥미로운</c:v>
                </c:pt>
                <c:pt idx="1">
                  <c:v>교육적인</c:v>
                </c:pt>
                <c:pt idx="2">
                  <c:v>타 축제와 다른</c:v>
                </c:pt>
                <c:pt idx="3">
                  <c:v>지역에 유익한</c:v>
                </c:pt>
                <c:pt idx="4">
                  <c:v>예산이 필요한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2.2000000000000002</c:v>
                </c:pt>
                <c:pt idx="1">
                  <c:v>2.4</c:v>
                </c:pt>
                <c:pt idx="2">
                  <c:v>2.6</c:v>
                </c:pt>
                <c:pt idx="3">
                  <c:v>2.2000000000000002</c:v>
                </c:pt>
                <c:pt idx="4">
                  <c:v>2.2999999999999998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2E71-4A34-9662-85A2C2D2F1C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1208158624"/>
        <c:axId val="-1208158080"/>
      </c:lineChart>
      <c:catAx>
        <c:axId val="-12081586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-1208158080"/>
        <c:crosses val="autoZero"/>
        <c:auto val="1"/>
        <c:lblAlgn val="ctr"/>
        <c:lblOffset val="100"/>
        <c:noMultiLvlLbl val="0"/>
      </c:catAx>
      <c:valAx>
        <c:axId val="-1208158080"/>
        <c:scaling>
          <c:orientation val="minMax"/>
          <c:max val="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-1208158624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  <c:userShapes r:id="rId4"/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ko-KR" sz="1600" dirty="0"/>
              <a:t>노원구 지역축제가 </a:t>
            </a:r>
            <a:r>
              <a:rPr lang="ko-KR" altLang="en-US" sz="1600" dirty="0" smtClean="0"/>
              <a:t>노원구 </a:t>
            </a:r>
            <a:r>
              <a:rPr lang="ko-KR" sz="1600" dirty="0" smtClean="0"/>
              <a:t>주민의 </a:t>
            </a:r>
            <a:r>
              <a:rPr lang="ko-KR" sz="1600" dirty="0"/>
              <a:t>여가활동에 기여하는 정도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노원구 지역축제가 공릉 1동 주민의 여가활동에 기여하는 정도</c:v>
                </c:pt>
              </c:strCache>
            </c:strRef>
          </c:tx>
          <c:dPt>
            <c:idx val="0"/>
            <c:bubble3D val="0"/>
            <c:spPr>
              <a:gradFill>
                <a:gsLst>
                  <a:gs pos="100000">
                    <a:schemeClr val="accent1">
                      <a:lumMod val="60000"/>
                      <a:lumOff val="40000"/>
                    </a:schemeClr>
                  </a:gs>
                  <a:gs pos="0">
                    <a:schemeClr val="accent1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7EBE-4F62-B002-03707C7A26A6}"/>
              </c:ext>
            </c:extLst>
          </c:dPt>
          <c:dPt>
            <c:idx val="1"/>
            <c:bubble3D val="0"/>
            <c:spPr>
              <a:gradFill>
                <a:gsLst>
                  <a:gs pos="100000">
                    <a:schemeClr val="accent2">
                      <a:lumMod val="60000"/>
                      <a:lumOff val="40000"/>
                    </a:schemeClr>
                  </a:gs>
                  <a:gs pos="0">
                    <a:schemeClr val="accent2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7EBE-4F62-B002-03707C7A26A6}"/>
              </c:ext>
            </c:extLst>
          </c:dPt>
          <c:dPt>
            <c:idx val="2"/>
            <c:bubble3D val="0"/>
            <c:spPr>
              <a:gradFill>
                <a:gsLst>
                  <a:gs pos="100000">
                    <a:schemeClr val="accent3">
                      <a:lumMod val="60000"/>
                      <a:lumOff val="40000"/>
                    </a:schemeClr>
                  </a:gs>
                  <a:gs pos="0">
                    <a:schemeClr val="accent3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7EBE-4F62-B002-03707C7A26A6}"/>
              </c:ext>
            </c:extLst>
          </c:dPt>
          <c:dPt>
            <c:idx val="3"/>
            <c:bubble3D val="0"/>
            <c:spPr>
              <a:gradFill>
                <a:gsLst>
                  <a:gs pos="100000">
                    <a:schemeClr val="accent4">
                      <a:lumMod val="60000"/>
                      <a:lumOff val="40000"/>
                    </a:schemeClr>
                  </a:gs>
                  <a:gs pos="0">
                    <a:schemeClr val="accent4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7EBE-4F62-B002-03707C7A26A6}"/>
              </c:ext>
            </c:extLst>
          </c:dPt>
          <c:dPt>
            <c:idx val="4"/>
            <c:bubble3D val="0"/>
            <c:spPr>
              <a:gradFill>
                <a:gsLst>
                  <a:gs pos="100000">
                    <a:schemeClr val="accent5">
                      <a:lumMod val="60000"/>
                      <a:lumOff val="40000"/>
                    </a:schemeClr>
                  </a:gs>
                  <a:gs pos="0">
                    <a:schemeClr val="accent5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9-7EBE-4F62-B002-03707C7A26A6}"/>
              </c:ext>
            </c:extLst>
          </c:dPt>
          <c:dLbls>
            <c:dLbl>
              <c:idx val="0"/>
              <c:layout>
                <c:manualLayout>
                  <c:x val="-2.7291092519685096E-2"/>
                  <c:y val="0.10240267578723697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-8.5859375000000002E-2"/>
                  <c:y val="0.19654132649229045"/>
                </c:manualLayout>
              </c:layout>
              <c:tx>
                <c:rich>
                  <a:bodyPr/>
                  <a:lstStyle/>
                  <a:p>
                    <a:fld id="{0B2B67DB-30CA-4F03-9F37-3C22FDD514E1}" type="CATEGORYNAME">
                      <a:rPr lang="ko-KR" altLang="en-US"/>
                      <a:pPr/>
                      <a:t>[범주 이름]</a:t>
                    </a:fld>
                    <a:endParaRPr lang="ko-KR" altLang="en-US" baseline="0" dirty="0"/>
                  </a:p>
                  <a:p>
                    <a:fld id="{35FDB84D-450C-42AC-880C-ADD7EEE342EA}" type="VALUE">
                      <a:rPr lang="en-US" altLang="ko-KR" smtClean="0"/>
                      <a:pPr/>
                      <a:t>[값]</a:t>
                    </a:fld>
                    <a:r>
                      <a:rPr lang="ko-KR" altLang="en-US" dirty="0" smtClean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7EBE-4F62-B002-03707C7A26A6}"/>
                </c:ex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dLbl>
              <c:idx val="2"/>
              <c:layout>
                <c:manualLayout>
                  <c:x val="-0.12556705216535433"/>
                  <c:y val="0.10650110073196965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5-7EBE-4F62-B002-03707C7A26A6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-8.6994094488188983E-2"/>
                  <c:y val="-0.19997575049361771"/>
                </c:manualLayout>
              </c:layout>
              <c:tx>
                <c:rich>
                  <a:bodyPr/>
                  <a:lstStyle/>
                  <a:p>
                    <a:fld id="{43998994-994F-4C98-9C38-970E0A830855}" type="CATEGORYNAME">
                      <a:rPr lang="ko-KR" altLang="en-US"/>
                      <a:pPr/>
                      <a:t>[범주 이름]</a:t>
                    </a:fld>
                    <a:endParaRPr lang="ko-KR" altLang="en-US" baseline="0" dirty="0"/>
                  </a:p>
                  <a:p>
                    <a:fld id="{8A244B76-87C0-4D68-8B40-6226BC014F7D}" type="VALUE">
                      <a:rPr lang="en-US" altLang="ko-KR" smtClean="0"/>
                      <a:pPr/>
                      <a:t>[값]</a:t>
                    </a:fld>
                    <a:r>
                      <a:rPr lang="ko-KR" altLang="en-US" dirty="0" smtClean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7-7EBE-4F62-B002-03707C7A26A6}"/>
                </c:ex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dLbl>
              <c:idx val="4"/>
              <c:layout>
                <c:manualLayout>
                  <c:x val="0.16572440944881889"/>
                  <c:y val="0.12813059005102179"/>
                </c:manualLayout>
              </c:layout>
              <c:tx>
                <c:rich>
                  <a:bodyPr/>
                  <a:lstStyle/>
                  <a:p>
                    <a:fld id="{D9553F14-F460-4AE9-AB0A-680884C39602}" type="CATEGORYNAME">
                      <a:rPr lang="ko-KR" altLang="en-US"/>
                      <a:pPr/>
                      <a:t>[범주 이름]</a:t>
                    </a:fld>
                    <a:endParaRPr lang="ko-KR" altLang="en-US" baseline="0" dirty="0"/>
                  </a:p>
                  <a:p>
                    <a:fld id="{C7E5573E-43F9-4C81-B4B9-91644E952348}" type="VALUE">
                      <a:rPr lang="en-US" altLang="ko-KR" smtClean="0"/>
                      <a:pPr/>
                      <a:t>[값]</a:t>
                    </a:fld>
                    <a:r>
                      <a:rPr lang="ko-KR" altLang="en-US" dirty="0" smtClean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9-7EBE-4F62-B002-03707C7A26A6}"/>
                </c:ex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spPr>
              <a:noFill/>
              <a:ln w="9525"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bestFit"/>
            <c:showLegendKey val="0"/>
            <c:showVal val="1"/>
            <c:showCatName val="1"/>
            <c:showSerName val="0"/>
            <c:showPercent val="0"/>
            <c:showBubbleSize val="0"/>
            <c:separator>
</c:separator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Sheet1!$A$2:$A$6</c:f>
              <c:strCache>
                <c:ptCount val="5"/>
                <c:pt idx="0">
                  <c:v>전혀아니다</c:v>
                </c:pt>
                <c:pt idx="1">
                  <c:v>조금 아니다</c:v>
                </c:pt>
                <c:pt idx="2">
                  <c:v>보통이다</c:v>
                </c:pt>
                <c:pt idx="3">
                  <c:v>조금 그렇다</c:v>
                </c:pt>
                <c:pt idx="4">
                  <c:v>매우 그렇다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11</c:v>
                </c:pt>
                <c:pt idx="1">
                  <c:v>18</c:v>
                </c:pt>
                <c:pt idx="2">
                  <c:v>59</c:v>
                </c:pt>
                <c:pt idx="3">
                  <c:v>141</c:v>
                </c:pt>
                <c:pt idx="4">
                  <c:v>121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4B37-46D0-9751-50C056494B6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/>
      <c:overlay val="0"/>
      <c:spPr>
        <a:solidFill>
          <a:schemeClr val="lt1">
            <a:alpha val="50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pattFill prst="dkDnDiag">
      <a:fgClr>
        <a:schemeClr val="lt1"/>
      </a:fgClr>
      <a:bgClr>
        <a:schemeClr val="dk1">
          <a:lumMod val="10000"/>
          <a:lumOff val="90000"/>
        </a:schemeClr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ko-KR" sz="1600" dirty="0"/>
              <a:t>노원구 지역축제가 </a:t>
            </a:r>
            <a:r>
              <a:rPr lang="ko-KR" altLang="en-US" sz="1600" dirty="0" smtClean="0"/>
              <a:t>노원구</a:t>
            </a:r>
            <a:r>
              <a:rPr lang="ko-KR" altLang="en-US" sz="1600" baseline="0" dirty="0" smtClean="0"/>
              <a:t> </a:t>
            </a:r>
            <a:r>
              <a:rPr lang="ko-KR" sz="1600" dirty="0" smtClean="0"/>
              <a:t>주민의 </a:t>
            </a:r>
            <a:r>
              <a:rPr lang="ko-KR" sz="1600" dirty="0"/>
              <a:t>자녀 교육에 유익한 정도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노원구 지역축제가 공릉 1동 주민의 자녀 교육에 유익한 정도</c:v>
                </c:pt>
              </c:strCache>
            </c:strRef>
          </c:tx>
          <c:dPt>
            <c:idx val="0"/>
            <c:bubble3D val="0"/>
            <c:spPr>
              <a:gradFill>
                <a:gsLst>
                  <a:gs pos="100000">
                    <a:schemeClr val="accent1">
                      <a:lumMod val="60000"/>
                      <a:lumOff val="40000"/>
                    </a:schemeClr>
                  </a:gs>
                  <a:gs pos="0">
                    <a:schemeClr val="accent1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DBB2-4802-870C-D7688560723B}"/>
              </c:ext>
            </c:extLst>
          </c:dPt>
          <c:dPt>
            <c:idx val="1"/>
            <c:bubble3D val="0"/>
            <c:spPr>
              <a:gradFill>
                <a:gsLst>
                  <a:gs pos="100000">
                    <a:schemeClr val="accent2">
                      <a:lumMod val="60000"/>
                      <a:lumOff val="40000"/>
                    </a:schemeClr>
                  </a:gs>
                  <a:gs pos="0">
                    <a:schemeClr val="accent2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DBB2-4802-870C-D7688560723B}"/>
              </c:ext>
            </c:extLst>
          </c:dPt>
          <c:dPt>
            <c:idx val="2"/>
            <c:bubble3D val="0"/>
            <c:spPr>
              <a:gradFill>
                <a:gsLst>
                  <a:gs pos="100000">
                    <a:schemeClr val="accent3">
                      <a:lumMod val="60000"/>
                      <a:lumOff val="40000"/>
                    </a:schemeClr>
                  </a:gs>
                  <a:gs pos="0">
                    <a:schemeClr val="accent3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DBB2-4802-870C-D7688560723B}"/>
              </c:ext>
            </c:extLst>
          </c:dPt>
          <c:dPt>
            <c:idx val="3"/>
            <c:bubble3D val="0"/>
            <c:spPr>
              <a:gradFill>
                <a:gsLst>
                  <a:gs pos="100000">
                    <a:schemeClr val="accent4">
                      <a:lumMod val="60000"/>
                      <a:lumOff val="40000"/>
                    </a:schemeClr>
                  </a:gs>
                  <a:gs pos="0">
                    <a:schemeClr val="accent4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DBB2-4802-870C-D7688560723B}"/>
              </c:ext>
            </c:extLst>
          </c:dPt>
          <c:dPt>
            <c:idx val="4"/>
            <c:bubble3D val="0"/>
            <c:spPr>
              <a:gradFill>
                <a:gsLst>
                  <a:gs pos="100000">
                    <a:schemeClr val="accent5">
                      <a:lumMod val="60000"/>
                      <a:lumOff val="40000"/>
                    </a:schemeClr>
                  </a:gs>
                  <a:gs pos="0">
                    <a:schemeClr val="accent5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9-DBB2-4802-870C-D7688560723B}"/>
              </c:ext>
            </c:extLst>
          </c:dPt>
          <c:dLbls>
            <c:dLbl>
              <c:idx val="0"/>
              <c:layout>
                <c:manualLayout>
                  <c:x val="-2.3296259842519686E-2"/>
                  <c:y val="0.10299248874308017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DBB2-4802-870C-D7688560723B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-8.7812500000000002E-2"/>
                  <c:y val="0.19888507634811292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DBB2-4802-870C-D7688560723B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-0.14173954232283464"/>
                  <c:y val="4.022631396245608E-2"/>
                </c:manualLayout>
              </c:layout>
              <c:tx>
                <c:rich>
                  <a:bodyPr/>
                  <a:lstStyle/>
                  <a:p>
                    <a:fld id="{8AAD7F45-95FF-47F1-86AC-84DF9269CD5D}" type="CATEGORYNAME">
                      <a:rPr lang="ko-KR" altLang="en-US"/>
                      <a:pPr/>
                      <a:t>[범주 이름]</a:t>
                    </a:fld>
                    <a:endParaRPr lang="ko-KR" altLang="en-US" baseline="0" dirty="0"/>
                  </a:p>
                  <a:p>
                    <a:fld id="{449B7C2D-721A-448D-8C25-C18633CA23A8}" type="VALUE">
                      <a:rPr lang="en-US" altLang="ko-KR" smtClean="0"/>
                      <a:pPr/>
                      <a:t>[값]</a:t>
                    </a:fld>
                    <a:r>
                      <a:rPr lang="ko-KR" altLang="en-US" dirty="0" smtClean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5-DBB2-4802-870C-D7688560723B}"/>
                </c:ex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dLbl>
              <c:idx val="3"/>
              <c:layout>
                <c:manualLayout>
                  <c:x val="2.8764763779527561E-3"/>
                  <c:y val="-0.17302262715165925"/>
                </c:manualLayout>
              </c:layout>
              <c:tx>
                <c:rich>
                  <a:bodyPr/>
                  <a:lstStyle/>
                  <a:p>
                    <a:fld id="{EAECB6AB-6B7A-4B68-B8DD-64993A2E34E9}" type="CATEGORYNAME">
                      <a:rPr lang="ko-KR" altLang="en-US"/>
                      <a:pPr/>
                      <a:t>[범주 이름]</a:t>
                    </a:fld>
                    <a:endParaRPr lang="ko-KR" altLang="en-US" baseline="0" dirty="0"/>
                  </a:p>
                  <a:p>
                    <a:fld id="{C602C653-E88F-4F25-AE37-ED173C61641F}" type="VALUE">
                      <a:rPr lang="en-US" altLang="ko-KR" smtClean="0"/>
                      <a:pPr/>
                      <a:t>[값]</a:t>
                    </a:fld>
                    <a:r>
                      <a:rPr lang="ko-KR" altLang="en-US" dirty="0" smtClean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7-DBB2-4802-870C-D7688560723B}"/>
                </c:ex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dLbl>
              <c:idx val="4"/>
              <c:layout>
                <c:manualLayout>
                  <c:x val="0.13970681594488188"/>
                  <c:y val="0.11529053178576945"/>
                </c:manualLayout>
              </c:layout>
              <c:tx>
                <c:rich>
                  <a:bodyPr/>
                  <a:lstStyle/>
                  <a:p>
                    <a:fld id="{4F23ACD8-6922-4A5C-A0D0-31EBDB464B38}" type="CATEGORYNAME">
                      <a:rPr lang="ko-KR" altLang="en-US"/>
                      <a:pPr/>
                      <a:t>[범주 이름]</a:t>
                    </a:fld>
                    <a:endParaRPr lang="ko-KR" altLang="en-US" baseline="0" dirty="0"/>
                  </a:p>
                  <a:p>
                    <a:fld id="{C9B1B539-C961-4FDD-BE2D-4208D3CD453D}" type="VALUE">
                      <a:rPr lang="en-US" altLang="ko-KR" smtClean="0"/>
                      <a:pPr/>
                      <a:t>[값]</a:t>
                    </a:fld>
                    <a:r>
                      <a:rPr lang="ko-KR" altLang="en-US" dirty="0" smtClean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9-DBB2-4802-870C-D7688560723B}"/>
                </c:ex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spPr>
              <a:noFill/>
              <a:ln w="9525"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bestFit"/>
            <c:showLegendKey val="0"/>
            <c:showVal val="1"/>
            <c:showCatName val="1"/>
            <c:showSerName val="0"/>
            <c:showPercent val="0"/>
            <c:showBubbleSize val="0"/>
            <c:separator>
</c:separator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Sheet1!$A$2:$A$6</c:f>
              <c:strCache>
                <c:ptCount val="5"/>
                <c:pt idx="0">
                  <c:v>전혀아니다</c:v>
                </c:pt>
                <c:pt idx="1">
                  <c:v>조금 아니다</c:v>
                </c:pt>
                <c:pt idx="2">
                  <c:v>보통이다</c:v>
                </c:pt>
                <c:pt idx="3">
                  <c:v>조금 그렇다</c:v>
                </c:pt>
                <c:pt idx="4">
                  <c:v>매우 그렇다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13</c:v>
                </c:pt>
                <c:pt idx="1">
                  <c:v>14</c:v>
                </c:pt>
                <c:pt idx="2">
                  <c:v>89</c:v>
                </c:pt>
                <c:pt idx="3">
                  <c:v>117</c:v>
                </c:pt>
                <c:pt idx="4">
                  <c:v>117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A62D-4999-9AC5-B4029A91332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/>
      <c:overlay val="0"/>
      <c:spPr>
        <a:solidFill>
          <a:schemeClr val="lt1">
            <a:alpha val="50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pattFill prst="dkDnDiag">
      <a:fgClr>
        <a:schemeClr val="lt1"/>
      </a:fgClr>
      <a:bgClr>
        <a:schemeClr val="dk1">
          <a:lumMod val="10000"/>
          <a:lumOff val="90000"/>
        </a:schemeClr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ko-KR" altLang="en-US" sz="1300" dirty="0" smtClean="0"/>
              <a:t>노원구</a:t>
            </a:r>
            <a:r>
              <a:rPr lang="ko-KR" sz="1300" dirty="0" smtClean="0"/>
              <a:t> </a:t>
            </a:r>
            <a:r>
              <a:rPr lang="ko-KR" sz="1300" dirty="0"/>
              <a:t>주민의 입장에서 축제의 파급효과를 확대하기 위해 가장 중요하다고 생각하는 방향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열1</c:v>
                </c:pt>
              </c:strCache>
            </c:strRef>
          </c:tx>
          <c:dPt>
            <c:idx val="0"/>
            <c:bubble3D val="0"/>
            <c:spPr>
              <a:gradFill>
                <a:gsLst>
                  <a:gs pos="100000">
                    <a:schemeClr val="accent1">
                      <a:lumMod val="60000"/>
                      <a:lumOff val="40000"/>
                    </a:schemeClr>
                  </a:gs>
                  <a:gs pos="0">
                    <a:schemeClr val="accent1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7F7B-4D2B-AE8F-87EB558FF137}"/>
              </c:ext>
            </c:extLst>
          </c:dPt>
          <c:dPt>
            <c:idx val="1"/>
            <c:bubble3D val="0"/>
            <c:spPr>
              <a:gradFill>
                <a:gsLst>
                  <a:gs pos="100000">
                    <a:schemeClr val="accent2">
                      <a:lumMod val="60000"/>
                      <a:lumOff val="40000"/>
                    </a:schemeClr>
                  </a:gs>
                  <a:gs pos="0">
                    <a:schemeClr val="accent2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7F7B-4D2B-AE8F-87EB558FF137}"/>
              </c:ext>
            </c:extLst>
          </c:dPt>
          <c:dPt>
            <c:idx val="2"/>
            <c:bubble3D val="0"/>
            <c:spPr>
              <a:gradFill>
                <a:gsLst>
                  <a:gs pos="100000">
                    <a:schemeClr val="accent3">
                      <a:lumMod val="60000"/>
                      <a:lumOff val="40000"/>
                    </a:schemeClr>
                  </a:gs>
                  <a:gs pos="0">
                    <a:schemeClr val="accent3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7F7B-4D2B-AE8F-87EB558FF137}"/>
              </c:ext>
            </c:extLst>
          </c:dPt>
          <c:dPt>
            <c:idx val="3"/>
            <c:bubble3D val="0"/>
            <c:spPr>
              <a:gradFill>
                <a:gsLst>
                  <a:gs pos="100000">
                    <a:schemeClr val="accent4">
                      <a:lumMod val="60000"/>
                      <a:lumOff val="40000"/>
                    </a:schemeClr>
                  </a:gs>
                  <a:gs pos="0">
                    <a:schemeClr val="accent4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7F7B-4D2B-AE8F-87EB558FF137}"/>
              </c:ext>
            </c:extLst>
          </c:dPt>
          <c:dPt>
            <c:idx val="4"/>
            <c:bubble3D val="0"/>
            <c:spPr>
              <a:gradFill>
                <a:gsLst>
                  <a:gs pos="100000">
                    <a:schemeClr val="accent5">
                      <a:lumMod val="60000"/>
                      <a:lumOff val="40000"/>
                    </a:schemeClr>
                  </a:gs>
                  <a:gs pos="0">
                    <a:schemeClr val="accent5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9-7F7B-4D2B-AE8F-87EB558FF137}"/>
              </c:ext>
            </c:extLst>
          </c:dPt>
          <c:dPt>
            <c:idx val="5"/>
            <c:bubble3D val="0"/>
            <c:spPr>
              <a:gradFill>
                <a:gsLst>
                  <a:gs pos="100000">
                    <a:schemeClr val="accent6">
                      <a:lumMod val="60000"/>
                      <a:lumOff val="40000"/>
                    </a:schemeClr>
                  </a:gs>
                  <a:gs pos="0">
                    <a:schemeClr val="accent6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B-E95D-49DD-878E-1D16BD3C4389}"/>
              </c:ext>
            </c:extLst>
          </c:dPt>
          <c:dLbls>
            <c:dLbl>
              <c:idx val="0"/>
              <c:layout>
                <c:manualLayout>
                  <c:x val="-0.19693590059055119"/>
                  <c:y val="0.12707737899376359"/>
                </c:manualLayout>
              </c:layout>
              <c:tx>
                <c:rich>
                  <a:bodyPr/>
                  <a:lstStyle/>
                  <a:p>
                    <a:fld id="{CEA126A2-141F-4029-BDA7-9907E5CB7FE6}" type="CATEGORYNAME">
                      <a:rPr lang="en-US" altLang="ko-KR"/>
                      <a:pPr/>
                      <a:t>[범주 이름]</a:t>
                    </a:fld>
                    <a:endParaRPr lang="ko-KR" altLang="en-US" baseline="0" dirty="0"/>
                  </a:p>
                  <a:p>
                    <a:fld id="{F72EF0D6-B206-450A-A403-4449020F1455}" type="VALUE">
                      <a:rPr lang="en-US" altLang="ko-KR" smtClean="0"/>
                      <a:pPr/>
                      <a:t>[값]</a:t>
                    </a:fld>
                    <a:r>
                      <a:rPr lang="ko-KR" altLang="en-US" dirty="0" smtClean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7F7B-4D2B-AE8F-87EB558FF137}"/>
                </c:ex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dLbl>
              <c:idx val="1"/>
              <c:layout>
                <c:manualLayout>
                  <c:x val="-0.11239849901574808"/>
                  <c:y val="-0.11347440246835615"/>
                </c:manualLayout>
              </c:layout>
              <c:tx>
                <c:rich>
                  <a:bodyPr/>
                  <a:lstStyle/>
                  <a:p>
                    <a:fld id="{9920911A-BAAD-4048-8220-828A3A698CBA}" type="CATEGORYNAME">
                      <a:rPr lang="ko-KR" altLang="en-US"/>
                      <a:pPr/>
                      <a:t>[범주 이름]</a:t>
                    </a:fld>
                    <a:endParaRPr lang="ko-KR" altLang="en-US" baseline="0" dirty="0"/>
                  </a:p>
                  <a:p>
                    <a:fld id="{73CAFC0C-201B-450D-B7AF-DDB0ED867744}" type="VALUE">
                      <a:rPr lang="en-US" altLang="ko-KR" smtClean="0"/>
                      <a:pPr/>
                      <a:t>[값]</a:t>
                    </a:fld>
                    <a:r>
                      <a:rPr lang="ko-KR" altLang="en-US" dirty="0" smtClean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7F7B-4D2B-AE8F-87EB558FF137}"/>
                </c:ex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dLbl>
              <c:idx val="2"/>
              <c:layout/>
              <c:tx>
                <c:rich>
                  <a:bodyPr/>
                  <a:lstStyle/>
                  <a:p>
                    <a:fld id="{A000C0B4-CD83-4E93-9F41-ABFA36199C8E}" type="CATEGORYNAME">
                      <a:rPr lang="ko-KR" altLang="en-US"/>
                      <a:pPr/>
                      <a:t>[범주 이름]</a:t>
                    </a:fld>
                    <a:endParaRPr lang="ko-KR" altLang="en-US" baseline="0" dirty="0"/>
                  </a:p>
                  <a:p>
                    <a:fld id="{4086BE8C-4A68-4AC6-8D2A-FAD889F5FAD2}" type="VALUE">
                      <a:rPr lang="en-US" altLang="ko-KR" smtClean="0"/>
                      <a:pPr/>
                      <a:t>[값]</a:t>
                    </a:fld>
                    <a:r>
                      <a:rPr lang="ko-KR" altLang="en-US" dirty="0" smtClean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5-7F7B-4D2B-AE8F-87EB558FF137}"/>
                </c:ex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dLbl>
              <c:idx val="3"/>
              <c:layout>
                <c:manualLayout>
                  <c:x val="0.11874999999999999"/>
                  <c:y val="0.16499519162185086"/>
                </c:manualLayout>
              </c:layout>
              <c:tx>
                <c:rich>
                  <a:bodyPr/>
                  <a:lstStyle/>
                  <a:p>
                    <a:fld id="{FAD65201-F41A-48A0-8B67-B9AFFAFEB098}" type="CATEGORYNAME">
                      <a:rPr lang="ko-KR" altLang="en-US"/>
                      <a:pPr/>
                      <a:t>[범주 이름]</a:t>
                    </a:fld>
                    <a:endParaRPr lang="ko-KR" altLang="en-US" baseline="0" dirty="0"/>
                  </a:p>
                  <a:p>
                    <a:fld id="{500EC743-D565-413E-ACB2-436BF8991BF9}" type="VALUE">
                      <a:rPr lang="en-US" altLang="ko-KR" smtClean="0"/>
                      <a:pPr/>
                      <a:t>[값]</a:t>
                    </a:fld>
                    <a:r>
                      <a:rPr lang="ko-KR" altLang="en-US" dirty="0" smtClean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7-7F7B-4D2B-AE8F-87EB558FF137}"/>
                </c:ex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dLbl>
              <c:idx val="4"/>
              <c:layout>
                <c:manualLayout>
                  <c:x val="8.4630536417322808E-2"/>
                  <c:y val="5.2778293997398251E-2"/>
                </c:manualLayout>
              </c:layout>
              <c:tx>
                <c:rich>
                  <a:bodyPr/>
                  <a:lstStyle/>
                  <a:p>
                    <a:fld id="{7824DAB2-C23A-46B0-8887-11D0DD7A1162}" type="CATEGORYNAME">
                      <a:rPr lang="ko-KR" altLang="en-US"/>
                      <a:pPr/>
                      <a:t>[범주 이름]</a:t>
                    </a:fld>
                    <a:endParaRPr lang="ko-KR" altLang="en-US" baseline="0" dirty="0"/>
                  </a:p>
                  <a:p>
                    <a:fld id="{7B3C5BE8-129B-417A-A54E-266E552CAD01}" type="VALUE">
                      <a:rPr lang="en-US" altLang="ko-KR" smtClean="0"/>
                      <a:pPr/>
                      <a:t>[값]</a:t>
                    </a:fld>
                    <a:r>
                      <a:rPr lang="ko-KR" altLang="en-US" dirty="0" smtClean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9-7F7B-4D2B-AE8F-87EB558FF137}"/>
                </c:ex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dLbl>
              <c:idx val="5"/>
              <c:layout>
                <c:manualLayout>
                  <c:x val="8.4753321850393706E-2"/>
                  <c:y val="1.2453062718192499E-2"/>
                </c:manualLayout>
              </c:layout>
              <c:tx>
                <c:rich>
                  <a:bodyPr/>
                  <a:lstStyle/>
                  <a:p>
                    <a:fld id="{219330E7-6C30-460F-9B34-ADDF34BBD9DE}" type="CATEGORYNAME">
                      <a:rPr lang="ko-KR" altLang="en-US"/>
                      <a:pPr/>
                      <a:t>[범주 이름]</a:t>
                    </a:fld>
                    <a:endParaRPr lang="ko-KR" altLang="en-US" baseline="0" dirty="0"/>
                  </a:p>
                  <a:p>
                    <a:fld id="{659F17A6-472F-42E5-9B36-60F85B5F0FDA}" type="VALUE">
                      <a:rPr lang="en-US" altLang="ko-KR" smtClean="0"/>
                      <a:pPr/>
                      <a:t>[값]</a:t>
                    </a:fld>
                    <a:r>
                      <a:rPr lang="ko-KR" altLang="en-US" dirty="0" smtClean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B-E95D-49DD-878E-1D16BD3C4389}"/>
                </c:ex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spPr>
              <a:noFill/>
              <a:ln w="9525"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bestFit"/>
            <c:showLegendKey val="0"/>
            <c:showVal val="1"/>
            <c:showCatName val="1"/>
            <c:showSerName val="0"/>
            <c:showPercent val="0"/>
            <c:showBubbleSize val="0"/>
            <c:separator>
</c:separator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Sheet1!$A$2:$A$7</c:f>
              <c:strCache>
                <c:ptCount val="6"/>
                <c:pt idx="0">
                  <c:v>지역주민의 축제 참여 기회를 확대한다.</c:v>
                </c:pt>
                <c:pt idx="1">
                  <c:v>축제 기간동안 방문객 대상 할인을 진행한다</c:v>
                </c:pt>
                <c:pt idx="2">
                  <c:v>축제 체험프로그램을 확충한다</c:v>
                </c:pt>
                <c:pt idx="3">
                  <c:v>숙박-음식-축제 등을 엮은 관광상품을 개발한다</c:v>
                </c:pt>
                <c:pt idx="4">
                  <c:v>구 전체지역으로 축제 공간을 확대한다</c:v>
                </c:pt>
                <c:pt idx="5">
                  <c:v>기타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127</c:v>
                </c:pt>
                <c:pt idx="1">
                  <c:v>55</c:v>
                </c:pt>
                <c:pt idx="2">
                  <c:v>116</c:v>
                </c:pt>
                <c:pt idx="3">
                  <c:v>31</c:v>
                </c:pt>
                <c:pt idx="4">
                  <c:v>21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4A26-49D5-8BAD-642E6CDE5B3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0976168799212593"/>
          <c:y val="0.29104408888754374"/>
          <c:w val="0.37930081200787402"/>
          <c:h val="0.4973178827929452"/>
        </c:manualLayout>
      </c:layout>
      <c:overlay val="0"/>
      <c:spPr>
        <a:solidFill>
          <a:schemeClr val="lt1">
            <a:alpha val="50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pattFill prst="dkDnDiag">
      <a:fgClr>
        <a:schemeClr val="lt1"/>
      </a:fgClr>
      <a:bgClr>
        <a:schemeClr val="dk1">
          <a:lumMod val="10000"/>
          <a:lumOff val="90000"/>
        </a:schemeClr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ko-KR" dirty="0"/>
              <a:t>설문에 참여한 </a:t>
            </a:r>
            <a:r>
              <a:rPr lang="ko-KR" altLang="en-US" dirty="0" smtClean="0"/>
              <a:t>노원구</a:t>
            </a:r>
            <a:r>
              <a:rPr lang="ko-KR" dirty="0" smtClean="0"/>
              <a:t> </a:t>
            </a:r>
            <a:r>
              <a:rPr lang="ko-KR" dirty="0"/>
              <a:t>주민 성비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설문에 참여한 공릉 1동 주민 성비</c:v>
                </c:pt>
              </c:strCache>
            </c:strRef>
          </c:tx>
          <c:dPt>
            <c:idx val="0"/>
            <c:bubble3D val="0"/>
            <c:spPr>
              <a:gradFill>
                <a:gsLst>
                  <a:gs pos="100000">
                    <a:schemeClr val="accent1">
                      <a:lumMod val="60000"/>
                      <a:lumOff val="40000"/>
                    </a:schemeClr>
                  </a:gs>
                  <a:gs pos="0">
                    <a:schemeClr val="accent1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9B02-4FAC-8A9B-A59ABA491027}"/>
              </c:ext>
            </c:extLst>
          </c:dPt>
          <c:dPt>
            <c:idx val="1"/>
            <c:bubble3D val="0"/>
            <c:spPr>
              <a:gradFill>
                <a:gsLst>
                  <a:gs pos="100000">
                    <a:schemeClr val="accent2">
                      <a:lumMod val="60000"/>
                      <a:lumOff val="40000"/>
                    </a:schemeClr>
                  </a:gs>
                  <a:gs pos="0">
                    <a:schemeClr val="accent2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9B02-4FAC-8A9B-A59ABA491027}"/>
              </c:ext>
            </c:extLst>
          </c:dPt>
          <c:dLbls>
            <c:dLbl>
              <c:idx val="0"/>
              <c:layout>
                <c:manualLayout>
                  <c:x val="-0.12812499999999999"/>
                  <c:y val="9.8437493944543888E-2"/>
                </c:manualLayout>
              </c:layout>
              <c:tx>
                <c:rich>
                  <a:bodyPr/>
                  <a:lstStyle/>
                  <a:p>
                    <a:fld id="{BE3AD15A-29F9-4E6C-BB3E-0CDBE78E7099}" type="CATEGORYNAME">
                      <a:rPr lang="ko-KR" altLang="en-US"/>
                      <a:pPr/>
                      <a:t>[범주 이름]</a:t>
                    </a:fld>
                    <a:endParaRPr lang="ko-KR" altLang="en-US" baseline="0" dirty="0"/>
                  </a:p>
                  <a:p>
                    <a:fld id="{3FFDA15A-DDFB-4AE1-B89B-01EF15E220D6}" type="VALUE">
                      <a:rPr lang="en-US" altLang="ko-KR" smtClean="0"/>
                      <a:pPr/>
                      <a:t>[값]</a:t>
                    </a:fld>
                    <a:r>
                      <a:rPr lang="ko-KR" altLang="en-US" dirty="0" smtClean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9B02-4FAC-8A9B-A59ABA491027}"/>
                </c:ex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dLbl>
              <c:idx val="1"/>
              <c:layout>
                <c:manualLayout>
                  <c:x val="0.14374999999999999"/>
                  <c:y val="-0.13359374178188105"/>
                </c:manualLayout>
              </c:layout>
              <c:tx>
                <c:rich>
                  <a:bodyPr/>
                  <a:lstStyle/>
                  <a:p>
                    <a:fld id="{6417ED62-1E6D-4A26-9DCB-0ED5ECA06108}" type="CATEGORYNAME">
                      <a:rPr lang="ko-KR" altLang="en-US"/>
                      <a:pPr/>
                      <a:t>[범주 이름]</a:t>
                    </a:fld>
                    <a:endParaRPr lang="ko-KR" altLang="en-US" baseline="0" dirty="0"/>
                  </a:p>
                  <a:p>
                    <a:fld id="{6124422F-3112-4AAD-8F12-D8642B076EDC}" type="VALUE">
                      <a:rPr lang="en-US" altLang="ko-KR" smtClean="0"/>
                      <a:pPr/>
                      <a:t>[값]</a:t>
                    </a:fld>
                    <a:r>
                      <a:rPr lang="ko-KR" altLang="en-US" dirty="0" smtClean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9B02-4FAC-8A9B-A59ABA491027}"/>
                </c:ex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spPr>
              <a:noFill/>
              <a:ln w="9525"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Sheet1!$A$2:$A$3</c:f>
              <c:strCache>
                <c:ptCount val="2"/>
                <c:pt idx="0">
                  <c:v>남성</c:v>
                </c:pt>
                <c:pt idx="1">
                  <c:v>여성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87</c:v>
                </c:pt>
                <c:pt idx="1">
                  <c:v>263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CF55-4E0D-AD89-8305166AEC7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8394918799212598"/>
          <c:y val="0.49562134008234865"/>
          <c:w val="6.917581200787401E-2"/>
          <c:h val="0.10202693762137441"/>
        </c:manualLayout>
      </c:layout>
      <c:overlay val="0"/>
      <c:spPr>
        <a:solidFill>
          <a:schemeClr val="lt1">
            <a:alpha val="50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pattFill prst="dkDnDiag">
      <a:fgClr>
        <a:schemeClr val="lt1"/>
      </a:fgClr>
      <a:bgClr>
        <a:schemeClr val="dk1">
          <a:lumMod val="10000"/>
          <a:lumOff val="90000"/>
        </a:schemeClr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ko-KR" dirty="0"/>
              <a:t>설문에 참여한 </a:t>
            </a:r>
            <a:r>
              <a:rPr lang="ko-KR" altLang="en-US" dirty="0" smtClean="0"/>
              <a:t>노원구</a:t>
            </a:r>
            <a:r>
              <a:rPr lang="ko-KR" dirty="0" smtClean="0"/>
              <a:t> </a:t>
            </a:r>
            <a:r>
              <a:rPr lang="ko-KR" dirty="0"/>
              <a:t>주민의 연령분포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설문에 참여한 공릉 2동 주민의 연령분포</c:v>
                </c:pt>
              </c:strCache>
            </c:strRef>
          </c:tx>
          <c:dPt>
            <c:idx val="0"/>
            <c:bubble3D val="0"/>
            <c:spPr>
              <a:gradFill>
                <a:gsLst>
                  <a:gs pos="100000">
                    <a:schemeClr val="accent1">
                      <a:lumMod val="60000"/>
                      <a:lumOff val="40000"/>
                    </a:schemeClr>
                  </a:gs>
                  <a:gs pos="0">
                    <a:schemeClr val="accent1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213F-4319-9374-258C2B0700C8}"/>
              </c:ext>
            </c:extLst>
          </c:dPt>
          <c:dPt>
            <c:idx val="1"/>
            <c:bubble3D val="0"/>
            <c:spPr>
              <a:gradFill>
                <a:gsLst>
                  <a:gs pos="100000">
                    <a:schemeClr val="accent2">
                      <a:lumMod val="60000"/>
                      <a:lumOff val="40000"/>
                    </a:schemeClr>
                  </a:gs>
                  <a:gs pos="0">
                    <a:schemeClr val="accent2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213F-4319-9374-258C2B0700C8}"/>
              </c:ext>
            </c:extLst>
          </c:dPt>
          <c:dPt>
            <c:idx val="2"/>
            <c:bubble3D val="0"/>
            <c:spPr>
              <a:gradFill>
                <a:gsLst>
                  <a:gs pos="100000">
                    <a:schemeClr val="accent3">
                      <a:lumMod val="60000"/>
                      <a:lumOff val="40000"/>
                    </a:schemeClr>
                  </a:gs>
                  <a:gs pos="0">
                    <a:schemeClr val="accent3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213F-4319-9374-258C2B0700C8}"/>
              </c:ext>
            </c:extLst>
          </c:dPt>
          <c:dPt>
            <c:idx val="3"/>
            <c:bubble3D val="0"/>
            <c:spPr>
              <a:gradFill>
                <a:gsLst>
                  <a:gs pos="100000">
                    <a:schemeClr val="accent4">
                      <a:lumMod val="60000"/>
                      <a:lumOff val="40000"/>
                    </a:schemeClr>
                  </a:gs>
                  <a:gs pos="0">
                    <a:schemeClr val="accent4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213F-4319-9374-258C2B0700C8}"/>
              </c:ext>
            </c:extLst>
          </c:dPt>
          <c:dPt>
            <c:idx val="4"/>
            <c:bubble3D val="0"/>
            <c:spPr>
              <a:gradFill>
                <a:gsLst>
                  <a:gs pos="100000">
                    <a:schemeClr val="accent5">
                      <a:lumMod val="60000"/>
                      <a:lumOff val="40000"/>
                    </a:schemeClr>
                  </a:gs>
                  <a:gs pos="0">
                    <a:schemeClr val="accent5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9-213F-4319-9374-258C2B0700C8}"/>
              </c:ext>
            </c:extLst>
          </c:dPt>
          <c:dPt>
            <c:idx val="5"/>
            <c:bubble3D val="0"/>
            <c:spPr>
              <a:gradFill>
                <a:gsLst>
                  <a:gs pos="100000">
                    <a:schemeClr val="accent6">
                      <a:lumMod val="60000"/>
                      <a:lumOff val="40000"/>
                    </a:schemeClr>
                  </a:gs>
                  <a:gs pos="0">
                    <a:schemeClr val="accent6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B-213F-4319-9374-258C2B0700C8}"/>
              </c:ext>
            </c:extLst>
          </c:dPt>
          <c:dLbls>
            <c:dLbl>
              <c:idx val="0"/>
              <c:layout>
                <c:manualLayout>
                  <c:x val="-5.5710506889763776E-2"/>
                  <c:y val="0.14621880252098901"/>
                </c:manualLayout>
              </c:layout>
              <c:tx>
                <c:rich>
                  <a:bodyPr/>
                  <a:lstStyle/>
                  <a:p>
                    <a:fld id="{26C6EE7F-3569-4DE0-B234-05CB2C6167F5}" type="CATEGORYNAME">
                      <a:rPr lang="ko-KR" altLang="en-US"/>
                      <a:pPr/>
                      <a:t>[범주 이름]</a:t>
                    </a:fld>
                    <a:endParaRPr lang="ko-KR" altLang="en-US" baseline="0" dirty="0"/>
                  </a:p>
                  <a:p>
                    <a:fld id="{363EEF59-E4F4-4EE1-879A-727738477F55}" type="VALUE">
                      <a:rPr lang="en-US" altLang="ko-KR" smtClean="0"/>
                      <a:pPr/>
                      <a:t>[값]</a:t>
                    </a:fld>
                    <a:r>
                      <a:rPr lang="ko-KR" altLang="en-US" dirty="0" smtClean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213F-4319-9374-258C2B0700C8}"/>
                </c:ex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dLbl>
              <c:idx val="1"/>
              <c:layout>
                <c:manualLayout>
                  <c:x val="-0.11809953248031496"/>
                  <c:y val="6.0507870293561132E-2"/>
                </c:manualLayout>
              </c:layout>
              <c:tx>
                <c:rich>
                  <a:bodyPr/>
                  <a:lstStyle/>
                  <a:p>
                    <a:fld id="{B3E4C2FE-A131-403C-8756-D513E6D4DBE8}" type="CATEGORYNAME">
                      <a:rPr lang="ko-KR" altLang="en-US"/>
                      <a:pPr/>
                      <a:t>[범주 이름]</a:t>
                    </a:fld>
                    <a:endParaRPr lang="ko-KR" altLang="en-US" baseline="0" dirty="0"/>
                  </a:p>
                  <a:p>
                    <a:fld id="{7372B61D-6CC3-4967-BAC3-02D144C150FB}" type="VALUE">
                      <a:rPr lang="en-US" altLang="ko-KR" smtClean="0"/>
                      <a:pPr/>
                      <a:t>[값]</a:t>
                    </a:fld>
                    <a:r>
                      <a:rPr lang="ko-KR" altLang="en-US" dirty="0" smtClean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213F-4319-9374-258C2B0700C8}"/>
                </c:ex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dLbl>
              <c:idx val="2"/>
              <c:layout>
                <c:manualLayout>
                  <c:x val="-9.1101131889763723E-2"/>
                  <c:y val="-0.17066337532828638"/>
                </c:manualLayout>
              </c:layout>
              <c:tx>
                <c:rich>
                  <a:bodyPr/>
                  <a:lstStyle/>
                  <a:p>
                    <a:fld id="{48866C6C-7663-407A-9A16-AE9D539B91D3}" type="CATEGORYNAME">
                      <a:rPr lang="ko-KR" altLang="en-US"/>
                      <a:pPr/>
                      <a:t>[범주 이름]</a:t>
                    </a:fld>
                    <a:endParaRPr lang="ko-KR" altLang="en-US" baseline="0" dirty="0"/>
                  </a:p>
                  <a:p>
                    <a:fld id="{0A7625A4-211F-4F41-9929-26B5A7CA27FC}" type="VALUE">
                      <a:rPr lang="en-US" altLang="ko-KR" smtClean="0"/>
                      <a:pPr/>
                      <a:t>[값]</a:t>
                    </a:fld>
                    <a:r>
                      <a:rPr lang="ko-KR" altLang="en-US" dirty="0" smtClean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5-213F-4319-9374-258C2B0700C8}"/>
                </c:ex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dLbl>
              <c:idx val="3"/>
              <c:layout>
                <c:manualLayout>
                  <c:x val="8.5408095472440951E-2"/>
                  <c:y val="-0.17872550573785029"/>
                </c:manualLayout>
              </c:layout>
              <c:tx>
                <c:rich>
                  <a:bodyPr/>
                  <a:lstStyle/>
                  <a:p>
                    <a:fld id="{DCCC78B5-D2E9-4E9F-A8BB-759E43B01E58}" type="CATEGORYNAME">
                      <a:rPr lang="ko-KR" altLang="en-US"/>
                      <a:pPr/>
                      <a:t>[범주 이름]</a:t>
                    </a:fld>
                    <a:endParaRPr lang="ko-KR" altLang="en-US" baseline="0" dirty="0"/>
                  </a:p>
                  <a:p>
                    <a:fld id="{3A296214-073B-4069-92B8-327327B6B407}" type="VALUE">
                      <a:rPr lang="en-US" altLang="ko-KR" smtClean="0"/>
                      <a:pPr/>
                      <a:t>[값]</a:t>
                    </a:fld>
                    <a:r>
                      <a:rPr lang="ko-KR" altLang="en-US" dirty="0" smtClean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7-213F-4319-9374-258C2B0700C8}"/>
                </c:ex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dLbl>
              <c:idx val="4"/>
              <c:layout>
                <c:manualLayout>
                  <c:x val="0.10313558070866141"/>
                  <c:y val="2.7915537160707604E-2"/>
                </c:manualLayout>
              </c:layout>
              <c:tx>
                <c:rich>
                  <a:bodyPr/>
                  <a:lstStyle/>
                  <a:p>
                    <a:fld id="{77390CFB-B068-45AD-B8AA-B740F5E1E864}" type="CATEGORYNAME">
                      <a:rPr lang="ko-KR" altLang="en-US"/>
                      <a:pPr/>
                      <a:t>[범주 이름]</a:t>
                    </a:fld>
                    <a:r>
                      <a:rPr lang="ko-KR" altLang="en-US" baseline="0" dirty="0"/>
                      <a:t>
</a:t>
                    </a:r>
                    <a:fld id="{069B40A4-D74C-4BAE-B70F-566543FFC4B2}" type="VALUE">
                      <a:rPr lang="en-US" altLang="ko-KR" baseline="0" smtClean="0"/>
                      <a:pPr/>
                      <a:t>[값]</a:t>
                    </a:fld>
                    <a:r>
                      <a:rPr lang="ko-KR" altLang="en-US" baseline="0" dirty="0" smtClean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9-213F-4319-9374-258C2B0700C8}"/>
                </c:ex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dLbl>
              <c:idx val="5"/>
              <c:layout>
                <c:manualLayout>
                  <c:x val="5.5420275590551182E-2"/>
                  <c:y val="0.16023664122560033"/>
                </c:manualLayout>
              </c:layout>
              <c:tx>
                <c:rich>
                  <a:bodyPr/>
                  <a:lstStyle/>
                  <a:p>
                    <a:fld id="{30F5F46E-0211-4437-9C66-3FC3E2477872}" type="CATEGORYNAME">
                      <a:rPr lang="ko-KR" altLang="en-US"/>
                      <a:pPr/>
                      <a:t>[범주 이름]</a:t>
                    </a:fld>
                    <a:endParaRPr lang="ko-KR" altLang="en-US" baseline="0" dirty="0"/>
                  </a:p>
                  <a:p>
                    <a:fld id="{85D4A6BC-9802-437E-A533-31AB7542CD2C}" type="VALUE">
                      <a:rPr lang="en-US" altLang="ko-KR" smtClean="0"/>
                      <a:pPr/>
                      <a:t>[값]</a:t>
                    </a:fld>
                    <a:r>
                      <a:rPr lang="ko-KR" altLang="en-US" dirty="0" smtClean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B-213F-4319-9374-258C2B0700C8}"/>
                </c:ex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spPr>
              <a:noFill/>
              <a:ln w="9525"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bestFit"/>
            <c:showLegendKey val="0"/>
            <c:showVal val="1"/>
            <c:showCatName val="1"/>
            <c:showSerName val="0"/>
            <c:showPercent val="0"/>
            <c:showBubbleSize val="0"/>
            <c:separator>
</c:separator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Sheet1!$A$2:$A$7</c:f>
              <c:strCache>
                <c:ptCount val="6"/>
                <c:pt idx="0">
                  <c:v>만 15세 ~ 19세</c:v>
                </c:pt>
                <c:pt idx="1">
                  <c:v>20대</c:v>
                </c:pt>
                <c:pt idx="2">
                  <c:v>30대</c:v>
                </c:pt>
                <c:pt idx="3">
                  <c:v>40대</c:v>
                </c:pt>
                <c:pt idx="4">
                  <c:v>50대</c:v>
                </c:pt>
                <c:pt idx="5">
                  <c:v>60대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30</c:v>
                </c:pt>
                <c:pt idx="1">
                  <c:v>74</c:v>
                </c:pt>
                <c:pt idx="2">
                  <c:v>71</c:v>
                </c:pt>
                <c:pt idx="3">
                  <c:v>66</c:v>
                </c:pt>
                <c:pt idx="4">
                  <c:v>63</c:v>
                </c:pt>
                <c:pt idx="5">
                  <c:v>46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244B-4434-A4B9-B176AD0DA7B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/>
      <c:overlay val="0"/>
      <c:spPr>
        <a:solidFill>
          <a:schemeClr val="lt1">
            <a:alpha val="50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pattFill prst="dkDnDiag">
      <a:fgClr>
        <a:schemeClr val="lt1"/>
      </a:fgClr>
      <a:bgClr>
        <a:schemeClr val="dk1">
          <a:lumMod val="10000"/>
          <a:lumOff val="90000"/>
        </a:schemeClr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dirty="0"/>
              <a:t>등 축제</a:t>
            </a:r>
            <a:r>
              <a:rPr lang="ko-KR" altLang="en-US" baseline="0" dirty="0"/>
              <a:t> 방문 시 기대 요소</a:t>
            </a:r>
            <a:r>
              <a:rPr lang="en-US" altLang="ko-KR" baseline="0" dirty="0"/>
              <a:t>(2</a:t>
            </a:r>
            <a:r>
              <a:rPr lang="ko-KR" altLang="en-US" baseline="0" dirty="0"/>
              <a:t>가지 중복 선택 가능</a:t>
            </a:r>
            <a:r>
              <a:rPr lang="en-US" altLang="ko-KR" baseline="0" dirty="0"/>
              <a:t>)</a:t>
            </a:r>
            <a:endParaRPr lang="ko-KR" alt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등 전시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layout/>
              <c:dLblPos val="outEnd"/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2-C312-4783-AEE0-3915EFBB88DE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eparator>
</c:separator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1순위</c:v>
                </c:pt>
                <c:pt idx="1">
                  <c:v>2순위</c:v>
                </c:pt>
                <c:pt idx="2">
                  <c:v>3순위</c:v>
                </c:pt>
                <c:pt idx="3">
                  <c:v>4순위</c:v>
                </c:pt>
                <c:pt idx="4">
                  <c:v>5순위</c:v>
                </c:pt>
                <c:pt idx="5">
                  <c:v>6순위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197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5-72EF-40E3-B9F4-DAC68E7F1B6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빛 포토존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0"/>
              <c:dLblPos val="outEnd"/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0-C312-4783-AEE0-3915EFBB88DE}"/>
                </c:ext>
                <c:ext xmlns:c15="http://schemas.microsoft.com/office/drawing/2012/chart" uri="{CE6537A1-D6FC-4f65-9D91-7224C49458BB}"/>
              </c:extLst>
            </c:dLbl>
            <c:dLbl>
              <c:idx val="1"/>
              <c:layout/>
              <c:dLblPos val="outEnd"/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C312-4783-AEE0-3915EFBB88DE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eparator>
</c:separator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1순위</c:v>
                </c:pt>
                <c:pt idx="1">
                  <c:v>2순위</c:v>
                </c:pt>
                <c:pt idx="2">
                  <c:v>3순위</c:v>
                </c:pt>
                <c:pt idx="3">
                  <c:v>4순위</c:v>
                </c:pt>
                <c:pt idx="4">
                  <c:v>5순위</c:v>
                </c:pt>
                <c:pt idx="5">
                  <c:v>6순위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1">
                  <c:v>137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B-72EF-40E3-B9F4-DAC68E7F1B6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체험 프로그램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1"/>
            <c:showPercent val="0"/>
            <c:showBubbleSize val="0"/>
            <c:separator>
</c:separator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1순위</c:v>
                </c:pt>
                <c:pt idx="1">
                  <c:v>2순위</c:v>
                </c:pt>
                <c:pt idx="2">
                  <c:v>3순위</c:v>
                </c:pt>
                <c:pt idx="3">
                  <c:v>4순위</c:v>
                </c:pt>
                <c:pt idx="4">
                  <c:v>5순위</c:v>
                </c:pt>
                <c:pt idx="5">
                  <c:v>6순위</c:v>
                </c:pt>
              </c:strCache>
            </c:strRef>
          </c:cat>
          <c:val>
            <c:numRef>
              <c:f>Sheet1!$D$2:$D$7</c:f>
              <c:numCache>
                <c:formatCode>General</c:formatCode>
                <c:ptCount val="6"/>
                <c:pt idx="3">
                  <c:v>102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11-72EF-40E3-B9F4-DAC68E7F1B65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공연 프로그램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Lbl>
              <c:idx val="2"/>
              <c:layout/>
              <c:dLblPos val="outEnd"/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4-C312-4783-AEE0-3915EFBB88DE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eparator>
</c:separator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1순위</c:v>
                </c:pt>
                <c:pt idx="1">
                  <c:v>2순위</c:v>
                </c:pt>
                <c:pt idx="2">
                  <c:v>3순위</c:v>
                </c:pt>
                <c:pt idx="3">
                  <c:v>4순위</c:v>
                </c:pt>
                <c:pt idx="4">
                  <c:v>5순위</c:v>
                </c:pt>
                <c:pt idx="5">
                  <c:v>6순위</c:v>
                </c:pt>
              </c:strCache>
            </c:strRef>
          </c:cat>
          <c:val>
            <c:numRef>
              <c:f>Sheet1!$E$2:$E$7</c:f>
              <c:numCache>
                <c:formatCode>General</c:formatCode>
                <c:ptCount val="6"/>
                <c:pt idx="2">
                  <c:v>103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17-72EF-40E3-B9F4-DAC68E7F1B65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먹거리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1"/>
            <c:showPercent val="0"/>
            <c:showBubbleSize val="0"/>
            <c:separator>
</c:separator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1순위</c:v>
                </c:pt>
                <c:pt idx="1">
                  <c:v>2순위</c:v>
                </c:pt>
                <c:pt idx="2">
                  <c:v>3순위</c:v>
                </c:pt>
                <c:pt idx="3">
                  <c:v>4순위</c:v>
                </c:pt>
                <c:pt idx="4">
                  <c:v>5순위</c:v>
                </c:pt>
                <c:pt idx="5">
                  <c:v>6순위</c:v>
                </c:pt>
              </c:strCache>
            </c:strRef>
          </c:cat>
          <c:val>
            <c:numRef>
              <c:f>Sheet1!$F$2:$F$7</c:f>
              <c:numCache>
                <c:formatCode>General</c:formatCode>
                <c:ptCount val="6"/>
                <c:pt idx="4">
                  <c:v>75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1C-72EF-40E3-B9F4-DAC68E7F1B65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살거리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1"/>
            <c:showPercent val="0"/>
            <c:showBubbleSize val="0"/>
            <c:separator>
</c:separator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1순위</c:v>
                </c:pt>
                <c:pt idx="1">
                  <c:v>2순위</c:v>
                </c:pt>
                <c:pt idx="2">
                  <c:v>3순위</c:v>
                </c:pt>
                <c:pt idx="3">
                  <c:v>4순위</c:v>
                </c:pt>
                <c:pt idx="4">
                  <c:v>5순위</c:v>
                </c:pt>
                <c:pt idx="5">
                  <c:v>6순위</c:v>
                </c:pt>
              </c:strCache>
            </c:strRef>
          </c:cat>
          <c:val>
            <c:numRef>
              <c:f>Sheet1!$G$2:$G$7</c:f>
              <c:numCache>
                <c:formatCode>General</c:formatCode>
                <c:ptCount val="6"/>
                <c:pt idx="5">
                  <c:v>15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1D-72EF-40E3-B9F4-DAC68E7F1B65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-1208157536"/>
        <c:axId val="-1208151008"/>
      </c:barChart>
      <c:catAx>
        <c:axId val="-12081575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-1208151008"/>
        <c:crosses val="autoZero"/>
        <c:auto val="1"/>
        <c:lblAlgn val="ctr"/>
        <c:lblOffset val="100"/>
        <c:noMultiLvlLbl val="0"/>
      </c:catAx>
      <c:valAx>
        <c:axId val="-12081510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-12081575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ko-KR" altLang="en-US" dirty="0" smtClean="0"/>
              <a:t>노원구</a:t>
            </a:r>
            <a:r>
              <a:rPr lang="ko-KR" dirty="0" smtClean="0"/>
              <a:t> 주민의 등 축제 방문 예정 여부</a:t>
            </a:r>
            <a:endParaRPr lang="ko-KR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공릉 1동 주민의 등 축제 방문 여부</c:v>
                </c:pt>
              </c:strCache>
            </c:strRef>
          </c:tx>
          <c:dPt>
            <c:idx val="0"/>
            <c:bubble3D val="0"/>
            <c:spPr>
              <a:gradFill>
                <a:gsLst>
                  <a:gs pos="100000">
                    <a:schemeClr val="accent1">
                      <a:lumMod val="60000"/>
                      <a:lumOff val="40000"/>
                    </a:schemeClr>
                  </a:gs>
                  <a:gs pos="0">
                    <a:schemeClr val="accent1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C1A2-4052-9836-3EB6CFFC4613}"/>
              </c:ext>
            </c:extLst>
          </c:dPt>
          <c:dPt>
            <c:idx val="1"/>
            <c:bubble3D val="0"/>
            <c:spPr>
              <a:gradFill>
                <a:gsLst>
                  <a:gs pos="100000">
                    <a:schemeClr val="accent2">
                      <a:lumMod val="60000"/>
                      <a:lumOff val="40000"/>
                    </a:schemeClr>
                  </a:gs>
                  <a:gs pos="0">
                    <a:schemeClr val="accent2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C1A2-4052-9836-3EB6CFFC4613}"/>
              </c:ext>
            </c:extLst>
          </c:dPt>
          <c:dPt>
            <c:idx val="2"/>
            <c:bubble3D val="0"/>
            <c:spPr>
              <a:gradFill>
                <a:gsLst>
                  <a:gs pos="100000">
                    <a:schemeClr val="accent3">
                      <a:lumMod val="60000"/>
                      <a:lumOff val="40000"/>
                    </a:schemeClr>
                  </a:gs>
                  <a:gs pos="0">
                    <a:schemeClr val="accent3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E827-4A58-88BE-F5693DF87D9F}"/>
              </c:ext>
            </c:extLst>
          </c:dPt>
          <c:dPt>
            <c:idx val="3"/>
            <c:bubble3D val="0"/>
            <c:spPr>
              <a:gradFill>
                <a:gsLst>
                  <a:gs pos="100000">
                    <a:schemeClr val="accent4">
                      <a:lumMod val="60000"/>
                      <a:lumOff val="40000"/>
                    </a:schemeClr>
                  </a:gs>
                  <a:gs pos="0">
                    <a:schemeClr val="accent4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E827-4A58-88BE-F5693DF87D9F}"/>
              </c:ext>
            </c:extLst>
          </c:dPt>
          <c:dPt>
            <c:idx val="4"/>
            <c:bubble3D val="0"/>
            <c:spPr>
              <a:gradFill>
                <a:gsLst>
                  <a:gs pos="100000">
                    <a:schemeClr val="accent5">
                      <a:lumMod val="60000"/>
                      <a:lumOff val="40000"/>
                    </a:schemeClr>
                  </a:gs>
                  <a:gs pos="0">
                    <a:schemeClr val="accent5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9-E827-4A58-88BE-F5693DF87D9F}"/>
              </c:ext>
            </c:extLst>
          </c:dPt>
          <c:dLbls>
            <c:dLbl>
              <c:idx val="0"/>
              <c:layout>
                <c:manualLayout>
                  <c:x val="-0.16614105561023623"/>
                  <c:y val="0.15715636336390482"/>
                </c:manualLayout>
              </c:layout>
              <c:tx>
                <c:rich>
                  <a:bodyPr/>
                  <a:lstStyle/>
                  <a:p>
                    <a:fld id="{89E84862-9CEE-430B-9671-9368B1A687A6}" type="CATEGORYNAME">
                      <a:rPr lang="ko-KR" altLang="en-US"/>
                      <a:pPr/>
                      <a:t>[범주 이름]</a:t>
                    </a:fld>
                    <a:r>
                      <a:rPr lang="en-US" altLang="ko-KR" baseline="0"/>
                      <a:t>, </a:t>
                    </a:r>
                    <a:fld id="{2ACB42A2-03F7-4FA7-869F-408D55210C9B}" type="VALUE">
                      <a:rPr lang="en-US" altLang="ko-KR" baseline="0" smtClean="0"/>
                      <a:pPr/>
                      <a:t>[값]</a:t>
                    </a:fld>
                    <a:r>
                      <a:rPr lang="ko-KR" altLang="en-US" baseline="0" smtClean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C1A2-4052-9836-3EB6CFFC4613}"/>
                </c:ex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dLbl>
              <c:idx val="1"/>
              <c:layout>
                <c:manualLayout>
                  <c:x val="8.6951710137795277E-2"/>
                  <c:y val="-0.23263285970516365"/>
                </c:manualLayout>
              </c:layout>
              <c:tx>
                <c:rich>
                  <a:bodyPr/>
                  <a:lstStyle/>
                  <a:p>
                    <a:fld id="{51EBFD1E-A370-4CAB-9B8E-407B8923C6EC}" type="CATEGORYNAME">
                      <a:rPr lang="ko-KR" altLang="en-US"/>
                      <a:pPr/>
                      <a:t>[범주 이름]</a:t>
                    </a:fld>
                    <a:r>
                      <a:rPr lang="en-US" altLang="ko-KR" baseline="0"/>
                      <a:t>, </a:t>
                    </a:r>
                    <a:fld id="{52758201-AB34-4086-B4AC-3605C730506B}" type="VALUE">
                      <a:rPr lang="en-US" altLang="ko-KR" baseline="0" smtClean="0"/>
                      <a:pPr/>
                      <a:t>[값]</a:t>
                    </a:fld>
                    <a:r>
                      <a:rPr lang="ko-KR" altLang="en-US" baseline="0" smtClean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C1A2-4052-9836-3EB6CFFC4613}"/>
                </c:ex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dLbl>
              <c:idx val="2"/>
              <c:layout/>
              <c:tx>
                <c:rich>
                  <a:bodyPr/>
                  <a:lstStyle/>
                  <a:p>
                    <a:fld id="{B24932D3-6367-4FE7-B3E5-75DDD213C293}" type="CATEGORYNAME">
                      <a:rPr lang="ko-KR" altLang="en-US"/>
                      <a:pPr/>
                      <a:t>[범주 이름]</a:t>
                    </a:fld>
                    <a:r>
                      <a:rPr lang="en-US" altLang="ko-KR" baseline="0" dirty="0"/>
                      <a:t>, </a:t>
                    </a:r>
                    <a:fld id="{64A924E1-3BEA-4281-B5FB-1C42A32E27D5}" type="VALUE">
                      <a:rPr lang="en-US" altLang="ko-KR" baseline="0" smtClean="0"/>
                      <a:pPr/>
                      <a:t>[값]</a:t>
                    </a:fld>
                    <a:r>
                      <a:rPr lang="ko-KR" altLang="en-US" baseline="0" dirty="0" smtClean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5-E827-4A58-88BE-F5693DF87D9F}"/>
                </c:ex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dLbl>
              <c:idx val="3"/>
              <c:layout>
                <c:manualLayout>
                  <c:x val="-7.3620201771653543E-2"/>
                  <c:y val="4.342968482839045E-2"/>
                </c:manualLayout>
              </c:layout>
              <c:tx>
                <c:rich>
                  <a:bodyPr/>
                  <a:lstStyle/>
                  <a:p>
                    <a:fld id="{43EAB5BB-E95A-4002-8DC5-A2B9D9B97203}" type="CATEGORYNAME">
                      <a:rPr lang="ko-KR" altLang="en-US"/>
                      <a:pPr/>
                      <a:t>[범주 이름]</a:t>
                    </a:fld>
                    <a:r>
                      <a:rPr lang="en-US" altLang="ko-KR" baseline="0"/>
                      <a:t>, </a:t>
                    </a:r>
                    <a:fld id="{CD4C5D67-F754-4F18-8F35-A03D070F3CA4}" type="VALUE">
                      <a:rPr lang="en-US" altLang="ko-KR" baseline="0" smtClean="0"/>
                      <a:pPr/>
                      <a:t>[값]</a:t>
                    </a:fld>
                    <a:r>
                      <a:rPr lang="ko-KR" altLang="en-US" baseline="0" smtClean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7-E827-4A58-88BE-F5693DF87D9F}"/>
                </c:ex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dLbl>
              <c:idx val="4"/>
              <c:layout>
                <c:manualLayout>
                  <c:x val="0.11204041584645669"/>
                  <c:y val="2.8794904724722889E-2"/>
                </c:manualLayout>
              </c:layout>
              <c:tx>
                <c:rich>
                  <a:bodyPr/>
                  <a:lstStyle/>
                  <a:p>
                    <a:fld id="{EB6B7F90-602F-46D5-A2BB-8D46B3629CE9}" type="CATEGORYNAME">
                      <a:rPr lang="ko-KR" altLang="en-US"/>
                      <a:pPr/>
                      <a:t>[범주 이름]</a:t>
                    </a:fld>
                    <a:r>
                      <a:rPr lang="en-US" altLang="ko-KR" baseline="0"/>
                      <a:t>, </a:t>
                    </a:r>
                    <a:fld id="{FBA832EA-FC3C-49B2-BDE5-AFCAF607E3D5}" type="VALUE">
                      <a:rPr lang="en-US" altLang="ko-KR" baseline="0" smtClean="0"/>
                      <a:pPr/>
                      <a:t>[값]</a:t>
                    </a:fld>
                    <a:r>
                      <a:rPr lang="ko-KR" altLang="en-US" baseline="0" smtClean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9-E827-4A58-88BE-F5693DF87D9F}"/>
                </c:ex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bestFit"/>
            <c:showLegendKey val="0"/>
            <c:showVal val="1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반드시 방문한다</c:v>
                </c:pt>
                <c:pt idx="1">
                  <c:v>가능하면 방문한다</c:v>
                </c:pt>
                <c:pt idx="2">
                  <c:v>그저 그렇다</c:v>
                </c:pt>
                <c:pt idx="3">
                  <c:v>별로 방문하고 싶지 않다</c:v>
                </c:pt>
                <c:pt idx="4">
                  <c:v>절대 방문하지 않는다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88</c:v>
                </c:pt>
                <c:pt idx="1">
                  <c:v>197</c:v>
                </c:pt>
                <c:pt idx="2">
                  <c:v>49</c:v>
                </c:pt>
                <c:pt idx="3">
                  <c:v>14</c:v>
                </c:pt>
                <c:pt idx="4">
                  <c:v>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C1A2-4052-9836-3EB6CFFC4613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/>
      <c:overlay val="0"/>
      <c:spPr>
        <a:solidFill>
          <a:schemeClr val="lt1">
            <a:alpha val="50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pattFill prst="dkDnDiag">
      <a:fgClr>
        <a:schemeClr val="lt1"/>
      </a:fgClr>
      <a:bgClr>
        <a:schemeClr val="dk1">
          <a:lumMod val="10000"/>
          <a:lumOff val="90000"/>
        </a:schemeClr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ko-KR" altLang="en-US" dirty="0" smtClean="0"/>
              <a:t>노원구</a:t>
            </a:r>
            <a:r>
              <a:rPr lang="ko-KR" dirty="0" smtClean="0"/>
              <a:t> </a:t>
            </a:r>
            <a:r>
              <a:rPr lang="ko-KR" dirty="0"/>
              <a:t>주민의 탈 축제 방문 여부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공릉 1동 주민의 탈 축제 방문 여부</c:v>
                </c:pt>
              </c:strCache>
            </c:strRef>
          </c:tx>
          <c:dPt>
            <c:idx val="0"/>
            <c:bubble3D val="0"/>
            <c:spPr>
              <a:gradFill>
                <a:gsLst>
                  <a:gs pos="100000">
                    <a:schemeClr val="accent1">
                      <a:lumMod val="60000"/>
                      <a:lumOff val="40000"/>
                    </a:schemeClr>
                  </a:gs>
                  <a:gs pos="0">
                    <a:schemeClr val="accent1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9C52-46A0-9925-85BE2EABB70B}"/>
              </c:ext>
            </c:extLst>
          </c:dPt>
          <c:dPt>
            <c:idx val="1"/>
            <c:bubble3D val="0"/>
            <c:spPr>
              <a:gradFill>
                <a:gsLst>
                  <a:gs pos="100000">
                    <a:schemeClr val="accent2">
                      <a:lumMod val="60000"/>
                      <a:lumOff val="40000"/>
                    </a:schemeClr>
                  </a:gs>
                  <a:gs pos="0">
                    <a:schemeClr val="accent2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9C52-46A0-9925-85BE2EABB70B}"/>
              </c:ext>
            </c:extLst>
          </c:dPt>
          <c:dLbls>
            <c:dLbl>
              <c:idx val="0"/>
              <c:layout>
                <c:manualLayout>
                  <c:x val="-0.1801386579470384"/>
                  <c:y val="7.0612292654263498E-2"/>
                </c:manualLayout>
              </c:layout>
              <c:tx>
                <c:rich>
                  <a:bodyPr/>
                  <a:lstStyle/>
                  <a:p>
                    <a:fld id="{6DCF41A2-DA37-46D0-B2E6-1DEC9D476162}" type="CATEGORYNAME">
                      <a:rPr lang="ko-KR" altLang="en-US"/>
                      <a:pPr/>
                      <a:t>[범주 이름]</a:t>
                    </a:fld>
                    <a:endParaRPr lang="ko-KR" altLang="en-US" baseline="0" dirty="0"/>
                  </a:p>
                  <a:p>
                    <a:fld id="{35A0EA31-C4CE-4547-B962-509BD669CA2C}" type="VALUE">
                      <a:rPr lang="en-US" altLang="ko-KR" smtClean="0"/>
                      <a:pPr/>
                      <a:t>[값]</a:t>
                    </a:fld>
                    <a:r>
                      <a:rPr lang="ko-KR" altLang="en-US" dirty="0" smtClean="0"/>
                      <a:t>명</a:t>
                    </a:r>
                  </a:p>
                </c:rich>
              </c:tx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9C52-46A0-9925-85BE2EABB70B}"/>
                </c:ext>
                <c:ext xmlns:c15="http://schemas.microsoft.com/office/drawing/2012/chart" uri="{CE6537A1-D6FC-4f65-9D91-7224C49458BB}">
                  <c15:layout>
                    <c:manualLayout>
                      <c:w val="8.2372535780409484E-2"/>
                      <c:h val="0.13192967938424707"/>
                    </c:manualLayout>
                  </c15:layout>
                  <c15:dlblFieldTable/>
                  <c15:showDataLabelsRange val="0"/>
                </c:ext>
              </c:extLst>
            </c:dLbl>
            <c:dLbl>
              <c:idx val="1"/>
              <c:layout>
                <c:manualLayout>
                  <c:x val="0.18322711053669416"/>
                  <c:y val="-7.4857248101793297E-2"/>
                </c:manualLayout>
              </c:layout>
              <c:tx>
                <c:rich>
                  <a:bodyPr/>
                  <a:lstStyle/>
                  <a:p>
                    <a:fld id="{F22CDFD1-1543-46EA-968B-5FEF179635F5}" type="CATEGORYNAME">
                      <a:rPr lang="ko-KR" altLang="en-US"/>
                      <a:pPr/>
                      <a:t>[범주 이름]</a:t>
                    </a:fld>
                    <a:endParaRPr lang="ko-KR" altLang="en-US" baseline="0" dirty="0"/>
                  </a:p>
                  <a:p>
                    <a:fld id="{E83096F9-1FA1-4D2B-A85D-498559B34091}" type="VALUE">
                      <a:rPr lang="en-US" altLang="ko-KR" smtClean="0"/>
                      <a:pPr/>
                      <a:t>[값]</a:t>
                    </a:fld>
                    <a:r>
                      <a:rPr lang="ko-KR" altLang="en-US" dirty="0" smtClean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9C52-46A0-9925-85BE2EABB70B}"/>
                </c:ext>
                <c:ext xmlns:c15="http://schemas.microsoft.com/office/drawing/2012/chart" uri="{CE6537A1-D6FC-4f65-9D91-7224C49458BB}">
                  <c15:layout>
                    <c:manualLayout>
                      <c:w val="0.10149188644510804"/>
                      <c:h val="0.13661717909589202"/>
                    </c:manualLayout>
                  </c15:layout>
                  <c15:dlblFieldTable/>
                  <c15:showDataLabelsRange val="0"/>
                </c:ext>
              </c:extLst>
            </c:dLbl>
            <c:spPr>
              <a:noFill/>
              <a:ln w="9525">
                <a:noFill/>
              </a:ln>
              <a:effectLst/>
            </c:spPr>
            <c:txPr>
              <a:bodyPr rot="0" spcFirstLastPara="1" vertOverflow="clip" horzOverflow="clip" vert="horz" wrap="square" lIns="36576" tIns="18288" rIns="36576" bIns="18288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eparator>
</c:separator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Sheet1!$A$2:$A$3</c:f>
              <c:strCache>
                <c:ptCount val="2"/>
                <c:pt idx="0">
                  <c:v>있다</c:v>
                </c:pt>
                <c:pt idx="1">
                  <c:v>없다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145</c:v>
                </c:pt>
                <c:pt idx="1">
                  <c:v>205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4F07-41DE-AD91-8691F0B120E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8780569320066207"/>
          <c:y val="0.42765259426349689"/>
          <c:w val="8.3238312007874016E-2"/>
          <c:h val="0.21218318084503071"/>
        </c:manualLayout>
      </c:layout>
      <c:overlay val="0"/>
      <c:spPr>
        <a:solidFill>
          <a:schemeClr val="lt1">
            <a:alpha val="50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pattFill prst="dkDnDiag">
      <a:fgClr>
        <a:schemeClr val="lt1"/>
      </a:fgClr>
      <a:bgClr>
        <a:schemeClr val="dk1">
          <a:lumMod val="10000"/>
          <a:lumOff val="90000"/>
        </a:schemeClr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dirty="0" smtClean="0"/>
              <a:t>탈 축제에 대한 노원구 주민들의 생각</a:t>
            </a:r>
            <a:endParaRPr lang="ko-KR" altLang="en-US" dirty="0"/>
          </a:p>
        </c:rich>
      </c:tx>
      <c:layout>
        <c:manualLayout>
          <c:xMode val="edge"/>
          <c:yMode val="edge"/>
          <c:x val="0.30176328502415461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layout/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흥미로운</c:v>
                </c:pt>
                <c:pt idx="1">
                  <c:v>교육적인</c:v>
                </c:pt>
                <c:pt idx="2">
                  <c:v>타 축제와 다른</c:v>
                </c:pt>
                <c:pt idx="3">
                  <c:v>지역에 유익한</c:v>
                </c:pt>
                <c:pt idx="4">
                  <c:v>예산이 필요한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2.4</c:v>
                </c:pt>
                <c:pt idx="1">
                  <c:v>2.2999999999999998</c:v>
                </c:pt>
                <c:pt idx="2">
                  <c:v>2.4</c:v>
                </c:pt>
                <c:pt idx="3">
                  <c:v>2.4</c:v>
                </c:pt>
                <c:pt idx="4">
                  <c:v>2.4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0D86-411C-B794-E914F60719F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열1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흥미로운</c:v>
                </c:pt>
                <c:pt idx="1">
                  <c:v>교육적인</c:v>
                </c:pt>
                <c:pt idx="2">
                  <c:v>타 축제와 다른</c:v>
                </c:pt>
                <c:pt idx="3">
                  <c:v>지역에 유익한</c:v>
                </c:pt>
                <c:pt idx="4">
                  <c:v>예산이 필요한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0D86-411C-B794-E914F60719F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열2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흥미로운</c:v>
                </c:pt>
                <c:pt idx="1">
                  <c:v>교육적인</c:v>
                </c:pt>
                <c:pt idx="2">
                  <c:v>타 축제와 다른</c:v>
                </c:pt>
                <c:pt idx="3">
                  <c:v>지역에 유익한</c:v>
                </c:pt>
                <c:pt idx="4">
                  <c:v>예산이 필요한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0D86-411C-B794-E914F60719F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1208160256"/>
        <c:axId val="-1208156448"/>
      </c:lineChart>
      <c:catAx>
        <c:axId val="-12081602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-1208156448"/>
        <c:crosses val="autoZero"/>
        <c:auto val="1"/>
        <c:lblAlgn val="ctr"/>
        <c:lblOffset val="100"/>
        <c:noMultiLvlLbl val="0"/>
      </c:catAx>
      <c:valAx>
        <c:axId val="-1208156448"/>
        <c:scaling>
          <c:orientation val="minMax"/>
          <c:max val="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-1208160256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  <c:userShapes r:id="rId4"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dirty="0"/>
              <a:t>탈 축제</a:t>
            </a:r>
            <a:r>
              <a:rPr lang="ko-KR" altLang="en-US" baseline="0" dirty="0"/>
              <a:t> 방문 시 기대 요소</a:t>
            </a:r>
            <a:r>
              <a:rPr lang="en-US" altLang="ko-KR" baseline="0" dirty="0"/>
              <a:t>(2</a:t>
            </a:r>
            <a:r>
              <a:rPr lang="ko-KR" altLang="en-US" baseline="0" dirty="0"/>
              <a:t>가지 중복 선택 가능</a:t>
            </a:r>
            <a:r>
              <a:rPr lang="en-US" altLang="ko-KR" baseline="0" dirty="0"/>
              <a:t>)</a:t>
            </a:r>
            <a:endParaRPr lang="ko-KR" alt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탈 퍼레이드 경연대회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layout/>
              <c:dLblPos val="outEnd"/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0-393C-4A8A-A9BC-98BB55A51F50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FCF6-4778-BFB0-D687E65942C0}"/>
                </c:ext>
                <c:ext xmlns:c15="http://schemas.microsoft.com/office/drawing/2012/chart" uri="{CE6537A1-D6FC-4f65-9D91-7224C49458BB}"/>
              </c:extLst>
            </c:dLbl>
            <c:dLbl>
              <c:idx val="3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2-FCF6-4778-BFB0-D687E65942C0}"/>
                </c:ext>
                <c:ext xmlns:c15="http://schemas.microsoft.com/office/drawing/2012/chart" uri="{CE6537A1-D6FC-4f65-9D91-7224C49458BB}"/>
              </c:extLst>
            </c:dLbl>
            <c:dLbl>
              <c:idx val="4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FCF6-4778-BFB0-D687E65942C0}"/>
                </c:ext>
                <c:ext xmlns:c15="http://schemas.microsoft.com/office/drawing/2012/chart" uri="{CE6537A1-D6FC-4f65-9D91-7224C49458BB}"/>
              </c:extLst>
            </c:dLbl>
            <c:dLbl>
              <c:idx val="5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4-FCF6-4778-BFB0-D687E65942C0}"/>
                </c:ext>
                <c:ext xmlns:c15="http://schemas.microsoft.com/office/drawing/2012/chart" uri="{CE6537A1-D6FC-4f65-9D91-7224C49458BB}"/>
              </c:extLst>
            </c:dLbl>
            <c:dLbl>
              <c:idx val="6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5-FCF6-4778-BFB0-D687E65942C0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1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1순위</c:v>
                </c:pt>
                <c:pt idx="1">
                  <c:v>2순위</c:v>
                </c:pt>
                <c:pt idx="2">
                  <c:v>3순위</c:v>
                </c:pt>
                <c:pt idx="3">
                  <c:v>4순위</c:v>
                </c:pt>
                <c:pt idx="4">
                  <c:v>5순위</c:v>
                </c:pt>
                <c:pt idx="5">
                  <c:v>6순위</c:v>
                </c:pt>
                <c:pt idx="6">
                  <c:v>7순위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170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6-FCF6-4778-BFB0-D687E65942C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공연 프로그램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2"/>
              <c:layout/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8-FCF6-4778-BFB0-D687E65942C0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9-FCF6-4778-BFB0-D687E65942C0}"/>
                </c:ext>
                <c:ext xmlns:c15="http://schemas.microsoft.com/office/drawing/2012/chart" uri="{CE6537A1-D6FC-4f65-9D91-7224C49458BB}"/>
              </c:extLst>
            </c:dLbl>
            <c:dLbl>
              <c:idx val="4"/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A-FCF6-4778-BFB0-D687E65942C0}"/>
                </c:ext>
                <c:ext xmlns:c15="http://schemas.microsoft.com/office/drawing/2012/chart" uri="{CE6537A1-D6FC-4f65-9D91-7224C49458BB}"/>
              </c:extLst>
            </c:dLbl>
            <c:dLbl>
              <c:idx val="5"/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B-FCF6-4778-BFB0-D687E65942C0}"/>
                </c:ext>
                <c:ext xmlns:c15="http://schemas.microsoft.com/office/drawing/2012/chart" uri="{CE6537A1-D6FC-4f65-9D91-7224C49458BB}"/>
              </c:extLst>
            </c:dLbl>
            <c:dLbl>
              <c:idx val="6"/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C-FCF6-4778-BFB0-D687E65942C0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1"/>
            <c:showPercent val="0"/>
            <c:showBubbleSize val="0"/>
            <c:separator>
</c:separator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1순위</c:v>
                </c:pt>
                <c:pt idx="1">
                  <c:v>2순위</c:v>
                </c:pt>
                <c:pt idx="2">
                  <c:v>3순위</c:v>
                </c:pt>
                <c:pt idx="3">
                  <c:v>4순위</c:v>
                </c:pt>
                <c:pt idx="4">
                  <c:v>5순위</c:v>
                </c:pt>
                <c:pt idx="5">
                  <c:v>6순위</c:v>
                </c:pt>
                <c:pt idx="6">
                  <c:v>7순위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2">
                  <c:v>123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D-FCF6-4778-BFB0-D687E65942C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체험 프로그램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0"/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E-FCF6-4778-BFB0-D687E65942C0}"/>
                </c:ext>
                <c:ext xmlns:c15="http://schemas.microsoft.com/office/drawing/2012/chart" uri="{CE6537A1-D6FC-4f65-9D91-7224C49458BB}"/>
              </c:extLst>
            </c:dLbl>
            <c:dLbl>
              <c:idx val="1"/>
              <c:layout/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F-FCF6-4778-BFB0-D687E65942C0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11-FCF6-4778-BFB0-D687E65942C0}"/>
                </c:ext>
                <c:ext xmlns:c15="http://schemas.microsoft.com/office/drawing/2012/chart" uri="{CE6537A1-D6FC-4f65-9D91-7224C49458BB}"/>
              </c:extLst>
            </c:dLbl>
            <c:dLbl>
              <c:idx val="5"/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12-FCF6-4778-BFB0-D687E65942C0}"/>
                </c:ext>
                <c:ext xmlns:c15="http://schemas.microsoft.com/office/drawing/2012/chart" uri="{CE6537A1-D6FC-4f65-9D91-7224C49458BB}"/>
              </c:extLst>
            </c:dLbl>
            <c:dLbl>
              <c:idx val="6"/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13-FCF6-4778-BFB0-D687E65942C0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1"/>
            <c:showPercent val="0"/>
            <c:showBubbleSize val="0"/>
            <c:separator>
</c:separator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1순위</c:v>
                </c:pt>
                <c:pt idx="1">
                  <c:v>2순위</c:v>
                </c:pt>
                <c:pt idx="2">
                  <c:v>3순위</c:v>
                </c:pt>
                <c:pt idx="3">
                  <c:v>4순위</c:v>
                </c:pt>
                <c:pt idx="4">
                  <c:v>5순위</c:v>
                </c:pt>
                <c:pt idx="5">
                  <c:v>6순위</c:v>
                </c:pt>
                <c:pt idx="6">
                  <c:v>7순위</c:v>
                </c:pt>
              </c:strCache>
            </c:strRef>
          </c:cat>
          <c:val>
            <c:numRef>
              <c:f>Sheet1!$D$2:$D$8</c:f>
              <c:numCache>
                <c:formatCode>General</c:formatCode>
                <c:ptCount val="7"/>
                <c:pt idx="1">
                  <c:v>125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14-FCF6-4778-BFB0-D687E65942C0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전시 프로그램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Lbl>
              <c:idx val="0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15-FCF6-4778-BFB0-D687E65942C0}"/>
                </c:ext>
                <c:ext xmlns:c15="http://schemas.microsoft.com/office/drawing/2012/chart" uri="{CE6537A1-D6FC-4f65-9D91-7224C49458BB}"/>
              </c:extLst>
            </c:dLbl>
            <c:dLbl>
              <c:idx val="1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16-FCF6-4778-BFB0-D687E65942C0}"/>
                </c:ext>
                <c:ext xmlns:c15="http://schemas.microsoft.com/office/drawing/2012/chart" uri="{CE6537A1-D6FC-4f65-9D91-7224C49458BB}"/>
              </c:extLst>
            </c:dLbl>
            <c:dLbl>
              <c:idx val="4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18-FCF6-4778-BFB0-D687E65942C0}"/>
                </c:ext>
                <c:ext xmlns:c15="http://schemas.microsoft.com/office/drawing/2012/chart" uri="{CE6537A1-D6FC-4f65-9D91-7224C49458BB}"/>
              </c:extLst>
            </c:dLbl>
            <c:dLbl>
              <c:idx val="5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19-FCF6-4778-BFB0-D687E65942C0}"/>
                </c:ext>
                <c:ext xmlns:c15="http://schemas.microsoft.com/office/drawing/2012/chart" uri="{CE6537A1-D6FC-4f65-9D91-7224C49458BB}"/>
              </c:extLst>
            </c:dLbl>
            <c:dLbl>
              <c:idx val="6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1A-FCF6-4778-BFB0-D687E65942C0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1"/>
            <c:showPercent val="0"/>
            <c:showBubbleSize val="0"/>
            <c:separator>
</c:separator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1순위</c:v>
                </c:pt>
                <c:pt idx="1">
                  <c:v>2순위</c:v>
                </c:pt>
                <c:pt idx="2">
                  <c:v>3순위</c:v>
                </c:pt>
                <c:pt idx="3">
                  <c:v>4순위</c:v>
                </c:pt>
                <c:pt idx="4">
                  <c:v>5순위</c:v>
                </c:pt>
                <c:pt idx="5">
                  <c:v>6순위</c:v>
                </c:pt>
                <c:pt idx="6">
                  <c:v>7순위</c:v>
                </c:pt>
              </c:strCache>
            </c:strRef>
          </c:cat>
          <c:val>
            <c:numRef>
              <c:f>Sheet1!$E$2:$E$8</c:f>
              <c:numCache>
                <c:formatCode>General</c:formatCode>
                <c:ptCount val="7"/>
                <c:pt idx="3">
                  <c:v>81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1B-FCF6-4778-BFB0-D687E65942C0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어린이 대상 프로그램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dLbl>
              <c:idx val="0"/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1C-FCF6-4778-BFB0-D687E65942C0}"/>
                </c:ext>
                <c:ext xmlns:c15="http://schemas.microsoft.com/office/drawing/2012/chart" uri="{CE6537A1-D6FC-4f65-9D91-7224C49458BB}"/>
              </c:extLst>
            </c:dLbl>
            <c:dLbl>
              <c:idx val="1"/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1D-FCF6-4778-BFB0-D687E65942C0}"/>
                </c:ext>
                <c:ext xmlns:c15="http://schemas.microsoft.com/office/drawing/2012/chart" uri="{CE6537A1-D6FC-4f65-9D91-7224C49458BB}"/>
              </c:extLst>
            </c:dLbl>
            <c:dLbl>
              <c:idx val="3"/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1E-FCF6-4778-BFB0-D687E65942C0}"/>
                </c:ext>
                <c:ext xmlns:c15="http://schemas.microsoft.com/office/drawing/2012/chart" uri="{CE6537A1-D6FC-4f65-9D91-7224C49458BB}"/>
              </c:extLst>
            </c:dLbl>
            <c:dLbl>
              <c:idx val="4"/>
              <c:layout/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1F-FCF6-4778-BFB0-D687E65942C0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5"/>
              <c:layout>
                <c:manualLayout>
                  <c:x val="8.4541062801932361E-3"/>
                  <c:y val="-7.1739130434782694E-2"/>
                </c:manualLayout>
              </c:layout>
              <c:dLblPos val="outEnd"/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20-FCF6-4778-BFB0-D687E65942C0}"/>
                </c:ext>
                <c:ext xmlns:c15="http://schemas.microsoft.com/office/drawing/2012/chart" uri="{CE6537A1-D6FC-4f65-9D91-7224C49458BB}"/>
              </c:extLst>
            </c:dLbl>
            <c:dLbl>
              <c:idx val="6"/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21-FCF6-4778-BFB0-D687E65942C0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1"/>
            <c:showPercent val="0"/>
            <c:showBubbleSize val="0"/>
            <c:separator>
</c:separator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1순위</c:v>
                </c:pt>
                <c:pt idx="1">
                  <c:v>2순위</c:v>
                </c:pt>
                <c:pt idx="2">
                  <c:v>3순위</c:v>
                </c:pt>
                <c:pt idx="3">
                  <c:v>4순위</c:v>
                </c:pt>
                <c:pt idx="4">
                  <c:v>5순위</c:v>
                </c:pt>
                <c:pt idx="5">
                  <c:v>6순위</c:v>
                </c:pt>
                <c:pt idx="6">
                  <c:v>7순위</c:v>
                </c:pt>
              </c:strCache>
            </c:strRef>
          </c:cat>
          <c:val>
            <c:numRef>
              <c:f>Sheet1!$F$2:$F$8</c:f>
              <c:numCache>
                <c:formatCode>General</c:formatCode>
                <c:ptCount val="7"/>
                <c:pt idx="4">
                  <c:v>63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22-FCF6-4778-BFB0-D687E65942C0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먹거리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dLbl>
              <c:idx val="0"/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0-29B9-4925-9EB5-6A0B8EC0C019}"/>
                </c:ext>
                <c:ext xmlns:c15="http://schemas.microsoft.com/office/drawing/2012/chart" uri="{CE6537A1-D6FC-4f65-9D91-7224C49458BB}"/>
              </c:extLst>
            </c:dLbl>
            <c:dLbl>
              <c:idx val="1"/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2-29B9-4925-9EB5-6A0B8EC0C019}"/>
                </c:ext>
                <c:ext xmlns:c15="http://schemas.microsoft.com/office/drawing/2012/chart" uri="{CE6537A1-D6FC-4f65-9D91-7224C49458BB}"/>
              </c:extLst>
            </c:dLbl>
            <c:dLbl>
              <c:idx val="2"/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4-29B9-4925-9EB5-6A0B8EC0C019}"/>
                </c:ext>
                <c:ext xmlns:c15="http://schemas.microsoft.com/office/drawing/2012/chart" uri="{CE6537A1-D6FC-4f65-9D91-7224C49458BB}"/>
              </c:extLst>
            </c:dLbl>
            <c:dLbl>
              <c:idx val="5"/>
              <c:layout/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8-29B9-4925-9EB5-6A0B8EC0C019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6"/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9-29B9-4925-9EB5-6A0B8EC0C019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1"/>
            <c:showPercent val="0"/>
            <c:showBubbleSize val="0"/>
            <c:separator>
</c:separator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1순위</c:v>
                </c:pt>
                <c:pt idx="1">
                  <c:v>2순위</c:v>
                </c:pt>
                <c:pt idx="2">
                  <c:v>3순위</c:v>
                </c:pt>
                <c:pt idx="3">
                  <c:v>4순위</c:v>
                </c:pt>
                <c:pt idx="4">
                  <c:v>5순위</c:v>
                </c:pt>
                <c:pt idx="5">
                  <c:v>6순위</c:v>
                </c:pt>
                <c:pt idx="6">
                  <c:v>7순위</c:v>
                </c:pt>
              </c:strCache>
            </c:strRef>
          </c:cat>
          <c:val>
            <c:numRef>
              <c:f>Sheet1!$G$2:$G$8</c:f>
              <c:numCache>
                <c:formatCode>General</c:formatCode>
                <c:ptCount val="7"/>
                <c:pt idx="5">
                  <c:v>54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23-FCF6-4778-BFB0-D687E65942C0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살거리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29B9-4925-9EB5-6A0B8EC0C019}"/>
                </c:ext>
                <c:ext xmlns:c15="http://schemas.microsoft.com/office/drawing/2012/chart" uri="{CE6537A1-D6FC-4f65-9D91-7224C49458BB}"/>
              </c:extLst>
            </c:dLbl>
            <c:dLbl>
              <c:idx val="1"/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29B9-4925-9EB5-6A0B8EC0C019}"/>
                </c:ext>
                <c:ext xmlns:c15="http://schemas.microsoft.com/office/drawing/2012/chart" uri="{CE6537A1-D6FC-4f65-9D91-7224C49458BB}"/>
              </c:extLst>
            </c:dLbl>
            <c:dLbl>
              <c:idx val="2"/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5-29B9-4925-9EB5-6A0B8EC0C019}"/>
                </c:ext>
                <c:ext xmlns:c15="http://schemas.microsoft.com/office/drawing/2012/chart" uri="{CE6537A1-D6FC-4f65-9D91-7224C49458BB}"/>
              </c:extLst>
            </c:dLbl>
            <c:dLbl>
              <c:idx val="3"/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6-29B9-4925-9EB5-6A0B8EC0C019}"/>
                </c:ext>
                <c:ext xmlns:c15="http://schemas.microsoft.com/office/drawing/2012/chart" uri="{CE6537A1-D6FC-4f65-9D91-7224C49458BB}"/>
              </c:extLst>
            </c:dLbl>
            <c:dLbl>
              <c:idx val="4"/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7-29B9-4925-9EB5-6A0B8EC0C019}"/>
                </c:ext>
                <c:ext xmlns:c15="http://schemas.microsoft.com/office/drawing/2012/chart" uri="{CE6537A1-D6FC-4f65-9D91-7224C49458BB}"/>
              </c:extLst>
            </c:dLbl>
            <c:dLbl>
              <c:idx val="5"/>
              <c:layout>
                <c:manualLayout>
                  <c:x val="0.11352657004830918"/>
                  <c:y val="-6.9565217391304349E-2"/>
                </c:manualLayout>
              </c:layout>
              <c:dLblPos val="outEnd"/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B-29B9-4925-9EB5-6A0B8EC0C019}"/>
                </c:ext>
                <c:ext xmlns:c15="http://schemas.microsoft.com/office/drawing/2012/chart" uri="{CE6537A1-D6FC-4f65-9D91-7224C49458BB}"/>
              </c:extLst>
            </c:dLbl>
            <c:dLbl>
              <c:idx val="6"/>
              <c:layout/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A-29B9-4925-9EB5-6A0B8EC0C019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1"/>
            <c:showPercent val="0"/>
            <c:showBubbleSize val="0"/>
            <c:separator>
</c:separator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1순위</c:v>
                </c:pt>
                <c:pt idx="1">
                  <c:v>2순위</c:v>
                </c:pt>
                <c:pt idx="2">
                  <c:v>3순위</c:v>
                </c:pt>
                <c:pt idx="3">
                  <c:v>4순위</c:v>
                </c:pt>
                <c:pt idx="4">
                  <c:v>5순위</c:v>
                </c:pt>
                <c:pt idx="5">
                  <c:v>6순위</c:v>
                </c:pt>
                <c:pt idx="6">
                  <c:v>7순위</c:v>
                </c:pt>
              </c:strCache>
            </c:strRef>
          </c:cat>
          <c:val>
            <c:numRef>
              <c:f>Sheet1!$H$2:$H$8</c:f>
              <c:numCache>
                <c:formatCode>General</c:formatCode>
                <c:ptCount val="7"/>
                <c:pt idx="6">
                  <c:v>14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24-FCF6-4778-BFB0-D687E65942C0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-1208154816"/>
        <c:axId val="-1208153184"/>
      </c:barChart>
      <c:catAx>
        <c:axId val="-12081548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-1208153184"/>
        <c:crosses val="autoZero"/>
        <c:auto val="1"/>
        <c:lblAlgn val="ctr"/>
        <c:lblOffset val="100"/>
        <c:noMultiLvlLbl val="0"/>
      </c:catAx>
      <c:valAx>
        <c:axId val="-12081531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-12081548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mtClean="0"/>
              <a:t>하계 </a:t>
            </a:r>
            <a:r>
              <a:rPr lang="en-US" altLang="ko-KR" dirty="0"/>
              <a:t>1</a:t>
            </a:r>
            <a:r>
              <a:rPr lang="ko-KR" altLang="en-US" dirty="0"/>
              <a:t>동 주민의 탈 축제 방문 예정 여부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ko-KR" altLang="en-US" dirty="0" smtClean="0"/>
              <a:t>노원구</a:t>
            </a:r>
            <a:r>
              <a:rPr lang="ko-KR" dirty="0" smtClean="0"/>
              <a:t> </a:t>
            </a:r>
            <a:r>
              <a:rPr lang="ko-KR" dirty="0"/>
              <a:t>주민의 탈 축제 방문 예정 여부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공릉 1동 주민의 탈 축제 방문 예정 여부</c:v>
                </c:pt>
              </c:strCache>
            </c:strRef>
          </c:tx>
          <c:dPt>
            <c:idx val="0"/>
            <c:bubble3D val="0"/>
            <c:spPr>
              <a:gradFill>
                <a:gsLst>
                  <a:gs pos="100000">
                    <a:schemeClr val="accent1">
                      <a:lumMod val="60000"/>
                      <a:lumOff val="40000"/>
                    </a:schemeClr>
                  </a:gs>
                  <a:gs pos="0">
                    <a:schemeClr val="accent1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4A6B-413E-9896-F14636A59C1B}"/>
              </c:ext>
            </c:extLst>
          </c:dPt>
          <c:dPt>
            <c:idx val="1"/>
            <c:bubble3D val="0"/>
            <c:spPr>
              <a:gradFill>
                <a:gsLst>
                  <a:gs pos="100000">
                    <a:schemeClr val="accent2">
                      <a:lumMod val="60000"/>
                      <a:lumOff val="40000"/>
                    </a:schemeClr>
                  </a:gs>
                  <a:gs pos="0">
                    <a:schemeClr val="accent2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4A6B-413E-9896-F14636A59C1B}"/>
              </c:ext>
            </c:extLst>
          </c:dPt>
          <c:dPt>
            <c:idx val="2"/>
            <c:bubble3D val="0"/>
            <c:spPr>
              <a:gradFill>
                <a:gsLst>
                  <a:gs pos="100000">
                    <a:schemeClr val="accent3">
                      <a:lumMod val="60000"/>
                      <a:lumOff val="40000"/>
                    </a:schemeClr>
                  </a:gs>
                  <a:gs pos="0">
                    <a:schemeClr val="accent3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4A6B-413E-9896-F14636A59C1B}"/>
              </c:ext>
            </c:extLst>
          </c:dPt>
          <c:dPt>
            <c:idx val="3"/>
            <c:bubble3D val="0"/>
            <c:spPr>
              <a:gradFill>
                <a:gsLst>
                  <a:gs pos="100000">
                    <a:schemeClr val="accent4">
                      <a:lumMod val="60000"/>
                      <a:lumOff val="40000"/>
                    </a:schemeClr>
                  </a:gs>
                  <a:gs pos="0">
                    <a:schemeClr val="accent4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4A6B-413E-9896-F14636A59C1B}"/>
              </c:ext>
            </c:extLst>
          </c:dPt>
          <c:dPt>
            <c:idx val="4"/>
            <c:bubble3D val="0"/>
            <c:spPr>
              <a:gradFill>
                <a:gsLst>
                  <a:gs pos="100000">
                    <a:schemeClr val="accent5">
                      <a:lumMod val="60000"/>
                      <a:lumOff val="40000"/>
                    </a:schemeClr>
                  </a:gs>
                  <a:gs pos="0">
                    <a:schemeClr val="accent5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9-4A6B-413E-9896-F14636A59C1B}"/>
              </c:ext>
            </c:extLst>
          </c:dPt>
          <c:dLbls>
            <c:dLbl>
              <c:idx val="0"/>
              <c:layout/>
              <c:tx>
                <c:rich>
                  <a:bodyPr rot="0" spcFirstLastPara="1" vertOverflow="clip" horzOverflow="clip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dk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D59E2404-4D60-4E3E-AFEC-A8CF44FE759C}" type="CATEGORYNAME">
                      <a:rPr lang="ko-KR" altLang="en-US"/>
                      <a:pPr>
                        <a:defRPr/>
                      </a:pPr>
                      <a:t>[범주 이름]</a:t>
                    </a:fld>
                    <a:endParaRPr lang="ko-KR" altLang="en-US" baseline="0" dirty="0"/>
                  </a:p>
                  <a:p>
                    <a:pPr>
                      <a:defRPr/>
                    </a:pPr>
                    <a:fld id="{22400269-8BF6-4AA2-99FB-3F1E5DDEB9D0}" type="VALUE">
                      <a:rPr lang="en-US" altLang="ko-KR" smtClean="0"/>
                      <a:pPr>
                        <a:defRPr/>
                      </a:pPr>
                      <a:t>[값]</a:t>
                    </a:fld>
                    <a:r>
                      <a:rPr lang="ko-KR" altLang="en-US" dirty="0" smtClean="0"/>
                      <a:t>명</a:t>
                    </a:r>
                  </a:p>
                </c:rich>
              </c:tx>
              <c:spPr>
                <a:noFill/>
                <a:ln w="9525">
                  <a:noFill/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4A6B-413E-9896-F14636A59C1B}"/>
                </c:ex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  <a:noFill/>
                    <a:ln>
                      <a:noFill/>
                    </a:ln>
                  </c15:spPr>
                  <c15:layout/>
                  <c15:dlblFieldTable/>
                  <c15:showDataLabelsRange val="0"/>
                </c:ext>
              </c:extLst>
            </c:dLbl>
            <c:dLbl>
              <c:idx val="1"/>
              <c:layout/>
              <c:tx>
                <c:rich>
                  <a:bodyPr rot="0" spcFirstLastPara="1" vertOverflow="clip" horzOverflow="clip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dk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134DE6EF-3917-487B-89D6-4542D085A1E3}" type="CATEGORYNAME">
                      <a:rPr lang="ko-KR" altLang="en-US"/>
                      <a:pPr>
                        <a:defRPr/>
                      </a:pPr>
                      <a:t>[범주 이름]</a:t>
                    </a:fld>
                    <a:endParaRPr lang="ko-KR" altLang="en-US" baseline="0" dirty="0"/>
                  </a:p>
                  <a:p>
                    <a:pPr>
                      <a:defRPr/>
                    </a:pPr>
                    <a:fld id="{4EC7F771-BFCA-4C4B-8B36-B2312349F002}" type="VALUE">
                      <a:rPr lang="en-US" altLang="ko-KR" smtClean="0"/>
                      <a:pPr>
                        <a:defRPr/>
                      </a:pPr>
                      <a:t>[값]</a:t>
                    </a:fld>
                    <a:r>
                      <a:rPr lang="ko-KR" altLang="en-US" dirty="0" smtClean="0"/>
                      <a:t>명</a:t>
                    </a:r>
                  </a:p>
                </c:rich>
              </c:tx>
              <c:spPr>
                <a:noFill/>
                <a:ln w="9525">
                  <a:noFill/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4A6B-413E-9896-F14636A59C1B}"/>
                </c:ex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  <a:noFill/>
                    <a:ln>
                      <a:noFill/>
                    </a:ln>
                  </c15:spPr>
                  <c15:layout/>
                  <c15:dlblFieldTable/>
                  <c15:showDataLabelsRange val="0"/>
                </c:ext>
              </c:extLst>
            </c:dLbl>
            <c:dLbl>
              <c:idx val="2"/>
              <c:layout/>
              <c:tx>
                <c:rich>
                  <a:bodyPr rot="0" spcFirstLastPara="1" vertOverflow="clip" horzOverflow="clip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dk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6C5D0252-CFF2-4A00-A3E7-A5A19C5F44D4}" type="CATEGORYNAME">
                      <a:rPr lang="ko-KR" altLang="en-US"/>
                      <a:pPr>
                        <a:defRPr/>
                      </a:pPr>
                      <a:t>[범주 이름]</a:t>
                    </a:fld>
                    <a:endParaRPr lang="ko-KR" altLang="en-US" baseline="0" dirty="0"/>
                  </a:p>
                  <a:p>
                    <a:pPr>
                      <a:defRPr/>
                    </a:pPr>
                    <a:fld id="{32CFD76A-B815-4D90-B0CE-E2BE08C5548F}" type="VALUE">
                      <a:rPr lang="en-US" altLang="ko-KR" smtClean="0"/>
                      <a:pPr>
                        <a:defRPr/>
                      </a:pPr>
                      <a:t>[값]</a:t>
                    </a:fld>
                    <a:r>
                      <a:rPr lang="ko-KR" altLang="en-US" dirty="0" smtClean="0"/>
                      <a:t>명</a:t>
                    </a:r>
                  </a:p>
                </c:rich>
              </c:tx>
              <c:spPr>
                <a:noFill/>
                <a:ln w="9525">
                  <a:noFill/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5-4A6B-413E-9896-F14636A59C1B}"/>
                </c:ex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  <a:noFill/>
                    <a:ln>
                      <a:noFill/>
                    </a:ln>
                  </c15:spPr>
                  <c15:layout/>
                  <c15:dlblFieldTable/>
                  <c15:showDataLabelsRange val="0"/>
                </c:ext>
              </c:extLst>
            </c:dLbl>
            <c:dLbl>
              <c:idx val="3"/>
              <c:layout>
                <c:manualLayout>
                  <c:x val="-1.40625E-2"/>
                  <c:y val="7.246883781564728E-2"/>
                </c:manualLayout>
              </c:layout>
              <c:tx>
                <c:rich>
                  <a:bodyPr rot="0" spcFirstLastPara="1" vertOverflow="clip" horzOverflow="clip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dk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8FB7AC64-4B51-4FB1-BD5E-9687A050BDFE}" type="CATEGORYNAME">
                      <a:rPr lang="ko-KR" altLang="en-US"/>
                      <a:pPr>
                        <a:defRPr/>
                      </a:pPr>
                      <a:t>[범주 이름]</a:t>
                    </a:fld>
                    <a:endParaRPr lang="ko-KR" altLang="en-US" baseline="0" dirty="0"/>
                  </a:p>
                  <a:p>
                    <a:pPr>
                      <a:defRPr/>
                    </a:pPr>
                    <a:fld id="{D7B3680F-55FF-4596-8F56-FE38A2C0019C}" type="VALUE">
                      <a:rPr lang="en-US" altLang="ko-KR" smtClean="0"/>
                      <a:pPr>
                        <a:defRPr/>
                      </a:pPr>
                      <a:t>[값]</a:t>
                    </a:fld>
                    <a:r>
                      <a:rPr lang="ko-KR" altLang="en-US" dirty="0" smtClean="0"/>
                      <a:t>명</a:t>
                    </a:r>
                  </a:p>
                </c:rich>
              </c:tx>
              <c:spPr>
                <a:noFill/>
                <a:ln w="9525">
                  <a:noFill/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7-4A6B-413E-9896-F14636A59C1B}"/>
                </c:ex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  <a:noFill/>
                    <a:ln>
                      <a:noFill/>
                    </a:ln>
                  </c15:spPr>
                  <c15:layout>
                    <c:manualLayout>
                      <c:w val="0.23621875000000001"/>
                      <c:h val="0.1127696165865147"/>
                    </c:manualLayout>
                  </c15:layout>
                  <c15:dlblFieldTable/>
                  <c15:showDataLabelsRange val="0"/>
                </c:ext>
              </c:extLst>
            </c:dLbl>
            <c:dLbl>
              <c:idx val="4"/>
              <c:layout>
                <c:manualLayout>
                  <c:x val="0.17549606299212597"/>
                  <c:y val="1.4031310652601461E-2"/>
                </c:manualLayout>
              </c:layout>
              <c:tx>
                <c:rich>
                  <a:bodyPr rot="0" spcFirstLastPara="1" vertOverflow="clip" horzOverflow="clip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dk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9467F3AE-B746-45AC-933B-B6AC3421B94D}" type="CATEGORYNAME">
                      <a:rPr lang="ko-KR" altLang="en-US"/>
                      <a:pPr>
                        <a:defRPr/>
                      </a:pPr>
                      <a:t>[범주 이름]</a:t>
                    </a:fld>
                    <a:r>
                      <a:rPr lang="ko-KR" altLang="en-US" baseline="0" dirty="0"/>
                      <a:t>
</a:t>
                    </a:r>
                    <a:fld id="{606611EF-0679-44CD-B71F-3E805E2FDDFF}" type="VALUE">
                      <a:rPr lang="en-US" altLang="ko-KR" baseline="0" smtClean="0"/>
                      <a:pPr>
                        <a:defRPr/>
                      </a:pPr>
                      <a:t>[값]</a:t>
                    </a:fld>
                    <a:r>
                      <a:rPr lang="ko-KR" altLang="en-US" baseline="0" dirty="0" smtClean="0"/>
                      <a:t>명</a:t>
                    </a:r>
                  </a:p>
                </c:rich>
              </c:tx>
              <c:spPr>
                <a:noFill/>
                <a:ln w="9525">
                  <a:noFill/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9-4A6B-413E-9896-F14636A59C1B}"/>
                </c:ex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  <a:noFill/>
                    <a:ln>
                      <a:noFill/>
                    </a:ln>
                  </c15:spPr>
                  <c15:layout/>
                  <c15:dlblFieldTable/>
                  <c15:showDataLabelsRange val="0"/>
                </c:ext>
              </c:extLst>
            </c:dLbl>
            <c:spPr>
              <a:solidFill>
                <a:prstClr val="white">
                  <a:alpha val="75000"/>
                </a:prstClr>
              </a:solidFill>
              <a:ln w="9525"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eparator>
</c:separator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Sheet1!$A$2:$A$6</c:f>
              <c:strCache>
                <c:ptCount val="5"/>
                <c:pt idx="0">
                  <c:v>반드시 방문한다</c:v>
                </c:pt>
                <c:pt idx="1">
                  <c:v>가능하면 방문한다</c:v>
                </c:pt>
                <c:pt idx="2">
                  <c:v>그저 그렇다</c:v>
                </c:pt>
                <c:pt idx="3">
                  <c:v>별로 방문하고 싶지 않다</c:v>
                </c:pt>
                <c:pt idx="4">
                  <c:v>절대 방문하지 않는다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53</c:v>
                </c:pt>
                <c:pt idx="1">
                  <c:v>192</c:v>
                </c:pt>
                <c:pt idx="2">
                  <c:v>71</c:v>
                </c:pt>
                <c:pt idx="3">
                  <c:v>28</c:v>
                </c:pt>
                <c:pt idx="4">
                  <c:v>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9B38-4DF8-8CE7-65040B4F439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/>
      <c:overlay val="0"/>
      <c:spPr>
        <a:solidFill>
          <a:schemeClr val="lt1">
            <a:alpha val="50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pattFill prst="dkDnDiag">
      <a:fgClr>
        <a:schemeClr val="lt1"/>
      </a:fgClr>
      <a:bgClr>
        <a:schemeClr val="dk1">
          <a:lumMod val="10000"/>
          <a:lumOff val="90000"/>
        </a:schemeClr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6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/>
        </a:fgClr>
        <a:bgClr>
          <a:schemeClr val="dk1">
            <a:lumMod val="10000"/>
            <a:lumOff val="90000"/>
          </a:schemeClr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508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50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56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/>
        </a:fgClr>
        <a:bgClr>
          <a:schemeClr val="dk1">
            <a:lumMod val="10000"/>
            <a:lumOff val="90000"/>
          </a:schemeClr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508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50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2.xml><?xml version="1.0" encoding="utf-8"?>
<cs:chartStyle xmlns:cs="http://schemas.microsoft.com/office/drawing/2012/chartStyle" xmlns:a="http://schemas.openxmlformats.org/drawingml/2006/main" id="256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/>
        </a:fgClr>
        <a:bgClr>
          <a:schemeClr val="dk1">
            <a:lumMod val="10000"/>
            <a:lumOff val="90000"/>
          </a:schemeClr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508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50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3.xml><?xml version="1.0" encoding="utf-8"?>
<cs:chartStyle xmlns:cs="http://schemas.microsoft.com/office/drawing/2012/chartStyle" xmlns:a="http://schemas.openxmlformats.org/drawingml/2006/main" id="256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/>
        </a:fgClr>
        <a:bgClr>
          <a:schemeClr val="dk1">
            <a:lumMod val="10000"/>
            <a:lumOff val="90000"/>
          </a:schemeClr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508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50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4.xml><?xml version="1.0" encoding="utf-8"?>
<cs:chartStyle xmlns:cs="http://schemas.microsoft.com/office/drawing/2012/chartStyle" xmlns:a="http://schemas.openxmlformats.org/drawingml/2006/main" id="256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/>
        </a:fgClr>
        <a:bgClr>
          <a:schemeClr val="dk1">
            <a:lumMod val="10000"/>
            <a:lumOff val="90000"/>
          </a:schemeClr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508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50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5.xml><?xml version="1.0" encoding="utf-8"?>
<cs:chartStyle xmlns:cs="http://schemas.microsoft.com/office/drawing/2012/chartStyle" xmlns:a="http://schemas.openxmlformats.org/drawingml/2006/main" id="256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/>
        </a:fgClr>
        <a:bgClr>
          <a:schemeClr val="dk1">
            <a:lumMod val="10000"/>
            <a:lumOff val="90000"/>
          </a:schemeClr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508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50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56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/>
        </a:fgClr>
        <a:bgClr>
          <a:schemeClr val="dk1">
            <a:lumMod val="10000"/>
            <a:lumOff val="90000"/>
          </a:schemeClr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508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50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8.xml><?xml version="1.0" encoding="utf-8"?>
<cs:chartStyle xmlns:cs="http://schemas.microsoft.com/office/drawing/2012/chartStyle" xmlns:a="http://schemas.openxmlformats.org/drawingml/2006/main" id="256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/>
        </a:fgClr>
        <a:bgClr>
          <a:schemeClr val="dk1">
            <a:lumMod val="10000"/>
            <a:lumOff val="90000"/>
          </a:schemeClr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508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50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9.xml><?xml version="1.0" encoding="utf-8"?>
<cs:chartStyle xmlns:cs="http://schemas.microsoft.com/office/drawing/2012/chartStyle" xmlns:a="http://schemas.openxmlformats.org/drawingml/2006/main" id="256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/>
        </a:fgClr>
        <a:bgClr>
          <a:schemeClr val="dk1">
            <a:lumMod val="10000"/>
            <a:lumOff val="90000"/>
          </a:schemeClr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508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50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56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/>
        </a:fgClr>
        <a:bgClr>
          <a:schemeClr val="dk1">
            <a:lumMod val="10000"/>
            <a:lumOff val="90000"/>
          </a:schemeClr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508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50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1.xml><?xml version="1.0" encoding="utf-8"?>
<cs:chartStyle xmlns:cs="http://schemas.microsoft.com/office/drawing/2012/chartStyle" xmlns:a="http://schemas.openxmlformats.org/drawingml/2006/main" id="256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/>
        </a:fgClr>
        <a:bgClr>
          <a:schemeClr val="dk1">
            <a:lumMod val="10000"/>
            <a:lumOff val="90000"/>
          </a:schemeClr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508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50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2.xml><?xml version="1.0" encoding="utf-8"?>
<cs:chartStyle xmlns:cs="http://schemas.microsoft.com/office/drawing/2012/chartStyle" xmlns:a="http://schemas.openxmlformats.org/drawingml/2006/main" id="256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/>
        </a:fgClr>
        <a:bgClr>
          <a:schemeClr val="dk1">
            <a:lumMod val="10000"/>
            <a:lumOff val="90000"/>
          </a:schemeClr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508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50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3.xml><?xml version="1.0" encoding="utf-8"?>
<cs:chartStyle xmlns:cs="http://schemas.microsoft.com/office/drawing/2012/chartStyle" xmlns:a="http://schemas.openxmlformats.org/drawingml/2006/main" id="256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/>
        </a:fgClr>
        <a:bgClr>
          <a:schemeClr val="dk1">
            <a:lumMod val="10000"/>
            <a:lumOff val="90000"/>
          </a:schemeClr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508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50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4.xml><?xml version="1.0" encoding="utf-8"?>
<cs:chartStyle xmlns:cs="http://schemas.microsoft.com/office/drawing/2012/chartStyle" xmlns:a="http://schemas.openxmlformats.org/drawingml/2006/main" id="256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/>
        </a:fgClr>
        <a:bgClr>
          <a:schemeClr val="dk1">
            <a:lumMod val="10000"/>
            <a:lumOff val="90000"/>
          </a:schemeClr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508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50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6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/>
        </a:fgClr>
        <a:bgClr>
          <a:schemeClr val="dk1">
            <a:lumMod val="10000"/>
            <a:lumOff val="90000"/>
          </a:schemeClr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508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50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56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/>
        </a:fgClr>
        <a:bgClr>
          <a:schemeClr val="dk1">
            <a:lumMod val="10000"/>
            <a:lumOff val="90000"/>
          </a:schemeClr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508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50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56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/>
        </a:fgClr>
        <a:bgClr>
          <a:schemeClr val="dk1">
            <a:lumMod val="10000"/>
            <a:lumOff val="90000"/>
          </a:schemeClr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508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50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0.10827</cdr:x>
      <cdr:y>0.09741</cdr:y>
    </cdr:from>
    <cdr:to>
      <cdr:x>0.18244</cdr:x>
      <cdr:y>0.14377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1138518" y="565056"/>
          <a:ext cx="779929" cy="26894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ko-KR" altLang="en-US" sz="1200" dirty="0" smtClean="0">
              <a:solidFill>
                <a:schemeClr val="tx1">
                  <a:lumMod val="65000"/>
                  <a:lumOff val="35000"/>
                </a:schemeClr>
              </a:solidFill>
            </a:rPr>
            <a:t>단조로운</a:t>
          </a:r>
          <a:endParaRPr lang="ko-KR" altLang="en-US" sz="1200" dirty="0">
            <a:solidFill>
              <a:schemeClr val="tx1">
                <a:lumMod val="65000"/>
                <a:lumOff val="35000"/>
              </a:schemeClr>
            </a:solidFill>
          </a:endParaRPr>
        </a:p>
      </cdr:txBody>
    </cdr:sp>
  </cdr:relSizeAnchor>
  <cdr:relSizeAnchor xmlns:cdr="http://schemas.openxmlformats.org/drawingml/2006/chartDrawing">
    <cdr:from>
      <cdr:x>0.83689</cdr:x>
      <cdr:y>0.0969</cdr:y>
    </cdr:from>
    <cdr:to>
      <cdr:x>0.91105</cdr:x>
      <cdr:y>0.14326</cdr:y>
    </cdr:to>
    <cdr:sp macro="" textlink="">
      <cdr:nvSpPr>
        <cdr:cNvPr id="3" name="TextBox 1"/>
        <cdr:cNvSpPr txBox="1"/>
      </cdr:nvSpPr>
      <cdr:spPr>
        <a:xfrm xmlns:a="http://schemas.openxmlformats.org/drawingml/2006/main">
          <a:off x="8800353" y="562068"/>
          <a:ext cx="779929" cy="26894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ko-KR" altLang="en-US" sz="1200" dirty="0" smtClean="0">
              <a:solidFill>
                <a:schemeClr val="tx1">
                  <a:lumMod val="65000"/>
                  <a:lumOff val="35000"/>
                </a:schemeClr>
              </a:solidFill>
            </a:rPr>
            <a:t>예산이 낭비인</a:t>
          </a:r>
          <a:endParaRPr lang="ko-KR" altLang="en-US" sz="1200" dirty="0">
            <a:solidFill>
              <a:schemeClr val="tx1">
                <a:lumMod val="65000"/>
                <a:lumOff val="35000"/>
              </a:schemeClr>
            </a:solidFill>
          </a:endParaRPr>
        </a:p>
      </cdr:txBody>
    </cdr:sp>
  </cdr:relSizeAnchor>
  <cdr:relSizeAnchor xmlns:cdr="http://schemas.openxmlformats.org/drawingml/2006/chartDrawing">
    <cdr:from>
      <cdr:x>0.65914</cdr:x>
      <cdr:y>0.09921</cdr:y>
    </cdr:from>
    <cdr:to>
      <cdr:x>0.7333</cdr:x>
      <cdr:y>0.14558</cdr:y>
    </cdr:to>
    <cdr:sp macro="" textlink="">
      <cdr:nvSpPr>
        <cdr:cNvPr id="4" name="TextBox 1"/>
        <cdr:cNvSpPr txBox="1"/>
      </cdr:nvSpPr>
      <cdr:spPr>
        <a:xfrm xmlns:a="http://schemas.openxmlformats.org/drawingml/2006/main">
          <a:off x="6931213" y="575515"/>
          <a:ext cx="779929" cy="26894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ko-KR" altLang="en-US" sz="1200" dirty="0" smtClean="0">
              <a:solidFill>
                <a:schemeClr val="tx1">
                  <a:lumMod val="65000"/>
                  <a:lumOff val="35000"/>
                </a:schemeClr>
              </a:solidFill>
            </a:rPr>
            <a:t>지역에 무익한</a:t>
          </a:r>
          <a:endParaRPr lang="ko-KR" altLang="en-US" sz="1200" dirty="0">
            <a:solidFill>
              <a:schemeClr val="tx1">
                <a:lumMod val="65000"/>
                <a:lumOff val="35000"/>
              </a:schemeClr>
            </a:solidFill>
          </a:endParaRPr>
        </a:p>
      </cdr:txBody>
    </cdr:sp>
  </cdr:relSizeAnchor>
  <cdr:relSizeAnchor xmlns:cdr="http://schemas.openxmlformats.org/drawingml/2006/chartDrawing">
    <cdr:from>
      <cdr:x>0.46292</cdr:x>
      <cdr:y>0.09921</cdr:y>
    </cdr:from>
    <cdr:to>
      <cdr:x>0.53708</cdr:x>
      <cdr:y>0.14558</cdr:y>
    </cdr:to>
    <cdr:sp macro="" textlink="">
      <cdr:nvSpPr>
        <cdr:cNvPr id="5" name="TextBox 1"/>
        <cdr:cNvSpPr txBox="1"/>
      </cdr:nvSpPr>
      <cdr:spPr>
        <a:xfrm xmlns:a="http://schemas.openxmlformats.org/drawingml/2006/main">
          <a:off x="4867835" y="575514"/>
          <a:ext cx="779929" cy="26894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ko-KR" altLang="en-US" sz="1200" smtClean="0">
              <a:solidFill>
                <a:schemeClr val="tx1">
                  <a:lumMod val="65000"/>
                  <a:lumOff val="35000"/>
                </a:schemeClr>
              </a:solidFill>
            </a:rPr>
            <a:t>타 축제와 같은</a:t>
          </a:r>
          <a:endParaRPr lang="ko-KR" altLang="en-US" sz="1200" dirty="0">
            <a:solidFill>
              <a:schemeClr val="tx1">
                <a:lumMod val="65000"/>
                <a:lumOff val="35000"/>
              </a:schemeClr>
            </a:solidFill>
          </a:endParaRPr>
        </a:p>
      </cdr:txBody>
    </cdr:sp>
  </cdr:relSizeAnchor>
  <cdr:relSizeAnchor xmlns:cdr="http://schemas.openxmlformats.org/drawingml/2006/chartDrawing">
    <cdr:from>
      <cdr:x>0.2576</cdr:x>
      <cdr:y>0.09458</cdr:y>
    </cdr:from>
    <cdr:to>
      <cdr:x>0.33177</cdr:x>
      <cdr:y>0.14094</cdr:y>
    </cdr:to>
    <cdr:sp macro="" textlink="">
      <cdr:nvSpPr>
        <cdr:cNvPr id="6" name="TextBox 1"/>
        <cdr:cNvSpPr txBox="1"/>
      </cdr:nvSpPr>
      <cdr:spPr>
        <a:xfrm xmlns:a="http://schemas.openxmlformats.org/drawingml/2006/main">
          <a:off x="2708835" y="548621"/>
          <a:ext cx="779929" cy="26894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ko-KR" altLang="en-US" sz="1200" dirty="0" smtClean="0">
              <a:solidFill>
                <a:schemeClr val="tx1">
                  <a:lumMod val="65000"/>
                  <a:lumOff val="35000"/>
                </a:schemeClr>
              </a:solidFill>
            </a:rPr>
            <a:t>교육적이지 않은</a:t>
          </a:r>
          <a:endParaRPr lang="ko-KR" altLang="en-US" sz="1200" dirty="0">
            <a:solidFill>
              <a:schemeClr val="tx1">
                <a:lumMod val="65000"/>
                <a:lumOff val="35000"/>
              </a:schemeClr>
            </a:solidFill>
          </a:endParaRP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0.10827</cdr:x>
      <cdr:y>0.09741</cdr:y>
    </cdr:from>
    <cdr:to>
      <cdr:x>0.18244</cdr:x>
      <cdr:y>0.14377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1138518" y="565056"/>
          <a:ext cx="779929" cy="26894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ko-KR" altLang="en-US" sz="1200" dirty="0" smtClean="0">
              <a:solidFill>
                <a:schemeClr val="tx1">
                  <a:lumMod val="65000"/>
                  <a:lumOff val="35000"/>
                </a:schemeClr>
              </a:solidFill>
            </a:rPr>
            <a:t>단조로운</a:t>
          </a:r>
          <a:endParaRPr lang="ko-KR" altLang="en-US" sz="1200" dirty="0">
            <a:solidFill>
              <a:schemeClr val="tx1">
                <a:lumMod val="65000"/>
                <a:lumOff val="35000"/>
              </a:schemeClr>
            </a:solidFill>
          </a:endParaRPr>
        </a:p>
      </cdr:txBody>
    </cdr:sp>
  </cdr:relSizeAnchor>
  <cdr:relSizeAnchor xmlns:cdr="http://schemas.openxmlformats.org/drawingml/2006/chartDrawing">
    <cdr:from>
      <cdr:x>0.83689</cdr:x>
      <cdr:y>0.0969</cdr:y>
    </cdr:from>
    <cdr:to>
      <cdr:x>0.91105</cdr:x>
      <cdr:y>0.14326</cdr:y>
    </cdr:to>
    <cdr:sp macro="" textlink="">
      <cdr:nvSpPr>
        <cdr:cNvPr id="3" name="TextBox 1"/>
        <cdr:cNvSpPr txBox="1"/>
      </cdr:nvSpPr>
      <cdr:spPr>
        <a:xfrm xmlns:a="http://schemas.openxmlformats.org/drawingml/2006/main">
          <a:off x="8800353" y="562068"/>
          <a:ext cx="779929" cy="26894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ko-KR" altLang="en-US" sz="1200" dirty="0" smtClean="0">
              <a:solidFill>
                <a:schemeClr val="tx1">
                  <a:lumMod val="65000"/>
                  <a:lumOff val="35000"/>
                </a:schemeClr>
              </a:solidFill>
            </a:rPr>
            <a:t>예산이 낭비인</a:t>
          </a:r>
          <a:endParaRPr lang="ko-KR" altLang="en-US" sz="1200" dirty="0">
            <a:solidFill>
              <a:schemeClr val="tx1">
                <a:lumMod val="65000"/>
                <a:lumOff val="35000"/>
              </a:schemeClr>
            </a:solidFill>
          </a:endParaRPr>
        </a:p>
      </cdr:txBody>
    </cdr:sp>
  </cdr:relSizeAnchor>
  <cdr:relSizeAnchor xmlns:cdr="http://schemas.openxmlformats.org/drawingml/2006/chartDrawing">
    <cdr:from>
      <cdr:x>0.65914</cdr:x>
      <cdr:y>0.09921</cdr:y>
    </cdr:from>
    <cdr:to>
      <cdr:x>0.7333</cdr:x>
      <cdr:y>0.14558</cdr:y>
    </cdr:to>
    <cdr:sp macro="" textlink="">
      <cdr:nvSpPr>
        <cdr:cNvPr id="4" name="TextBox 1"/>
        <cdr:cNvSpPr txBox="1"/>
      </cdr:nvSpPr>
      <cdr:spPr>
        <a:xfrm xmlns:a="http://schemas.openxmlformats.org/drawingml/2006/main">
          <a:off x="6931213" y="575515"/>
          <a:ext cx="779929" cy="26894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ko-KR" altLang="en-US" sz="1200" dirty="0" smtClean="0">
              <a:solidFill>
                <a:schemeClr val="tx1">
                  <a:lumMod val="65000"/>
                  <a:lumOff val="35000"/>
                </a:schemeClr>
              </a:solidFill>
            </a:rPr>
            <a:t>지역에 무익한</a:t>
          </a:r>
          <a:endParaRPr lang="ko-KR" altLang="en-US" sz="1200" dirty="0">
            <a:solidFill>
              <a:schemeClr val="tx1">
                <a:lumMod val="65000"/>
                <a:lumOff val="35000"/>
              </a:schemeClr>
            </a:solidFill>
          </a:endParaRPr>
        </a:p>
      </cdr:txBody>
    </cdr:sp>
  </cdr:relSizeAnchor>
  <cdr:relSizeAnchor xmlns:cdr="http://schemas.openxmlformats.org/drawingml/2006/chartDrawing">
    <cdr:from>
      <cdr:x>0.46292</cdr:x>
      <cdr:y>0.09921</cdr:y>
    </cdr:from>
    <cdr:to>
      <cdr:x>0.53708</cdr:x>
      <cdr:y>0.14558</cdr:y>
    </cdr:to>
    <cdr:sp macro="" textlink="">
      <cdr:nvSpPr>
        <cdr:cNvPr id="5" name="TextBox 1"/>
        <cdr:cNvSpPr txBox="1"/>
      </cdr:nvSpPr>
      <cdr:spPr>
        <a:xfrm xmlns:a="http://schemas.openxmlformats.org/drawingml/2006/main">
          <a:off x="4867835" y="575514"/>
          <a:ext cx="779929" cy="26894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ko-KR" altLang="en-US" sz="1200" smtClean="0">
              <a:solidFill>
                <a:schemeClr val="tx1">
                  <a:lumMod val="65000"/>
                  <a:lumOff val="35000"/>
                </a:schemeClr>
              </a:solidFill>
            </a:rPr>
            <a:t>타 축제와 같은</a:t>
          </a:r>
          <a:endParaRPr lang="ko-KR" altLang="en-US" sz="1200" dirty="0">
            <a:solidFill>
              <a:schemeClr val="tx1">
                <a:lumMod val="65000"/>
                <a:lumOff val="35000"/>
              </a:schemeClr>
            </a:solidFill>
          </a:endParaRPr>
        </a:p>
      </cdr:txBody>
    </cdr:sp>
  </cdr:relSizeAnchor>
  <cdr:relSizeAnchor xmlns:cdr="http://schemas.openxmlformats.org/drawingml/2006/chartDrawing">
    <cdr:from>
      <cdr:x>0.2576</cdr:x>
      <cdr:y>0.09458</cdr:y>
    </cdr:from>
    <cdr:to>
      <cdr:x>0.33177</cdr:x>
      <cdr:y>0.14094</cdr:y>
    </cdr:to>
    <cdr:sp macro="" textlink="">
      <cdr:nvSpPr>
        <cdr:cNvPr id="6" name="TextBox 1"/>
        <cdr:cNvSpPr txBox="1"/>
      </cdr:nvSpPr>
      <cdr:spPr>
        <a:xfrm xmlns:a="http://schemas.openxmlformats.org/drawingml/2006/main">
          <a:off x="2708835" y="548621"/>
          <a:ext cx="779929" cy="26894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ko-KR" altLang="en-US" sz="1200" dirty="0" smtClean="0">
              <a:solidFill>
                <a:schemeClr val="tx1">
                  <a:lumMod val="65000"/>
                  <a:lumOff val="35000"/>
                </a:schemeClr>
              </a:solidFill>
            </a:rPr>
            <a:t>교육적이지 않은</a:t>
          </a:r>
          <a:endParaRPr lang="ko-KR" altLang="en-US" sz="1200" dirty="0">
            <a:solidFill>
              <a:schemeClr val="tx1">
                <a:lumMod val="65000"/>
                <a:lumOff val="35000"/>
              </a:schemeClr>
            </a:solidFill>
          </a:endParaRPr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573D5-B162-4722-AA3B-D8BAE974F6A8}" type="datetimeFigureOut">
              <a:rPr lang="ko-KR" altLang="en-US" smtClean="0"/>
              <a:t>2019-08-05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B8E04-C839-4A83-B4B5-A19D5E21D0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9877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573D5-B162-4722-AA3B-D8BAE974F6A8}" type="datetimeFigureOut">
              <a:rPr lang="ko-KR" altLang="en-US" smtClean="0"/>
              <a:t>2019-08-05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B8E04-C839-4A83-B4B5-A19D5E21D0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2809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573D5-B162-4722-AA3B-D8BAE974F6A8}" type="datetimeFigureOut">
              <a:rPr lang="ko-KR" altLang="en-US" smtClean="0"/>
              <a:t>2019-08-05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B8E04-C839-4A83-B4B5-A19D5E21D0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9076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573D5-B162-4722-AA3B-D8BAE974F6A8}" type="datetimeFigureOut">
              <a:rPr lang="ko-KR" altLang="en-US" smtClean="0"/>
              <a:t>2019-08-05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B8E04-C839-4A83-B4B5-A19D5E21D0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6139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573D5-B162-4722-AA3B-D8BAE974F6A8}" type="datetimeFigureOut">
              <a:rPr lang="ko-KR" altLang="en-US" smtClean="0"/>
              <a:t>2019-08-05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B8E04-C839-4A83-B4B5-A19D5E21D0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9637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573D5-B162-4722-AA3B-D8BAE974F6A8}" type="datetimeFigureOut">
              <a:rPr lang="ko-KR" altLang="en-US" smtClean="0"/>
              <a:t>2019-08-05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B8E04-C839-4A83-B4B5-A19D5E21D0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5176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573D5-B162-4722-AA3B-D8BAE974F6A8}" type="datetimeFigureOut">
              <a:rPr lang="ko-KR" altLang="en-US" smtClean="0"/>
              <a:t>2019-08-05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B8E04-C839-4A83-B4B5-A19D5E21D0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2820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573D5-B162-4722-AA3B-D8BAE974F6A8}" type="datetimeFigureOut">
              <a:rPr lang="ko-KR" altLang="en-US" smtClean="0"/>
              <a:t>2019-08-05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B8E04-C839-4A83-B4B5-A19D5E21D0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9109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573D5-B162-4722-AA3B-D8BAE974F6A8}" type="datetimeFigureOut">
              <a:rPr lang="ko-KR" altLang="en-US" smtClean="0"/>
              <a:t>2019-08-05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B8E04-C839-4A83-B4B5-A19D5E21D0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2287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573D5-B162-4722-AA3B-D8BAE974F6A8}" type="datetimeFigureOut">
              <a:rPr lang="ko-KR" altLang="en-US" smtClean="0"/>
              <a:t>2019-08-05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B8E04-C839-4A83-B4B5-A19D5E21D0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4844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573D5-B162-4722-AA3B-D8BAE974F6A8}" type="datetimeFigureOut">
              <a:rPr lang="ko-KR" altLang="en-US" smtClean="0"/>
              <a:t>2019-08-05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B8E04-C839-4A83-B4B5-A19D5E21D0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8038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1573D5-B162-4722-AA3B-D8BAE974F6A8}" type="datetimeFigureOut">
              <a:rPr lang="ko-KR" altLang="en-US" smtClean="0"/>
              <a:t>2019-08-05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AB8E04-C839-4A83-B4B5-A19D5E21D0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2593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7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8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9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0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1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2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3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차트 5"/>
          <p:cNvGraphicFramePr/>
          <p:nvPr>
            <p:extLst>
              <p:ext uri="{D42A27DB-BD31-4B8C-83A1-F6EECF244321}">
                <p14:modId xmlns:p14="http://schemas.microsoft.com/office/powerpoint/2010/main" val="1303302381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46763" y="154547"/>
            <a:ext cx="4392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Q1.</a:t>
            </a:r>
            <a:r>
              <a:rPr lang="ko-KR" altLang="en-US" sz="2000" dirty="0" smtClean="0"/>
              <a:t>등 축제에 방문한 적이 있습니까</a:t>
            </a:r>
            <a:r>
              <a:rPr lang="en-US" altLang="ko-KR" sz="2000" dirty="0" smtClean="0"/>
              <a:t>?</a:t>
            </a:r>
            <a:endParaRPr lang="ko-KR" alt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8530420" y="123411"/>
            <a:ext cx="3199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참석한 노원구 주민 총 </a:t>
            </a:r>
            <a:r>
              <a:rPr lang="en-US" altLang="ko-KR" dirty="0" smtClean="0"/>
              <a:t>350</a:t>
            </a:r>
            <a:r>
              <a:rPr lang="ko-KR" altLang="en-US" dirty="0" smtClean="0"/>
              <a:t>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83398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7169710"/>
              </p:ext>
            </p:extLst>
          </p:nvPr>
        </p:nvGraphicFramePr>
        <p:xfrm>
          <a:off x="0" y="554657"/>
          <a:ext cx="12192000" cy="63033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2587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26612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857863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등 축제 방문객을 위해 반드시 상품화해야 할 것이 있습니까</a:t>
                      </a:r>
                      <a:r>
                        <a:rPr lang="en-US" altLang="ko-KR" dirty="0" smtClean="0"/>
                        <a:t>?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537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25.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부탁인데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… 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작년보다 좀 걷기 </a:t>
                      </a:r>
                      <a:r>
                        <a:rPr lang="ko-KR" alt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쾌적했음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하네요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5379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26.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서울시 캐릭터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해치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?)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xmlns="" val="3720239556"/>
                  </a:ext>
                </a:extLst>
              </a:tr>
              <a:tr h="45379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27.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손으로 할 수 있는 재미있는 상품 </a:t>
                      </a:r>
                      <a:r>
                        <a:rPr lang="en-US" altLang="ko-KR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핸드메이드</a:t>
                      </a:r>
                      <a:r>
                        <a:rPr lang="en-US" altLang="ko-KR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xmlns="" val="1199920791"/>
                  </a:ext>
                </a:extLst>
              </a:tr>
              <a:tr h="4537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28.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없는 것 같다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xmlns="" val="3244783995"/>
                  </a:ext>
                </a:extLst>
              </a:tr>
              <a:tr h="4537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29.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없음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5379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30.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연등 </a:t>
                      </a:r>
                      <a:r>
                        <a:rPr lang="ko-KR" alt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모형품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xmlns="" val="1358683099"/>
                  </a:ext>
                </a:extLst>
              </a:tr>
              <a:tr h="45379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31.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예쁜 </a:t>
                      </a:r>
                      <a:r>
                        <a:rPr lang="ko-KR" alt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굿즈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xmlns="" val="1264117817"/>
                  </a:ext>
                </a:extLst>
              </a:tr>
              <a:tr h="4537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32.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우리 구 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특색에 맞는 등 설치와 그 기념품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xmlns="" val="1823011232"/>
                  </a:ext>
                </a:extLst>
              </a:tr>
              <a:tr h="4537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33.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장바구니 같은 사은품을 준다면 홍보도 되고 좋을 듯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xmlns="" val="1393086146"/>
                  </a:ext>
                </a:extLst>
              </a:tr>
              <a:tr h="45379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34.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집에서 거실에 놓을 수 있는 예쁜 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LED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등이나 키트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xmlns="" val="3237003076"/>
                  </a:ext>
                </a:extLst>
              </a:tr>
              <a:tr h="45379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35.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캐릭터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xmlns="" val="278730553"/>
                  </a:ext>
                </a:extLst>
              </a:tr>
              <a:tr h="4537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36.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캐릭터 등 외 다양한 공연프로그램 확대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xmlns="" val="919747198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46763" y="154547"/>
            <a:ext cx="112005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Q7.</a:t>
            </a:r>
            <a:r>
              <a:rPr lang="ko-KR" altLang="en-US" sz="2000" dirty="0" smtClean="0"/>
              <a:t>향후 등 축제의 방문객을 위해 반드시 상품화해야 할 것이 있습니까</a:t>
            </a:r>
            <a:r>
              <a:rPr lang="en-US" altLang="ko-KR" sz="2000" dirty="0" smtClean="0"/>
              <a:t>?(</a:t>
            </a:r>
            <a:r>
              <a:rPr lang="ko-KR" altLang="en-US" sz="2000" dirty="0" smtClean="0"/>
              <a:t>예시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캐릭터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기념품 등</a:t>
            </a:r>
            <a:r>
              <a:rPr lang="en-US" altLang="ko-KR" sz="2000" dirty="0" smtClean="0"/>
              <a:t>)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708282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9506094"/>
              </p:ext>
            </p:extLst>
          </p:nvPr>
        </p:nvGraphicFramePr>
        <p:xfrm>
          <a:off x="0" y="554651"/>
          <a:ext cx="12192000" cy="63033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2587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26612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857863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등 축제 방문객을 위해 반드시 상품화해야 할 것이 있습니까</a:t>
                      </a:r>
                      <a:r>
                        <a:rPr lang="en-US" altLang="ko-KR" dirty="0" smtClean="0"/>
                        <a:t>?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537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37.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캐릭터 상품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5379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38.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캐릭터</a:t>
                      </a:r>
                      <a:r>
                        <a:rPr lang="en-US" altLang="ko-KR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기념품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xmlns="" val="3720239556"/>
                  </a:ext>
                </a:extLst>
              </a:tr>
              <a:tr h="45379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39.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캐릭터를 이용한 실용적인 기념품</a:t>
                      </a:r>
                      <a:r>
                        <a:rPr lang="en-US" altLang="ko-KR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텀블러</a:t>
                      </a:r>
                      <a:r>
                        <a:rPr lang="en-US" altLang="ko-KR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손수건</a:t>
                      </a:r>
                      <a:r>
                        <a:rPr lang="en-US" altLang="ko-KR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xmlns="" val="1199920791"/>
                  </a:ext>
                </a:extLst>
              </a:tr>
              <a:tr h="4537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40.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캐릭터상품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xmlns="" val="3244783995"/>
                  </a:ext>
                </a:extLst>
              </a:tr>
              <a:tr h="4537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41.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커플대상행사</a:t>
                      </a:r>
                      <a:r>
                        <a:rPr lang="en-US" altLang="ko-KR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포토존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5379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42.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태권브이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xmlns="" val="1358683099"/>
                  </a:ext>
                </a:extLst>
              </a:tr>
              <a:tr h="45379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43.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태극기</a:t>
                      </a:r>
                      <a:r>
                        <a:rPr lang="en-US" altLang="ko-KR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무궁화</a:t>
                      </a:r>
                      <a:r>
                        <a:rPr lang="en-US" altLang="ko-KR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 LED </a:t>
                      </a:r>
                      <a:r>
                        <a:rPr lang="ko-KR" alt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한국전통의 것 좋은 듯 하네요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xmlns="" val="1264117817"/>
                  </a:ext>
                </a:extLst>
              </a:tr>
              <a:tr h="4537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44.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트렌드에 맞는 등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xmlns="" val="1823011232"/>
                  </a:ext>
                </a:extLst>
              </a:tr>
              <a:tr h="4537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45.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포토존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xmlns="" val="1393086146"/>
                  </a:ext>
                </a:extLst>
              </a:tr>
              <a:tr h="45379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46.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포토존</a:t>
                      </a:r>
                      <a:r>
                        <a:rPr lang="en-US" altLang="ko-KR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등터널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xmlns="" val="3237003076"/>
                  </a:ext>
                </a:extLst>
              </a:tr>
              <a:tr h="45379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47.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한강이랑 겹치는게 없게 했음 좋겠음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xmlns="" val="278730553"/>
                  </a:ext>
                </a:extLst>
              </a:tr>
              <a:tr h="4537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48.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호돌이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xmlns="" val="919747198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46763" y="154547"/>
            <a:ext cx="112005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Q7.</a:t>
            </a:r>
            <a:r>
              <a:rPr lang="ko-KR" altLang="en-US" sz="2000" dirty="0" smtClean="0"/>
              <a:t>향후 등 축제의 방문객을 위해 반드시 상품화해야 할 것이 있습니까</a:t>
            </a:r>
            <a:r>
              <a:rPr lang="en-US" altLang="ko-KR" sz="2000" dirty="0" smtClean="0"/>
              <a:t>?(</a:t>
            </a:r>
            <a:r>
              <a:rPr lang="ko-KR" altLang="en-US" sz="2000" dirty="0" smtClean="0"/>
              <a:t>예시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캐릭터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기념품 등</a:t>
            </a:r>
            <a:r>
              <a:rPr lang="en-US" altLang="ko-KR" sz="2000" dirty="0" smtClean="0"/>
              <a:t>)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1156064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차트 4"/>
          <p:cNvGraphicFramePr/>
          <p:nvPr>
            <p:extLst>
              <p:ext uri="{D42A27DB-BD31-4B8C-83A1-F6EECF244321}">
                <p14:modId xmlns:p14="http://schemas.microsoft.com/office/powerpoint/2010/main" val="2758884768"/>
              </p:ext>
            </p:extLst>
          </p:nvPr>
        </p:nvGraphicFramePr>
        <p:xfrm>
          <a:off x="2032000" y="719666"/>
          <a:ext cx="7970982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46763" y="154547"/>
            <a:ext cx="4392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Q8.</a:t>
            </a:r>
            <a:r>
              <a:rPr lang="ko-KR" altLang="en-US" sz="2000" dirty="0"/>
              <a:t>탈</a:t>
            </a:r>
            <a:r>
              <a:rPr lang="ko-KR" altLang="en-US" sz="2000" dirty="0" smtClean="0"/>
              <a:t> 축제를 방문한 적이 있습니까</a:t>
            </a:r>
            <a:r>
              <a:rPr lang="en-US" altLang="ko-KR" sz="2000" dirty="0" smtClean="0"/>
              <a:t>?</a:t>
            </a:r>
            <a:endParaRPr lang="ko-KR" alt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8963696" y="185325"/>
            <a:ext cx="3199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참석한 노원구 주민 총 </a:t>
            </a:r>
            <a:r>
              <a:rPr lang="en-US" altLang="ko-KR" dirty="0" smtClean="0"/>
              <a:t>350</a:t>
            </a:r>
            <a:r>
              <a:rPr lang="ko-KR" altLang="en-US" dirty="0" smtClean="0"/>
              <a:t>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46637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내용 개체 틀 1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8229338"/>
              </p:ext>
            </p:extLst>
          </p:nvPr>
        </p:nvGraphicFramePr>
        <p:xfrm>
          <a:off x="838200" y="376238"/>
          <a:ext cx="10515600" cy="5800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46763" y="154547"/>
            <a:ext cx="4905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/>
              <a:t>Q9.</a:t>
            </a:r>
            <a:r>
              <a:rPr lang="ko-KR" altLang="en-US" sz="2000" dirty="0" smtClean="0"/>
              <a:t>탈 축제에 대해 어떻게 생각하십니까</a:t>
            </a:r>
            <a:r>
              <a:rPr lang="en-US" altLang="ko-KR" sz="2000" dirty="0" smtClean="0"/>
              <a:t>?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3085352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1392236"/>
              </p:ext>
            </p:extLst>
          </p:nvPr>
        </p:nvGraphicFramePr>
        <p:xfrm>
          <a:off x="806116" y="1471354"/>
          <a:ext cx="10515600" cy="2956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986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57573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7759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탈 축제에 방문한다면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무엇이 제일 기대됩니까</a:t>
                      </a:r>
                      <a:r>
                        <a:rPr lang="en-US" altLang="ko-KR" dirty="0" smtClean="0"/>
                        <a:t>?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r>
                        <a:rPr lang="ko-KR" altLang="en-US" dirty="0" smtClean="0"/>
                        <a:t>순위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0" dirty="0" smtClean="0">
                          <a:latin typeface="+mn-lt"/>
                        </a:rPr>
                        <a:t>① 탈 퍼레이드 경연대회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3419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r>
                        <a:rPr lang="ko-KR" altLang="en-US" dirty="0" smtClean="0"/>
                        <a:t>순위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0" dirty="0" smtClean="0">
                          <a:latin typeface="+mn-lt"/>
                        </a:rPr>
                        <a:t>③ 체험 프로그램</a:t>
                      </a:r>
                      <a:r>
                        <a:rPr lang="en-US" altLang="ko-KR" b="0" dirty="0" smtClean="0">
                          <a:latin typeface="+mn-lt"/>
                        </a:rPr>
                        <a:t>(</a:t>
                      </a:r>
                      <a:r>
                        <a:rPr lang="ko-KR" altLang="en-US" b="0" dirty="0" smtClean="0">
                          <a:latin typeface="+mn-lt"/>
                        </a:rPr>
                        <a:t>탈 만들기 등</a:t>
                      </a:r>
                      <a:r>
                        <a:rPr lang="en-US" altLang="ko-KR" b="0" dirty="0" smtClean="0">
                          <a:latin typeface="+mn-lt"/>
                        </a:rPr>
                        <a:t>)</a:t>
                      </a:r>
                      <a:endParaRPr lang="ko-KR" altLang="en-US" b="0" dirty="0" smtClean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r>
                        <a:rPr lang="ko-KR" altLang="en-US" dirty="0" smtClean="0"/>
                        <a:t>순위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0" dirty="0" smtClean="0">
                          <a:latin typeface="+mn-lt"/>
                        </a:rPr>
                        <a:t>② 공연 프로그램</a:t>
                      </a:r>
                      <a:r>
                        <a:rPr lang="en-US" altLang="ko-KR" b="0" dirty="0" smtClean="0">
                          <a:latin typeface="+mn-lt"/>
                        </a:rPr>
                        <a:t>(</a:t>
                      </a:r>
                      <a:r>
                        <a:rPr lang="ko-KR" altLang="en-US" b="0" dirty="0" smtClean="0">
                          <a:latin typeface="+mn-lt"/>
                        </a:rPr>
                        <a:t>댄스</a:t>
                      </a:r>
                      <a:r>
                        <a:rPr lang="en-US" altLang="ko-KR" b="0" dirty="0" smtClean="0">
                          <a:latin typeface="+mn-lt"/>
                        </a:rPr>
                        <a:t>,</a:t>
                      </a:r>
                      <a:r>
                        <a:rPr lang="en-US" altLang="ko-KR" b="0" baseline="0" dirty="0" smtClean="0">
                          <a:latin typeface="+mn-lt"/>
                        </a:rPr>
                        <a:t> </a:t>
                      </a:r>
                      <a:r>
                        <a:rPr lang="ko-KR" altLang="en-US" b="0" baseline="0" dirty="0" smtClean="0">
                          <a:latin typeface="+mn-lt"/>
                        </a:rPr>
                        <a:t>가요</a:t>
                      </a:r>
                      <a:r>
                        <a:rPr lang="en-US" altLang="ko-KR" b="0" baseline="0" dirty="0" smtClean="0">
                          <a:latin typeface="+mn-lt"/>
                        </a:rPr>
                        <a:t> </a:t>
                      </a:r>
                      <a:r>
                        <a:rPr lang="ko-KR" altLang="en-US" b="0" baseline="0" dirty="0" smtClean="0">
                          <a:latin typeface="+mn-lt"/>
                        </a:rPr>
                        <a:t>대회</a:t>
                      </a:r>
                      <a:r>
                        <a:rPr lang="en-US" altLang="ko-KR" b="0" baseline="0" dirty="0" smtClean="0">
                          <a:latin typeface="+mn-lt"/>
                        </a:rPr>
                        <a:t>, </a:t>
                      </a:r>
                      <a:r>
                        <a:rPr lang="ko-KR" altLang="en-US" b="0" baseline="0" dirty="0" smtClean="0">
                          <a:latin typeface="+mn-lt"/>
                        </a:rPr>
                        <a:t>전통공연 등</a:t>
                      </a:r>
                      <a:r>
                        <a:rPr lang="en-US" altLang="ko-KR" b="0" baseline="0" dirty="0" smtClean="0">
                          <a:latin typeface="+mn-lt"/>
                        </a:rPr>
                        <a:t>)</a:t>
                      </a:r>
                      <a:endParaRPr lang="ko-KR" altLang="en-US" b="0" dirty="0" smtClean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71661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</a:t>
                      </a:r>
                      <a:r>
                        <a:rPr lang="ko-KR" altLang="en-US" dirty="0" smtClean="0"/>
                        <a:t>순위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kern="0" spc="-4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돋움" panose="020B0600000101010101" pitchFamily="50" charset="-127"/>
                        </a:rPr>
                        <a:t>④</a:t>
                      </a:r>
                      <a:r>
                        <a:rPr lang="en-US" altLang="ko-KR" b="0" dirty="0" smtClean="0">
                          <a:latin typeface="+mn-lt"/>
                        </a:rPr>
                        <a:t> </a:t>
                      </a:r>
                      <a:r>
                        <a:rPr lang="ko-KR" altLang="en-US" b="0" dirty="0" smtClean="0">
                          <a:latin typeface="+mn-lt"/>
                        </a:rPr>
                        <a:t>전시 프로그램</a:t>
                      </a:r>
                      <a:r>
                        <a:rPr lang="en-US" altLang="ko-KR" b="0" dirty="0" smtClean="0">
                          <a:latin typeface="+mn-lt"/>
                        </a:rPr>
                        <a:t>(</a:t>
                      </a:r>
                      <a:r>
                        <a:rPr lang="ko-KR" altLang="en-US" b="0" dirty="0" smtClean="0">
                          <a:latin typeface="+mn-lt"/>
                        </a:rPr>
                        <a:t>세계 탈 전시 등</a:t>
                      </a:r>
                      <a:r>
                        <a:rPr lang="en-US" altLang="ko-KR" b="0" dirty="0" smtClean="0">
                          <a:latin typeface="+mn-lt"/>
                        </a:rPr>
                        <a:t>)</a:t>
                      </a:r>
                      <a:endParaRPr lang="ko-KR" altLang="en-US" sz="1800" b="0" kern="0" spc="-40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</a:t>
                      </a:r>
                      <a:r>
                        <a:rPr lang="ko-KR" altLang="en-US" dirty="0" smtClean="0"/>
                        <a:t>순위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kern="0" spc="-40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⑤ </a:t>
                      </a:r>
                      <a:r>
                        <a:rPr lang="ko-KR" altLang="en-US" sz="1800" b="0" kern="0" spc="-4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어린이 대상 프로그램</a:t>
                      </a:r>
                      <a:r>
                        <a:rPr lang="en-US" altLang="ko-KR" sz="1800" b="0" kern="0" spc="-4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</a:t>
                      </a:r>
                      <a:r>
                        <a:rPr lang="ko-KR" altLang="en-US" sz="1800" b="0" kern="0" spc="-4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동화구연</a:t>
                      </a:r>
                      <a:r>
                        <a:rPr lang="en-US" altLang="ko-KR" sz="1800" b="0" kern="0" spc="-4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, </a:t>
                      </a:r>
                      <a:r>
                        <a:rPr lang="ko-KR" altLang="en-US" sz="1800" b="0" kern="0" spc="-4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마술쇼</a:t>
                      </a:r>
                      <a:r>
                        <a:rPr lang="ko-KR" altLang="en-US" sz="1800" b="0" kern="0" spc="-4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등</a:t>
                      </a:r>
                      <a:r>
                        <a:rPr lang="en-US" altLang="ko-KR" sz="1800" b="0" kern="0" spc="-4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)</a:t>
                      </a:r>
                      <a:endParaRPr lang="ko-KR" altLang="en-US" sz="1800" b="0" kern="0" spc="-40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6</a:t>
                      </a:r>
                      <a:r>
                        <a:rPr lang="ko-KR" altLang="en-US" dirty="0" smtClean="0"/>
                        <a:t>순위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kern="0" spc="-4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⑥ 먹거리</a:t>
                      </a:r>
                      <a:r>
                        <a:rPr lang="en-US" altLang="ko-KR" sz="1800" b="0" kern="0" spc="-4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</a:t>
                      </a:r>
                      <a:r>
                        <a:rPr lang="ko-KR" altLang="en-US" sz="1800" b="0" kern="0" spc="-4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푸드트럭</a:t>
                      </a:r>
                      <a:r>
                        <a:rPr lang="ko-KR" altLang="en-US" sz="1800" b="0" kern="0" spc="-4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등</a:t>
                      </a:r>
                      <a:r>
                        <a:rPr lang="en-US" altLang="ko-KR" sz="1800" b="0" kern="0" spc="-4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)</a:t>
                      </a:r>
                      <a:endParaRPr lang="ko-KR" altLang="en-US" sz="1800" b="0" kern="0" spc="-40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70098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7</a:t>
                      </a:r>
                      <a:r>
                        <a:rPr lang="ko-KR" altLang="en-US" dirty="0" smtClean="0"/>
                        <a:t>순위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⑦ </a:t>
                      </a:r>
                      <a:r>
                        <a:rPr lang="ko-KR" altLang="en-US" dirty="0" err="1" smtClean="0"/>
                        <a:t>살거리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기념품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특산품 등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sz="1800" b="0" kern="0" spc="-40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66041079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46763" y="154547"/>
            <a:ext cx="90685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Q532. </a:t>
            </a:r>
            <a:r>
              <a:rPr lang="ko-KR" altLang="en-US" sz="2000" dirty="0" smtClean="0"/>
              <a:t>탈 </a:t>
            </a:r>
            <a:r>
              <a:rPr lang="ko-KR" altLang="en-US" sz="2000" dirty="0"/>
              <a:t>축제에 방문한다면</a:t>
            </a:r>
            <a:r>
              <a:rPr lang="en-US" altLang="ko-KR" sz="2000" dirty="0"/>
              <a:t>, </a:t>
            </a:r>
            <a:r>
              <a:rPr lang="ko-KR" altLang="en-US" sz="2000" dirty="0"/>
              <a:t>무엇이 제일 기대됩니까</a:t>
            </a:r>
            <a:r>
              <a:rPr lang="en-US" altLang="ko-KR" sz="2000" dirty="0"/>
              <a:t>?(2</a:t>
            </a:r>
            <a:r>
              <a:rPr lang="ko-KR" altLang="en-US" sz="2000" dirty="0"/>
              <a:t>가지 중복 선택 가능</a:t>
            </a:r>
            <a:r>
              <a:rPr lang="en-US" altLang="ko-KR" sz="2000" dirty="0" smtClean="0"/>
              <a:t>)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047092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내용 개체 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30078838"/>
              </p:ext>
            </p:extLst>
          </p:nvPr>
        </p:nvGraphicFramePr>
        <p:xfrm>
          <a:off x="829322" y="334963"/>
          <a:ext cx="10515600" cy="584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661207" y="27186"/>
            <a:ext cx="37321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참석한 노원구 </a:t>
            </a:r>
            <a:r>
              <a:rPr lang="ko-KR" altLang="en-US" sz="1400" dirty="0"/>
              <a:t>주민 </a:t>
            </a:r>
            <a:r>
              <a:rPr lang="ko-KR" altLang="en-US" sz="1400" dirty="0" smtClean="0"/>
              <a:t>총 </a:t>
            </a:r>
            <a:r>
              <a:rPr lang="en-US" altLang="ko-KR" sz="1400" dirty="0" smtClean="0"/>
              <a:t>350</a:t>
            </a:r>
            <a:r>
              <a:rPr lang="ko-KR" altLang="en-US" sz="1400" dirty="0" smtClean="0"/>
              <a:t>명의 </a:t>
            </a:r>
            <a:r>
              <a:rPr lang="ko-KR" altLang="en-US" sz="1400" dirty="0"/>
              <a:t>응답 </a:t>
            </a:r>
            <a:r>
              <a:rPr lang="en-US" altLang="ko-KR" sz="1400" dirty="0" smtClean="0"/>
              <a:t>700</a:t>
            </a:r>
            <a:r>
              <a:rPr lang="ko-KR" altLang="en-US" sz="1400" dirty="0" smtClean="0"/>
              <a:t>개 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6809767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2815585"/>
              </p:ext>
            </p:extLst>
          </p:nvPr>
        </p:nvGraphicFramePr>
        <p:xfrm>
          <a:off x="1331258" y="1748118"/>
          <a:ext cx="9789458" cy="4450975"/>
        </p:xfrm>
        <a:graphic>
          <a:graphicData uri="http://schemas.openxmlformats.org/drawingml/2006/table">
            <a:tbl>
              <a:tblPr/>
              <a:tblGrid>
                <a:gridCol w="14900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2305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37630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4477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5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아래 금액은 </a:t>
                      </a:r>
                      <a:r>
                        <a:rPr lang="ko-KR" altLang="en-US" sz="1150" b="1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본인 </a:t>
                      </a:r>
                      <a:r>
                        <a:rPr lang="en-US" altLang="ko-KR" sz="1150" b="1" kern="0" spc="-4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1</a:t>
                      </a:r>
                      <a:r>
                        <a:rPr lang="ko-KR" altLang="en-US" sz="1150" b="1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명</a:t>
                      </a:r>
                      <a:r>
                        <a:rPr lang="ko-KR" altLang="en-US" sz="115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의 지출 예상 총액입니다</a:t>
                      </a:r>
                      <a:r>
                        <a:rPr lang="en-US" altLang="ko-KR" sz="1150" kern="0" spc="-4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. 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3917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교통비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70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1990</a:t>
                      </a:r>
                      <a:r>
                        <a:rPr lang="ko-KR" altLang="en-US" sz="115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원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5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축제 개최지역에서 지출한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50" kern="0" spc="-40" dirty="0" err="1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주유비</a:t>
                      </a:r>
                      <a:r>
                        <a:rPr lang="en-US" altLang="ko-KR" sz="1150" kern="0" spc="-4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주차료</a:t>
                      </a:r>
                      <a:r>
                        <a:rPr lang="en-US" altLang="ko-KR" sz="1150" kern="0" spc="-4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통행료</a:t>
                      </a:r>
                      <a:r>
                        <a:rPr lang="en-US" altLang="ko-KR" sz="1150" kern="0" spc="-4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대중교통 요금 등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3340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숙박비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70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3380</a:t>
                      </a:r>
                      <a:r>
                        <a:rPr lang="ko-KR" altLang="en-US" sz="115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원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민박</a:t>
                      </a:r>
                      <a:r>
                        <a:rPr lang="en-US" altLang="ko-KR" sz="1150" kern="0" spc="-4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호텔</a:t>
                      </a:r>
                      <a:r>
                        <a:rPr lang="en-US" altLang="ko-KR" sz="1150" kern="0" spc="-4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모텔</a:t>
                      </a:r>
                      <a:r>
                        <a:rPr lang="en-US" altLang="ko-KR" sz="1150" kern="0" spc="-4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펜션</a:t>
                      </a:r>
                      <a:r>
                        <a:rPr lang="en-US" altLang="ko-KR" sz="1150" kern="0" spc="-4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콘도 등</a:t>
                      </a:r>
                      <a:endParaRPr lang="ko-KR" altLang="en-US" sz="1150" kern="0" spc="-4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3340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 err="1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식음료비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70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9710</a:t>
                      </a:r>
                      <a:r>
                        <a:rPr lang="ko-KR" altLang="en-US" sz="115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원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축제 개최지역에서 지출한 음식값</a:t>
                      </a:r>
                      <a:r>
                        <a:rPr lang="en-US" altLang="ko-KR" sz="1150" kern="0" spc="-4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음료비</a:t>
                      </a:r>
                      <a:endParaRPr lang="ko-KR" altLang="en-US" sz="1150" kern="0" spc="-4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3340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유흥비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70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6500</a:t>
                      </a:r>
                      <a:r>
                        <a:rPr lang="ko-KR" altLang="en-US" sz="115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원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축제장 밖에서 지출한 관람료</a:t>
                      </a:r>
                      <a:r>
                        <a:rPr lang="en-US" altLang="ko-KR" sz="1150" kern="0" spc="-4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노래방</a:t>
                      </a:r>
                      <a:r>
                        <a:rPr lang="en-US" altLang="ko-KR" sz="1150" kern="0" spc="-4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술값 등</a:t>
                      </a:r>
                      <a:endParaRPr lang="ko-KR" altLang="en-US" sz="1150" kern="0" spc="-4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3340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 err="1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쇼핑비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70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5680</a:t>
                      </a:r>
                      <a:r>
                        <a:rPr lang="ko-KR" altLang="en-US" sz="115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원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축제 기념품</a:t>
                      </a:r>
                      <a:r>
                        <a:rPr lang="en-US" altLang="ko-KR" sz="1150" kern="0" spc="-4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특산물 구입비 등</a:t>
                      </a:r>
                      <a:endParaRPr lang="ko-KR" altLang="en-US" sz="1150" kern="0" spc="-4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63340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기타 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70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1390</a:t>
                      </a:r>
                      <a:r>
                        <a:rPr lang="ko-KR" altLang="en-US" sz="115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원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50" kern="0" spc="-40" dirty="0" err="1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체험비</a:t>
                      </a:r>
                      <a:r>
                        <a:rPr lang="ko-KR" altLang="en-US" sz="115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 등 위에 언급되지 않은 비용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5352414"/>
              </p:ext>
            </p:extLst>
          </p:nvPr>
        </p:nvGraphicFramePr>
        <p:xfrm>
          <a:off x="1331258" y="669178"/>
          <a:ext cx="9789458" cy="839179"/>
        </p:xfrm>
        <a:graphic>
          <a:graphicData uri="http://schemas.openxmlformats.org/drawingml/2006/table">
            <a:tbl>
              <a:tblPr/>
              <a:tblGrid>
                <a:gridCol w="770516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0842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83917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탈 축제</a:t>
                      </a:r>
                      <a:r>
                        <a:rPr lang="ko-KR" altLang="en-US" sz="1500" kern="0" spc="-40" baseline="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 방문한다면</a:t>
                      </a:r>
                      <a:r>
                        <a:rPr lang="en-US" altLang="ko-KR" sz="1500" kern="0" spc="-40" baseline="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, </a:t>
                      </a:r>
                      <a:r>
                        <a:rPr lang="ko-KR" altLang="en-US" sz="1500" kern="0" spc="-40" baseline="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입장료로 얼마를 지불하시겠습니까</a:t>
                      </a:r>
                      <a:r>
                        <a:rPr lang="en-US" altLang="ko-KR" sz="1500" kern="0" spc="-40" baseline="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?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70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2240</a:t>
                      </a:r>
                      <a:r>
                        <a:rPr lang="ko-KR" altLang="en-US" sz="115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원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9163129" y="6254188"/>
            <a:ext cx="1957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prstClr val="black"/>
                </a:solidFill>
              </a:rPr>
              <a:t>*</a:t>
            </a:r>
            <a:r>
              <a:rPr lang="ko-KR" altLang="en-US" dirty="0" smtClean="0">
                <a:solidFill>
                  <a:prstClr val="black"/>
                </a:solidFill>
              </a:rPr>
              <a:t>평균에 </a:t>
            </a:r>
            <a:r>
              <a:rPr lang="en-US" altLang="ko-KR" dirty="0" smtClean="0">
                <a:solidFill>
                  <a:prstClr val="black"/>
                </a:solidFill>
              </a:rPr>
              <a:t>0</a:t>
            </a:r>
            <a:r>
              <a:rPr lang="ko-KR" altLang="en-US" dirty="0" smtClean="0">
                <a:solidFill>
                  <a:prstClr val="black"/>
                </a:solidFill>
              </a:rPr>
              <a:t>원 포함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6763" y="154547"/>
            <a:ext cx="84609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Q11. </a:t>
            </a:r>
            <a:r>
              <a:rPr lang="ko-KR" altLang="en-US" sz="2000" dirty="0" smtClean="0"/>
              <a:t>탈 </a:t>
            </a:r>
            <a:r>
              <a:rPr lang="ko-KR" altLang="en-US" sz="2000" dirty="0"/>
              <a:t>축제에 방문한다면</a:t>
            </a:r>
            <a:r>
              <a:rPr lang="en-US" altLang="ko-KR" sz="2000" dirty="0"/>
              <a:t>, </a:t>
            </a:r>
            <a:r>
              <a:rPr lang="ko-KR" altLang="en-US" sz="2000" dirty="0"/>
              <a:t>입장료</a:t>
            </a:r>
            <a:r>
              <a:rPr lang="en-US" altLang="ko-KR" sz="2000" dirty="0"/>
              <a:t>/</a:t>
            </a:r>
            <a:r>
              <a:rPr lang="ko-KR" altLang="en-US" sz="2000" dirty="0"/>
              <a:t>비용으로 얼마를 지불하시겠습니까</a:t>
            </a:r>
            <a:r>
              <a:rPr lang="en-US" altLang="ko-KR" sz="2000" dirty="0"/>
              <a:t>?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6226759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40443864"/>
              </p:ext>
            </p:extLst>
          </p:nvPr>
        </p:nvGraphicFramePr>
        <p:xfrm>
          <a:off x="1331258" y="1748118"/>
          <a:ext cx="9789458" cy="4450975"/>
        </p:xfrm>
        <a:graphic>
          <a:graphicData uri="http://schemas.openxmlformats.org/drawingml/2006/table">
            <a:tbl>
              <a:tblPr/>
              <a:tblGrid>
                <a:gridCol w="14900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2305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37630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4477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5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아래 금액은 </a:t>
                      </a:r>
                      <a:r>
                        <a:rPr lang="ko-KR" altLang="en-US" sz="1150" b="1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본인 </a:t>
                      </a:r>
                      <a:r>
                        <a:rPr lang="en-US" altLang="ko-KR" sz="1150" b="1" kern="0" spc="-4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1</a:t>
                      </a:r>
                      <a:r>
                        <a:rPr lang="ko-KR" altLang="en-US" sz="1150" b="1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명</a:t>
                      </a:r>
                      <a:r>
                        <a:rPr lang="ko-KR" altLang="en-US" sz="115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의 지출 예상 총액입니다</a:t>
                      </a:r>
                      <a:r>
                        <a:rPr lang="en-US" altLang="ko-KR" sz="1150" kern="0" spc="-4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. 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3917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교통비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70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5170</a:t>
                      </a:r>
                      <a:r>
                        <a:rPr lang="ko-KR" altLang="en-US" sz="115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원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5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축제 개최지역에서 지출한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50" kern="0" spc="-40" dirty="0" err="1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주유비</a:t>
                      </a:r>
                      <a:r>
                        <a:rPr lang="en-US" altLang="ko-KR" sz="1150" kern="0" spc="-4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주차료</a:t>
                      </a:r>
                      <a:r>
                        <a:rPr lang="en-US" altLang="ko-KR" sz="1150" kern="0" spc="-4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통행료</a:t>
                      </a:r>
                      <a:r>
                        <a:rPr lang="en-US" altLang="ko-KR" sz="1150" kern="0" spc="-4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대중교통 요금 등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3340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숙박비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70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37030</a:t>
                      </a:r>
                      <a:r>
                        <a:rPr lang="ko-KR" altLang="en-US" sz="115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원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민박</a:t>
                      </a:r>
                      <a:r>
                        <a:rPr lang="en-US" altLang="ko-KR" sz="1150" kern="0" spc="-4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호텔</a:t>
                      </a:r>
                      <a:r>
                        <a:rPr lang="en-US" altLang="ko-KR" sz="1150" kern="0" spc="-4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모텔</a:t>
                      </a:r>
                      <a:r>
                        <a:rPr lang="en-US" altLang="ko-KR" sz="1150" kern="0" spc="-4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펜션</a:t>
                      </a:r>
                      <a:r>
                        <a:rPr lang="en-US" altLang="ko-KR" sz="1150" kern="0" spc="-4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콘도 등</a:t>
                      </a:r>
                      <a:endParaRPr lang="ko-KR" altLang="en-US" sz="1150" kern="0" spc="-4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3340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 err="1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식음료비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70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13440</a:t>
                      </a:r>
                      <a:r>
                        <a:rPr lang="ko-KR" altLang="en-US" sz="115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원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축제 개최지역에서 지출한 음식값</a:t>
                      </a:r>
                      <a:r>
                        <a:rPr lang="en-US" altLang="ko-KR" sz="1150" kern="0" spc="-4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음료비</a:t>
                      </a:r>
                      <a:endParaRPr lang="ko-KR" altLang="en-US" sz="1150" kern="0" spc="-4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3340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유흥비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70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18660</a:t>
                      </a:r>
                      <a:r>
                        <a:rPr lang="ko-KR" altLang="en-US" sz="115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원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축제장 밖에서 지출한 관람료</a:t>
                      </a:r>
                      <a:r>
                        <a:rPr lang="en-US" altLang="ko-KR" sz="1150" kern="0" spc="-4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노래방</a:t>
                      </a:r>
                      <a:r>
                        <a:rPr lang="en-US" altLang="ko-KR" sz="1150" kern="0" spc="-4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술값 등</a:t>
                      </a:r>
                      <a:endParaRPr lang="ko-KR" altLang="en-US" sz="1150" kern="0" spc="-4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3340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 err="1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쇼핑비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70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14630</a:t>
                      </a:r>
                      <a:r>
                        <a:rPr lang="ko-KR" altLang="en-US" sz="115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원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축제 기념품</a:t>
                      </a:r>
                      <a:r>
                        <a:rPr lang="en-US" altLang="ko-KR" sz="1150" kern="0" spc="-4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특산물 구입비 등</a:t>
                      </a:r>
                      <a:endParaRPr lang="ko-KR" altLang="en-US" sz="1150" kern="0" spc="-4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63340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기타 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70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11340</a:t>
                      </a:r>
                      <a:r>
                        <a:rPr lang="ko-KR" altLang="en-US" sz="115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원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50" kern="0" spc="-40" dirty="0" err="1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체험비</a:t>
                      </a:r>
                      <a:r>
                        <a:rPr lang="ko-KR" altLang="en-US" sz="115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 등 위에 언급되지 않은 비용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2431488"/>
              </p:ext>
            </p:extLst>
          </p:nvPr>
        </p:nvGraphicFramePr>
        <p:xfrm>
          <a:off x="1331258" y="669178"/>
          <a:ext cx="9789458" cy="839179"/>
        </p:xfrm>
        <a:graphic>
          <a:graphicData uri="http://schemas.openxmlformats.org/drawingml/2006/table">
            <a:tbl>
              <a:tblPr/>
              <a:tblGrid>
                <a:gridCol w="770516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0842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83917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탈 축제</a:t>
                      </a:r>
                      <a:r>
                        <a:rPr lang="ko-KR" altLang="en-US" sz="1500" kern="0" spc="-40" baseline="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 방문한다면</a:t>
                      </a:r>
                      <a:r>
                        <a:rPr lang="en-US" altLang="ko-KR" sz="1500" kern="0" spc="-40" baseline="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, </a:t>
                      </a:r>
                      <a:r>
                        <a:rPr lang="ko-KR" altLang="en-US" sz="1500" kern="0" spc="-40" baseline="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입장료로 얼마를 지불하시겠습니까</a:t>
                      </a:r>
                      <a:r>
                        <a:rPr lang="en-US" altLang="ko-KR" sz="1500" kern="0" spc="-40" baseline="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?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70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4130</a:t>
                      </a:r>
                      <a:r>
                        <a:rPr lang="ko-KR" altLang="en-US" sz="115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원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163129" y="6254188"/>
            <a:ext cx="2188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prstClr val="black"/>
                </a:solidFill>
              </a:rPr>
              <a:t>*</a:t>
            </a:r>
            <a:r>
              <a:rPr lang="ko-KR" altLang="en-US" dirty="0" smtClean="0">
                <a:solidFill>
                  <a:prstClr val="black"/>
                </a:solidFill>
              </a:rPr>
              <a:t>평균에 </a:t>
            </a:r>
            <a:r>
              <a:rPr lang="en-US" altLang="ko-KR" dirty="0" smtClean="0">
                <a:solidFill>
                  <a:prstClr val="black"/>
                </a:solidFill>
              </a:rPr>
              <a:t>0</a:t>
            </a:r>
            <a:r>
              <a:rPr lang="ko-KR" altLang="en-US" dirty="0" smtClean="0">
                <a:solidFill>
                  <a:prstClr val="black"/>
                </a:solidFill>
              </a:rPr>
              <a:t>원 </a:t>
            </a:r>
            <a:r>
              <a:rPr lang="ko-KR" altLang="en-US" dirty="0">
                <a:solidFill>
                  <a:srgbClr val="FF0000"/>
                </a:solidFill>
              </a:rPr>
              <a:t>미</a:t>
            </a:r>
            <a:r>
              <a:rPr lang="ko-KR" altLang="en-US" dirty="0" smtClean="0">
                <a:solidFill>
                  <a:srgbClr val="FF0000"/>
                </a:solidFill>
              </a:rPr>
              <a:t>포함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83083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차트 1"/>
          <p:cNvGraphicFramePr/>
          <p:nvPr>
            <p:extLst>
              <p:ext uri="{D42A27DB-BD31-4B8C-83A1-F6EECF244321}">
                <p14:modId xmlns:p14="http://schemas.microsoft.com/office/powerpoint/2010/main" val="2742925023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차트 5"/>
          <p:cNvGraphicFramePr/>
          <p:nvPr>
            <p:extLst>
              <p:ext uri="{D42A27DB-BD31-4B8C-83A1-F6EECF244321}">
                <p14:modId xmlns:p14="http://schemas.microsoft.com/office/powerpoint/2010/main" val="161459797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46763" y="154547"/>
            <a:ext cx="59570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Q13</a:t>
            </a:r>
            <a:r>
              <a:rPr lang="en-US" altLang="ko-KR" sz="2000" smtClean="0"/>
              <a:t>. 2019</a:t>
            </a:r>
            <a:r>
              <a:rPr lang="ko-KR" altLang="en-US" sz="2000" smtClean="0"/>
              <a:t>년에 </a:t>
            </a:r>
            <a:r>
              <a:rPr lang="ko-KR" altLang="en-US" sz="2000" dirty="0" smtClean="0"/>
              <a:t>열릴 탈 축제에 방문하시겠습니까</a:t>
            </a:r>
            <a:r>
              <a:rPr lang="en-US" altLang="ko-KR" sz="2000" dirty="0" smtClean="0"/>
              <a:t>?</a:t>
            </a:r>
            <a:endParaRPr lang="ko-KR" alt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8963696" y="185325"/>
            <a:ext cx="3199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참석한 노원구 주민 총 </a:t>
            </a:r>
            <a:r>
              <a:rPr lang="en-US" altLang="ko-KR" dirty="0" smtClean="0"/>
              <a:t>350</a:t>
            </a:r>
            <a:r>
              <a:rPr lang="ko-KR" altLang="en-US" dirty="0" smtClean="0"/>
              <a:t>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091135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40241357"/>
              </p:ext>
            </p:extLst>
          </p:nvPr>
        </p:nvGraphicFramePr>
        <p:xfrm>
          <a:off x="0" y="554653"/>
          <a:ext cx="12192000" cy="63033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2587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26612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857863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탈 축제 방문객을 위해 반드시 상품화해야 할 것이 있습니까</a:t>
                      </a:r>
                      <a:r>
                        <a:rPr lang="en-US" altLang="ko-KR" dirty="0" smtClean="0"/>
                        <a:t>?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537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공연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5379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공연프로그램 확대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xmlns="" val="3720239556"/>
                  </a:ext>
                </a:extLst>
              </a:tr>
              <a:tr h="45379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귀여운 캐릭터가 많고 촌스럽지 않았으면 해요</a:t>
                      </a:r>
                      <a:r>
                        <a:rPr lang="en-US" altLang="ko-KR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!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xmlns="" val="1199920791"/>
                  </a:ext>
                </a:extLst>
              </a:tr>
              <a:tr h="4537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기념물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xmlns="" val="3244783995"/>
                  </a:ext>
                </a:extLst>
              </a:tr>
              <a:tr h="4537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기념품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5379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6.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기념품</a:t>
                      </a:r>
                      <a:r>
                        <a:rPr lang="en-US" altLang="ko-KR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탈</a:t>
                      </a:r>
                      <a:r>
                        <a:rPr lang="en-US" altLang="ko-KR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xmlns="" val="1358683099"/>
                  </a:ext>
                </a:extLst>
              </a:tr>
              <a:tr h="45379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7.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기념품</a:t>
                      </a:r>
                      <a:r>
                        <a:rPr lang="en-US" altLang="ko-KR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체험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xmlns="" val="1264117817"/>
                  </a:ext>
                </a:extLst>
              </a:tr>
              <a:tr h="4537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8.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노요탈과 연관고리가 있는 상품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xmlns="" val="1823011232"/>
                  </a:ext>
                </a:extLst>
              </a:tr>
              <a:tr h="4537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9.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노원구 마스코트 탈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xmlns="" val="1393086146"/>
                  </a:ext>
                </a:extLst>
              </a:tr>
              <a:tr h="45379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10.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마스코트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xmlns="" val="3237003076"/>
                  </a:ext>
                </a:extLst>
              </a:tr>
              <a:tr h="45379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11.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볼거리의 다양화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xmlns="" val="278730553"/>
                  </a:ext>
                </a:extLst>
              </a:tr>
              <a:tr h="4537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12.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우리나라 전통 탈을 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상품화 해야 할 것 같다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xmlns="" val="919747198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46763" y="154547"/>
            <a:ext cx="115098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Q14. </a:t>
            </a:r>
            <a:r>
              <a:rPr lang="ko-KR" altLang="en-US" sz="2000" dirty="0"/>
              <a:t>향후 탈 축제의 방문객을 위해 반드시 상품화해야 할 것이 있습니까</a:t>
            </a:r>
            <a:r>
              <a:rPr lang="en-US" altLang="ko-KR" sz="2000" dirty="0"/>
              <a:t>?(</a:t>
            </a:r>
            <a:r>
              <a:rPr lang="ko-KR" altLang="en-US" sz="2000" dirty="0"/>
              <a:t>예시</a:t>
            </a:r>
            <a:r>
              <a:rPr lang="en-US" altLang="ko-KR" sz="2000" dirty="0"/>
              <a:t>. </a:t>
            </a:r>
            <a:r>
              <a:rPr lang="ko-KR" altLang="en-US" sz="2000" dirty="0"/>
              <a:t>캐릭터</a:t>
            </a:r>
            <a:r>
              <a:rPr lang="en-US" altLang="ko-KR" sz="2000" dirty="0"/>
              <a:t>, </a:t>
            </a:r>
            <a:r>
              <a:rPr lang="ko-KR" altLang="en-US" sz="2000" dirty="0"/>
              <a:t>기념품 등</a:t>
            </a:r>
            <a:r>
              <a:rPr lang="en-US" altLang="ko-KR" sz="2000" dirty="0"/>
              <a:t>)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174580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내용 개체 틀 1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18869224"/>
              </p:ext>
            </p:extLst>
          </p:nvPr>
        </p:nvGraphicFramePr>
        <p:xfrm>
          <a:off x="838200" y="376238"/>
          <a:ext cx="10515600" cy="5800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33884" y="0"/>
            <a:ext cx="4905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Q2.</a:t>
            </a:r>
            <a:r>
              <a:rPr lang="ko-KR" altLang="en-US" sz="2000" dirty="0" smtClean="0"/>
              <a:t>등 축제에 대해 어떻게 생각하십니까</a:t>
            </a:r>
            <a:r>
              <a:rPr lang="en-US" altLang="ko-KR" sz="2000" dirty="0" smtClean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9686465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2910951"/>
              </p:ext>
            </p:extLst>
          </p:nvPr>
        </p:nvGraphicFramePr>
        <p:xfrm>
          <a:off x="0" y="545754"/>
          <a:ext cx="12192000" cy="63122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2587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26612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844139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탈 축제 방문객을 위해 반드시 상품화해야 할 것이 있습니까</a:t>
                      </a:r>
                      <a:r>
                        <a:rPr lang="en-US" altLang="ko-KR" dirty="0" smtClean="0"/>
                        <a:t>?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4653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13.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재미있는 공연이나 볼거리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465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14.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재밌는 공연</a:t>
                      </a:r>
                      <a:r>
                        <a:rPr lang="en-US" altLang="ko-KR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가수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xmlns="" val="3720239556"/>
                  </a:ext>
                </a:extLst>
              </a:tr>
              <a:tr h="4465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15.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캐릭터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xmlns="" val="1199920791"/>
                  </a:ext>
                </a:extLst>
              </a:tr>
              <a:tr h="44653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16.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캐릭터</a:t>
                      </a:r>
                      <a:r>
                        <a:rPr lang="en-US" altLang="ko-KR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기념품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xmlns="" val="3244783995"/>
                  </a:ext>
                </a:extLst>
              </a:tr>
              <a:tr h="44653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17.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탈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465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18.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탈 기념품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xmlns="" val="1358683099"/>
                  </a:ext>
                </a:extLst>
              </a:tr>
              <a:tr h="4465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19.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탈 장식품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xmlns="" val="1264117817"/>
                  </a:ext>
                </a:extLst>
              </a:tr>
              <a:tr h="5473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20.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탈</a:t>
                      </a:r>
                      <a:r>
                        <a:rPr lang="en-US" altLang="ko-KR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고전적이고 옛날 이미지인 것 같다</a:t>
                      </a:r>
                      <a:r>
                        <a:rPr lang="en-US" altLang="ko-KR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탈을 캐릭터 탈 등으로 범위를 넓히거나</a:t>
                      </a:r>
                      <a:r>
                        <a:rPr lang="en-US" altLang="ko-KR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가면 무도회 이런 컨셉의 부스나 장이 있으면 좋겠다</a:t>
                      </a:r>
                      <a:r>
                        <a:rPr lang="en-US" altLang="ko-KR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xmlns="" val="1823011232"/>
                  </a:ext>
                </a:extLst>
              </a:tr>
              <a:tr h="44653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21.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탈만들기 </a:t>
                      </a:r>
                      <a:r>
                        <a:rPr lang="en-US" altLang="ko-KR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유아도 가능한</a:t>
                      </a:r>
                      <a:r>
                        <a:rPr lang="en-US" altLang="ko-KR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xmlns="" val="1393086146"/>
                  </a:ext>
                </a:extLst>
              </a:tr>
              <a:tr h="4465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22.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탈만들기가 가능한 키트</a:t>
                      </a:r>
                      <a:r>
                        <a:rPr lang="en-US" altLang="ko-KR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패키지</a:t>
                      </a:r>
                      <a:r>
                        <a:rPr lang="en-US" altLang="ko-KR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xmlns="" val="3237003076"/>
                  </a:ext>
                </a:extLst>
              </a:tr>
              <a:tr h="4465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23.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탈모형의 기념품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xmlns="" val="278730553"/>
                  </a:ext>
                </a:extLst>
              </a:tr>
              <a:tr h="44653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24.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탈이란 소재 진부하고 흥미가 없음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xmlns="" val="919747198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46763" y="154547"/>
            <a:ext cx="115098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Q14. </a:t>
            </a:r>
            <a:r>
              <a:rPr lang="ko-KR" altLang="en-US" sz="2000" dirty="0"/>
              <a:t>향후 탈 축제의 방문객을 위해 반드시 상품화해야 할 것이 있습니까</a:t>
            </a:r>
            <a:r>
              <a:rPr lang="en-US" altLang="ko-KR" sz="2000" dirty="0"/>
              <a:t>?(</a:t>
            </a:r>
            <a:r>
              <a:rPr lang="ko-KR" altLang="en-US" sz="2000" dirty="0"/>
              <a:t>예시</a:t>
            </a:r>
            <a:r>
              <a:rPr lang="en-US" altLang="ko-KR" sz="2000" dirty="0"/>
              <a:t>. </a:t>
            </a:r>
            <a:r>
              <a:rPr lang="ko-KR" altLang="en-US" sz="2000" dirty="0"/>
              <a:t>캐릭터</a:t>
            </a:r>
            <a:r>
              <a:rPr lang="en-US" altLang="ko-KR" sz="2000" dirty="0"/>
              <a:t>, </a:t>
            </a:r>
            <a:r>
              <a:rPr lang="ko-KR" altLang="en-US" sz="2000" dirty="0"/>
              <a:t>기념품 등</a:t>
            </a:r>
            <a:r>
              <a:rPr lang="en-US" altLang="ko-KR" sz="2000" dirty="0"/>
              <a:t>)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1654373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249560"/>
              </p:ext>
            </p:extLst>
          </p:nvPr>
        </p:nvGraphicFramePr>
        <p:xfrm>
          <a:off x="1468191" y="1700009"/>
          <a:ext cx="9221273" cy="4226622"/>
        </p:xfrm>
        <a:graphic>
          <a:graphicData uri="http://schemas.openxmlformats.org/drawingml/2006/table">
            <a:tbl>
              <a:tblPr/>
              <a:tblGrid>
                <a:gridCol w="492341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5957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5957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5957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5957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859572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837129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전혀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아니다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조금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아니다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보통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이다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조금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그렇다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매우 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그렇다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3793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지역주민 소득 증대에 기여한다 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 smtClean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16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 smtClean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50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 smtClean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132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 smtClean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102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 smtClean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50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3793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지역주민 고용 증대에 기여한다 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 smtClean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27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 smtClean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48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 smtClean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116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 smtClean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95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 smtClean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64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3793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지역 관광산업 발전에 기여한다 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 smtClean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16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 smtClean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24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 smtClean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85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-40" dirty="0" smtClean="0">
                          <a:solidFill>
                            <a:srgbClr val="000000"/>
                          </a:solidFill>
                          <a:effectLst/>
                        </a:rPr>
                        <a:t>138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 smtClean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87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3793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지역 문화산업 발전에 기여한다 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 smtClean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7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 smtClean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29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kern="0" spc="-40" dirty="0" smtClean="0">
                          <a:solidFill>
                            <a:srgbClr val="000000"/>
                          </a:solidFill>
                          <a:effectLst/>
                        </a:rPr>
                        <a:t>73</a:t>
                      </a:r>
                      <a:endParaRPr lang="ko-KR" altLang="en-US" sz="1300" kern="0" spc="-40" dirty="0" smtClean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 smtClean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134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 smtClean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107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83776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지역 경제 활성화 분위기 조성에 기여한다 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 smtClean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9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 smtClean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35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 smtClean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72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 smtClean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138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 smtClean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96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468191" y="927279"/>
            <a:ext cx="8486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15</a:t>
            </a:r>
            <a:r>
              <a:rPr lang="en-US" altLang="ko-KR" dirty="0"/>
              <a:t>. </a:t>
            </a:r>
            <a:r>
              <a:rPr lang="ko-KR" altLang="en-US" dirty="0"/>
              <a:t>노원구 축제개최가 지역에 미치는 </a:t>
            </a:r>
            <a:r>
              <a:rPr lang="ko-KR" altLang="en-US" u="sng" dirty="0"/>
              <a:t>경제적</a:t>
            </a:r>
            <a:r>
              <a:rPr lang="ko-KR" altLang="en-US" dirty="0"/>
              <a:t> 영향에 대해 어떻게 생각하십니까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499715" y="5960697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</a:t>
            </a:r>
            <a:r>
              <a:rPr lang="ko-KR" altLang="en-US" dirty="0" smtClean="0"/>
              <a:t>단위</a:t>
            </a:r>
            <a:r>
              <a:rPr lang="en-US" altLang="ko-KR" dirty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명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46763" y="154547"/>
            <a:ext cx="95991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Q15. </a:t>
            </a:r>
            <a:r>
              <a:rPr lang="ko-KR" altLang="en-US" sz="2000" dirty="0" smtClean="0"/>
              <a:t>노원구 축제개최가 지역에 미치는 </a:t>
            </a:r>
            <a:r>
              <a:rPr lang="ko-KR" altLang="en-US" sz="2000" u="sng" dirty="0" smtClean="0"/>
              <a:t>경제적</a:t>
            </a:r>
            <a:r>
              <a:rPr lang="ko-KR" altLang="en-US" sz="2000" dirty="0" smtClean="0"/>
              <a:t> 영향에 대해 어떻게 생각하십니까</a:t>
            </a:r>
            <a:r>
              <a:rPr lang="en-US" altLang="ko-KR" sz="2000" dirty="0" smtClean="0"/>
              <a:t>?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0566446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내용 개체 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5570938"/>
              </p:ext>
            </p:extLst>
          </p:nvPr>
        </p:nvGraphicFramePr>
        <p:xfrm>
          <a:off x="838200" y="488950"/>
          <a:ext cx="10515600" cy="56880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981423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차트 2"/>
          <p:cNvGraphicFramePr/>
          <p:nvPr>
            <p:extLst>
              <p:ext uri="{D42A27DB-BD31-4B8C-83A1-F6EECF244321}">
                <p14:modId xmlns:p14="http://schemas.microsoft.com/office/powerpoint/2010/main" val="1133218361"/>
              </p:ext>
            </p:extLst>
          </p:nvPr>
        </p:nvGraphicFramePr>
        <p:xfrm>
          <a:off x="1030309" y="592430"/>
          <a:ext cx="9826580" cy="55507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963696" y="185325"/>
            <a:ext cx="3199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참석한 노원구 주민 총 </a:t>
            </a:r>
            <a:r>
              <a:rPr lang="en-US" altLang="ko-KR" dirty="0" smtClean="0"/>
              <a:t>350</a:t>
            </a:r>
            <a:r>
              <a:rPr lang="ko-KR" altLang="en-US" dirty="0" smtClean="0"/>
              <a:t>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6276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차트 2"/>
          <p:cNvGraphicFramePr/>
          <p:nvPr>
            <p:extLst>
              <p:ext uri="{D42A27DB-BD31-4B8C-83A1-F6EECF244321}">
                <p14:modId xmlns:p14="http://schemas.microsoft.com/office/powerpoint/2010/main" val="4216674146"/>
              </p:ext>
            </p:extLst>
          </p:nvPr>
        </p:nvGraphicFramePr>
        <p:xfrm>
          <a:off x="1865745" y="1135303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963696" y="185325"/>
            <a:ext cx="3199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참석한 노원구 주민 총 </a:t>
            </a:r>
            <a:r>
              <a:rPr lang="en-US" altLang="ko-KR" dirty="0" smtClean="0"/>
              <a:t>350</a:t>
            </a:r>
            <a:r>
              <a:rPr lang="ko-KR" altLang="en-US" dirty="0" smtClean="0"/>
              <a:t>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099057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차트 4"/>
          <p:cNvGraphicFramePr/>
          <p:nvPr>
            <p:extLst>
              <p:ext uri="{D42A27DB-BD31-4B8C-83A1-F6EECF244321}">
                <p14:modId xmlns:p14="http://schemas.microsoft.com/office/powerpoint/2010/main" val="786932045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8963696" y="185325"/>
            <a:ext cx="3199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참석한 노원구 주민 총 </a:t>
            </a:r>
            <a:r>
              <a:rPr lang="en-US" altLang="ko-KR" dirty="0" smtClean="0"/>
              <a:t>350</a:t>
            </a:r>
            <a:r>
              <a:rPr lang="ko-KR" altLang="en-US" dirty="0" smtClean="0"/>
              <a:t>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252034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차트 1"/>
          <p:cNvGraphicFramePr/>
          <p:nvPr>
            <p:extLst>
              <p:ext uri="{D42A27DB-BD31-4B8C-83A1-F6EECF244321}">
                <p14:modId xmlns:p14="http://schemas.microsoft.com/office/powerpoint/2010/main" val="1558548639"/>
              </p:ext>
            </p:extLst>
          </p:nvPr>
        </p:nvGraphicFramePr>
        <p:xfrm>
          <a:off x="2032000" y="767793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8963696" y="185325"/>
            <a:ext cx="3199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참석한 노원구 주민 총 </a:t>
            </a:r>
            <a:r>
              <a:rPr lang="en-US" altLang="ko-KR" dirty="0" smtClean="0"/>
              <a:t>350</a:t>
            </a:r>
            <a:r>
              <a:rPr lang="ko-KR" altLang="en-US" dirty="0" smtClean="0"/>
              <a:t>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971403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차트 1"/>
          <p:cNvGraphicFramePr/>
          <p:nvPr>
            <p:extLst>
              <p:ext uri="{D42A27DB-BD31-4B8C-83A1-F6EECF244321}">
                <p14:modId xmlns:p14="http://schemas.microsoft.com/office/powerpoint/2010/main" val="1495616101"/>
              </p:ext>
            </p:extLst>
          </p:nvPr>
        </p:nvGraphicFramePr>
        <p:xfrm>
          <a:off x="2032000" y="767793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8963696" y="185325"/>
            <a:ext cx="3199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참석한 노원구 주민 총 </a:t>
            </a:r>
            <a:r>
              <a:rPr lang="en-US" altLang="ko-KR" dirty="0" smtClean="0"/>
              <a:t>350</a:t>
            </a:r>
            <a:r>
              <a:rPr lang="ko-KR" altLang="en-US" dirty="0" smtClean="0"/>
              <a:t>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52768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8276572"/>
              </p:ext>
            </p:extLst>
          </p:nvPr>
        </p:nvGraphicFramePr>
        <p:xfrm>
          <a:off x="1468191" y="1700009"/>
          <a:ext cx="9221273" cy="4226622"/>
        </p:xfrm>
        <a:graphic>
          <a:graphicData uri="http://schemas.openxmlformats.org/drawingml/2006/table">
            <a:tbl>
              <a:tblPr/>
              <a:tblGrid>
                <a:gridCol w="492341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5957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5957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5957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5957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859572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837129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전혀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아니다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조금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아니다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보통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이다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조금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그렇다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매우 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그렇다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3793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지역주민 </a:t>
                      </a:r>
                      <a:r>
                        <a:rPr lang="ko-KR" altLang="en-US" sz="130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문화 발전에 </a:t>
                      </a:r>
                      <a:r>
                        <a:rPr lang="ko-KR" altLang="en-US" sz="13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기여한다 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 smtClean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8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 smtClean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14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 smtClean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83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 smtClean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134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 smtClean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111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3793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지역주민 </a:t>
                      </a:r>
                      <a:r>
                        <a:rPr lang="ko-KR" altLang="en-US" sz="130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이미지 향상에 </a:t>
                      </a:r>
                      <a:r>
                        <a:rPr lang="ko-KR" altLang="en-US" sz="13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기여한다 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 smtClean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11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 smtClean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10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 smtClean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77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 smtClean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122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 smtClean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130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3793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지역 </a:t>
                      </a:r>
                      <a:r>
                        <a:rPr lang="ko-KR" altLang="en-US" sz="130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주민의 자긍심과 애향심에 </a:t>
                      </a:r>
                      <a:r>
                        <a:rPr lang="ko-KR" altLang="en-US" sz="13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기여한다 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 smtClean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19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 smtClean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23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 smtClean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83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 smtClean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115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 smtClean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110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3793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지역 </a:t>
                      </a:r>
                      <a:r>
                        <a:rPr lang="ko-KR" altLang="en-US" sz="130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주민의 여가활동에 </a:t>
                      </a:r>
                      <a:r>
                        <a:rPr lang="ko-KR" altLang="en-US" sz="13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기여한다 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 smtClean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11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 smtClean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18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kern="0" spc="-40" dirty="0" smtClean="0">
                          <a:solidFill>
                            <a:srgbClr val="000000"/>
                          </a:solidFill>
                          <a:effectLst/>
                        </a:rPr>
                        <a:t>59</a:t>
                      </a:r>
                      <a:endParaRPr lang="ko-KR" altLang="en-US" sz="1300" kern="0" spc="-40" dirty="0" smtClean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 smtClean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141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 smtClean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121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83776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지역 </a:t>
                      </a:r>
                      <a:r>
                        <a:rPr lang="ko-KR" altLang="en-US" sz="130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주민의 자녀교육에 </a:t>
                      </a:r>
                      <a:r>
                        <a:rPr lang="ko-KR" altLang="en-US" sz="13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기여한다 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kern="0" spc="-40" dirty="0" smtClean="0">
                          <a:solidFill>
                            <a:srgbClr val="000000"/>
                          </a:solidFill>
                          <a:effectLst/>
                        </a:rPr>
                        <a:t>13</a:t>
                      </a:r>
                      <a:endParaRPr lang="ko-KR" altLang="en-US" sz="1300" kern="0" spc="-40" dirty="0" smtClean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 smtClean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14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 smtClean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89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 smtClean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117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kern="0" spc="-40" dirty="0" smtClean="0">
                          <a:solidFill>
                            <a:srgbClr val="000000"/>
                          </a:solidFill>
                          <a:effectLst/>
                        </a:rPr>
                        <a:t>117</a:t>
                      </a:r>
                      <a:endParaRPr lang="ko-KR" altLang="en-US" sz="1300" kern="0" spc="-40" dirty="0" smtClean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468191" y="927279"/>
            <a:ext cx="8948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prstClr val="black"/>
                </a:solidFill>
              </a:rPr>
              <a:t>16. </a:t>
            </a:r>
            <a:r>
              <a:rPr lang="ko-KR" altLang="en-US" dirty="0">
                <a:solidFill>
                  <a:prstClr val="black"/>
                </a:solidFill>
              </a:rPr>
              <a:t>노원구 축제개최가 지역에 미치는 </a:t>
            </a:r>
            <a:r>
              <a:rPr lang="ko-KR" altLang="en-US" u="sng" dirty="0" smtClean="0">
                <a:solidFill>
                  <a:prstClr val="black"/>
                </a:solidFill>
              </a:rPr>
              <a:t>사회문화적</a:t>
            </a:r>
            <a:r>
              <a:rPr lang="ko-KR" altLang="en-US" dirty="0" smtClean="0">
                <a:solidFill>
                  <a:prstClr val="black"/>
                </a:solidFill>
              </a:rPr>
              <a:t> </a:t>
            </a:r>
            <a:r>
              <a:rPr lang="ko-KR" altLang="en-US" dirty="0">
                <a:solidFill>
                  <a:prstClr val="black"/>
                </a:solidFill>
              </a:rPr>
              <a:t>영향에 대해 어떻게 생각하십니까</a:t>
            </a:r>
            <a:r>
              <a:rPr lang="en-US" altLang="ko-KR" dirty="0" smtClean="0">
                <a:solidFill>
                  <a:prstClr val="black"/>
                </a:solidFill>
              </a:rPr>
              <a:t>?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499715" y="5960697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prstClr val="black"/>
                </a:solidFill>
              </a:rPr>
              <a:t>*</a:t>
            </a:r>
            <a:r>
              <a:rPr lang="ko-KR" altLang="en-US" dirty="0" smtClean="0">
                <a:solidFill>
                  <a:prstClr val="black"/>
                </a:solidFill>
              </a:rPr>
              <a:t>단위</a:t>
            </a:r>
            <a:r>
              <a:rPr lang="en-US" altLang="ko-KR" dirty="0">
                <a:solidFill>
                  <a:prstClr val="black"/>
                </a:solidFill>
              </a:rPr>
              <a:t> </a:t>
            </a:r>
            <a:r>
              <a:rPr lang="en-US" altLang="ko-KR" dirty="0" smtClean="0">
                <a:solidFill>
                  <a:prstClr val="black"/>
                </a:solidFill>
              </a:rPr>
              <a:t>: </a:t>
            </a:r>
            <a:r>
              <a:rPr lang="ko-KR" altLang="en-US" dirty="0" smtClean="0">
                <a:solidFill>
                  <a:prstClr val="black"/>
                </a:solidFill>
              </a:rPr>
              <a:t>명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6763" y="154547"/>
            <a:ext cx="101120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Q16. </a:t>
            </a:r>
            <a:r>
              <a:rPr lang="ko-KR" altLang="en-US" sz="2000" dirty="0" smtClean="0"/>
              <a:t>노원구 축제개최가 지역에 미치는 </a:t>
            </a:r>
            <a:r>
              <a:rPr lang="ko-KR" altLang="en-US" sz="2000" u="sng" dirty="0" smtClean="0"/>
              <a:t>사회문화적</a:t>
            </a:r>
            <a:r>
              <a:rPr lang="ko-KR" altLang="en-US" sz="2000" dirty="0" smtClean="0"/>
              <a:t> 영향에 대해 어떻게 생각하십니까</a:t>
            </a:r>
            <a:r>
              <a:rPr lang="en-US" altLang="ko-KR" sz="2000" dirty="0" smtClean="0"/>
              <a:t>?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4115527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내용 개체 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6096894"/>
              </p:ext>
            </p:extLst>
          </p:nvPr>
        </p:nvGraphicFramePr>
        <p:xfrm>
          <a:off x="838200" y="488950"/>
          <a:ext cx="10515600" cy="56880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8963696" y="185325"/>
            <a:ext cx="3199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prstClr val="black"/>
                </a:solidFill>
              </a:rPr>
              <a:t>참석한 노원구 주민 총 </a:t>
            </a:r>
            <a:r>
              <a:rPr lang="en-US" altLang="ko-KR" dirty="0" smtClean="0">
                <a:solidFill>
                  <a:prstClr val="black"/>
                </a:solidFill>
              </a:rPr>
              <a:t>350</a:t>
            </a:r>
            <a:r>
              <a:rPr lang="ko-KR" altLang="en-US" dirty="0" smtClean="0">
                <a:solidFill>
                  <a:prstClr val="black"/>
                </a:solidFill>
              </a:rPr>
              <a:t>명</a:t>
            </a:r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6037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3578525"/>
              </p:ext>
            </p:extLst>
          </p:nvPr>
        </p:nvGraphicFramePr>
        <p:xfrm>
          <a:off x="838200" y="1825625"/>
          <a:ext cx="105156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등 축제에 방문한다면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무엇이 제일 기대됩니까</a:t>
                      </a:r>
                      <a:r>
                        <a:rPr lang="en-US" altLang="ko-KR" baseline="0" dirty="0" smtClean="0"/>
                        <a:t>?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r>
                        <a:rPr lang="ko-KR" altLang="en-US" dirty="0" smtClean="0"/>
                        <a:t>순위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① 등 전시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err="1" smtClean="0"/>
                        <a:t>태권브이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쿵푸팬더 등</a:t>
                      </a:r>
                      <a:r>
                        <a:rPr lang="en-US" altLang="ko-KR" baseline="0" dirty="0" smtClean="0"/>
                        <a:t>)</a:t>
                      </a:r>
                      <a:endParaRPr lang="ko-KR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r>
                        <a:rPr lang="ko-KR" altLang="en-US" dirty="0" smtClean="0"/>
                        <a:t>순위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② 빛 </a:t>
                      </a:r>
                      <a:r>
                        <a:rPr lang="ko-KR" altLang="en-US" dirty="0" err="1" smtClean="0"/>
                        <a:t>포토존</a:t>
                      </a:r>
                      <a:r>
                        <a:rPr lang="en-US" altLang="ko-KR" dirty="0" smtClean="0"/>
                        <a:t>(LED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장미 등</a:t>
                      </a:r>
                      <a:r>
                        <a:rPr lang="en-US" altLang="ko-KR" baseline="0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r>
                        <a:rPr lang="ko-KR" altLang="en-US" dirty="0" smtClean="0"/>
                        <a:t>순위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④</a:t>
                      </a:r>
                      <a:r>
                        <a:rPr lang="ko-KR" altLang="en-US" baseline="0" dirty="0" smtClean="0"/>
                        <a:t> 공연 프로그램</a:t>
                      </a:r>
                      <a:r>
                        <a:rPr lang="en-US" altLang="ko-KR" baseline="0" dirty="0" smtClean="0"/>
                        <a:t>(</a:t>
                      </a:r>
                      <a:r>
                        <a:rPr lang="ko-KR" altLang="en-US" baseline="0" dirty="0" err="1" smtClean="0"/>
                        <a:t>버스킹</a:t>
                      </a:r>
                      <a:r>
                        <a:rPr lang="en-US" altLang="ko-KR" baseline="0" dirty="0" smtClean="0"/>
                        <a:t>, </a:t>
                      </a:r>
                      <a:r>
                        <a:rPr lang="ko-KR" altLang="en-US" baseline="0" dirty="0" smtClean="0"/>
                        <a:t>연예인 공연 등</a:t>
                      </a:r>
                      <a:r>
                        <a:rPr lang="en-US" altLang="ko-KR" baseline="0" dirty="0" smtClean="0"/>
                        <a:t>)</a:t>
                      </a:r>
                      <a:endParaRPr lang="ko-KR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</a:t>
                      </a:r>
                      <a:r>
                        <a:rPr lang="ko-KR" altLang="en-US" dirty="0" smtClean="0"/>
                        <a:t>순위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③ 체험 프로그램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소원 등 띄우기 등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</a:t>
                      </a:r>
                      <a:r>
                        <a:rPr lang="ko-KR" altLang="en-US" dirty="0" smtClean="0"/>
                        <a:t>순위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⑤ 먹거리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err="1" smtClean="0"/>
                        <a:t>푸드트럭</a:t>
                      </a:r>
                      <a:r>
                        <a:rPr lang="ko-KR" altLang="en-US" dirty="0" smtClean="0"/>
                        <a:t> 등</a:t>
                      </a:r>
                      <a:r>
                        <a:rPr lang="en-US" altLang="ko-KR" dirty="0" smtClean="0"/>
                        <a:t>)</a:t>
                      </a:r>
                      <a:r>
                        <a:rPr lang="ko-KR" altLang="en-US" dirty="0" smtClean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6</a:t>
                      </a:r>
                      <a:r>
                        <a:rPr lang="ko-KR" altLang="en-US" dirty="0" smtClean="0"/>
                        <a:t>순위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⑥</a:t>
                      </a:r>
                      <a:r>
                        <a:rPr lang="ko-KR" altLang="en-US" baseline="0" dirty="0" smtClean="0"/>
                        <a:t> </a:t>
                      </a:r>
                      <a:r>
                        <a:rPr lang="ko-KR" altLang="en-US" baseline="0" dirty="0" err="1" smtClean="0"/>
                        <a:t>살거리</a:t>
                      </a:r>
                      <a:r>
                        <a:rPr lang="en-US" altLang="ko-KR" baseline="0" dirty="0" smtClean="0"/>
                        <a:t>(</a:t>
                      </a:r>
                      <a:r>
                        <a:rPr lang="ko-KR" altLang="en-US" baseline="0" dirty="0" smtClean="0"/>
                        <a:t>기념품</a:t>
                      </a:r>
                      <a:r>
                        <a:rPr lang="en-US" altLang="ko-KR" baseline="0" dirty="0" smtClean="0"/>
                        <a:t>, </a:t>
                      </a:r>
                      <a:r>
                        <a:rPr lang="ko-KR" altLang="en-US" baseline="0" dirty="0" smtClean="0"/>
                        <a:t>특산품 등</a:t>
                      </a:r>
                      <a:r>
                        <a:rPr lang="en-US" altLang="ko-KR" baseline="0" dirty="0" smtClean="0"/>
                        <a:t>)</a:t>
                      </a:r>
                      <a:r>
                        <a:rPr lang="ko-KR" altLang="en-US" dirty="0" smtClean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46763" y="154547"/>
            <a:ext cx="87863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Q3. </a:t>
            </a:r>
            <a:r>
              <a:rPr lang="ko-KR" altLang="en-US" sz="2000" dirty="0"/>
              <a:t>등</a:t>
            </a:r>
            <a:r>
              <a:rPr lang="ko-KR" altLang="en-US" sz="2000" dirty="0" smtClean="0"/>
              <a:t> </a:t>
            </a:r>
            <a:r>
              <a:rPr lang="ko-KR" altLang="en-US" sz="2000" dirty="0"/>
              <a:t>축제에 방문한다면</a:t>
            </a:r>
            <a:r>
              <a:rPr lang="en-US" altLang="ko-KR" sz="2000" dirty="0"/>
              <a:t>, </a:t>
            </a:r>
            <a:r>
              <a:rPr lang="ko-KR" altLang="en-US" sz="2000" dirty="0"/>
              <a:t>무엇이 제일 기대됩니까</a:t>
            </a:r>
            <a:r>
              <a:rPr lang="en-US" altLang="ko-KR" sz="2000" dirty="0"/>
              <a:t>?(2</a:t>
            </a:r>
            <a:r>
              <a:rPr lang="ko-KR" altLang="en-US" sz="2000" dirty="0"/>
              <a:t>가지 중복 선택 가능</a:t>
            </a:r>
            <a:r>
              <a:rPr lang="en-US" altLang="ko-KR" sz="2000" dirty="0" smtClean="0"/>
              <a:t>)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7450218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차트 1"/>
          <p:cNvGraphicFramePr/>
          <p:nvPr>
            <p:extLst>
              <p:ext uri="{D42A27DB-BD31-4B8C-83A1-F6EECF244321}">
                <p14:modId xmlns:p14="http://schemas.microsoft.com/office/powerpoint/2010/main" val="2139905658"/>
              </p:ext>
            </p:extLst>
          </p:nvPr>
        </p:nvGraphicFramePr>
        <p:xfrm>
          <a:off x="2032000" y="767793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8963696" y="185325"/>
            <a:ext cx="3199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prstClr val="black"/>
                </a:solidFill>
              </a:rPr>
              <a:t>참석한 노원구 주민 총 </a:t>
            </a:r>
            <a:r>
              <a:rPr lang="en-US" altLang="ko-KR" dirty="0" smtClean="0">
                <a:solidFill>
                  <a:prstClr val="black"/>
                </a:solidFill>
              </a:rPr>
              <a:t>350</a:t>
            </a:r>
            <a:r>
              <a:rPr lang="ko-KR" altLang="en-US" dirty="0" smtClean="0">
                <a:solidFill>
                  <a:prstClr val="black"/>
                </a:solidFill>
              </a:rPr>
              <a:t>명</a:t>
            </a:r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09721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차트 4"/>
          <p:cNvGraphicFramePr/>
          <p:nvPr>
            <p:extLst>
              <p:ext uri="{D42A27DB-BD31-4B8C-83A1-F6EECF244321}">
                <p14:modId xmlns:p14="http://schemas.microsoft.com/office/powerpoint/2010/main" val="992910622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8963696" y="185325"/>
            <a:ext cx="3199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참석한 노원구 주민 총 </a:t>
            </a:r>
            <a:r>
              <a:rPr lang="en-US" altLang="ko-KR" dirty="0" smtClean="0"/>
              <a:t>350</a:t>
            </a:r>
            <a:r>
              <a:rPr lang="ko-KR" altLang="en-US" dirty="0" smtClean="0"/>
              <a:t>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87537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차트 4"/>
          <p:cNvGraphicFramePr/>
          <p:nvPr>
            <p:extLst>
              <p:ext uri="{D42A27DB-BD31-4B8C-83A1-F6EECF244321}">
                <p14:modId xmlns:p14="http://schemas.microsoft.com/office/powerpoint/2010/main" val="4004781383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8963696" y="185325"/>
            <a:ext cx="3199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참석한 노원구 주민 총 </a:t>
            </a:r>
            <a:r>
              <a:rPr lang="en-US" altLang="ko-KR" dirty="0" smtClean="0"/>
              <a:t>350</a:t>
            </a:r>
            <a:r>
              <a:rPr lang="ko-KR" altLang="en-US" dirty="0" smtClean="0"/>
              <a:t>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014781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차트 4"/>
          <p:cNvGraphicFramePr/>
          <p:nvPr>
            <p:extLst>
              <p:ext uri="{D42A27DB-BD31-4B8C-83A1-F6EECF244321}">
                <p14:modId xmlns:p14="http://schemas.microsoft.com/office/powerpoint/2010/main" val="3101156444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8963696" y="185325"/>
            <a:ext cx="3199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참석한 노원구 주민 총 </a:t>
            </a:r>
            <a:r>
              <a:rPr lang="en-US" altLang="ko-KR" dirty="0" smtClean="0"/>
              <a:t>350</a:t>
            </a:r>
            <a:r>
              <a:rPr lang="ko-KR" altLang="en-US" dirty="0" smtClean="0"/>
              <a:t>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62581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차트 4"/>
          <p:cNvGraphicFramePr/>
          <p:nvPr>
            <p:extLst>
              <p:ext uri="{D42A27DB-BD31-4B8C-83A1-F6EECF244321}">
                <p14:modId xmlns:p14="http://schemas.microsoft.com/office/powerpoint/2010/main" val="1768205561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8963696" y="185325"/>
            <a:ext cx="3199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참석한 노원구 주민 총 </a:t>
            </a:r>
            <a:r>
              <a:rPr lang="en-US" altLang="ko-KR" dirty="0" smtClean="0"/>
              <a:t>350</a:t>
            </a:r>
            <a:r>
              <a:rPr lang="ko-KR" altLang="en-US" dirty="0" smtClean="0"/>
              <a:t>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44703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차트 4"/>
          <p:cNvGraphicFramePr/>
          <p:nvPr>
            <p:extLst>
              <p:ext uri="{D42A27DB-BD31-4B8C-83A1-F6EECF244321}">
                <p14:modId xmlns:p14="http://schemas.microsoft.com/office/powerpoint/2010/main" val="2540106582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8860665" y="6334120"/>
            <a:ext cx="3199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참석한 노원구 주민 총 </a:t>
            </a:r>
            <a:r>
              <a:rPr lang="en-US" altLang="ko-KR" dirty="0" smtClean="0"/>
              <a:t>350</a:t>
            </a:r>
            <a:r>
              <a:rPr lang="ko-KR" altLang="en-US" dirty="0" smtClean="0"/>
              <a:t>명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6763" y="154547"/>
            <a:ext cx="11598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Q17.</a:t>
            </a:r>
            <a:r>
              <a:rPr lang="ko-KR" altLang="en-US" dirty="0" smtClean="0"/>
              <a:t>지역주민 입장에서 노원구 축제의 파급효과를 확대하기 위해 어떤 방향이 가장 중요하다고 생각하십니까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3987700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58452206"/>
              </p:ext>
            </p:extLst>
          </p:nvPr>
        </p:nvGraphicFramePr>
        <p:xfrm>
          <a:off x="0" y="554657"/>
          <a:ext cx="12192000" cy="63033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2587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26612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698832">
                <a:tc gridSpan="2">
                  <a:txBody>
                    <a:bodyPr/>
                    <a:lstStyle/>
                    <a:p>
                      <a:r>
                        <a:rPr lang="ko-KR" altLang="en-US" sz="1800" dirty="0" smtClean="0"/>
                        <a:t>등 축제나 탈 축제에 대한 의견이 있으시다면</a:t>
                      </a:r>
                      <a:r>
                        <a:rPr lang="en-US" altLang="ko-KR" sz="1800" dirty="0" smtClean="0"/>
                        <a:t>, </a:t>
                      </a:r>
                      <a:r>
                        <a:rPr lang="ko-KR" altLang="en-US" sz="1800" dirty="0" smtClean="0"/>
                        <a:t>자유롭게 적어주십시오</a:t>
                      </a:r>
                      <a:r>
                        <a:rPr lang="en-US" altLang="ko-KR" sz="1800" dirty="0" smtClean="0"/>
                        <a:t>.</a:t>
                      </a:r>
                      <a:endParaRPr lang="ko-KR" altLang="en-US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8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가족들과의 가벼운 산책으로만 다녀와서 잘 모르겠어요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0611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게속적으로 꾸준히 했으면 좋겠다</a:t>
                      </a:r>
                      <a:r>
                        <a:rPr lang="en-US" altLang="ko-KR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사람이 점점 많아지는 추세로 안전에서 신경을 써주셨으면 좋겠다</a:t>
                      </a:r>
                      <a:r>
                        <a:rPr lang="en-US" altLang="ko-KR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xmlns="" val="3720239556"/>
                  </a:ext>
                </a:extLst>
              </a:tr>
              <a:tr h="12039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구의 이미지와 </a:t>
                      </a:r>
                      <a:r>
                        <a:rPr lang="en-US" altLang="ko-KR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r>
                        <a:rPr lang="ko-KR" alt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축제</a:t>
                      </a:r>
                      <a:r>
                        <a:rPr lang="en-US" altLang="ko-KR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r>
                        <a:rPr lang="ko-KR" alt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의 이미지</a:t>
                      </a:r>
                      <a:r>
                        <a:rPr lang="en-US" altLang="ko-KR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홍보에는 </a:t>
                      </a:r>
                      <a:r>
                        <a:rPr lang="en-US" altLang="ko-KR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SNS</a:t>
                      </a:r>
                      <a:r>
                        <a:rPr lang="ko-KR" alt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가 막중한 역할을 한다고 생각함</a:t>
                      </a:r>
                      <a:r>
                        <a:rPr lang="en-US" altLang="ko-KR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현재 노원구의 모든 축제가 어르신을 대상으로 하는 것이 많음</a:t>
                      </a:r>
                      <a:r>
                        <a:rPr lang="en-US" altLang="ko-KR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잘꾸며진 포토존이나 </a:t>
                      </a:r>
                      <a:r>
                        <a:rPr lang="en-US" altLang="ko-KR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2030 </a:t>
                      </a:r>
                      <a:r>
                        <a:rPr lang="ko-KR" alt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감성을 저격하는 체험프로그램 등이 있을 때 타 구</a:t>
                      </a:r>
                      <a:r>
                        <a:rPr lang="en-US" altLang="ko-KR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타 지역에서도 축제에 방문하고자하는 유입이 늘어날 것 같고</a:t>
                      </a:r>
                      <a:r>
                        <a:rPr lang="en-US" altLang="ko-KR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노원구 내의 대학들을 잘 활용하면 좋겠음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xmlns="" val="1199920791"/>
                  </a:ext>
                </a:extLst>
              </a:tr>
              <a:tr h="398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구정홍보를 위한 작은 기념품을 배부하거나 하면 좋을 듯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xmlns="" val="3244783995"/>
                  </a:ext>
                </a:extLst>
              </a:tr>
              <a:tr h="398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너무 컨텐츠가 부족하다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0611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6.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다른 지역구를 흉내내거나 모방하는 축제에는 한계가 있다</a:t>
                      </a:r>
                      <a:r>
                        <a:rPr lang="en-US" altLang="ko-KR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노원구만의 독특한 프로그램을 개발해내야 한다고 생각한다</a:t>
                      </a:r>
                      <a:r>
                        <a:rPr lang="en-US" altLang="ko-KR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xmlns="" val="1358683099"/>
                  </a:ext>
                </a:extLst>
              </a:tr>
              <a:tr h="398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7.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다른 지역에 홍보 및 이색 이벤트 개최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xmlns="" val="1264117817"/>
                  </a:ext>
                </a:extLst>
              </a:tr>
              <a:tr h="398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8.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더많은 체험활동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xmlns="" val="1823011232"/>
                  </a:ext>
                </a:extLst>
              </a:tr>
              <a:tr h="398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9.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등 축제 구간이 너무 짧아요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xmlns="" val="1393086146"/>
                  </a:ext>
                </a:extLst>
              </a:tr>
              <a:tr h="398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10.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등 축제 </a:t>
                      </a:r>
                      <a:r>
                        <a:rPr lang="ko-KR" alt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상계역까지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확대하고 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탈 축제는 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노원구 특색하고는 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맞지 않음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xmlns="" val="3237003076"/>
                  </a:ext>
                </a:extLst>
              </a:tr>
              <a:tr h="398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11.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등 축제는 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돈 주고는 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안 갈 것 같다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지나가는 김에 본 것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xmlns="" val="278730553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46763" y="154547"/>
            <a:ext cx="87671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Q18. </a:t>
            </a:r>
            <a:r>
              <a:rPr lang="ko-KR" altLang="en-US" sz="2000" dirty="0" smtClean="0"/>
              <a:t>등 축제나 탈 축제에 대한 의견이 있으시다면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자유롭게 적어주십시오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97862333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0626019"/>
              </p:ext>
            </p:extLst>
          </p:nvPr>
        </p:nvGraphicFramePr>
        <p:xfrm>
          <a:off x="0" y="545755"/>
          <a:ext cx="12192000" cy="63122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2587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26612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693535">
                <a:tc gridSpan="2">
                  <a:txBody>
                    <a:bodyPr/>
                    <a:lstStyle/>
                    <a:p>
                      <a:r>
                        <a:rPr lang="ko-KR" altLang="en-US" sz="1800" dirty="0" smtClean="0"/>
                        <a:t>등 축제나 탈 축제에 대한 의견이 있으시다면</a:t>
                      </a:r>
                      <a:r>
                        <a:rPr lang="en-US" altLang="ko-KR" sz="1800" dirty="0" smtClean="0"/>
                        <a:t>, </a:t>
                      </a:r>
                      <a:r>
                        <a:rPr lang="ko-KR" altLang="en-US" sz="1800" dirty="0" smtClean="0"/>
                        <a:t>자유롭게 적어주십시오</a:t>
                      </a:r>
                      <a:r>
                        <a:rPr lang="en-US" altLang="ko-KR" sz="1800" dirty="0" smtClean="0"/>
                        <a:t>.</a:t>
                      </a:r>
                      <a:endParaRPr lang="ko-KR" altLang="en-US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7408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12.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등 축제는 두 번 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갔는데 중복되는게 많아서 처음보다 실망스러웠어요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재방문자들을 위해 매 해 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새로운 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전시물이 필요합니다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xmlns="" val="1287445013"/>
                  </a:ext>
                </a:extLst>
              </a:tr>
              <a:tr h="3774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13.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등축제는 매년 흥미롭게 보고 있습니다</a:t>
                      </a:r>
                      <a:r>
                        <a:rPr lang="en-US" altLang="ko-KR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74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14.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등축제는 볼만하다고 생각하나 탈축제는 낭비인 것 같음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xmlns="" val="3720239556"/>
                  </a:ext>
                </a:extLst>
              </a:tr>
              <a:tr h="57408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15.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등축제는 확대할 필료가 있으며 탈축제는 비생산적이라고 생각합니다</a:t>
                      </a:r>
                      <a:r>
                        <a:rPr lang="en-US" altLang="ko-KR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모자 페스티벌을 한다든가 하여 모자 생산활동에 도움</a:t>
                      </a:r>
                      <a:r>
                        <a:rPr lang="en-US" altLang="ko-KR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xmlns="" val="1199920791"/>
                  </a:ext>
                </a:extLst>
              </a:tr>
              <a:tr h="57408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16.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매년 지역주민을 위한 행사를 만들어 주셔서 감사합니다</a:t>
                      </a:r>
                      <a:r>
                        <a:rPr lang="en-US" altLang="ko-KR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더욱 더 다채롭고 다양한 프로그램들로 더 풍성한 지역 축제가 되었으면 합니다</a:t>
                      </a:r>
                      <a:r>
                        <a:rPr lang="en-US" altLang="ko-KR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xmlns="" val="3244783995"/>
                  </a:ext>
                </a:extLst>
              </a:tr>
              <a:tr h="3774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17.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먹거리의 다양화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74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18.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방문객들의 관심을 끌 수 있는 다양한 홍보 공연의 필요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xmlns="" val="1358683099"/>
                  </a:ext>
                </a:extLst>
              </a:tr>
              <a:tr h="57408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19.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사전프로그램등으로 가족등을 만들어 전시하는 공간이 생기면 어떨까 싶네요</a:t>
                      </a:r>
                      <a:r>
                        <a:rPr lang="en-US" altLang="ko-KR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체험 프로그램 예약시스템을 갖춰 대기시간 등의 소모를 도모했으면</a:t>
                      </a:r>
                      <a:r>
                        <a:rPr lang="en-US" altLang="ko-KR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xmlns="" val="1264117817"/>
                  </a:ext>
                </a:extLst>
              </a:tr>
              <a:tr h="4834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20.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삶과 축제 공존 축제의 일상화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xmlns="" val="1823011232"/>
                  </a:ext>
                </a:extLst>
              </a:tr>
              <a:tr h="3774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21.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수고가 많으십니다</a:t>
                      </a:r>
                      <a:r>
                        <a:rPr lang="en-US" altLang="ko-KR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xmlns="" val="1393086146"/>
                  </a:ext>
                </a:extLst>
              </a:tr>
              <a:tr h="3774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22.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아이들과 놀 수 있는 것이 많았으면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xmlns="" val="3237003076"/>
                  </a:ext>
                </a:extLst>
              </a:tr>
              <a:tr h="57408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23.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아이들이 참여할 수 있는 행사였으면 좋겠음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하시고 계시는지 잘은 모르겠다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퍼레이드 시 아이들이 </a:t>
                      </a:r>
                      <a:r>
                        <a:rPr lang="ko-KR" alt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여러나라의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탈을 쓰고 같이 행진하는 등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가족단위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친구들끼리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xmlns="" val="278730553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46763" y="154547"/>
            <a:ext cx="88232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Q18. </a:t>
            </a:r>
            <a:r>
              <a:rPr lang="ko-KR" altLang="en-US" sz="2000" dirty="0"/>
              <a:t>등 축제나 탈 축제에 대한 의견이 있으시다면</a:t>
            </a:r>
            <a:r>
              <a:rPr lang="en-US" altLang="ko-KR" sz="2000" dirty="0"/>
              <a:t>, </a:t>
            </a:r>
            <a:r>
              <a:rPr lang="ko-KR" altLang="en-US" sz="2000" dirty="0"/>
              <a:t>자유롭게 적어주십시오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50515275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0204834"/>
              </p:ext>
            </p:extLst>
          </p:nvPr>
        </p:nvGraphicFramePr>
        <p:xfrm>
          <a:off x="0" y="545754"/>
          <a:ext cx="12192000" cy="63122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2587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26612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16203">
                <a:tc gridSpan="2">
                  <a:txBody>
                    <a:bodyPr/>
                    <a:lstStyle/>
                    <a:p>
                      <a:r>
                        <a:rPr lang="ko-KR" altLang="en-US" sz="1800" dirty="0" smtClean="0"/>
                        <a:t>등 축제나 탈 축제에 대한 의견이 있으시다면</a:t>
                      </a:r>
                      <a:r>
                        <a:rPr lang="en-US" altLang="ko-KR" sz="1800" dirty="0" smtClean="0"/>
                        <a:t>, </a:t>
                      </a:r>
                      <a:r>
                        <a:rPr lang="ko-KR" altLang="en-US" sz="1800" dirty="0" smtClean="0"/>
                        <a:t>자유롭게 적어주십시오</a:t>
                      </a:r>
                      <a:r>
                        <a:rPr lang="en-US" altLang="ko-KR" sz="1800" dirty="0" smtClean="0"/>
                        <a:t>.</a:t>
                      </a:r>
                      <a:endParaRPr lang="ko-KR" altLang="en-US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1456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24.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어린이 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체험 부스가 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더 많았으면 해요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3049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25.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예산낭비성이 있으면 구청 홈피에 축제비용정산서를 공개하라 그리고 업무 협회에서 봉사료를 지불하지 않는데 시정하라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xmlns="" val="3720239556"/>
                  </a:ext>
                </a:extLst>
              </a:tr>
              <a:tr h="41456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26.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인플루언서 홍보</a:t>
                      </a:r>
                      <a:r>
                        <a:rPr lang="en-US" altLang="ko-KR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서포터즈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xmlns="" val="1199920791"/>
                  </a:ext>
                </a:extLst>
              </a:tr>
              <a:tr h="41456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27.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잘보고 있어요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xmlns="" val="3244783995"/>
                  </a:ext>
                </a:extLst>
              </a:tr>
              <a:tr h="41456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28.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전처럼 돌아다니면서 탈행진을 했으면 좋겠다</a:t>
                      </a:r>
                      <a:r>
                        <a:rPr lang="en-US" altLang="ko-KR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1456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29.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주민이 원할 경우 개최하면 좋겠음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xmlns="" val="1358683099"/>
                  </a:ext>
                </a:extLst>
              </a:tr>
              <a:tr h="41456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30.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주인이나 다른지역주민 참여가 적다</a:t>
                      </a:r>
                      <a:r>
                        <a:rPr lang="en-US" altLang="ko-KR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차별화된 개성을 가진다면 좀 더 좋을 것 같다</a:t>
                      </a:r>
                      <a:r>
                        <a:rPr lang="en-US" altLang="ko-KR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xmlns="" val="1264117817"/>
                  </a:ext>
                </a:extLst>
              </a:tr>
              <a:tr h="4930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31.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주차장 보유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xmlns="" val="1823011232"/>
                  </a:ext>
                </a:extLst>
              </a:tr>
              <a:tr h="41456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32.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참여할 수 있는 행사가 많았으면 합니다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xmlns="" val="1393086146"/>
                  </a:ext>
                </a:extLst>
              </a:tr>
              <a:tr h="41456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33.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체험이 포함되면 교육적이겠다</a:t>
                      </a:r>
                      <a:r>
                        <a:rPr lang="en-US" altLang="ko-KR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xmlns="" val="3237003076"/>
                  </a:ext>
                </a:extLst>
              </a:tr>
              <a:tr h="41456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34.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체험프로그램 존을 좀 더 다양하고 넓게 유지했음 좋겠음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xmlns="" val="278730553"/>
                  </a:ext>
                </a:extLst>
              </a:tr>
              <a:tr h="94141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35.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탈 만들어 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쓸 수 있는 기회가 더 많아졌으면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방문객에 비해 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체험 분량이 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부족한 것 같아요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.(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본인 얼굴을 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기본으로 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탈 만들기 등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). 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사람이 많아 복잡하고 전체적인 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체험 장소가 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불분명해서 혼동이 많아요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안전요원이나 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안내 직원이 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확충되면 좋겠습니다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xmlns="" val="919747198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46763" y="154547"/>
            <a:ext cx="88232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Q18. </a:t>
            </a:r>
            <a:r>
              <a:rPr lang="ko-KR" altLang="en-US" sz="2000" dirty="0"/>
              <a:t>등 축제나 탈 축제에 대한 의견이 있으시다면</a:t>
            </a:r>
            <a:r>
              <a:rPr lang="en-US" altLang="ko-KR" sz="2000" dirty="0"/>
              <a:t>, </a:t>
            </a:r>
            <a:r>
              <a:rPr lang="ko-KR" altLang="en-US" sz="2000" dirty="0"/>
              <a:t>자유롭게 적어주십시오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67008918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74166228"/>
              </p:ext>
            </p:extLst>
          </p:nvPr>
        </p:nvGraphicFramePr>
        <p:xfrm>
          <a:off x="0" y="545754"/>
          <a:ext cx="12192000" cy="46672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2587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26612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844139">
                <a:tc gridSpan="2">
                  <a:txBody>
                    <a:bodyPr/>
                    <a:lstStyle/>
                    <a:p>
                      <a:r>
                        <a:rPr lang="ko-KR" altLang="en-US" sz="1800" dirty="0" smtClean="0"/>
                        <a:t>등 축제나 탈 축제에 대한 의견이 있으시다면</a:t>
                      </a:r>
                      <a:r>
                        <a:rPr lang="en-US" altLang="ko-KR" sz="1800" dirty="0" smtClean="0"/>
                        <a:t>, </a:t>
                      </a:r>
                      <a:r>
                        <a:rPr lang="ko-KR" altLang="en-US" sz="1800" dirty="0" smtClean="0"/>
                        <a:t>자유롭게 적어주십시오</a:t>
                      </a:r>
                      <a:r>
                        <a:rPr lang="en-US" altLang="ko-KR" sz="1800" dirty="0" smtClean="0"/>
                        <a:t>.</a:t>
                      </a:r>
                      <a:endParaRPr lang="ko-KR" altLang="en-US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4653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36.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탈축제 방에 했으면 좋겠어요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465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37.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탈축제는 노원구 특징을 살린 축제로 볼 수 없다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xmlns="" val="3720239556"/>
                  </a:ext>
                </a:extLst>
              </a:tr>
              <a:tr h="4465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38.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탈축제는 탈춤에 본연의 의미보다는 유관기관 홍보부스 위주로 운영되는 느낌이 있었습니다</a:t>
                      </a:r>
                      <a:r>
                        <a:rPr lang="en-US" altLang="ko-KR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 (</a:t>
                      </a:r>
                      <a:r>
                        <a:rPr lang="ko-KR" alt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탈축제가 등축제에 비해 혼란스러운 느낌이 있습니다</a:t>
                      </a:r>
                      <a:r>
                        <a:rPr lang="en-US" altLang="ko-KR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.)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xmlns="" val="1199920791"/>
                  </a:ext>
                </a:extLst>
              </a:tr>
              <a:tr h="44653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39.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탈춤 공연</a:t>
                      </a:r>
                      <a:r>
                        <a:rPr lang="en-US" altLang="ko-KR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탈 인명주 공연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xmlns="" val="3244783995"/>
                  </a:ext>
                </a:extLst>
              </a:tr>
              <a:tr h="44653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40.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해마다 같은 내용</a:t>
                      </a:r>
                      <a:r>
                        <a:rPr lang="en-US" altLang="ko-KR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변화가 있었으면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465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41.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홍보가 적고 축제 후기 같은걸 본적이 없다</a:t>
                      </a:r>
                      <a:r>
                        <a:rPr lang="en-US" altLang="ko-KR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작년 재작년 후기들을 보여줬으면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xmlns="" val="1358683099"/>
                  </a:ext>
                </a:extLst>
              </a:tr>
              <a:tr h="48687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42.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홍보를 많이 해주세요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xmlns="" val="1264117817"/>
                  </a:ext>
                </a:extLst>
              </a:tr>
              <a:tr h="5473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43.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흔하고 뻔하다 예산 낭비라고 생각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xmlns="" val="1823011232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46763" y="154547"/>
            <a:ext cx="88232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Q18. </a:t>
            </a:r>
            <a:r>
              <a:rPr lang="ko-KR" altLang="en-US" sz="2000" dirty="0"/>
              <a:t>등 축제나 탈 축제에 대한 의견이 있으시다면</a:t>
            </a:r>
            <a:r>
              <a:rPr lang="en-US" altLang="ko-KR" sz="2000" dirty="0"/>
              <a:t>, </a:t>
            </a:r>
            <a:r>
              <a:rPr lang="ko-KR" altLang="en-US" sz="2000" dirty="0"/>
              <a:t>자유롭게 적어주십시오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135112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내용 개체 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82023402"/>
              </p:ext>
            </p:extLst>
          </p:nvPr>
        </p:nvGraphicFramePr>
        <p:xfrm>
          <a:off x="838200" y="334963"/>
          <a:ext cx="10515600" cy="584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E94EE5A-292F-4A81-A0BC-8E96C7A83B72}"/>
              </a:ext>
            </a:extLst>
          </p:cNvPr>
          <p:cNvSpPr txBox="1"/>
          <p:nvPr/>
        </p:nvSpPr>
        <p:spPr>
          <a:xfrm>
            <a:off x="8551430" y="27186"/>
            <a:ext cx="37321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참석한 노원구 </a:t>
            </a:r>
            <a:r>
              <a:rPr lang="ko-KR" altLang="en-US" sz="1400" dirty="0"/>
              <a:t>주민 </a:t>
            </a:r>
            <a:r>
              <a:rPr lang="ko-KR" altLang="en-US" sz="1400" dirty="0" smtClean="0"/>
              <a:t>총 </a:t>
            </a:r>
            <a:r>
              <a:rPr lang="en-US" altLang="ko-KR" sz="1400" dirty="0" smtClean="0"/>
              <a:t>350</a:t>
            </a:r>
            <a:r>
              <a:rPr lang="ko-KR" altLang="en-US" sz="1400" dirty="0" smtClean="0"/>
              <a:t>명의 </a:t>
            </a:r>
            <a:r>
              <a:rPr lang="ko-KR" altLang="en-US" sz="1400" dirty="0"/>
              <a:t>응답 </a:t>
            </a:r>
            <a:r>
              <a:rPr lang="en-US" altLang="ko-KR" sz="1400" dirty="0" smtClean="0"/>
              <a:t>700</a:t>
            </a:r>
            <a:r>
              <a:rPr lang="ko-KR" altLang="en-US" sz="1400" dirty="0" smtClean="0"/>
              <a:t>개 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33073163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차트 4"/>
          <p:cNvGraphicFramePr/>
          <p:nvPr>
            <p:extLst>
              <p:ext uri="{D42A27DB-BD31-4B8C-83A1-F6EECF244321}">
                <p14:modId xmlns:p14="http://schemas.microsoft.com/office/powerpoint/2010/main" val="2011269351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8963696" y="185325"/>
            <a:ext cx="3199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참석한 노원구 주민 총 </a:t>
            </a:r>
            <a:r>
              <a:rPr lang="en-US" altLang="ko-KR" dirty="0" smtClean="0"/>
              <a:t>350</a:t>
            </a:r>
            <a:r>
              <a:rPr lang="ko-KR" altLang="en-US" dirty="0" smtClean="0"/>
              <a:t>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807733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차트 4"/>
          <p:cNvGraphicFramePr/>
          <p:nvPr>
            <p:extLst>
              <p:ext uri="{D42A27DB-BD31-4B8C-83A1-F6EECF244321}">
                <p14:modId xmlns:p14="http://schemas.microsoft.com/office/powerpoint/2010/main" val="880499109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8963696" y="185325"/>
            <a:ext cx="3199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참석한 노원구 주민 총 </a:t>
            </a:r>
            <a:r>
              <a:rPr lang="en-US" altLang="ko-KR" dirty="0" smtClean="0"/>
              <a:t>350</a:t>
            </a:r>
            <a:r>
              <a:rPr lang="ko-KR" altLang="en-US" dirty="0" smtClean="0"/>
              <a:t>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78377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38007454"/>
              </p:ext>
            </p:extLst>
          </p:nvPr>
        </p:nvGraphicFramePr>
        <p:xfrm>
          <a:off x="1331258" y="1748118"/>
          <a:ext cx="9789458" cy="4450975"/>
        </p:xfrm>
        <a:graphic>
          <a:graphicData uri="http://schemas.openxmlformats.org/drawingml/2006/table">
            <a:tbl>
              <a:tblPr/>
              <a:tblGrid>
                <a:gridCol w="14900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2305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37630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4477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5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아래 금액은 </a:t>
                      </a:r>
                      <a:r>
                        <a:rPr lang="ko-KR" altLang="en-US" sz="1150" b="1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본인 </a:t>
                      </a:r>
                      <a:r>
                        <a:rPr lang="en-US" altLang="ko-KR" sz="1150" b="1" kern="0" spc="-4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1</a:t>
                      </a:r>
                      <a:r>
                        <a:rPr lang="ko-KR" altLang="en-US" sz="1150" b="1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명</a:t>
                      </a:r>
                      <a:r>
                        <a:rPr lang="ko-KR" altLang="en-US" sz="115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의 지출 예상 총액입니다</a:t>
                      </a:r>
                      <a:r>
                        <a:rPr lang="en-US" altLang="ko-KR" sz="1150" kern="0" spc="-4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. 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3917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교통비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70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1880</a:t>
                      </a:r>
                      <a:r>
                        <a:rPr lang="ko-KR" altLang="en-US" sz="115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원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5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축제 개최지역에서 지출한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50" kern="0" spc="-40" dirty="0" err="1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주유비</a:t>
                      </a:r>
                      <a:r>
                        <a:rPr lang="en-US" altLang="ko-KR" sz="1150" kern="0" spc="-4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주차료</a:t>
                      </a:r>
                      <a:r>
                        <a:rPr lang="en-US" altLang="ko-KR" sz="1150" kern="0" spc="-4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통행료</a:t>
                      </a:r>
                      <a:r>
                        <a:rPr lang="en-US" altLang="ko-KR" sz="1150" kern="0" spc="-4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대중교통 요금 등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3340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숙박비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70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3800</a:t>
                      </a:r>
                      <a:r>
                        <a:rPr lang="ko-KR" altLang="en-US" sz="115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원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민박</a:t>
                      </a:r>
                      <a:r>
                        <a:rPr lang="en-US" altLang="ko-KR" sz="1150" kern="0" spc="-4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호텔</a:t>
                      </a:r>
                      <a:r>
                        <a:rPr lang="en-US" altLang="ko-KR" sz="1150" kern="0" spc="-4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모텔</a:t>
                      </a:r>
                      <a:r>
                        <a:rPr lang="en-US" altLang="ko-KR" sz="1150" kern="0" spc="-4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펜션</a:t>
                      </a:r>
                      <a:r>
                        <a:rPr lang="en-US" altLang="ko-KR" sz="1150" kern="0" spc="-4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콘도 등</a:t>
                      </a:r>
                      <a:endParaRPr lang="ko-KR" altLang="en-US" sz="1150" kern="0" spc="-4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3340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 err="1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식음료비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70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9980</a:t>
                      </a:r>
                      <a:r>
                        <a:rPr lang="ko-KR" altLang="en-US" sz="115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원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5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축제 개최지역에서 지출한 음식값</a:t>
                      </a:r>
                      <a:r>
                        <a:rPr lang="en-US" altLang="ko-KR" sz="1150" kern="0" spc="-4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 dirty="0" err="1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음료비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3340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유흥비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70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6690</a:t>
                      </a:r>
                      <a:r>
                        <a:rPr lang="ko-KR" altLang="en-US" sz="115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원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축제장 밖에서 지출한 관람료</a:t>
                      </a:r>
                      <a:r>
                        <a:rPr lang="en-US" altLang="ko-KR" sz="1150" kern="0" spc="-4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노래방</a:t>
                      </a:r>
                      <a:r>
                        <a:rPr lang="en-US" altLang="ko-KR" sz="1150" kern="0" spc="-4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술값 등</a:t>
                      </a:r>
                      <a:endParaRPr lang="ko-KR" altLang="en-US" sz="1150" kern="0" spc="-4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3340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 err="1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쇼핑비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70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5990</a:t>
                      </a:r>
                      <a:r>
                        <a:rPr lang="ko-KR" altLang="en-US" sz="115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원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축제 기념품</a:t>
                      </a:r>
                      <a:r>
                        <a:rPr lang="en-US" altLang="ko-KR" sz="1150" kern="0" spc="-4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특산물 구입비 등</a:t>
                      </a:r>
                      <a:endParaRPr lang="ko-KR" altLang="en-US" sz="1150" kern="0" spc="-4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63340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기타 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70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1630</a:t>
                      </a:r>
                      <a:r>
                        <a:rPr lang="ko-KR" altLang="en-US" sz="115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원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50" kern="0" spc="-40" dirty="0" err="1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체험비</a:t>
                      </a:r>
                      <a:r>
                        <a:rPr lang="ko-KR" altLang="en-US" sz="115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 등 위에 언급되지 않은 비용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4940419"/>
              </p:ext>
            </p:extLst>
          </p:nvPr>
        </p:nvGraphicFramePr>
        <p:xfrm>
          <a:off x="1331258" y="669178"/>
          <a:ext cx="9789458" cy="839179"/>
        </p:xfrm>
        <a:graphic>
          <a:graphicData uri="http://schemas.openxmlformats.org/drawingml/2006/table">
            <a:tbl>
              <a:tblPr/>
              <a:tblGrid>
                <a:gridCol w="770516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0842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83917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등 축제</a:t>
                      </a:r>
                      <a:r>
                        <a:rPr lang="ko-KR" altLang="en-US" sz="1500" kern="0" spc="-40" baseline="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 </a:t>
                      </a:r>
                      <a:r>
                        <a:rPr lang="ko-KR" altLang="en-US" sz="1500" kern="0" spc="-40" baseline="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방문한다면</a:t>
                      </a:r>
                      <a:r>
                        <a:rPr lang="en-US" altLang="ko-KR" sz="1500" kern="0" spc="-40" baseline="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, </a:t>
                      </a:r>
                      <a:r>
                        <a:rPr lang="ko-KR" altLang="en-US" sz="1500" kern="0" spc="-40" baseline="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입장료로 얼마를 지불하시겠습니까</a:t>
                      </a:r>
                      <a:r>
                        <a:rPr lang="en-US" altLang="ko-KR" sz="1500" kern="0" spc="-40" baseline="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?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70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2230</a:t>
                      </a:r>
                      <a:r>
                        <a:rPr lang="ko-KR" altLang="en-US" sz="115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원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9163129" y="6254188"/>
            <a:ext cx="1957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</a:t>
            </a:r>
            <a:r>
              <a:rPr lang="ko-KR" altLang="en-US" dirty="0" smtClean="0"/>
              <a:t>평균에 </a:t>
            </a:r>
            <a:r>
              <a:rPr lang="en-US" altLang="ko-KR" dirty="0" smtClean="0"/>
              <a:t>0</a:t>
            </a:r>
            <a:r>
              <a:rPr lang="ko-KR" altLang="en-US" dirty="0" smtClean="0"/>
              <a:t>원 포함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46763" y="154547"/>
            <a:ext cx="82301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Q4.</a:t>
            </a:r>
            <a:r>
              <a:rPr lang="ko-KR" altLang="en-US" sz="2000" dirty="0" smtClean="0"/>
              <a:t>등 축제에 방문한다면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입장료</a:t>
            </a:r>
            <a:r>
              <a:rPr lang="en-US" altLang="ko-KR" sz="2000" dirty="0" smtClean="0"/>
              <a:t>/</a:t>
            </a:r>
            <a:r>
              <a:rPr lang="ko-KR" altLang="en-US" sz="2000" dirty="0" smtClean="0"/>
              <a:t>비용으로 얼마를 지불하시겠습니까</a:t>
            </a:r>
            <a:r>
              <a:rPr lang="en-US" altLang="ko-KR" sz="2000" dirty="0" smtClean="0"/>
              <a:t>?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5683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6862020"/>
              </p:ext>
            </p:extLst>
          </p:nvPr>
        </p:nvGraphicFramePr>
        <p:xfrm>
          <a:off x="1331258" y="1748118"/>
          <a:ext cx="9789458" cy="4450975"/>
        </p:xfrm>
        <a:graphic>
          <a:graphicData uri="http://schemas.openxmlformats.org/drawingml/2006/table">
            <a:tbl>
              <a:tblPr/>
              <a:tblGrid>
                <a:gridCol w="14900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2305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37630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4477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5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아래 금액은 </a:t>
                      </a:r>
                      <a:r>
                        <a:rPr lang="ko-KR" altLang="en-US" sz="1150" b="1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본인 </a:t>
                      </a:r>
                      <a:r>
                        <a:rPr lang="en-US" altLang="ko-KR" sz="1150" b="1" kern="0" spc="-4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1</a:t>
                      </a:r>
                      <a:r>
                        <a:rPr lang="ko-KR" altLang="en-US" sz="1150" b="1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명</a:t>
                      </a:r>
                      <a:r>
                        <a:rPr lang="ko-KR" altLang="en-US" sz="115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의 지출 예상 총액입니다</a:t>
                      </a:r>
                      <a:r>
                        <a:rPr lang="en-US" altLang="ko-KR" sz="1150" kern="0" spc="-4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. 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3917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교통비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70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4390</a:t>
                      </a:r>
                      <a:r>
                        <a:rPr lang="ko-KR" altLang="en-US" sz="115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원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5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축제 개최지역에서 지출한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50" kern="0" spc="-40" dirty="0" err="1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주유비</a:t>
                      </a:r>
                      <a:r>
                        <a:rPr lang="en-US" altLang="ko-KR" sz="1150" kern="0" spc="-4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주차료</a:t>
                      </a:r>
                      <a:r>
                        <a:rPr lang="en-US" altLang="ko-KR" sz="1150" kern="0" spc="-4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통행료</a:t>
                      </a:r>
                      <a:r>
                        <a:rPr lang="en-US" altLang="ko-KR" sz="1150" kern="0" spc="-4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대중교통 요금 등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3340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숙박비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70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40300</a:t>
                      </a:r>
                      <a:r>
                        <a:rPr lang="ko-KR" altLang="en-US" sz="115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원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민박</a:t>
                      </a:r>
                      <a:r>
                        <a:rPr lang="en-US" altLang="ko-KR" sz="1150" kern="0" spc="-4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호텔</a:t>
                      </a:r>
                      <a:r>
                        <a:rPr lang="en-US" altLang="ko-KR" sz="1150" kern="0" spc="-4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모텔</a:t>
                      </a:r>
                      <a:r>
                        <a:rPr lang="en-US" altLang="ko-KR" sz="1150" kern="0" spc="-4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펜션</a:t>
                      </a:r>
                      <a:r>
                        <a:rPr lang="en-US" altLang="ko-KR" sz="1150" kern="0" spc="-4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콘도 등</a:t>
                      </a:r>
                      <a:endParaRPr lang="ko-KR" altLang="en-US" sz="1150" kern="0" spc="-4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3340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 err="1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식음료비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70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13380</a:t>
                      </a:r>
                      <a:r>
                        <a:rPr lang="ko-KR" altLang="en-US" sz="115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원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축제 개최지역에서 지출한 음식값</a:t>
                      </a:r>
                      <a:r>
                        <a:rPr lang="en-US" altLang="ko-KR" sz="1150" kern="0" spc="-4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음료비</a:t>
                      </a:r>
                      <a:endParaRPr lang="ko-KR" altLang="en-US" sz="1150" kern="0" spc="-4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3340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유흥비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70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13750</a:t>
                      </a:r>
                      <a:r>
                        <a:rPr lang="ko-KR" altLang="en-US" sz="115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원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축제장 밖에서 지출한 관람료</a:t>
                      </a:r>
                      <a:r>
                        <a:rPr lang="en-US" altLang="ko-KR" sz="1150" kern="0" spc="-4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노래방</a:t>
                      </a:r>
                      <a:r>
                        <a:rPr lang="en-US" altLang="ko-KR" sz="1150" kern="0" spc="-4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술값 등</a:t>
                      </a:r>
                      <a:endParaRPr lang="ko-KR" altLang="en-US" sz="1150" kern="0" spc="-4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3340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 err="1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쇼핑비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70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14370</a:t>
                      </a:r>
                      <a:r>
                        <a:rPr lang="ko-KR" altLang="en-US" sz="115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원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축제 기념품</a:t>
                      </a:r>
                      <a:r>
                        <a:rPr lang="en-US" altLang="ko-KR" sz="1150" kern="0" spc="-4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특산물 구입비 등</a:t>
                      </a:r>
                      <a:endParaRPr lang="ko-KR" altLang="en-US" sz="1150" kern="0" spc="-4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63340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기타 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70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11930</a:t>
                      </a:r>
                      <a:r>
                        <a:rPr lang="ko-KR" altLang="en-US" sz="115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원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50" kern="0" spc="-40" dirty="0" err="1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체험비</a:t>
                      </a:r>
                      <a:r>
                        <a:rPr lang="ko-KR" altLang="en-US" sz="115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 등 위에 언급되지 않은 비용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9998154"/>
              </p:ext>
            </p:extLst>
          </p:nvPr>
        </p:nvGraphicFramePr>
        <p:xfrm>
          <a:off x="1331258" y="669178"/>
          <a:ext cx="9789458" cy="839179"/>
        </p:xfrm>
        <a:graphic>
          <a:graphicData uri="http://schemas.openxmlformats.org/drawingml/2006/table">
            <a:tbl>
              <a:tblPr/>
              <a:tblGrid>
                <a:gridCol w="770516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0842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83917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등 축제</a:t>
                      </a:r>
                      <a:r>
                        <a:rPr lang="ko-KR" altLang="en-US" sz="1500" kern="0" spc="-40" baseline="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 </a:t>
                      </a:r>
                      <a:r>
                        <a:rPr lang="ko-KR" altLang="en-US" sz="1500" kern="0" spc="-40" baseline="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방문한다면</a:t>
                      </a:r>
                      <a:r>
                        <a:rPr lang="en-US" altLang="ko-KR" sz="1500" kern="0" spc="-40" baseline="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, </a:t>
                      </a:r>
                      <a:r>
                        <a:rPr lang="ko-KR" altLang="en-US" sz="1500" kern="0" spc="-40" baseline="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입장료로 얼마를 지불하시겠습니까</a:t>
                      </a:r>
                      <a:r>
                        <a:rPr lang="en-US" altLang="ko-KR" sz="1500" kern="0" spc="-40" baseline="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?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70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4020</a:t>
                      </a:r>
                      <a:r>
                        <a:rPr lang="ko-KR" altLang="en-US" sz="1150" kern="0" spc="-40" dirty="0" smtClean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원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050834" y="6254188"/>
            <a:ext cx="2188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</a:t>
            </a:r>
            <a:r>
              <a:rPr lang="ko-KR" altLang="en-US" dirty="0" smtClean="0"/>
              <a:t>평균에 </a:t>
            </a:r>
            <a:r>
              <a:rPr lang="en-US" altLang="ko-KR" dirty="0" smtClean="0"/>
              <a:t>0</a:t>
            </a:r>
            <a:r>
              <a:rPr lang="ko-KR" altLang="en-US" dirty="0" smtClean="0"/>
              <a:t>원 </a:t>
            </a:r>
            <a:r>
              <a:rPr lang="ko-KR" altLang="en-US" dirty="0" smtClean="0">
                <a:solidFill>
                  <a:srgbClr val="FF0000"/>
                </a:solidFill>
              </a:rPr>
              <a:t>미포함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7927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차트 1"/>
          <p:cNvGraphicFramePr/>
          <p:nvPr>
            <p:extLst>
              <p:ext uri="{D42A27DB-BD31-4B8C-83A1-F6EECF244321}">
                <p14:modId xmlns:p14="http://schemas.microsoft.com/office/powerpoint/2010/main" val="1351270428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46763" y="154547"/>
            <a:ext cx="57262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Q6.2020</a:t>
            </a:r>
            <a:r>
              <a:rPr lang="ko-KR" altLang="en-US" sz="2000" dirty="0" smtClean="0"/>
              <a:t>년에 열릴 등 축제에 방문하시겠습니까</a:t>
            </a:r>
            <a:r>
              <a:rPr lang="en-US" altLang="ko-KR" sz="2000" dirty="0" smtClean="0"/>
              <a:t>?</a:t>
            </a:r>
            <a:endParaRPr lang="ko-KR" alt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8963696" y="185325"/>
            <a:ext cx="3199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참석한 노원구 주민 총 </a:t>
            </a:r>
            <a:r>
              <a:rPr lang="en-US" altLang="ko-KR" dirty="0" smtClean="0"/>
              <a:t>350</a:t>
            </a:r>
            <a:r>
              <a:rPr lang="ko-KR" altLang="en-US" dirty="0" smtClean="0"/>
              <a:t>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38271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1578259"/>
              </p:ext>
            </p:extLst>
          </p:nvPr>
        </p:nvGraphicFramePr>
        <p:xfrm>
          <a:off x="0" y="554657"/>
          <a:ext cx="12192000" cy="63033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2587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26612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857863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등 축제 방문객을 위해 반드시 상품화해야 할 것이 있습니까</a:t>
                      </a:r>
                      <a:r>
                        <a:rPr lang="en-US" altLang="ko-KR" dirty="0" smtClean="0"/>
                        <a:t>?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537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LED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불빛을 이용한 캐릭터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기념품 등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5379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감성</a:t>
                      </a:r>
                      <a:r>
                        <a:rPr lang="en-US" altLang="ko-KR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의미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xmlns="" val="3720239556"/>
                  </a:ext>
                </a:extLst>
              </a:tr>
              <a:tr h="45379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게임캐릭터</a:t>
                      </a:r>
                      <a:r>
                        <a:rPr lang="en-US" altLang="ko-KR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어린이들이 좋아하는 브롤스타즈</a:t>
                      </a:r>
                      <a:r>
                        <a:rPr lang="en-US" altLang="ko-KR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xmlns="" val="1199920791"/>
                  </a:ext>
                </a:extLst>
              </a:tr>
              <a:tr h="4537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경품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xmlns="" val="3244783995"/>
                  </a:ext>
                </a:extLst>
              </a:tr>
              <a:tr h="4537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공간이 넓었으면 해요</a:t>
                      </a:r>
                      <a:r>
                        <a:rPr lang="en-US" altLang="ko-KR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5379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6.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귀여운 전등과 예쁜 포토존이 있으면 좋겠음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xmlns="" val="1358683099"/>
                  </a:ext>
                </a:extLst>
              </a:tr>
              <a:tr h="45379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7.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기념품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xmlns="" val="1264117817"/>
                  </a:ext>
                </a:extLst>
              </a:tr>
              <a:tr h="4537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8.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기념품</a:t>
                      </a:r>
                      <a:r>
                        <a:rPr lang="en-US" altLang="ko-KR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가정용</a:t>
                      </a:r>
                      <a:r>
                        <a:rPr lang="en-US" altLang="ko-KR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xmlns="" val="1823011232"/>
                  </a:ext>
                </a:extLst>
              </a:tr>
              <a:tr h="4537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9.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기념품</a:t>
                      </a:r>
                      <a:r>
                        <a:rPr lang="en-US" altLang="ko-KR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소형 조명</a:t>
                      </a:r>
                      <a:r>
                        <a:rPr lang="en-US" altLang="ko-KR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xmlns="" val="1393086146"/>
                  </a:ext>
                </a:extLst>
              </a:tr>
              <a:tr h="45379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10.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기념품</a:t>
                      </a:r>
                      <a:r>
                        <a:rPr lang="en-US" altLang="ko-KR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축제관련</a:t>
                      </a:r>
                      <a:r>
                        <a:rPr lang="en-US" altLang="ko-KR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xmlns="" val="3237003076"/>
                  </a:ext>
                </a:extLst>
              </a:tr>
              <a:tr h="45379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11.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네온아트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xmlns="" val="278730553"/>
                  </a:ext>
                </a:extLst>
              </a:tr>
              <a:tr h="4537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12.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노원 캐릭터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xmlns="" val="919747198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46763" y="154547"/>
            <a:ext cx="112005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Q7.</a:t>
            </a:r>
            <a:r>
              <a:rPr lang="ko-KR" altLang="en-US" sz="2000" dirty="0" smtClean="0"/>
              <a:t>향후 등 축제의 방문객을 위해 반드시 상품화해야 할 것이 있습니까</a:t>
            </a:r>
            <a:r>
              <a:rPr lang="en-US" altLang="ko-KR" sz="2000" dirty="0" smtClean="0"/>
              <a:t>?(</a:t>
            </a:r>
            <a:r>
              <a:rPr lang="ko-KR" altLang="en-US" sz="2000" dirty="0" smtClean="0"/>
              <a:t>예시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캐릭터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기념품 등</a:t>
            </a:r>
            <a:r>
              <a:rPr lang="en-US" altLang="ko-KR" sz="2000" dirty="0" smtClean="0"/>
              <a:t>)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0956029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80774952"/>
              </p:ext>
            </p:extLst>
          </p:nvPr>
        </p:nvGraphicFramePr>
        <p:xfrm>
          <a:off x="0" y="489688"/>
          <a:ext cx="12192000" cy="6368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2587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26612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857863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등 축제 방문객을 위해 반드시 상품화해야 할 것이 있습니까</a:t>
                      </a:r>
                      <a:r>
                        <a:rPr lang="en-US" altLang="ko-KR" dirty="0" smtClean="0"/>
                        <a:t>?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162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13.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다양한 볼거리 제공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5379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14.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다양한체험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xmlns="" val="3720239556"/>
                  </a:ext>
                </a:extLst>
              </a:tr>
              <a:tr h="45379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15.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등 모양의 상품화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가정사용가능용으로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xmlns="" val="1199920791"/>
                  </a:ext>
                </a:extLst>
              </a:tr>
              <a:tr h="4537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16.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등 조형물 기념품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xmlns="" val="3244783995"/>
                  </a:ext>
                </a:extLst>
              </a:tr>
              <a:tr h="4537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17.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등 모형의 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기념품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5379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18.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등축제만의 독특한 점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xmlns="" val="1358683099"/>
                  </a:ext>
                </a:extLst>
              </a:tr>
              <a:tr h="45379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19.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등축제에 전시된 캐릭터 판매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xmlns="" val="1264117817"/>
                  </a:ext>
                </a:extLst>
              </a:tr>
              <a:tr h="4537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20.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마스코트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xmlns="" val="1823011232"/>
                  </a:ext>
                </a:extLst>
              </a:tr>
              <a:tr h="4537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21.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마스코트 야광봉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xmlns="" val="1393086146"/>
                  </a:ext>
                </a:extLst>
              </a:tr>
              <a:tr h="45379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22.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매년 똑같은 등축제는 차별화가 없어서 매년 꼭 가고 싶지 않은듯 </a:t>
                      </a:r>
                      <a:r>
                        <a:rPr lang="en-US" altLang="ko-KR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… </a:t>
                      </a:r>
                      <a:r>
                        <a:rPr lang="ko-KR" alt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매년 다른 주제로 하는 건 어떠실지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xmlns="" val="3237003076"/>
                  </a:ext>
                </a:extLst>
              </a:tr>
              <a:tr h="45379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23.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매년 특색이 있는 상품이나 재미있는 등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xmlns="" val="278730553"/>
                  </a:ext>
                </a:extLst>
              </a:tr>
              <a:tr h="4537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24.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미니 등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xmlns="" val="919747198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46763" y="154547"/>
            <a:ext cx="112005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Q7.</a:t>
            </a:r>
            <a:r>
              <a:rPr lang="ko-KR" altLang="en-US" sz="2000" dirty="0" smtClean="0"/>
              <a:t>향후 등 축제의 방문객을 위해 반드시 상품화해야 할 것이 있습니까</a:t>
            </a:r>
            <a:r>
              <a:rPr lang="en-US" altLang="ko-KR" sz="2000" dirty="0" smtClean="0"/>
              <a:t>?(</a:t>
            </a:r>
            <a:r>
              <a:rPr lang="ko-KR" altLang="en-US" sz="2000" dirty="0" smtClean="0"/>
              <a:t>예시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캐릭터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기념품 등</a:t>
            </a:r>
            <a:r>
              <a:rPr lang="en-US" altLang="ko-KR" sz="2000" dirty="0" smtClean="0"/>
              <a:t>)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9089737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676</TotalTime>
  <Words>2565</Words>
  <Application>Microsoft Office PowerPoint</Application>
  <PresentationFormat>와이드스크린</PresentationFormat>
  <Paragraphs>648</Paragraphs>
  <Slides>41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41</vt:i4>
      </vt:variant>
    </vt:vector>
  </HeadingPairs>
  <TitlesOfParts>
    <vt:vector size="46" baseType="lpstr">
      <vt:lpstr>돋움</vt:lpstr>
      <vt:lpstr>맑은 고딕</vt:lpstr>
      <vt:lpstr>함초롬바탕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김형진</dc:creator>
  <cp:lastModifiedBy>김 은지</cp:lastModifiedBy>
  <cp:revision>94</cp:revision>
  <dcterms:created xsi:type="dcterms:W3CDTF">2019-07-31T04:59:42Z</dcterms:created>
  <dcterms:modified xsi:type="dcterms:W3CDTF">2019-08-05T05:07:34Z</dcterms:modified>
</cp:coreProperties>
</file>