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93" r:id="rId4"/>
    <p:sldId id="300" r:id="rId5"/>
    <p:sldId id="279" r:id="rId6"/>
    <p:sldId id="284" r:id="rId7"/>
    <p:sldId id="257" r:id="rId8"/>
    <p:sldId id="280" r:id="rId9"/>
    <p:sldId id="258" r:id="rId10"/>
    <p:sldId id="283" r:id="rId11"/>
    <p:sldId id="295" r:id="rId12"/>
    <p:sldId id="299" r:id="rId13"/>
    <p:sldId id="281" r:id="rId14"/>
    <p:sldId id="285" r:id="rId15"/>
    <p:sldId id="259" r:id="rId16"/>
    <p:sldId id="290" r:id="rId17"/>
    <p:sldId id="287" r:id="rId18"/>
    <p:sldId id="297" r:id="rId19"/>
    <p:sldId id="260" r:id="rId20"/>
    <p:sldId id="261" r:id="rId21"/>
    <p:sldId id="262" r:id="rId22"/>
    <p:sldId id="263" r:id="rId23"/>
    <p:sldId id="264" r:id="rId24"/>
    <p:sldId id="289" r:id="rId25"/>
    <p:sldId id="298" r:id="rId26"/>
    <p:sldId id="265" r:id="rId27"/>
    <p:sldId id="266" r:id="rId28"/>
    <p:sldId id="267" r:id="rId29"/>
    <p:sldId id="268" r:id="rId30"/>
    <p:sldId id="269" r:id="rId31"/>
    <p:sldId id="270" r:id="rId32"/>
    <p:sldId id="301" r:id="rId33"/>
    <p:sldId id="271" r:id="rId34"/>
    <p:sldId id="27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48" d="100"/>
          <a:sy n="48" d="100"/>
        </p:scale>
        <p:origin x="86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/>
              <a:t>월계동</a:t>
            </a:r>
            <a:r>
              <a:rPr lang="ko-KR" dirty="0"/>
              <a:t> 주민의 등 축제 방문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5D-4C18-B1A2-B4DD81DA9C4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5D-4C18-B1A2-B4DD81DA9C4C}"/>
              </c:ext>
            </c:extLst>
          </c:dPt>
          <c:dLbls>
            <c:dLbl>
              <c:idx val="0"/>
              <c:layout>
                <c:manualLayout>
                  <c:x val="-9.2187500000000006E-2"/>
                  <c:y val="-0.2308593607985137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CF6D1FD-0A71-4186-A42A-CF2E9E705DC8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AE9640EC-5C51-4BCE-BFF3-D9EB86D4D753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973806594488189"/>
                      <c:h val="0.1543211642272905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65D-4C18-B1A2-B4DD81DA9C4C}"/>
                </c:ext>
              </c:extLst>
            </c:dLbl>
            <c:dLbl>
              <c:idx val="1"/>
              <c:layout>
                <c:manualLayout>
                  <c:x val="7.1874999999999994E-2"/>
                  <c:y val="0.1710937394750406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AB3B86C-5112-4720-9775-7E4EAEEB033A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413F741-07E1-4EB2-B93C-856CC0861D83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1613065944881893E-2"/>
                      <c:h val="0.1238524161015984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65D-4C18-B1A2-B4DD81DA9C4C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
</c:separator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1D-43E8-B657-DC7894683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301168799212594"/>
          <c:y val="0.44874634296589916"/>
          <c:w val="9.8863312007874016E-2"/>
          <c:h val="0.16296443387275872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노원구 축제개최가 지역에 미치는 </a:t>
            </a:r>
            <a:r>
              <a:rPr lang="ko-KR" altLang="en-US" u="sng" dirty="0"/>
              <a:t>경제적</a:t>
            </a:r>
            <a:r>
              <a:rPr lang="ko-KR" altLang="en-US" dirty="0"/>
              <a:t> 영향에 대해 어떻게 생각하십니까</a:t>
            </a:r>
            <a:r>
              <a:rPr lang="en-US" altLang="ko-KR" dirty="0"/>
              <a:t>?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09-44DF-A182-9853B9D422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3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09-44DF-A182-9853B9D422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19</c:v>
                </c:pt>
                <c:pt idx="1">
                  <c:v>14</c:v>
                </c:pt>
                <c:pt idx="2">
                  <c:v>9</c:v>
                </c:pt>
                <c:pt idx="3">
                  <c:v>9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09-44DF-A182-9853B9D4224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16</c:v>
                </c:pt>
                <c:pt idx="1">
                  <c:v>13</c:v>
                </c:pt>
                <c:pt idx="2">
                  <c:v>18</c:v>
                </c:pt>
                <c:pt idx="3">
                  <c:v>15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09-44DF-A182-9853B9D4224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9</c:v>
                </c:pt>
                <c:pt idx="3">
                  <c:v>14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09-44DF-A182-9853B9D422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37965856"/>
        <c:axId val="-537970208"/>
      </c:barChart>
      <c:catAx>
        <c:axId val="-5379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37970208"/>
        <c:crosses val="autoZero"/>
        <c:auto val="1"/>
        <c:lblAlgn val="ctr"/>
        <c:lblOffset val="100"/>
        <c:noMultiLvlLbl val="0"/>
      </c:catAx>
      <c:valAx>
        <c:axId val="-53797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3796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/>
              <a:t>월계동</a:t>
            </a:r>
            <a:r>
              <a:rPr lang="ko-KR" sz="1700" dirty="0"/>
              <a:t> 주민의 소득 증대에 기여하는 정도</a:t>
            </a:r>
          </a:p>
        </c:rich>
      </c:tx>
      <c:layout>
        <c:manualLayout>
          <c:xMode val="edge"/>
          <c:yMode val="edge"/>
          <c:x val="0.18035064081297866"/>
          <c:y val="1.37277707397430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layout>
                <c:manualLayout>
                  <c:x val="-7.4959955549133164E-2"/>
                  <c:y val="0.15100547813717394"/>
                </c:manualLayout>
              </c:layout>
              <c:tx>
                <c:rich>
                  <a:bodyPr/>
                  <a:lstStyle/>
                  <a:p>
                    <a:fld id="{8E9824C4-DCC9-42C3-80D8-14C4556975B1}" type="CATEGORYNAME">
                      <a:rPr lang="ko-KR" altLang="en-US" smtClean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25BD5EDD-1E12-4844-AD4B-59FDF9969E9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0D3-422E-A5D9-E4A70B3140E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A3DE916-D958-4B5C-A979-56AE67BA87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72CAE19-857D-42F1-90EA-511FC33F89C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0D3-422E-A5D9-E4A70B3140E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96B1DA7-155A-40EE-9506-5D71F4D9B4D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C221492-D9A2-47AC-88FD-CBE12D53EEF6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0D3-422E-A5D9-E4A70B3140E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B5C3ACD-387B-4B6E-83B3-C3875265E734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F226EC7-BAC2-4F86-9366-014FC46F244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0D3-422E-A5D9-E4A70B3140E5}"/>
                </c:ext>
              </c:extLst>
            </c:dLbl>
            <c:dLbl>
              <c:idx val="4"/>
              <c:layout>
                <c:manualLayout>
                  <c:x val="-0.10253282423793425"/>
                  <c:y val="2.8917314862455665E-2"/>
                </c:manualLayout>
              </c:layout>
              <c:tx>
                <c:rich>
                  <a:bodyPr/>
                  <a:lstStyle/>
                  <a:p>
                    <a:fld id="{FC666793-D938-4198-A701-3F840012764B}" type="CATEGORYNAME">
                      <a:rPr lang="ko-KR" altLang="en-US" dirty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FB194A6-2D0C-4027-8140-69D22339AE9D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0D3-422E-A5D9-E4A70B3140E5}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19</c:v>
                </c:pt>
                <c:pt idx="3">
                  <c:v>16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/>
              <a:t>월계동</a:t>
            </a:r>
            <a:r>
              <a:rPr lang="ko-KR" sz="1700" dirty="0"/>
              <a:t> 주민의 고용 증대에 기여하는</a:t>
            </a:r>
            <a:r>
              <a:rPr lang="en-US" altLang="ko-KR" sz="1700" baseline="0" dirty="0"/>
              <a:t> </a:t>
            </a:r>
            <a:r>
              <a:rPr lang="ko-KR" sz="1700" dirty="0"/>
              <a:t>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layout>
                <c:manualLayout>
                  <c:x val="8.7610851377952756E-2"/>
                  <c:y val="2.4861834100526937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B59A70-D766-4B73-8932-A81BECFA79B5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dirty="0"/>
                      <a:t>
</a:t>
                    </a:r>
                    <a:fld id="{EB53C4AD-B780-40BD-A3AB-797D240937CC}" type="VALUE">
                      <a:rPr lang="en-US" altLang="ko-KR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numFmt formatCode="General" sourceLinked="0"/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0D3-422E-A5D9-E4A70B3140E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FC59B24-89C6-4ED1-A175-2619032D9E8E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DB3782D5-50F8-4E8E-BC33-07348FE4F5C4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0D3-422E-A5D9-E4A70B3140E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706FF74-BEB9-477A-86B2-27ECB1F6548A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F6C3BE8-574E-4457-9020-B0DCE01AA11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0D3-422E-A5D9-E4A70B3140E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928C1F9-79A9-4006-B715-FAAA50FD4D33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BD077B62-278B-4927-8E8A-E6C62B8385D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0D3-422E-A5D9-E4A70B3140E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142F94E-DA6B-4623-9631-38979272969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A89E3C35-F8F8-46A6-8F57-03BF8FBFD99D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0D3-422E-A5D9-E4A70B3140E5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14</c:v>
                </c:pt>
                <c:pt idx="3">
                  <c:v>13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126168799212602"/>
          <c:y val="0.41276701447053304"/>
          <c:w val="0.13186331200787402"/>
          <c:h val="0.2550673440534360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축제가 </a:t>
            </a:r>
            <a:r>
              <a:rPr lang="ko-KR" altLang="en-US" sz="1800" dirty="0"/>
              <a:t>월계동</a:t>
            </a:r>
            <a:r>
              <a:rPr lang="ko-KR" sz="1800" dirty="0"/>
              <a:t>의 관광산업 발전에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관광산업 발전에 기여하는 정도</c:v>
                </c:pt>
              </c:strCache>
            </c:strRef>
          </c:tx>
          <c:spPr>
            <a:ln>
              <a:noFill/>
            </a:ln>
          </c:spPr>
          <c:explosion val="1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3D-4C92-9FB5-BC9EE9475569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3D-4C92-9FB5-BC9EE9475569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93D-4C92-9FB5-BC9EE9475569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93D-4C92-9FB5-BC9EE9475569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93D-4C92-9FB5-BC9EE9475569}"/>
              </c:ext>
            </c:extLst>
          </c:dPt>
          <c:dLbls>
            <c:dLbl>
              <c:idx val="0"/>
              <c:layout>
                <c:manualLayout>
                  <c:x val="-2.1317913385826771E-2"/>
                  <c:y val="1.0821849727986606E-3"/>
                </c:manualLayout>
              </c:layout>
              <c:tx>
                <c:rich>
                  <a:bodyPr/>
                  <a:lstStyle/>
                  <a:p>
                    <a:fld id="{539819B8-BEC4-46EC-B0FB-710CCF00A57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3AD5C636-E15E-42FC-AD21-26A9364DC4B0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93D-4C92-9FB5-BC9EE9475569}"/>
                </c:ext>
              </c:extLst>
            </c:dLbl>
            <c:dLbl>
              <c:idx val="1"/>
              <c:layout>
                <c:manualLayout>
                  <c:x val="1.9718626968503936E-2"/>
                  <c:y val="2.3119523676210403E-2"/>
                </c:manualLayout>
              </c:layout>
              <c:tx>
                <c:rich>
                  <a:bodyPr/>
                  <a:lstStyle/>
                  <a:p>
                    <a:fld id="{DFA513EA-7582-4E74-AB74-996580F5DF2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3F3A45C2-9217-4280-9EB9-36060F10666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93D-4C92-9FB5-BC9EE947556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9BA76B5-C245-4809-B8BA-B948147560D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E807EA8-61A1-48AF-8545-84A9A2D04E1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93D-4C92-9FB5-BC9EE947556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D334F96-91DC-4ED7-A640-EC1E3D1C6EF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5F2FAECD-1CB9-40FF-A7E3-9B1B6C10882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93D-4C92-9FB5-BC9EE947556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E7B9938-47E3-4DC4-9FC9-CC410F1E629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4A1516F2-96D3-4399-A401-020DE16CE582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193D-4C92-9FB5-BC9EE9475569}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9</c:v>
                </c:pt>
                <c:pt idx="3">
                  <c:v>18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74-4481-AE30-FD31D0018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축제가</a:t>
            </a:r>
            <a:r>
              <a:rPr lang="en-US" altLang="ko-KR" sz="1800" dirty="0"/>
              <a:t> </a:t>
            </a:r>
            <a:r>
              <a:rPr lang="ko-KR" altLang="en-US" sz="1800" dirty="0"/>
              <a:t>월계동</a:t>
            </a:r>
            <a:r>
              <a:rPr lang="ko-KR" sz="1800" dirty="0"/>
              <a:t>의 문화산업 발전에 기여하는 정도</a:t>
            </a:r>
          </a:p>
        </c:rich>
      </c:tx>
      <c:layout>
        <c:manualLayout>
          <c:xMode val="edge"/>
          <c:yMode val="edge"/>
          <c:x val="0.14220312500000001"/>
          <c:y val="7.031249567467423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문화산업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8B-4224-A47B-E0F142D2DBB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8B-4224-A47B-E0F142D2DBB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18B-4224-A47B-E0F142D2DBB0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BD0-4F4E-9B31-74C41385D2F8}"/>
                </c:ext>
              </c:extLst>
            </c:dLbl>
            <c:dLbl>
              <c:idx val="1"/>
              <c:layout>
                <c:manualLayout>
                  <c:x val="1.7612819881889764E-2"/>
                  <c:y val="4.9515868016986467E-3"/>
                </c:manualLayout>
              </c:layout>
              <c:tx>
                <c:rich>
                  <a:bodyPr/>
                  <a:lstStyle/>
                  <a:p>
                    <a:fld id="{BED3CD9A-9249-4798-850C-15C7198A45F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13F133F9-736E-420C-9EFF-47EE686B66F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BD0-4F4E-9B31-74C41385D2F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15BF2D2-FD13-4D72-B16A-F40ABA28088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A7B6B64-4DA9-4A7E-9289-8A7E960B4588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18B-4224-A47B-E0F142D2DBB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E63F59C-DF77-4EC2-A2C7-8761A80C2DB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252CED1-4AC5-42A8-8F93-A53F0F6E91C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18B-4224-A47B-E0F142D2DBB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E601CFC-F0F0-435A-B73F-E3D3313C682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74263A4F-D481-4E54-B431-EC495C35D55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18B-4224-A47B-E0F142D2DBB0}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9</c:v>
                </c:pt>
                <c:pt idx="3">
                  <c:v>15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</a:t>
            </a:r>
            <a:r>
              <a:rPr lang="en-US" altLang="ko-KR" sz="1600" baseline="0" dirty="0"/>
              <a:t> </a:t>
            </a:r>
            <a:r>
              <a:rPr lang="ko-KR" sz="1600" dirty="0"/>
              <a:t>축제가 </a:t>
            </a:r>
            <a:r>
              <a:rPr lang="ko-KR" altLang="en-US" sz="1600" dirty="0"/>
              <a:t>월계동</a:t>
            </a:r>
            <a:r>
              <a:rPr lang="ko-KR" sz="1600" dirty="0"/>
              <a:t> 경제 활성화 분위기 조성에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경제 활성화 분위기 조성에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BB-465A-8FE4-60A943282A9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BB-465A-8FE4-60A943282A9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FBB-465A-8FE4-60A943282A98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BD0-4F4E-9B31-74C41385D2F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ED6CB78-6187-4D64-A952-3DBEE78C361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DDA15F99-483A-46B2-8238-98FDA6D0B3B2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BD0-4F4E-9B31-74C41385D2F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99F3D7C-8139-411D-A159-80C55105395A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6EAA09A-3929-4FD7-8B3C-82CCB73658FE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FBB-465A-8FE4-60A943282A9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D8591CD-1F2D-4D4B-BFAE-97ABDB5BE687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D5FD479-3E12-4435-B173-F0FD3DC08C4C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FBB-465A-8FE4-60A943282A9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C46C164-E046-46A0-B169-A76903EF45BB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4ACC431-5DEC-423E-9954-CCDDA2079CDB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FBB-465A-8FE4-60A943282A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11</c:v>
                </c:pt>
                <c:pt idx="3">
                  <c:v>17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dirty="0"/>
              <a:t>노원구 축제개최가 지역에 미치는 </a:t>
            </a:r>
            <a:r>
              <a:rPr lang="ko-KR" altLang="en-US" sz="1600" u="sng" dirty="0"/>
              <a:t>사회문화적</a:t>
            </a:r>
            <a:r>
              <a:rPr lang="ko-KR" altLang="en-US" sz="1600" dirty="0"/>
              <a:t> 영향에 대해 어떻게 생각하십니까</a:t>
            </a:r>
            <a:r>
              <a:rPr lang="en-US" altLang="ko-KR" sz="1600" dirty="0"/>
              <a:t>?</a:t>
            </a:r>
            <a:endParaRPr lang="ko-KR" alt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62-4F96-B88A-4312DE996B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62-4F96-B88A-4312DE996B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</c:v>
                </c:pt>
                <c:pt idx="1">
                  <c:v>10</c:v>
                </c:pt>
                <c:pt idx="2">
                  <c:v>9</c:v>
                </c:pt>
                <c:pt idx="3">
                  <c:v>5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62-4F96-B88A-4312DE996B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20</c:v>
                </c:pt>
                <c:pt idx="1">
                  <c:v>16</c:v>
                </c:pt>
                <c:pt idx="2">
                  <c:v>17</c:v>
                </c:pt>
                <c:pt idx="3">
                  <c:v>20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62-4F96-B88A-4312DE996B5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11</c:v>
                </c:pt>
                <c:pt idx="1">
                  <c:v>15</c:v>
                </c:pt>
                <c:pt idx="2">
                  <c:v>12</c:v>
                </c:pt>
                <c:pt idx="3">
                  <c:v>13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62-4F96-B88A-4312DE996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58251120"/>
        <c:axId val="-458247856"/>
      </c:barChart>
      <c:catAx>
        <c:axId val="-45825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58247856"/>
        <c:crosses val="autoZero"/>
        <c:auto val="1"/>
        <c:lblAlgn val="ctr"/>
        <c:lblOffset val="100"/>
        <c:noMultiLvlLbl val="0"/>
      </c:catAx>
      <c:valAx>
        <c:axId val="-45824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5825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/>
              <a:t>월계동</a:t>
            </a:r>
            <a:r>
              <a:rPr lang="en-US" sz="1700" dirty="0"/>
              <a:t> </a:t>
            </a:r>
            <a:r>
              <a:rPr lang="ko-KR" sz="1700" dirty="0"/>
              <a:t>문화 발전에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문화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8DF-484E-A7C7-4190B258B1E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8DF-484E-A7C7-4190B258B1E3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8DF-484E-A7C7-4190B258B1E3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BD0-4F4E-9B31-74C41385D2F8}"/>
                </c:ext>
              </c:extLst>
            </c:dLbl>
            <c:dLbl>
              <c:idx val="1"/>
              <c:layout>
                <c:manualLayout>
                  <c:x val="1.526008858267705E-2"/>
                  <c:y val="2.1194880585944823E-2"/>
                </c:manualLayout>
              </c:layout>
              <c:tx>
                <c:rich>
                  <a:bodyPr/>
                  <a:lstStyle/>
                  <a:p>
                    <a:fld id="{E2840F7A-F299-4CB5-8DFF-B1E69A7D8F8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27AA652E-DB11-4115-8D1E-14C2B35726F7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BD0-4F4E-9B31-74C41385D2F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FB0E082-07BB-49EB-86F3-30091375E1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0FF7B669-756A-4085-86E8-2E491866095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DF-484E-A7C7-4190B258B1E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0BAFF7C-9980-446C-B2E9-F89AD815EB7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60EE013E-D2B1-46AB-9657-1A455754222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DF-484E-A7C7-4190B258B1E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22DF42F-2432-4522-A0F7-1D8A912ED36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E8F16D6B-13C7-41A5-8C2E-F52B494F66D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DF-484E-A7C7-4190B258B1E3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9</c:v>
                </c:pt>
                <c:pt idx="3">
                  <c:v>20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/>
              <a:t>월계동</a:t>
            </a:r>
            <a:r>
              <a:rPr lang="ko-KR" sz="1700" dirty="0"/>
              <a:t> 이미지 향상에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10-4B49-9C1F-0A9C2D161590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10-4B49-9C1F-0A9C2D161590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210-4B49-9C1F-0A9C2D16159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210-4B49-9C1F-0A9C2D16159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210-4B49-9C1F-0A9C2D161590}"/>
              </c:ext>
            </c:extLst>
          </c:dPt>
          <c:dLbls>
            <c:dLbl>
              <c:idx val="0"/>
              <c:layout>
                <c:manualLayout>
                  <c:x val="-9.5200418307086615E-2"/>
                  <c:y val="1.201457849319768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210-4B49-9C1F-0A9C2D161590}"/>
                </c:ext>
              </c:extLst>
            </c:dLbl>
            <c:dLbl>
              <c:idx val="1"/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210-4B49-9C1F-0A9C2D16159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B56998C-4C53-4E67-A53E-FD4CA47B64B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BE5EFF1-DBCC-466B-AD11-EB196E1B783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210-4B49-9C1F-0A9C2D16159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FF091AE-C4EC-4743-9CED-E3E9D988510B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B74BE5A-A83B-4AC0-AA3D-D236AC3E86C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210-4B49-9C1F-0A9C2D16159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CF4CFAF-A9C9-4913-B4EF-B74EA268C9E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C04D2A-69A4-4601-B7D6-EA97C87172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210-4B49-9C1F-0A9C2D161590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2">
                  <c:v>10</c:v>
                </c:pt>
                <c:pt idx="3">
                  <c:v>16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D-436D-B72F-89F8E0DC5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/>
              <a:t>월계동</a:t>
            </a:r>
            <a:r>
              <a:rPr lang="ko-KR" sz="1600" dirty="0"/>
              <a:t> 주민의 자긍심과 애향심에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자긍심과 애향심에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F6-47B3-BE01-07CE9C80CB6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F6-47B3-BE01-07CE9C80CB6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F6-47B3-BE01-07CE9C80CB6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F6-47B3-BE01-07CE9C80CB6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EF6-47B3-BE01-07CE9C80CB68}"/>
              </c:ext>
            </c:extLst>
          </c:dPt>
          <c:dLbls>
            <c:dLbl>
              <c:idx val="0"/>
              <c:layout>
                <c:manualLayout>
                  <c:x val="-4.0631520669291342E-2"/>
                  <c:y val="6.2162520782325245E-2"/>
                </c:manualLayout>
              </c:layout>
              <c:tx>
                <c:rich>
                  <a:bodyPr/>
                  <a:lstStyle/>
                  <a:p>
                    <a:fld id="{856E9555-DE5D-4CFC-8B2E-8EEA93BD74F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FF4B66D-D80A-4671-B123-95F88EF82246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EF6-47B3-BE01-07CE9C80CB6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A8CB288-3339-4BC0-8421-D1ECF21BC8D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3DE5DC7-F3C2-479A-86D0-59817D6C34BB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EF6-47B3-BE01-07CE9C80CB6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2E280E7-E952-4246-866B-CE5D092D894C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26023984-7EBA-43E6-AFB0-37ED42558F25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EF6-47B3-BE01-07CE9C80CB6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D807265-E0F7-4782-BF8E-9FDB6F8C7A3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E3B3C88-014E-428C-92BE-CF1F31B3F298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EF6-47B3-BE01-07CE9C80CB6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2E75426-C760-4C18-84D4-F2005AB4C09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0DB252C-C088-41A4-BFF3-57F4726A839E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1EF6-47B3-BE01-07CE9C80CB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9</c:v>
                </c:pt>
                <c:pt idx="3">
                  <c:v>17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40-4373-8744-D658D562C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등 축제에 대한 월계동 주민들의 생각</a:t>
            </a:r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2.34</c:v>
                </c:pt>
                <c:pt idx="1">
                  <c:v>2.59</c:v>
                </c:pt>
                <c:pt idx="2">
                  <c:v>2.68</c:v>
                </c:pt>
                <c:pt idx="3">
                  <c:v>2.44</c:v>
                </c:pt>
                <c:pt idx="4">
                  <c:v>2.46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71-4A34-9662-85A2C2D2F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53960688"/>
        <c:axId val="-653962864"/>
      </c:lineChart>
      <c:catAx>
        <c:axId val="-65396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53962864"/>
        <c:crosses val="autoZero"/>
        <c:auto val="1"/>
        <c:lblAlgn val="ctr"/>
        <c:lblOffset val="100"/>
        <c:noMultiLvlLbl val="0"/>
      </c:catAx>
      <c:valAx>
        <c:axId val="-65396286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5396068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/>
              <a:t>월계동</a:t>
            </a:r>
            <a:r>
              <a:rPr lang="ko-KR" sz="1600" dirty="0"/>
              <a:t> 주민의 여가활동에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여가활동에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BE-4F62-B002-03707C7A26A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BE-4F62-B002-03707C7A26A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EBE-4F62-B002-03707C7A26A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EBE-4F62-B002-03707C7A26A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EBE-4F62-B002-03707C7A26A6}"/>
              </c:ext>
            </c:extLst>
          </c:dPt>
          <c:dLbls>
            <c:dLbl>
              <c:idx val="0"/>
              <c:layout>
                <c:manualLayout>
                  <c:x val="-8.041609251968504E-2"/>
                  <c:y val="2.037143083345036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EBE-4F62-B002-03707C7A26A6}"/>
                </c:ext>
              </c:extLst>
            </c:dLbl>
            <c:dLbl>
              <c:idx val="1"/>
              <c:layout>
                <c:manualLayout>
                  <c:x val="7.1987327755905509E-2"/>
                  <c:y val="1.2212966768395252E-2"/>
                </c:manualLayout>
              </c:layout>
              <c:tx>
                <c:rich>
                  <a:bodyPr/>
                  <a:lstStyle/>
                  <a:p>
                    <a:fld id="{0B2B67DB-30CA-4F03-9F37-3C22FDD514E1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FDB84D-450C-42AC-880C-ADD7EEE342E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EBE-4F62-B002-03707C7A26A6}"/>
                </c:ext>
              </c:extLst>
            </c:dLbl>
            <c:dLbl>
              <c:idx val="2"/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EBE-4F62-B002-03707C7A26A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3998994-994F-4C98-9C38-970E0A83085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8A244B76-87C0-4D68-8B40-6226BC014F7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EBE-4F62-B002-03707C7A26A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9553F14-F460-4AE9-AB0A-680884C3960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7E5573E-43F9-4C81-B4B9-91644E95234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EBE-4F62-B002-03707C7A26A6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20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37-46D0-9751-50C05649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/>
              <a:t>월계동</a:t>
            </a:r>
            <a:r>
              <a:rPr lang="ko-KR" sz="1600" dirty="0"/>
              <a:t> 주민의 자녀 교육에 유익한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자녀 교육에 유익한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B2-4802-870C-D7688560723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B2-4802-870C-D7688560723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B2-4802-870C-D7688560723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B2-4802-870C-D7688560723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B2-4802-870C-D7688560723B}"/>
              </c:ext>
            </c:extLst>
          </c:dPt>
          <c:dLbls>
            <c:dLbl>
              <c:idx val="0"/>
              <c:layout>
                <c:manualLayout>
                  <c:x val="-6.5483759842519737E-2"/>
                  <c:y val="1.392999422182614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BB2-4802-870C-D7688560723B}"/>
                </c:ext>
              </c:extLst>
            </c:dLbl>
            <c:dLbl>
              <c:idx val="1"/>
              <c:layout>
                <c:manualLayout>
                  <c:x val="2.4709768700787345E-2"/>
                  <c:y val="3.809442432982133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BB2-4802-870C-D7688560723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AAD7F45-95FF-47F1-86AC-84DF9269CD5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49B7C2D-721A-448D-8C25-C18633CA23A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BB2-4802-870C-D7688560723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AECB6AB-6B7A-4B68-B8DD-64993A2E34E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602C653-E88F-4F25-AE37-ED173C61641F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BB2-4802-870C-D7688560723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F23ACD8-6922-4A5C-A0D0-31EBDB464B3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9B1B539-C961-4FDD-BE2D-4208D3CD453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BB2-4802-870C-D7688560723B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2D-4999-9AC5-B4029A913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sz="1300" dirty="0"/>
              <a:t>월계동</a:t>
            </a:r>
            <a:r>
              <a:rPr lang="ko-KR" sz="1300" dirty="0"/>
              <a:t> 주민의 입장에서 축제의 파급효과를 확대하기 위해 가장 중요하다고 생각하는 방향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7B-4D2B-AE8F-87EB558FF13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7B-4D2B-AE8F-87EB558FF137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F7B-4D2B-AE8F-87EB558FF137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F7B-4D2B-AE8F-87EB558FF137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F7B-4D2B-AE8F-87EB558FF137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95D-49DD-878E-1D16BD3C438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EA126A2-141F-4029-BDA7-9907E5CB7FE6}" type="CATEGORYNAME">
                      <a:rPr lang="en-US" altLang="ko-KR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72EF0D6-B206-450A-A403-4449020F1455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F7B-4D2B-AE8F-87EB558FF137}"/>
                </c:ext>
              </c:extLst>
            </c:dLbl>
            <c:dLbl>
              <c:idx val="1"/>
              <c:layout>
                <c:manualLayout>
                  <c:x val="4.3196358267716534E-3"/>
                  <c:y val="-1.3254182255525205E-2"/>
                </c:manualLayout>
              </c:layout>
              <c:tx>
                <c:rich>
                  <a:bodyPr/>
                  <a:lstStyle/>
                  <a:p>
                    <a:fld id="{9920911A-BAAD-4048-8220-828A3A698CBA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3CAFC0C-201B-450D-B7AF-DDB0ED867744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F7B-4D2B-AE8F-87EB558FF13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000C0B4-CD83-4E93-9F41-ABFA36199C8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086BE8C-4A68-4AC6-8D2A-FAD889F5FAD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F7B-4D2B-AE8F-87EB558FF137}"/>
                </c:ext>
              </c:extLst>
            </c:dLbl>
            <c:dLbl>
              <c:idx val="3"/>
              <c:layout>
                <c:manualLayout>
                  <c:x val="0"/>
                  <c:y val="6.8901447533129462E-2"/>
                </c:manualLayout>
              </c:layout>
              <c:tx>
                <c:rich>
                  <a:bodyPr/>
                  <a:lstStyle/>
                  <a:p>
                    <a:fld id="{FAD65201-F41A-48A0-8B67-B9AFFAFEB09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00EC743-D565-413E-ACB2-436BF8991BF9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F7B-4D2B-AE8F-87EB558FF137}"/>
                </c:ext>
              </c:extLst>
            </c:dLbl>
            <c:dLbl>
              <c:idx val="4"/>
              <c:layout>
                <c:manualLayout>
                  <c:x val="8.7708169291338581E-2"/>
                  <c:y val="-6.9873273260748449E-3"/>
                </c:manualLayout>
              </c:layout>
              <c:tx>
                <c:rich>
                  <a:bodyPr/>
                  <a:lstStyle/>
                  <a:p>
                    <a:fld id="{7824DAB2-C23A-46B0-8887-11D0DD7A1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B3C5BE8-129B-417A-A54E-266E552CAD0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959817913385826"/>
                      <c:h val="0.1564475174429430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F7B-4D2B-AE8F-87EB558FF137}"/>
                </c:ext>
              </c:extLst>
            </c:dLbl>
            <c:dLbl>
              <c:idx val="5"/>
              <c:layout>
                <c:manualLayout>
                  <c:x val="6.1315821850393699E-2"/>
                  <c:y val="-1.3328185695854729E-2"/>
                </c:manualLayout>
              </c:layout>
              <c:tx>
                <c:rich>
                  <a:bodyPr/>
                  <a:lstStyle/>
                  <a:p>
                    <a:fld id="{219330E7-6C30-460F-9B34-ADDF34BBD9D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9F17A6-472F-42E5-9B36-60F85B5F0F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95D-49DD-878E-1D16BD3C4389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지역주민의 축제 참여 기회를 확대한다.</c:v>
                </c:pt>
                <c:pt idx="1">
                  <c:v>축제 기간동안 방문객 대상 할인을 진행한다</c:v>
                </c:pt>
                <c:pt idx="2">
                  <c:v>축제 체험프로그램을 확충한다</c:v>
                </c:pt>
                <c:pt idx="3">
                  <c:v>숙박-음식-축제 등을 엮은 관광상품을 개발한다</c:v>
                </c:pt>
                <c:pt idx="4">
                  <c:v>구 전체지역으로 축제 공간을 확대한다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</c:v>
                </c:pt>
                <c:pt idx="1">
                  <c:v>5</c:v>
                </c:pt>
                <c:pt idx="2">
                  <c:v>14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26-49D5-8BAD-642E6CDE5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5"/>
        <c:delete val="1"/>
      </c:legendEntry>
      <c:layout>
        <c:manualLayout>
          <c:xMode val="edge"/>
          <c:yMode val="edge"/>
          <c:x val="0.60976168799212593"/>
          <c:y val="0.29104408888754374"/>
          <c:w val="0.37930081200787402"/>
          <c:h val="0.4973178827929452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dirty="0"/>
              <a:t>설문에 참여한 </a:t>
            </a:r>
            <a:r>
              <a:rPr lang="ko-KR" altLang="en-US" dirty="0"/>
              <a:t>월계동</a:t>
            </a:r>
            <a:r>
              <a:rPr lang="ko-KR" dirty="0"/>
              <a:t> 주민 성비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1동 주민 성비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02-4FAC-8A9B-A59ABA49102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02-4FAC-8A9B-A59ABA491027}"/>
              </c:ext>
            </c:extLst>
          </c:dPt>
          <c:dLbls>
            <c:dLbl>
              <c:idx val="0"/>
              <c:layout>
                <c:manualLayout>
                  <c:x val="-6.7187500000000108E-2"/>
                  <c:y val="0.17109373947504064"/>
                </c:manualLayout>
              </c:layout>
              <c:tx>
                <c:rich>
                  <a:bodyPr/>
                  <a:lstStyle/>
                  <a:p>
                    <a:fld id="{BE3AD15A-29F9-4E6C-BB3E-0CDBE78E709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FFDA15A-DDFB-4AE1-B89B-01EF15E220D6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B02-4FAC-8A9B-A59ABA491027}"/>
                </c:ext>
              </c:extLst>
            </c:dLbl>
            <c:dLbl>
              <c:idx val="1"/>
              <c:layout>
                <c:manualLayout>
                  <c:x val="0.14374999999999999"/>
                  <c:y val="-0.13359374178188105"/>
                </c:manualLayout>
              </c:layout>
              <c:tx>
                <c:rich>
                  <a:bodyPr/>
                  <a:lstStyle/>
                  <a:p>
                    <a:fld id="{6417ED62-1E6D-4A26-9DCB-0ED5ECA0610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124422F-3112-4AAD-8F12-D8642B076ED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B02-4FAC-8A9B-A59ABA491027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</c:v>
                </c:pt>
                <c:pt idx="1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55-4E0D-AD89-8305166AE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394918799212598"/>
          <c:y val="0.49562134008234865"/>
          <c:w val="6.917581200787401E-2"/>
          <c:h val="0.1020269376213744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dirty="0"/>
              <a:t>설문에 참여한 </a:t>
            </a:r>
            <a:r>
              <a:rPr lang="ko-KR" altLang="en-US" dirty="0"/>
              <a:t>월계동</a:t>
            </a:r>
            <a:r>
              <a:rPr lang="ko-KR" dirty="0"/>
              <a:t> 주민의 연령분포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2동 주민의 연령분포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3F-4319-9374-258C2B0700C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3F-4319-9374-258C2B0700C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3F-4319-9374-258C2B0700C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13F-4319-9374-258C2B0700C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13F-4319-9374-258C2B0700C8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13F-4319-9374-258C2B0700C8}"/>
              </c:ext>
            </c:extLst>
          </c:dPt>
          <c:dLbls>
            <c:dLbl>
              <c:idx val="0"/>
              <c:layout>
                <c:manualLayout>
                  <c:x val="7.6711429625984137E-2"/>
                  <c:y val="4.6023496184578239E-2"/>
                </c:manualLayout>
              </c:layout>
              <c:tx>
                <c:rich>
                  <a:bodyPr/>
                  <a:lstStyle/>
                  <a:p>
                    <a:fld id="{26C6EE7F-3569-4DE0-B234-05CB2C6167F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63EEF59-E4F4-4EE1-879A-727738477F55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652669783464565"/>
                      <c:h val="0.1215086662457759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13F-4319-9374-258C2B0700C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E4C2FE-A131-403C-8756-D513E6D4DBE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372B61D-6CC3-4967-BAC3-02D144C150FB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13F-4319-9374-258C2B0700C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8866C6C-7663-407A-9A16-AE9D539B91D3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A7625A4-211F-4F41-9929-26B5A7CA27F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13F-4319-9374-258C2B0700C8}"/>
                </c:ext>
              </c:extLst>
            </c:dLbl>
            <c:dLbl>
              <c:idx val="3"/>
              <c:layout>
                <c:manualLayout>
                  <c:x val="-3.7257997047244092E-2"/>
                  <c:y val="1.2134349647247192E-2"/>
                </c:manualLayout>
              </c:layout>
              <c:tx>
                <c:rich>
                  <a:bodyPr/>
                  <a:lstStyle/>
                  <a:p>
                    <a:fld id="{DCCC78B5-D2E9-4E9F-A8BB-759E43B01E5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A296214-073B-4069-92B8-327327B6B40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13F-4319-9374-258C2B0700C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7390CFB-B068-45AD-B8AA-B740F5E1E864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69B40A4-D74C-4BAE-B70F-566543FFC4B2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213F-4319-9374-258C2B0700C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0F5F46E-0211-4437-9C66-3FC3E247787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85D4A6BC-9802-437E-A533-31AB7542CD2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213F-4319-9374-258C2B0700C8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만 15세 ~ 19세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</c:v>
                </c:pt>
                <c:pt idx="1">
                  <c:v>10</c:v>
                </c:pt>
                <c:pt idx="2">
                  <c:v>9</c:v>
                </c:pt>
                <c:pt idx="3">
                  <c:v>7</c:v>
                </c:pt>
                <c:pt idx="4">
                  <c:v>3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4B-4434-A4B9-B176AD0DA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등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등 전시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2EF-40E3-B9F4-DAC68E7F1B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빛 포토존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7.7294685990338119E-2"/>
                  <c:y val="-6.95652173913043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254-404C-8A76-0C4EB6886A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2EF-40E3-B9F4-DAC68E7F1B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13405797101449271"/>
                  <c:y val="4.347826086956514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254-404C-8A76-0C4EB6886A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72EF-40E3-B9F4-DAC68E7F1B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7.85024154589372E-2"/>
                  <c:y val="-4.3478260869566016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312-4783-AEE0-3915EFBB88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72EF-40E3-B9F4-DAC68E7F1B6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6.1594202898550728E-2"/>
                  <c:y val="-4.7826086956521741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AF5-4A02-B25C-F6046BCDB3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72EF-40E3-B9F4-DAC68E7F1B6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72EF-40E3-B9F4-DAC68E7F1B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238890608"/>
        <c:axId val="-1238890064"/>
      </c:barChart>
      <c:catAx>
        <c:axId val="-123889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38890064"/>
        <c:crosses val="autoZero"/>
        <c:auto val="1"/>
        <c:lblAlgn val="ctr"/>
        <c:lblOffset val="100"/>
        <c:noMultiLvlLbl val="0"/>
      </c:catAx>
      <c:valAx>
        <c:axId val="-123889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3889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/>
              <a:t>월계동</a:t>
            </a:r>
            <a:r>
              <a:rPr lang="ko-KR" dirty="0"/>
              <a:t> 주민의 등 축제 방문 예정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A2-4052-9836-3EB6CFFC4613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A2-4052-9836-3EB6CFFC461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827-4A58-88BE-F5693DF87D9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827-4A58-88BE-F5693DF87D9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827-4A58-88BE-F5693DF87D9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C91304-8453-421C-9594-46597909D8F7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7648442-4BC3-4161-9E7C-FFA4444A733C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1A2-4052-9836-3EB6CFFC461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21E56D1-F9B7-4226-BBF3-6008F2A05C7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800E74B-EA65-474D-9E38-109023E4D8A0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1A2-4052-9836-3EB6CFFC461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7521465-4BB2-4467-B764-11AE5C137D3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972A6ED-0424-4D20-9F9B-973A5063BE28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827-4A58-88BE-F5693DF87D9F}"/>
                </c:ext>
              </c:extLst>
            </c:dLbl>
            <c:dLbl>
              <c:idx val="3"/>
              <c:layout>
                <c:manualLayout>
                  <c:x val="-9.0807763287401574E-2"/>
                  <c:y val="3.6398435260923026E-2"/>
                </c:manualLayout>
              </c:layout>
              <c:tx>
                <c:rich>
                  <a:bodyPr/>
                  <a:lstStyle/>
                  <a:p>
                    <a:fld id="{305CB919-DEE8-4758-ACB8-FD6520AC61C1}" type="CATEGORYNAME">
                      <a:rPr lang="ko-KR" altLang="en-US" baseline="0" smtClean="0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24B1B6D-D7F9-43F6-8C14-3C805589D80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827-4A58-88BE-F5693DF87D9F}"/>
                </c:ext>
              </c:extLst>
            </c:dLbl>
            <c:dLbl>
              <c:idx val="4"/>
              <c:layout>
                <c:manualLayout>
                  <c:x val="7.2977977362204752E-2"/>
                  <c:y val="2.8794904724722868E-2"/>
                </c:manualLayout>
              </c:layout>
              <c:tx>
                <c:rich>
                  <a:bodyPr/>
                  <a:lstStyle/>
                  <a:p>
                    <a:fld id="{28B029C4-AE09-4484-8C11-EEA57E3261F5}" type="CATEGORYNAME">
                      <a:rPr lang="ko-KR" altLang="en-US" baseline="0" smtClean="0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08A22EB-0D53-464C-BF12-7D0ADEF98EA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827-4A58-88BE-F5693DF87D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27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A2-4052-9836-3EB6CFFC461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/>
              <a:t>월계동</a:t>
            </a:r>
            <a:r>
              <a:rPr lang="ko-KR" dirty="0"/>
              <a:t> 주민의 탈 축제 방문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52-46A0-9925-85BE2EABB70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52-46A0-9925-85BE2EABB70B}"/>
              </c:ext>
            </c:extLst>
          </c:dPt>
          <c:dLbls>
            <c:dLbl>
              <c:idx val="0"/>
              <c:layout>
                <c:manualLayout>
                  <c:x val="-0.14349323583969956"/>
                  <c:y val="0.11514353991489056"/>
                </c:manualLayout>
              </c:layout>
              <c:tx>
                <c:rich>
                  <a:bodyPr/>
                  <a:lstStyle/>
                  <a:p>
                    <a:fld id="{6DCF41A2-DA37-46D0-B2E6-1DEC9D476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A0EA31-C4CE-4547-B962-509BD669CA2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8.2372535780409484E-2"/>
                      <c:h val="0.1319296793842470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C52-46A0-9925-85BE2EABB70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22CDFD1-1543-46EA-968B-5FEF179635F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83096F9-1FA1-4D2B-A85D-498559B3409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0149188644510804"/>
                      <c:h val="0.1366171790958920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C52-46A0-9925-85BE2EABB70B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07-41DE-AD91-8691F0B12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80569320066207"/>
          <c:y val="0.42765259426349689"/>
          <c:w val="8.3238312007874016E-2"/>
          <c:h val="0.2121831808450307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탈 축제에 대한 월계동 주민들의 생각</a:t>
            </a:r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2.63</c:v>
                </c:pt>
                <c:pt idx="1">
                  <c:v>2.2000000000000002</c:v>
                </c:pt>
                <c:pt idx="2">
                  <c:v>2.41</c:v>
                </c:pt>
                <c:pt idx="3">
                  <c:v>2.4900000000000002</c:v>
                </c:pt>
                <c:pt idx="4">
                  <c:v>2.46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86-411C-B794-E914F60719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86-411C-B794-E914F60719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86-411C-B794-E914F6071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53953072"/>
        <c:axId val="-653962320"/>
      </c:lineChart>
      <c:catAx>
        <c:axId val="-65395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53962320"/>
        <c:crosses val="autoZero"/>
        <c:auto val="1"/>
        <c:lblAlgn val="ctr"/>
        <c:lblOffset val="100"/>
        <c:noMultiLvlLbl val="0"/>
      </c:catAx>
      <c:valAx>
        <c:axId val="-65396232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5395307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탈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탈 퍼레이드 경연대회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9855072463768113E-2"/>
                  <c:y val="8.6956521739130436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A77-4A58-B4C9-AC02DCA7A89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CF6-4778-BFB0-D687E65942C0}"/>
                </c:ext>
              </c:extLst>
            </c:dLbl>
            <c:dLbl>
              <c:idx val="3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F6-4778-BFB0-D687E65942C0}"/>
                </c:ext>
              </c:extLst>
            </c:dLbl>
            <c:dLbl>
              <c:idx val="4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CF6-4778-BFB0-D687E65942C0}"/>
                </c:ext>
              </c:extLst>
            </c:dLbl>
            <c:dLbl>
              <c:idx val="5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CF6-4778-BFB0-D687E65942C0}"/>
                </c:ext>
              </c:extLst>
            </c:dLbl>
            <c:dLbl>
              <c:idx val="6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CF6-4778-BFB0-D687E65942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CF6-4778-BFB0-D687E65942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4.4685990338164248E-2"/>
                  <c:y val="-1.0869565217391325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7E8-444D-BC65-A9845EB44731}"/>
                </c:ext>
              </c:extLst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CF6-4778-BFB0-D687E65942C0}"/>
                </c:ext>
              </c:extLst>
            </c:dLbl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CF6-4778-BFB0-D687E65942C0}"/>
                </c:ext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CF6-4778-BFB0-D687E65942C0}"/>
                </c:ext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CF6-4778-BFB0-D687E65942C0}"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CF6-4778-BFB0-D687E65942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CF6-4778-BFB0-D687E65942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CF6-4778-BFB0-D687E65942C0}"/>
                </c:ext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CF6-4778-BFB0-D687E65942C0}"/>
                </c:ext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CF6-4778-BFB0-D687E65942C0}"/>
                </c:ext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CF6-4778-BFB0-D687E65942C0}"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CF6-4778-BFB0-D687E65942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CF6-4778-BFB0-D687E65942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전시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CF6-4778-BFB0-D687E65942C0}"/>
                </c:ext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CF6-4778-BFB0-D687E65942C0}"/>
                </c:ext>
              </c:extLst>
            </c:dLbl>
            <c:dLbl>
              <c:idx val="3"/>
              <c:layout>
                <c:manualLayout>
                  <c:x val="-4.8309178743961352E-2"/>
                  <c:y val="-1.7391304347826167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7E8-444D-BC65-A9845EB44731}"/>
                </c:ext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CF6-4778-BFB0-D687E65942C0}"/>
                </c:ext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CF6-4778-BFB0-D687E65942C0}"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FCF6-4778-BFB0-D687E65942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FCF6-4778-BFB0-D687E65942C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어린이 대상 프로그램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FCF6-4778-BFB0-D687E65942C0}"/>
                </c:ext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FCF6-4778-BFB0-D687E65942C0}"/>
                </c:ext>
              </c:extLst>
            </c:dLbl>
            <c:dLbl>
              <c:idx val="3"/>
              <c:layout>
                <c:manualLayout>
                  <c:x val="7.3671497584541057E-2"/>
                  <c:y val="-5.6521739130434866E-2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FCF6-4778-BFB0-D687E65942C0}"/>
                </c:ext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FCF6-4778-BFB0-D687E65942C0}"/>
                </c:ext>
              </c:extLst>
            </c:dLbl>
            <c:dLbl>
              <c:idx val="5"/>
              <c:layout>
                <c:manualLayout>
                  <c:x val="8.4541062801932361E-3"/>
                  <c:y val="-7.1739130434782694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CF6-4778-BFB0-D687E65942C0}"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FCF6-4778-BFB0-D687E65942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FCF6-4778-BFB0-D687E65942C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9B9-4925-9EB5-6A0B8EC0C019}"/>
                </c:ext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9B9-4925-9EB5-6A0B8EC0C019}"/>
                </c:ext>
              </c:extLst>
            </c:dLbl>
            <c:dLbl>
              <c:idx val="2"/>
              <c:layout>
                <c:manualLayout>
                  <c:x val="3.6231884057971016E-2"/>
                  <c:y val="0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9B9-4925-9EB5-6A0B8EC0C019}"/>
                </c:ext>
              </c:extLst>
            </c:dLbl>
            <c:dLbl>
              <c:idx val="3"/>
              <c:layout>
                <c:manualLayout>
                  <c:x val="9.6618357487922704E-2"/>
                  <c:y val="3.913043478260869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7E8-444D-BC65-A9845EB44731}"/>
                </c:ext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9B9-4925-9EB5-6A0B8EC0C019}"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9B9-4925-9EB5-6A0B8EC0C0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FCF6-4778-BFB0-D687E65942C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9B9-4925-9EB5-6A0B8EC0C01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9B9-4925-9EB5-6A0B8EC0C01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9B9-4925-9EB5-6A0B8EC0C01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9B9-4925-9EB5-6A0B8EC0C01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9B9-4925-9EB5-6A0B8EC0C019}"/>
                </c:ext>
              </c:extLst>
            </c:dLbl>
            <c:dLbl>
              <c:idx val="5"/>
              <c:layout>
                <c:manualLayout>
                  <c:x val="0.11352657004830918"/>
                  <c:y val="-6.956521739130434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9B9-4925-9EB5-6A0B8EC0C019}"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9B9-4925-9EB5-6A0B8EC0C0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Sheet1!$H$2:$H$8</c:f>
              <c:numCache>
                <c:formatCode>General</c:formatCode>
                <c:ptCount val="7"/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FCF6-4778-BFB0-D687E65942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235616432"/>
        <c:axId val="-1235612624"/>
      </c:barChart>
      <c:catAx>
        <c:axId val="-123561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35612624"/>
        <c:crosses val="autoZero"/>
        <c:auto val="1"/>
        <c:lblAlgn val="ctr"/>
        <c:lblOffset val="100"/>
        <c:noMultiLvlLbl val="0"/>
      </c:catAx>
      <c:valAx>
        <c:axId val="-123561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3561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하계 </a:t>
            </a:r>
            <a:r>
              <a:rPr lang="en-US" altLang="ko-KR" dirty="0"/>
              <a:t>1</a:t>
            </a:r>
            <a:r>
              <a:rPr lang="ko-KR" altLang="en-US" dirty="0"/>
              <a:t>동 주민의 탈 축제 방문 예정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/>
              <a:t>월계동</a:t>
            </a:r>
            <a:r>
              <a:rPr lang="ko-KR" dirty="0"/>
              <a:t> 주민의 탈 축제 방문 예정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예정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6B-413E-9896-F14636A59C1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6B-413E-9896-F14636A59C1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6B-413E-9896-F14636A59C1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A6B-413E-9896-F14636A59C1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A6B-413E-9896-F14636A59C1B}"/>
              </c:ext>
            </c:extLst>
          </c:dPt>
          <c:dLbls>
            <c:dLbl>
              <c:idx val="0"/>
              <c:layout>
                <c:manualLayout>
                  <c:x val="1.8022760826771712E-2"/>
                  <c:y val="8.0004916338280354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59E2404-4D60-4E3E-AFEC-A8CF44FE759C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22400269-8BF6-4AA2-99FB-3F1E5DDEB9D0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A6B-413E-9896-F14636A59C1B}"/>
                </c:ext>
              </c:extLst>
            </c:dLbl>
            <c:dLbl>
              <c:idx val="1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34DE6EF-3917-487B-89D6-4542D085A1E3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4EC7F771-BFCA-4C4B-8B36-B2312349F002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A6B-413E-9896-F14636A59C1B}"/>
                </c:ext>
              </c:extLst>
            </c:dLbl>
            <c:dLbl>
              <c:idx val="2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C5D0252-CFF2-4A00-A3E7-A5A19C5F44D4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32CFD76A-B815-4D90-B0CE-E2BE08C5548F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A6B-413E-9896-F14636A59C1B}"/>
                </c:ext>
              </c:extLst>
            </c:dLbl>
            <c:dLbl>
              <c:idx val="3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FB7AC64-4B51-4FB1-BD5E-9687A050BDFE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7B3680F-55FF-4596-8F56-FE38A2C0019C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3621875000000001"/>
                      <c:h val="0.112769616586514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A6B-413E-9896-F14636A59C1B}"/>
                </c:ext>
              </c:extLst>
            </c:dLbl>
            <c:dLbl>
              <c:idx val="4"/>
              <c:layout>
                <c:manualLayout>
                  <c:x val="0.18799606299212598"/>
                  <c:y val="4.6563112293115522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467F3AE-B746-45AC-933B-B6AC3421B94D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06611EF-0679-44CD-B71F-3E805E2FDDFF}" type="VALUE">
                      <a:rPr lang="en-US" altLang="ko-KR" baseline="0" smtClean="0"/>
                      <a:pPr>
                        <a:defRPr/>
                      </a:pPr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4A6B-413E-9896-F14636A59C1B}"/>
                </c:ext>
              </c:extLst>
            </c:dLbl>
            <c:spPr>
              <a:solidFill>
                <a:prstClr val="white">
                  <a:alpha val="75000"/>
                </a:prstClr>
              </a:solidFill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25</c:v>
                </c:pt>
                <c:pt idx="2">
                  <c:v>9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38-4DF8-8CE7-65040B4F4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7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0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7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3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7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2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10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28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4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3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9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837413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Q1.</a:t>
            </a:r>
            <a:r>
              <a:rPr lang="ko-KR" altLang="en-US" sz="2000" dirty="0"/>
              <a:t>등 축제에 방문한 적이 있습니까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월계동 주민 총 </a:t>
            </a:r>
            <a:r>
              <a:rPr lang="en-US" altLang="ko-KR" dirty="0"/>
              <a:t>41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72833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683159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Q9.</a:t>
            </a:r>
            <a:r>
              <a:rPr lang="ko-KR" altLang="en-US" sz="2000" dirty="0"/>
              <a:t>탈 축제에 대해 어떻게 생각하십니까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853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636968"/>
              </p:ext>
            </p:extLst>
          </p:nvPr>
        </p:nvGraphicFramePr>
        <p:xfrm>
          <a:off x="806116" y="1471353"/>
          <a:ext cx="10515600" cy="382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5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08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탈 축제에 방문한다면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무엇이 제일 기대됩니까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+mn-lt"/>
                        </a:rPr>
                        <a:t>① 탈 퍼레이드 경연대회</a:t>
                      </a:r>
                      <a:endParaRPr lang="en-US" altLang="ko-KR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+mn-lt"/>
                        </a:rPr>
                        <a:t>③ 체험 프로그램</a:t>
                      </a:r>
                      <a:r>
                        <a:rPr lang="en-US" altLang="ko-KR" b="0" dirty="0">
                          <a:latin typeface="+mn-lt"/>
                        </a:rPr>
                        <a:t>(</a:t>
                      </a:r>
                      <a:r>
                        <a:rPr lang="ko-KR" altLang="en-US" b="0" dirty="0">
                          <a:latin typeface="+mn-lt"/>
                        </a:rPr>
                        <a:t>탈 만들기 등</a:t>
                      </a:r>
                      <a:r>
                        <a:rPr lang="en-US" altLang="ko-KR" b="0" dirty="0">
                          <a:latin typeface="+mn-lt"/>
                        </a:rPr>
                        <a:t>)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+mn-lt"/>
                        </a:rPr>
                        <a:t>② 공연 프로그램</a:t>
                      </a:r>
                      <a:r>
                        <a:rPr lang="en-US" altLang="ko-KR" b="0" dirty="0">
                          <a:latin typeface="+mn-lt"/>
                        </a:rPr>
                        <a:t>(</a:t>
                      </a:r>
                      <a:r>
                        <a:rPr lang="ko-KR" altLang="en-US" b="0" dirty="0">
                          <a:latin typeface="+mn-lt"/>
                        </a:rPr>
                        <a:t>댄스</a:t>
                      </a:r>
                      <a:r>
                        <a:rPr lang="en-US" altLang="ko-KR" b="0" dirty="0">
                          <a:latin typeface="+mn-lt"/>
                        </a:rPr>
                        <a:t>,</a:t>
                      </a:r>
                      <a:r>
                        <a:rPr lang="en-US" altLang="ko-KR" b="0" baseline="0" dirty="0">
                          <a:latin typeface="+mn-lt"/>
                        </a:rPr>
                        <a:t> </a:t>
                      </a:r>
                      <a:r>
                        <a:rPr lang="ko-KR" altLang="en-US" b="0" baseline="0" dirty="0">
                          <a:latin typeface="+mn-lt"/>
                        </a:rPr>
                        <a:t>가요</a:t>
                      </a:r>
                      <a:r>
                        <a:rPr lang="en-US" altLang="ko-KR" b="0" baseline="0" dirty="0">
                          <a:latin typeface="+mn-lt"/>
                        </a:rPr>
                        <a:t> </a:t>
                      </a:r>
                      <a:r>
                        <a:rPr lang="ko-KR" altLang="en-US" b="0" baseline="0" dirty="0">
                          <a:latin typeface="+mn-lt"/>
                        </a:rPr>
                        <a:t>대회</a:t>
                      </a:r>
                      <a:r>
                        <a:rPr lang="en-US" altLang="ko-KR" b="0" baseline="0" dirty="0">
                          <a:latin typeface="+mn-lt"/>
                        </a:rPr>
                        <a:t>, </a:t>
                      </a:r>
                      <a:r>
                        <a:rPr lang="ko-KR" altLang="en-US" b="0" baseline="0" dirty="0">
                          <a:latin typeface="+mn-lt"/>
                        </a:rPr>
                        <a:t>전통공연 등</a:t>
                      </a:r>
                      <a:r>
                        <a:rPr lang="en-US" altLang="ko-KR" b="0" baseline="0" dirty="0">
                          <a:latin typeface="+mn-lt"/>
                        </a:rPr>
                        <a:t>)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④</a:t>
                      </a:r>
                      <a:r>
                        <a:rPr lang="en-US" altLang="ko-KR" b="0" dirty="0">
                          <a:latin typeface="+mn-lt"/>
                        </a:rPr>
                        <a:t> </a:t>
                      </a:r>
                      <a:r>
                        <a:rPr lang="ko-KR" altLang="en-US" b="0" dirty="0">
                          <a:latin typeface="+mn-lt"/>
                        </a:rPr>
                        <a:t>전시 프로그램</a:t>
                      </a:r>
                      <a:r>
                        <a:rPr lang="en-US" altLang="ko-KR" b="0" dirty="0">
                          <a:latin typeface="+mn-lt"/>
                        </a:rPr>
                        <a:t>(</a:t>
                      </a:r>
                      <a:r>
                        <a:rPr lang="ko-KR" altLang="en-US" b="0" dirty="0">
                          <a:latin typeface="+mn-lt"/>
                        </a:rPr>
                        <a:t>세계 탈 전시 등</a:t>
                      </a:r>
                      <a:r>
                        <a:rPr lang="en-US" altLang="ko-KR" b="0" dirty="0">
                          <a:latin typeface="+mn-lt"/>
                        </a:rPr>
                        <a:t>)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860886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⑤ </a:t>
                      </a: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어린이 대상 프로그램</a:t>
                      </a:r>
                      <a:r>
                        <a:rPr lang="en-US" altLang="ko-KR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동화구연</a:t>
                      </a:r>
                      <a:r>
                        <a:rPr lang="en-US" altLang="ko-KR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800" b="0" kern="0" spc="-4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마술쇼</a:t>
                      </a: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529396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⑥ 먹거리</a:t>
                      </a:r>
                      <a:r>
                        <a:rPr lang="en-US" altLang="ko-KR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푸드트럭</a:t>
                      </a: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06261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⑦ </a:t>
                      </a:r>
                      <a:r>
                        <a:rPr lang="ko-KR" altLang="en-US" dirty="0" err="1"/>
                        <a:t>살거리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기념품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특산품 등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b="0" dirty="0">
                          <a:latin typeface="+mn-lt"/>
                        </a:rPr>
                        <a:t> </a:t>
                      </a:r>
                      <a:endParaRPr lang="en-US" altLang="ko-KR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9992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92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Q10. </a:t>
            </a:r>
            <a:r>
              <a:rPr lang="ko-KR" altLang="en-US" sz="2000" dirty="0"/>
              <a:t>탈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70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793704"/>
              </p:ext>
            </p:extLst>
          </p:nvPr>
        </p:nvGraphicFramePr>
        <p:xfrm>
          <a:off x="829322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35256" y="27186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미 참석한 월계동 주민 총 </a:t>
            </a:r>
            <a:r>
              <a:rPr lang="en-US" altLang="ko-KR" sz="1400" dirty="0"/>
              <a:t>41</a:t>
            </a:r>
            <a:r>
              <a:rPr lang="ko-KR" altLang="en-US" sz="1400" dirty="0"/>
              <a:t>명의 응답 </a:t>
            </a:r>
            <a:r>
              <a:rPr lang="en-US" altLang="ko-KR" sz="1400" dirty="0"/>
              <a:t>32</a:t>
            </a:r>
            <a:r>
              <a:rPr lang="ko-KR" altLang="en-US" sz="1400" dirty="0"/>
              <a:t>개 </a:t>
            </a:r>
          </a:p>
        </p:txBody>
      </p:sp>
    </p:spTree>
    <p:extLst>
      <p:ext uri="{BB962C8B-B14F-4D97-AF65-F5344CB8AC3E}">
        <p14:creationId xmlns:p14="http://schemas.microsoft.com/office/powerpoint/2010/main" val="168097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07784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3340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9510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14090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9580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8170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970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264241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3390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*</a:t>
            </a:r>
            <a:r>
              <a:rPr lang="ko-KR" altLang="en-US" dirty="0">
                <a:solidFill>
                  <a:prstClr val="black"/>
                </a:solidFill>
              </a:rPr>
              <a:t>평균에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r>
              <a:rPr lang="ko-KR" altLang="en-US" dirty="0">
                <a:solidFill>
                  <a:prstClr val="black"/>
                </a:solidFill>
              </a:rPr>
              <a:t>원 포함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460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Q11. </a:t>
            </a:r>
            <a:r>
              <a:rPr lang="ko-KR" altLang="en-US" sz="2000" dirty="0"/>
              <a:t>탈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입장료</a:t>
            </a:r>
            <a:r>
              <a:rPr lang="en-US" altLang="ko-KR" sz="2000" dirty="0"/>
              <a:t>/</a:t>
            </a:r>
            <a:r>
              <a:rPr lang="ko-KR" altLang="en-US" sz="2000" dirty="0"/>
              <a:t>비용으로 얼마를 지불하시겠습니까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2675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650095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6850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65000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18060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26200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16750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10000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98374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4630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63129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*</a:t>
            </a:r>
            <a:r>
              <a:rPr lang="ko-KR" altLang="en-US" dirty="0">
                <a:solidFill>
                  <a:prstClr val="black"/>
                </a:solidFill>
              </a:rPr>
              <a:t>평균에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r>
              <a:rPr lang="ko-KR" altLang="en-US" dirty="0">
                <a:solidFill>
                  <a:prstClr val="black"/>
                </a:solidFill>
              </a:rPr>
              <a:t>원 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</a:p>
        </p:txBody>
      </p:sp>
    </p:spTree>
    <p:extLst>
      <p:ext uri="{BB962C8B-B14F-4D97-AF65-F5344CB8AC3E}">
        <p14:creationId xmlns:p14="http://schemas.microsoft.com/office/powerpoint/2010/main" val="221830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7429250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046013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763" y="154547"/>
            <a:ext cx="5957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Q13</a:t>
            </a:r>
            <a:r>
              <a:rPr lang="en-US" altLang="ko-KR" sz="2000"/>
              <a:t>. 2019</a:t>
            </a:r>
            <a:r>
              <a:rPr lang="ko-KR" altLang="en-US" sz="2000"/>
              <a:t>년에 </a:t>
            </a:r>
            <a:r>
              <a:rPr lang="ko-KR" altLang="en-US" sz="2000" dirty="0"/>
              <a:t>열릴 탈 축제에 방문하시겠습니까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월계동 주민 총 </a:t>
            </a:r>
            <a:r>
              <a:rPr lang="en-US" altLang="ko-KR" dirty="0"/>
              <a:t>41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60911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161048"/>
              </p:ext>
            </p:extLst>
          </p:nvPr>
        </p:nvGraphicFramePr>
        <p:xfrm>
          <a:off x="2290481" y="1758390"/>
          <a:ext cx="7875494" cy="1846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754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탈 축제 방문객을 위해 반드시 상품화해야 할 것이 있습니까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우리나라 전통 탈을 </a:t>
                      </a:r>
                      <a:r>
                        <a:rPr lang="ko-KR" altLang="en-US" dirty="0" err="1"/>
                        <a:t>상품화해야할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거같다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탈모형의 기념품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2402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509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Q14. </a:t>
            </a:r>
            <a:r>
              <a:rPr lang="ko-KR" altLang="en-US" sz="2000" dirty="0"/>
              <a:t>향후 탈 축제의 방문객을 위해 반드시 상품화해야 할 것이 있습니까</a:t>
            </a:r>
            <a:r>
              <a:rPr lang="en-US" altLang="ko-KR" sz="2000" dirty="0"/>
              <a:t>?(</a:t>
            </a:r>
            <a:r>
              <a:rPr lang="ko-KR" altLang="en-US" sz="2000" dirty="0"/>
              <a:t>예시</a:t>
            </a:r>
            <a:r>
              <a:rPr lang="en-US" altLang="ko-KR" sz="2000" dirty="0"/>
              <a:t>. </a:t>
            </a:r>
            <a:r>
              <a:rPr lang="ko-KR" altLang="en-US" sz="2000" dirty="0"/>
              <a:t>캐릭터</a:t>
            </a:r>
            <a:r>
              <a:rPr lang="en-US" altLang="ko-KR" sz="2000" dirty="0"/>
              <a:t>, </a:t>
            </a:r>
            <a:r>
              <a:rPr lang="ko-KR" altLang="en-US" sz="2000" dirty="0"/>
              <a:t>기념품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092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150821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소득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고용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관광산업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문화산업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경제 활성화 분위기 조성에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48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노원구 축제개최가 지역에 미치는 </a:t>
            </a:r>
            <a:r>
              <a:rPr lang="ko-KR" altLang="en-US" u="sng" dirty="0"/>
              <a:t>경제적</a:t>
            </a:r>
            <a:r>
              <a:rPr lang="ko-KR" altLang="en-US" dirty="0"/>
              <a:t> 영향에 대해 어떻게 생각하십니까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단위</a:t>
            </a:r>
            <a:r>
              <a:rPr lang="en-US" altLang="ko-KR" dirty="0"/>
              <a:t> : </a:t>
            </a:r>
            <a:r>
              <a:rPr lang="ko-KR" altLang="en-US" dirty="0"/>
              <a:t>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959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Q15. </a:t>
            </a:r>
            <a:r>
              <a:rPr lang="ko-KR" altLang="en-US" sz="2000" dirty="0"/>
              <a:t>노원구 축제개최가 지역에 미치는 </a:t>
            </a:r>
            <a:r>
              <a:rPr lang="ko-KR" altLang="en-US" sz="2000" u="sng" dirty="0"/>
              <a:t>경제적</a:t>
            </a:r>
            <a:r>
              <a:rPr lang="ko-KR" altLang="en-US" sz="2000" dirty="0"/>
              <a:t> 영향에 대해 어떻게 생각하십니까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664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864103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8142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1057677445"/>
              </p:ext>
            </p:extLst>
          </p:nvPr>
        </p:nvGraphicFramePr>
        <p:xfrm>
          <a:off x="1030309" y="592430"/>
          <a:ext cx="9826580" cy="555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월계동 주민 총 </a:t>
            </a:r>
            <a:r>
              <a:rPr lang="en-US" altLang="ko-KR" dirty="0"/>
              <a:t>41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662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655155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884" y="0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Q2.</a:t>
            </a:r>
            <a:r>
              <a:rPr lang="ko-KR" altLang="en-US" sz="2000" dirty="0"/>
              <a:t>등 축제에 대해 어떻게 생각하십니까</a:t>
            </a:r>
            <a:r>
              <a:rPr lang="en-US" altLang="ko-KR" sz="20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월계동 주민 총 </a:t>
            </a:r>
            <a:r>
              <a:rPr lang="en-US" altLang="ko-KR" dirty="0"/>
              <a:t>41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968646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112639096"/>
              </p:ext>
            </p:extLst>
          </p:nvPr>
        </p:nvGraphicFramePr>
        <p:xfrm>
          <a:off x="1865745" y="113530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월계동 주민 총 </a:t>
            </a:r>
            <a:r>
              <a:rPr lang="en-US" altLang="ko-KR" dirty="0"/>
              <a:t>41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009905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313431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월계동 주민 총 </a:t>
            </a:r>
            <a:r>
              <a:rPr lang="en-US" altLang="ko-KR" dirty="0"/>
              <a:t>41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22520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4262863240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월계동 주민 총 </a:t>
            </a:r>
            <a:r>
              <a:rPr lang="en-US" altLang="ko-KR" dirty="0"/>
              <a:t>41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99714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711072956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월계동 주민 총 </a:t>
            </a:r>
            <a:r>
              <a:rPr lang="en-US" altLang="ko-KR" dirty="0"/>
              <a:t>41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305276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93936"/>
              </p:ext>
            </p:extLst>
          </p:nvPr>
        </p:nvGraphicFramePr>
        <p:xfrm>
          <a:off x="1468191" y="1700009"/>
          <a:ext cx="9221273" cy="4320389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308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문화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이미지 향상에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주민의 자긍심과 애향심에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주민의 여가활동에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주민의 자녀교육에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13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94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16. </a:t>
            </a:r>
            <a:r>
              <a:rPr lang="ko-KR" altLang="en-US" dirty="0">
                <a:solidFill>
                  <a:prstClr val="black"/>
                </a:solidFill>
              </a:rPr>
              <a:t>노원구 축제개최가 지역에 미치는 </a:t>
            </a:r>
            <a:r>
              <a:rPr lang="ko-KR" altLang="en-US" u="sng" dirty="0">
                <a:solidFill>
                  <a:prstClr val="black"/>
                </a:solidFill>
              </a:rPr>
              <a:t>사회문화적</a:t>
            </a:r>
            <a:r>
              <a:rPr lang="ko-KR" altLang="en-US" dirty="0">
                <a:solidFill>
                  <a:prstClr val="black"/>
                </a:solidFill>
              </a:rPr>
              <a:t> 영향에 대해 어떻게 생각하십니까</a:t>
            </a:r>
            <a:r>
              <a:rPr lang="en-US" altLang="ko-KR" dirty="0">
                <a:solidFill>
                  <a:prstClr val="black"/>
                </a:solidFill>
              </a:rPr>
              <a:t>?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*</a:t>
            </a:r>
            <a:r>
              <a:rPr lang="ko-KR" altLang="en-US" dirty="0">
                <a:solidFill>
                  <a:prstClr val="black"/>
                </a:solidFill>
              </a:rPr>
              <a:t>단위</a:t>
            </a:r>
            <a:r>
              <a:rPr lang="en-US" altLang="ko-KR" dirty="0">
                <a:solidFill>
                  <a:prstClr val="black"/>
                </a:solidFill>
              </a:rPr>
              <a:t> : </a:t>
            </a:r>
            <a:r>
              <a:rPr lang="ko-KR" altLang="en-US" dirty="0">
                <a:solidFill>
                  <a:prstClr val="black"/>
                </a:solidFill>
              </a:rPr>
              <a:t>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10112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Q16. </a:t>
            </a:r>
            <a:r>
              <a:rPr lang="ko-KR" altLang="en-US" sz="2000" dirty="0"/>
              <a:t>노원구 축제개최가 지역에 미치는 </a:t>
            </a:r>
            <a:r>
              <a:rPr lang="ko-KR" altLang="en-US" sz="2000" u="sng" dirty="0"/>
              <a:t>사회문화적</a:t>
            </a:r>
            <a:r>
              <a:rPr lang="ko-KR" altLang="en-US" sz="2000" dirty="0"/>
              <a:t> 영향에 대해 어떻게 생각하십니까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1552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481878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603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853307678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월계동 주민 총 </a:t>
            </a:r>
            <a:r>
              <a:rPr lang="en-US" altLang="ko-KR" dirty="0"/>
              <a:t>41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77097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115266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월계동 주민 총 </a:t>
            </a:r>
            <a:r>
              <a:rPr lang="en-US" altLang="ko-KR" dirty="0"/>
              <a:t>41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4088753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422282820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월계동 주민 총 </a:t>
            </a:r>
            <a:r>
              <a:rPr lang="en-US" altLang="ko-KR" dirty="0"/>
              <a:t>41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501478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6247000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월계동 주민 총 </a:t>
            </a:r>
            <a:r>
              <a:rPr lang="en-US" altLang="ko-KR" dirty="0"/>
              <a:t>41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41625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168095"/>
              </p:ext>
            </p:extLst>
          </p:nvPr>
        </p:nvGraphicFramePr>
        <p:xfrm>
          <a:off x="838200" y="1825625"/>
          <a:ext cx="10515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 축제에 방문한다면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무엇이 제일 기대됩니까</a:t>
                      </a:r>
                      <a:r>
                        <a:rPr lang="en-US" altLang="ko-KR" baseline="0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① 등 전시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태권브이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쿵푸팬더 등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④</a:t>
                      </a:r>
                      <a:r>
                        <a:rPr lang="ko-KR" altLang="en-US" baseline="0" dirty="0"/>
                        <a:t> 공연 프로그램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버스킹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연예인 공연 등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③ 체험 프로그램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소원 등 띄우기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② 빛 </a:t>
                      </a:r>
                      <a:r>
                        <a:rPr lang="ko-KR" altLang="en-US" dirty="0" err="1"/>
                        <a:t>포토존</a:t>
                      </a:r>
                      <a:r>
                        <a:rPr lang="en-US" altLang="ko-KR" dirty="0"/>
                        <a:t>(LED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장미 등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672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⑤ 먹거리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푸드트럭</a:t>
                      </a:r>
                      <a:r>
                        <a:rPr lang="ko-KR" altLang="en-US" dirty="0"/>
                        <a:t> 등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557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⑥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살거리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기념품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특산품 등</a:t>
                      </a:r>
                      <a:r>
                        <a:rPr lang="en-US" altLang="ko-KR" baseline="0" dirty="0"/>
                        <a:t>)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6824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78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Q3. </a:t>
            </a:r>
            <a:r>
              <a:rPr lang="ko-KR" altLang="en-US" sz="2000" dirty="0"/>
              <a:t>등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5021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74562397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월계동 주민 총 </a:t>
            </a:r>
            <a:r>
              <a:rPr lang="en-US" altLang="ko-KR" dirty="0"/>
              <a:t>41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594470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5984625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763" y="154547"/>
            <a:ext cx="1159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Q17.</a:t>
            </a:r>
            <a:r>
              <a:rPr lang="ko-KR" altLang="en-US" dirty="0"/>
              <a:t>지역주민 입장에서 노원구 축제의 파급효과를 확대하기 위해 어떤 방향이 가장 중요하다고 생각하십니까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03385" y="6334120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월계동 주민 총 </a:t>
            </a:r>
            <a:r>
              <a:rPr lang="en-US" altLang="ko-KR" dirty="0"/>
              <a:t>41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4239877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761168"/>
              </p:ext>
            </p:extLst>
          </p:nvPr>
        </p:nvGraphicFramePr>
        <p:xfrm>
          <a:off x="2149642" y="2158868"/>
          <a:ext cx="8021053" cy="3263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6946">
                <a:tc gridSpan="2">
                  <a:txBody>
                    <a:bodyPr/>
                    <a:lstStyle/>
                    <a:p>
                      <a:r>
                        <a:rPr lang="ko-KR" altLang="en-US" sz="1800" dirty="0"/>
                        <a:t>등 축제나 탈 축제에 대한 의견이 있으시다면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자유롭게 적어주십시오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체험이 포함되면 교육적이겠다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8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홍보가 적고 축제 후기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같은걸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본적이 없다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작년 재작년 후기들을 보여줬으면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162791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76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Q18. </a:t>
            </a:r>
            <a:r>
              <a:rPr lang="ko-KR" altLang="en-US" sz="2000" dirty="0"/>
              <a:t>등 축제나 탈 축제에 대한 의견이 있으시다면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자유롭게 적어주십시오</a:t>
            </a:r>
          </a:p>
        </p:txBody>
      </p:sp>
    </p:spTree>
    <p:extLst>
      <p:ext uri="{BB962C8B-B14F-4D97-AF65-F5344CB8AC3E}">
        <p14:creationId xmlns:p14="http://schemas.microsoft.com/office/powerpoint/2010/main" val="3749505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1532008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월계동 주민 총 </a:t>
            </a:r>
            <a:r>
              <a:rPr lang="en-US" altLang="ko-KR" dirty="0"/>
              <a:t>41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548077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1027229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월계동 주민 총 </a:t>
            </a:r>
            <a:r>
              <a:rPr lang="en-US" altLang="ko-KR" dirty="0"/>
              <a:t>41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72783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343817"/>
              </p:ext>
            </p:extLst>
          </p:nvPr>
        </p:nvGraphicFramePr>
        <p:xfrm>
          <a:off x="838200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E94EE5A-292F-4A81-A0BC-8E96C7A83B72}"/>
              </a:ext>
            </a:extLst>
          </p:cNvPr>
          <p:cNvSpPr txBox="1"/>
          <p:nvPr/>
        </p:nvSpPr>
        <p:spPr>
          <a:xfrm>
            <a:off x="8667341" y="27186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미 참석한 월계동 주민 총 </a:t>
            </a:r>
            <a:r>
              <a:rPr lang="en-US" altLang="ko-KR" sz="1400" dirty="0"/>
              <a:t>41</a:t>
            </a:r>
            <a:r>
              <a:rPr lang="ko-KR" altLang="en-US" sz="1400" dirty="0"/>
              <a:t>명의 응답 </a:t>
            </a:r>
            <a:r>
              <a:rPr lang="en-US" altLang="ko-KR" sz="1400" dirty="0"/>
              <a:t>32</a:t>
            </a:r>
            <a:r>
              <a:rPr lang="ko-KR" altLang="en-US" sz="1400" dirty="0"/>
              <a:t>개 </a:t>
            </a:r>
          </a:p>
        </p:txBody>
      </p:sp>
    </p:spTree>
    <p:extLst>
      <p:ext uri="{BB962C8B-B14F-4D97-AF65-F5344CB8AC3E}">
        <p14:creationId xmlns:p14="http://schemas.microsoft.com/office/powerpoint/2010/main" val="233073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361023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2920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9040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14260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9750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7920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1580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03162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등축제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3970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평균에 </a:t>
            </a:r>
            <a:r>
              <a:rPr lang="en-US" altLang="ko-KR" dirty="0"/>
              <a:t>0</a:t>
            </a:r>
            <a:r>
              <a:rPr lang="ko-KR" altLang="en-US" dirty="0"/>
              <a:t>원 포함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23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Q4.</a:t>
            </a:r>
            <a:r>
              <a:rPr lang="ko-KR" altLang="en-US" sz="2000" dirty="0"/>
              <a:t>등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입장료</a:t>
            </a:r>
            <a:r>
              <a:rPr lang="en-US" altLang="ko-KR" sz="2000" dirty="0"/>
              <a:t>/</a:t>
            </a:r>
            <a:r>
              <a:rPr lang="ko-KR" altLang="en-US" sz="2000" dirty="0"/>
              <a:t>비용으로 얼마를 지불하시겠습니까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68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35362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5210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53000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17200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23520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13540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13000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03092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등축제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5250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50834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평균에 </a:t>
            </a:r>
            <a:r>
              <a:rPr lang="en-US" altLang="ko-KR" dirty="0"/>
              <a:t>0</a:t>
            </a:r>
            <a:r>
              <a:rPr lang="ko-KR" altLang="en-US" dirty="0"/>
              <a:t>원 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</a:p>
        </p:txBody>
      </p:sp>
    </p:spTree>
    <p:extLst>
      <p:ext uri="{BB962C8B-B14F-4D97-AF65-F5344CB8AC3E}">
        <p14:creationId xmlns:p14="http://schemas.microsoft.com/office/powerpoint/2010/main" val="160792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528711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5726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Q6.2020</a:t>
            </a:r>
            <a:r>
              <a:rPr lang="ko-KR" altLang="en-US" sz="2000" dirty="0"/>
              <a:t>년에 열릴 등 축제에 방문하시겠습니까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월계동 주민 총 </a:t>
            </a:r>
            <a:r>
              <a:rPr lang="en-US" altLang="ko-KR" dirty="0"/>
              <a:t>41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41382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861799"/>
              </p:ext>
            </p:extLst>
          </p:nvPr>
        </p:nvGraphicFramePr>
        <p:xfrm>
          <a:off x="2017765" y="1004411"/>
          <a:ext cx="7875494" cy="461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754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 축제 방문객을 위해 반드시 상품화해야 할 것이 있습니까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4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기념품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 조명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4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등모형의 기념품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4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등축제만의 독특한 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86146"/>
                  </a:ext>
                </a:extLst>
              </a:tr>
              <a:tr h="5494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손으로 할 수 있는 재미있는 상품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핸드메이드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95007"/>
                  </a:ext>
                </a:extLst>
              </a:tr>
              <a:tr h="5494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예쁜 </a:t>
                      </a:r>
                      <a:r>
                        <a:rPr lang="ko-KR" altLang="en-US" dirty="0" err="1"/>
                        <a:t>굿즈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8515"/>
                  </a:ext>
                </a:extLst>
              </a:tr>
              <a:tr h="5494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포토존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076986"/>
                  </a:ext>
                </a:extLst>
              </a:tr>
              <a:tr h="5494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4786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200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Q7.</a:t>
            </a:r>
            <a:r>
              <a:rPr lang="ko-KR" altLang="en-US" sz="2000" dirty="0"/>
              <a:t>향후 등 축제의 방문객을 위해 반드시 상품화해야 할 것이 있습니까</a:t>
            </a:r>
            <a:r>
              <a:rPr lang="en-US" altLang="ko-KR" sz="2000" dirty="0"/>
              <a:t>?(</a:t>
            </a:r>
            <a:r>
              <a:rPr lang="ko-KR" altLang="en-US" sz="2000" dirty="0"/>
              <a:t>예시</a:t>
            </a:r>
            <a:r>
              <a:rPr lang="en-US" altLang="ko-KR" sz="2000" dirty="0"/>
              <a:t>. </a:t>
            </a:r>
            <a:r>
              <a:rPr lang="ko-KR" altLang="en-US" sz="2000" dirty="0"/>
              <a:t>캐릭터</a:t>
            </a:r>
            <a:r>
              <a:rPr lang="en-US" altLang="ko-KR" sz="2000" dirty="0"/>
              <a:t>, </a:t>
            </a:r>
            <a:r>
              <a:rPr lang="ko-KR" altLang="en-US" sz="2000" dirty="0"/>
              <a:t>기념품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560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399052318"/>
              </p:ext>
            </p:extLst>
          </p:nvPr>
        </p:nvGraphicFramePr>
        <p:xfrm>
          <a:off x="2032000" y="719666"/>
          <a:ext cx="797098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Q8.</a:t>
            </a:r>
            <a:r>
              <a:rPr lang="ko-KR" altLang="en-US" sz="2000" dirty="0"/>
              <a:t>탈 축제를 방문한 적이 있습니까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월계동 주민 총 </a:t>
            </a:r>
            <a:r>
              <a:rPr lang="en-US" altLang="ko-KR" dirty="0"/>
              <a:t>41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70466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1479</Words>
  <Application>Microsoft Office PowerPoint</Application>
  <PresentationFormat>와이드스크린</PresentationFormat>
  <Paragraphs>428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돋움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김형진</dc:creator>
  <cp:lastModifiedBy>성진 김</cp:lastModifiedBy>
  <cp:revision>98</cp:revision>
  <dcterms:created xsi:type="dcterms:W3CDTF">2019-07-31T04:59:42Z</dcterms:created>
  <dcterms:modified xsi:type="dcterms:W3CDTF">2019-08-05T04:38:00Z</dcterms:modified>
</cp:coreProperties>
</file>