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299" r:id="rId13"/>
    <p:sldId id="281" r:id="rId14"/>
    <p:sldId id="285" r:id="rId15"/>
    <p:sldId id="259" r:id="rId16"/>
    <p:sldId id="290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301" r:id="rId33"/>
    <p:sldId id="271" r:id="rId34"/>
    <p:sldId id="27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중계동</a:t>
            </a:r>
            <a:r>
              <a:rPr lang="ko-KR" dirty="0"/>
              <a:t> 주민의 등 축제 방문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-9.2187500000000006E-2"/>
                  <c:y val="-0.2308593607985137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973806594488189"/>
                      <c:h val="0.154321164227290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65D-4C18-B1A2-B4DD81DA9C4C}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65D-4C18-B1A2-B4DD81DA9C4C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26</c:v>
                </c:pt>
                <c:pt idx="1">
                  <c:v>23</c:v>
                </c:pt>
                <c:pt idx="2">
                  <c:v>16</c:v>
                </c:pt>
                <c:pt idx="3">
                  <c:v>18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</c:v>
                </c:pt>
                <c:pt idx="1">
                  <c:v>14</c:v>
                </c:pt>
                <c:pt idx="2">
                  <c:v>18</c:v>
                </c:pt>
                <c:pt idx="3">
                  <c:v>17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13</c:v>
                </c:pt>
                <c:pt idx="1">
                  <c:v>15</c:v>
                </c:pt>
                <c:pt idx="2">
                  <c:v>18</c:v>
                </c:pt>
                <c:pt idx="3">
                  <c:v>20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37965856"/>
        <c:axId val="-537970208"/>
      </c:barChart>
      <c:catAx>
        <c:axId val="-5379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70208"/>
        <c:crosses val="autoZero"/>
        <c:auto val="1"/>
        <c:lblAlgn val="ctr"/>
        <c:lblOffset val="100"/>
        <c:noMultiLvlLbl val="0"/>
      </c:catAx>
      <c:valAx>
        <c:axId val="-5379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796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중계동</a:t>
            </a:r>
            <a:r>
              <a:rPr lang="ko-KR" sz="1700" dirty="0"/>
              <a:t> 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-7.4959955549133164E-2"/>
                  <c:y val="0.15100547813717394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layout>
                <c:manualLayout>
                  <c:x val="-0.10253282423793425"/>
                  <c:y val="2.8917314862455665E-2"/>
                </c:manualLayout>
              </c:layout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26</c:v>
                </c:pt>
                <c:pt idx="3">
                  <c:v>14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중계동</a:t>
            </a:r>
            <a:r>
              <a:rPr lang="ko-KR" sz="1700" dirty="0"/>
              <a:t> 주민의 고용 증대에 기여하는</a:t>
            </a:r>
            <a:r>
              <a:rPr lang="en-US" altLang="ko-KR" sz="1700" baseline="0" dirty="0"/>
              <a:t> </a:t>
            </a:r>
            <a:r>
              <a:rPr lang="ko-KR" sz="1700" dirty="0"/>
              <a:t>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7610851377952756E-2"/>
                  <c:y val="2.486183410052693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0D3-422E-A5D9-E4A70B3140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0D3-422E-A5D9-E4A70B3140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0D3-422E-A5D9-E4A70B3140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0D3-422E-A5D9-E4A70B3140E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0D3-422E-A5D9-E4A70B3140E5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23</c:v>
                </c:pt>
                <c:pt idx="3">
                  <c:v>14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 </a:t>
            </a:r>
            <a:r>
              <a:rPr lang="ko-KR" altLang="en-US" sz="1800" dirty="0"/>
              <a:t>중계동</a:t>
            </a:r>
            <a:r>
              <a:rPr lang="ko-KR" sz="1800" dirty="0"/>
              <a:t>의 관광산업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3D-4C92-9FB5-BC9EE9475569}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3D-4C92-9FB5-BC9EE947556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93D-4C92-9FB5-BC9EE947556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93D-4C92-9FB5-BC9EE947556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93D-4C92-9FB5-BC9EE9475569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16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</a:t>
            </a:r>
            <a:r>
              <a:rPr lang="en-US" altLang="ko-KR" sz="1800" dirty="0"/>
              <a:t> </a:t>
            </a:r>
            <a:r>
              <a:rPr lang="ko-KR" altLang="en-US" sz="1800" dirty="0"/>
              <a:t>중계동</a:t>
            </a:r>
            <a:r>
              <a:rPr lang="ko-KR" sz="1800" dirty="0"/>
              <a:t>의 문화산업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5204306102362206"/>
                  <c:y val="1.2045028786600088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7612819881889764E-2"/>
                  <c:y val="4.9515868016986467E-3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18B-4224-A47B-E0F142D2DB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18B-4224-A47B-E0F142D2DBB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18B-4224-A47B-E0F142D2DBB0}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</a:t>
            </a:r>
            <a:r>
              <a:rPr lang="en-US" altLang="ko-KR" sz="1600" baseline="0" dirty="0"/>
              <a:t> </a:t>
            </a:r>
            <a:r>
              <a:rPr lang="ko-KR" sz="1600" dirty="0"/>
              <a:t>축제가 </a:t>
            </a:r>
            <a:r>
              <a:rPr lang="ko-KR" altLang="en-US" sz="1600" dirty="0"/>
              <a:t>중계동</a:t>
            </a:r>
            <a:r>
              <a:rPr lang="ko-KR" sz="1600" dirty="0"/>
              <a:t> 경제 활성화 분위기 조성에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-8.8228838582677216E-2"/>
                  <c:y val="0.15705412419696579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FBB-465A-8FE4-60A943282A9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FBB-465A-8FE4-60A943282A9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FBB-465A-8FE4-60A943282A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18</c:v>
                </c:pt>
                <c:pt idx="3">
                  <c:v>17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/>
              <a:t>노원구 축제개최가 지역에 미치는 </a:t>
            </a:r>
            <a:r>
              <a:rPr lang="ko-KR" altLang="en-US" sz="1600" u="sng" dirty="0"/>
              <a:t>사회문화적</a:t>
            </a:r>
            <a:r>
              <a:rPr lang="ko-KR" altLang="en-US" sz="1600" dirty="0"/>
              <a:t> 영향에 대해 어떻게 생각하십니까</a:t>
            </a:r>
            <a:r>
              <a:rPr lang="en-US" altLang="ko-KR" sz="1600" dirty="0"/>
              <a:t>?</a:t>
            </a:r>
            <a:endParaRPr lang="ko-KR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9</c:v>
                </c:pt>
                <c:pt idx="2">
                  <c:v>13</c:v>
                </c:pt>
                <c:pt idx="3">
                  <c:v>9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17</c:v>
                </c:pt>
                <c:pt idx="1">
                  <c:v>21</c:v>
                </c:pt>
                <c:pt idx="2">
                  <c:v>17</c:v>
                </c:pt>
                <c:pt idx="3">
                  <c:v>20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23</c:v>
                </c:pt>
                <c:pt idx="1">
                  <c:v>24</c:v>
                </c:pt>
                <c:pt idx="2">
                  <c:v>23</c:v>
                </c:pt>
                <c:pt idx="3">
                  <c:v>24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58251120"/>
        <c:axId val="-458247856"/>
      </c:barChart>
      <c:catAx>
        <c:axId val="-4582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47856"/>
        <c:crosses val="autoZero"/>
        <c:auto val="1"/>
        <c:lblAlgn val="ctr"/>
        <c:lblOffset val="100"/>
        <c:noMultiLvlLbl val="0"/>
      </c:catAx>
      <c:valAx>
        <c:axId val="-4582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5825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중계동</a:t>
            </a:r>
            <a:r>
              <a:rPr lang="en-US" sz="1700" dirty="0"/>
              <a:t> </a:t>
            </a:r>
            <a:r>
              <a:rPr lang="ko-KR" sz="1700" dirty="0"/>
              <a:t>문화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1.64341781496063E-2"/>
                  <c:y val="3.7230558733356376E-3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D0-4F4E-9B31-74C41385D2F8}"/>
                </c:ext>
              </c:extLst>
            </c:dLbl>
            <c:dLbl>
              <c:idx val="1"/>
              <c:layout>
                <c:manualLayout>
                  <c:x val="1.526008858267705E-2"/>
                  <c:y val="2.1194880585944823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D0-4F4E-9B31-74C41385D2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8DF-484E-A7C7-4190B258B1E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8DF-484E-A7C7-4190B258B1E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8DF-484E-A7C7-4190B258B1E3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16</c:v>
                </c:pt>
                <c:pt idx="3">
                  <c:v>17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중계동</a:t>
            </a:r>
            <a:r>
              <a:rPr lang="ko-KR" sz="1700" dirty="0"/>
              <a:t> 이미지 향상에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9.5200418307086615E-2"/>
                  <c:y val="1.20145784931976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10-4B49-9C1F-0A9C2D161590}"/>
                </c:ext>
              </c:extLst>
            </c:dLbl>
            <c:dLbl>
              <c:idx val="1"/>
              <c:layout>
                <c:manualLayout>
                  <c:x val="2.4688607283464566E-2"/>
                  <c:y val="4.170066180483133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10-4B49-9C1F-0A9C2D16159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210-4B49-9C1F-0A9C2D16159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210-4B49-9C1F-0A9C2D16159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210-4B49-9C1F-0A9C2D161590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9</c:v>
                </c:pt>
                <c:pt idx="3">
                  <c:v>21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중계동</a:t>
            </a:r>
            <a:r>
              <a:rPr lang="ko-KR" sz="1600" dirty="0"/>
              <a:t> 주민의 자긍심과 애향심에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-7.9049212598425192E-2"/>
                  <c:y val="0.14299162506203097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F6-47B3-BE01-07CE9C80CB6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F6-47B3-BE01-07CE9C80CB6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F6-47B3-BE01-07CE9C80CB6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EF6-47B3-BE01-07CE9C80CB6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EF6-47B3-BE01-07CE9C80CB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13</c:v>
                </c:pt>
                <c:pt idx="3">
                  <c:v>17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축제에 대한 중계동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1.8</c:v>
                </c:pt>
                <c:pt idx="1">
                  <c:v>2</c:v>
                </c:pt>
                <c:pt idx="2">
                  <c:v>2.2000000000000002</c:v>
                </c:pt>
                <c:pt idx="3">
                  <c:v>1.9</c:v>
                </c:pt>
                <c:pt idx="4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60688"/>
        <c:axId val="-653962864"/>
      </c:lineChart>
      <c:catAx>
        <c:axId val="-6539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864"/>
        <c:crosses val="autoZero"/>
        <c:auto val="1"/>
        <c:lblAlgn val="ctr"/>
        <c:lblOffset val="100"/>
        <c:noMultiLvlLbl val="0"/>
      </c:catAx>
      <c:valAx>
        <c:axId val="-6539628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06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중계동</a:t>
            </a:r>
            <a:r>
              <a:rPr lang="ko-KR" sz="1600" dirty="0"/>
              <a:t> 주민의 여가활동에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8.041609251968504E-2"/>
                  <c:y val="2.037143083345036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BE-4F62-B002-03707C7A26A6}"/>
                </c:ext>
              </c:extLst>
            </c:dLbl>
            <c:dLbl>
              <c:idx val="1"/>
              <c:layout>
                <c:manualLayout>
                  <c:x val="7.1987327755905509E-2"/>
                  <c:y val="1.2212966768395252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EBE-4F62-B002-03707C7A26A6}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EBE-4F62-B002-03707C7A26A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EBE-4F62-B002-03707C7A26A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EBE-4F62-B002-03707C7A26A6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9</c:v>
                </c:pt>
                <c:pt idx="3">
                  <c:v>20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중계동</a:t>
            </a:r>
            <a:r>
              <a:rPr lang="ko-KR" sz="1600" dirty="0"/>
              <a:t> 주민의 자녀 교육에 유익한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6.5483759842519737E-2"/>
                  <c:y val="1.39299942218261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B2-4802-870C-D7688560723B}"/>
                </c:ext>
              </c:extLst>
            </c:dLbl>
            <c:dLbl>
              <c:idx val="1"/>
              <c:layout>
                <c:manualLayout>
                  <c:x val="2.4709768700787345E-2"/>
                  <c:y val="3.809442432982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B2-4802-870C-D7688560723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BB2-4802-870C-D7688560723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BB2-4802-870C-D7688560723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BB2-4802-870C-D7688560723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10</c:v>
                </c:pt>
                <c:pt idx="3">
                  <c:v>18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/>
              <a:t>중계동</a:t>
            </a:r>
            <a:r>
              <a:rPr lang="ko-KR" sz="1300" dirty="0"/>
              <a:t> 주민의 입장에서 축제의 파급효과를 확대하기 위해 가장 중요하다고 생각하는 방향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F7B-4D2B-AE8F-87EB558FF137}"/>
                </c:ext>
              </c:extLst>
            </c:dLbl>
            <c:dLbl>
              <c:idx val="1"/>
              <c:layout>
                <c:manualLayout>
                  <c:x val="4.3196358267716534E-3"/>
                  <c:y val="-1.3254182255525205E-2"/>
                </c:manualLayout>
              </c:layout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F7B-4D2B-AE8F-87EB558FF13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F7B-4D2B-AE8F-87EB558FF137}"/>
                </c:ext>
              </c:extLst>
            </c:dLbl>
            <c:dLbl>
              <c:idx val="3"/>
              <c:layout>
                <c:manualLayout>
                  <c:x val="0"/>
                  <c:y val="6.8901447533129462E-2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F7B-4D2B-AE8F-87EB558FF137}"/>
                </c:ext>
              </c:extLst>
            </c:dLbl>
            <c:dLbl>
              <c:idx val="4"/>
              <c:layout>
                <c:manualLayout>
                  <c:x val="8.7708169291338581E-2"/>
                  <c:y val="-6.9873273260748449E-3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959817913385826"/>
                      <c:h val="0.156447517442943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F7B-4D2B-AE8F-87EB558FF137}"/>
                </c:ext>
              </c:extLst>
            </c:dLbl>
            <c:dLbl>
              <c:idx val="5"/>
              <c:layout>
                <c:manualLayout>
                  <c:x val="6.1315821850393699E-2"/>
                  <c:y val="-1.332818569585472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95D-49DD-878E-1D16BD3C4389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</c:v>
                </c:pt>
                <c:pt idx="1">
                  <c:v>17</c:v>
                </c:pt>
                <c:pt idx="2">
                  <c:v>11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중계동</a:t>
            </a:r>
            <a:r>
              <a:rPr lang="ko-KR" dirty="0"/>
              <a:t> 주민 성비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6.7187500000000108E-2"/>
                  <c:y val="0.17109373947504064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02-4FAC-8A9B-A59ABA491027}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B02-4FAC-8A9B-A59ABA49102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중계동</a:t>
            </a:r>
            <a:r>
              <a:rPr lang="ko-KR" dirty="0"/>
              <a:t> 주민의 연령분포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7.6711429625984137E-2"/>
                  <c:y val="4.6023496184578239E-2"/>
                </c:manualLayout>
              </c:layout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652669783464565"/>
                      <c:h val="0.1215086662457759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13F-4319-9374-258C2B0700C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13F-4319-9374-258C2B0700C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13F-4319-9374-258C2B0700C8}"/>
                </c:ext>
              </c:extLst>
            </c:dLbl>
            <c:dLbl>
              <c:idx val="3"/>
              <c:layout>
                <c:manualLayout>
                  <c:x val="-3.7257997047244092E-2"/>
                  <c:y val="1.2134349647247192E-2"/>
                </c:manualLayout>
              </c:layout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13F-4319-9374-258C2B0700C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13F-4319-9374-258C2B0700C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13F-4319-9374-258C2B0700C8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6</c:v>
                </c:pt>
                <c:pt idx="3">
                  <c:v>13</c:v>
                </c:pt>
                <c:pt idx="4">
                  <c:v>14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7.7294685990338119E-2"/>
                  <c:y val="-6.95652173913043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3405797101449271"/>
                  <c:y val="4.34782608695651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4-404C-8A76-0C4EB6886A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85024154589372E-2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12-4783-AEE0-3915EFBB8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1594202898550728E-2"/>
                  <c:y val="-4.782608695652174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AF5-4A02-B25C-F6046BCDB36B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7B-44D5-8230-B6F4CC4B3F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8890608"/>
        <c:axId val="-1238890064"/>
      </c:barChart>
      <c:catAx>
        <c:axId val="-123889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064"/>
        <c:crosses val="autoZero"/>
        <c:auto val="1"/>
        <c:lblAlgn val="ctr"/>
        <c:lblOffset val="100"/>
        <c:noMultiLvlLbl val="0"/>
      </c:catAx>
      <c:valAx>
        <c:axId val="-123889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889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중계동</a:t>
            </a:r>
            <a:r>
              <a:rPr lang="ko-KR" dirty="0"/>
              <a:t> 주민의 등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C91304-8453-421C-9594-46597909D8F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7648442-4BC3-4161-9E7C-FFA4444A733C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1A2-4052-9836-3EB6CFFC461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1E56D1-F9B7-4226-BBF3-6008F2A05C7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800E74B-EA65-474D-9E38-109023E4D8A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1A2-4052-9836-3EB6CFFC46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521465-4BB2-4467-B764-11AE5C137D3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972A6ED-0424-4D20-9F9B-973A5063BE2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827-4A58-88BE-F5693DF87D9F}"/>
                </c:ext>
              </c:extLst>
            </c:dLbl>
            <c:dLbl>
              <c:idx val="3"/>
              <c:layout>
                <c:manualLayout>
                  <c:x val="-9.0807763287401574E-2"/>
                  <c:y val="3.6398435260923026E-2"/>
                </c:manualLayout>
              </c:layout>
              <c:tx>
                <c:rich>
                  <a:bodyPr/>
                  <a:lstStyle/>
                  <a:p>
                    <a:fld id="{305CB919-DEE8-4758-ACB8-FD6520AC61C1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24B1B6D-D7F9-43F6-8C14-3C805589D80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827-4A58-88BE-F5693DF87D9F}"/>
                </c:ext>
              </c:extLst>
            </c:dLbl>
            <c:dLbl>
              <c:idx val="4"/>
              <c:layout>
                <c:manualLayout>
                  <c:x val="7.2977977362204752E-2"/>
                  <c:y val="2.8794904724722868E-2"/>
                </c:manualLayout>
              </c:layout>
              <c:tx>
                <c:rich>
                  <a:bodyPr/>
                  <a:lstStyle/>
                  <a:p>
                    <a:fld id="{28B029C4-AE09-4484-8C11-EEA57E3261F5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08A22EB-0D53-464C-BF12-7D0ADEF98EA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827-4A58-88BE-F5693DF87D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27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중계동</a:t>
            </a:r>
            <a:r>
              <a:rPr lang="ko-KR" dirty="0"/>
              <a:t> 주민의 탈 축제 방문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0.14349323583969956"/>
                  <c:y val="0.11514353991489056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52-46A0-9925-85BE2EABB70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49188644510804"/>
                      <c:h val="0.136617179095892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C52-46A0-9925-85BE2EABB70B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축제에 대한 중계동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1.8</c:v>
                </c:pt>
                <c:pt idx="1">
                  <c:v>1.8</c:v>
                </c:pt>
                <c:pt idx="2">
                  <c:v>1.8</c:v>
                </c:pt>
                <c:pt idx="3">
                  <c:v>1.8</c:v>
                </c:pt>
                <c:pt idx="4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53953072"/>
        <c:axId val="-653962320"/>
      </c:lineChart>
      <c:catAx>
        <c:axId val="-65395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62320"/>
        <c:crosses val="autoZero"/>
        <c:auto val="1"/>
        <c:lblAlgn val="ctr"/>
        <c:lblOffset val="100"/>
        <c:noMultiLvlLbl val="0"/>
      </c:catAx>
      <c:valAx>
        <c:axId val="-6539623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539530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855072463768113E-2"/>
                  <c:y val="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A77-4A58-B4C9-AC02DCA7A89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F6-4778-BFB0-D687E65942C0}"/>
                </c:ext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F6-4778-BFB0-D687E65942C0}"/>
                </c:ext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F6-4778-BFB0-D687E65942C0}"/>
                </c:ext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4685990338164248E-2"/>
                  <c:y val="-1.086956521739132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E8-444D-BC65-A9845EB44731}"/>
                </c:ext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CF6-4778-BFB0-D687E65942C0}"/>
                </c:ext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CF6-4778-BFB0-D687E65942C0}"/>
                </c:ext>
              </c:extLst>
            </c:dLbl>
            <c:dLbl>
              <c:idx val="3"/>
              <c:layout>
                <c:manualLayout>
                  <c:x val="-4.8309178743961352E-2"/>
                  <c:y val="-1.739130434782616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E8-444D-BC65-A9845EB44731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CF6-4778-BFB0-D687E65942C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CF6-4778-BFB0-D687E65942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CF6-4778-BFB0-D687E65942C0}"/>
                </c:ext>
              </c:extLst>
            </c:dLbl>
            <c:dLbl>
              <c:idx val="3"/>
              <c:layout>
                <c:manualLayout>
                  <c:x val="7.3671497584541057E-2"/>
                  <c:y val="-5.6521739130434866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CF6-4778-BFB0-D687E65942C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CF6-4778-BFB0-D687E65942C0}"/>
                </c:ext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CF6-4778-BFB0-D687E65942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B9-4925-9EB5-6A0B8EC0C019}"/>
                </c:ext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B9-4925-9EB5-6A0B8EC0C019}"/>
                </c:ext>
              </c:extLst>
            </c:dLbl>
            <c:dLbl>
              <c:idx val="2"/>
              <c:layout>
                <c:manualLayout>
                  <c:x val="3.6231884057971016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B9-4925-9EB5-6A0B8EC0C019}"/>
                </c:ext>
              </c:extLst>
            </c:dLbl>
            <c:dLbl>
              <c:idx val="3"/>
              <c:layout>
                <c:manualLayout>
                  <c:x val="9.6618357487922704E-2"/>
                  <c:y val="3.913043478260869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E8-444D-BC65-A9845EB44731}"/>
                </c:ext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B9-4925-9EB5-6A0B8EC0C0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35616432"/>
        <c:axId val="-1235612624"/>
      </c:barChart>
      <c:catAx>
        <c:axId val="-123561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2624"/>
        <c:crosses val="autoZero"/>
        <c:auto val="1"/>
        <c:lblAlgn val="ctr"/>
        <c:lblOffset val="100"/>
        <c:noMultiLvlLbl val="0"/>
      </c:catAx>
      <c:valAx>
        <c:axId val="-12356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3561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중계동</a:t>
            </a:r>
            <a:r>
              <a:rPr lang="ko-KR" dirty="0"/>
              <a:t>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1.8022760826771712E-2"/>
                  <c:y val="8.0004916338280354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A6B-413E-9896-F14636A59C1B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A6B-413E-9896-F14636A59C1B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A6B-413E-9896-F14636A59C1B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21875000000001"/>
                      <c:h val="0.11276961658651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6B-413E-9896-F14636A59C1B}"/>
                </c:ext>
              </c:extLst>
            </c:dLbl>
            <c:dLbl>
              <c:idx val="4"/>
              <c:layout>
                <c:manualLayout>
                  <c:x val="0.18799606299212598"/>
                  <c:y val="4.6563112293115522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A6B-413E-9896-F14636A59C1B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29</c:v>
                </c:pt>
                <c:pt idx="2">
                  <c:v>11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7528770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Q1.</a:t>
            </a:r>
            <a:r>
              <a:rPr lang="ko-KR" altLang="en-US" sz="2000" dirty="0"/>
              <a:t>등 축제에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883699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Q9.</a:t>
            </a:r>
            <a:r>
              <a:rPr lang="ko-KR" altLang="en-US" sz="2000" dirty="0"/>
              <a:t>탈 축제에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904444"/>
              </p:ext>
            </p:extLst>
          </p:nvPr>
        </p:nvGraphicFramePr>
        <p:xfrm>
          <a:off x="806116" y="1471354"/>
          <a:ext cx="10515600" cy="263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축제에 방문한다면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무엇이 제일 기대됩니까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① 탈 퍼레이드 경연대회</a:t>
                      </a:r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>
                          <a:latin typeface="+mn-lt"/>
                        </a:rPr>
                        <a:t> </a:t>
                      </a:r>
                      <a:r>
                        <a:rPr lang="ko-KR" altLang="en-US" b="0" dirty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>
                          <a:latin typeface="+mn-lt"/>
                        </a:rPr>
                        <a:t>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탈 만들기 등</a:t>
                      </a:r>
                      <a:r>
                        <a:rPr lang="en-US" altLang="ko-KR" b="0" dirty="0">
                          <a:latin typeface="+mn-lt"/>
                        </a:rPr>
                        <a:t>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댄스</a:t>
                      </a:r>
                      <a:r>
                        <a:rPr lang="en-US" altLang="ko-KR" b="0" dirty="0">
                          <a:latin typeface="+mn-lt"/>
                        </a:rPr>
                        <a:t>,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>
                          <a:latin typeface="+mn-lt"/>
                        </a:rPr>
                        <a:t>, </a:t>
                      </a:r>
                      <a:r>
                        <a:rPr lang="ko-KR" altLang="en-US" b="0" baseline="0" dirty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>
                          <a:latin typeface="+mn-lt"/>
                        </a:rPr>
                        <a:t>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6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0626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Q10.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545923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35256" y="27186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 참석한 중계동 주민 총 </a:t>
            </a:r>
            <a:r>
              <a:rPr lang="en-US" altLang="ko-KR" sz="1400" dirty="0"/>
              <a:t>57</a:t>
            </a:r>
            <a:r>
              <a:rPr lang="ko-KR" altLang="en-US" sz="1400" dirty="0"/>
              <a:t>명의 응답 </a:t>
            </a:r>
            <a:r>
              <a:rPr lang="en-US" altLang="ko-KR" sz="1400" dirty="0"/>
              <a:t>32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683450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2280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9220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3490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3470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770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05735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Q11.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106539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43330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12820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13260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12370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7330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21292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3250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3968799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Q13</a:t>
            </a:r>
            <a:r>
              <a:rPr lang="en-US" altLang="ko-KR" sz="2000"/>
              <a:t>. 2019</a:t>
            </a:r>
            <a:r>
              <a:rPr lang="ko-KR" altLang="en-US" sz="2000"/>
              <a:t>년에 </a:t>
            </a:r>
            <a:r>
              <a:rPr lang="ko-KR" altLang="en-US" sz="2000" dirty="0"/>
              <a:t>열릴 탈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571640"/>
              </p:ext>
            </p:extLst>
          </p:nvPr>
        </p:nvGraphicFramePr>
        <p:xfrm>
          <a:off x="2290481" y="1758390"/>
          <a:ext cx="7875494" cy="1846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기념품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240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Q14. </a:t>
            </a:r>
            <a:r>
              <a:rPr lang="ko-KR" altLang="en-US" sz="2000" dirty="0"/>
              <a:t>향후 탈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46608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단위</a:t>
            </a:r>
            <a:r>
              <a:rPr lang="en-US" altLang="ko-KR" dirty="0"/>
              <a:t> : </a:t>
            </a:r>
            <a:r>
              <a:rPr lang="ko-KR" altLang="en-US" dirty="0"/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Q15.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경제적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26966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247387492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362745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Q2.</a:t>
            </a:r>
            <a:r>
              <a:rPr lang="ko-KR" altLang="en-US" sz="2000" dirty="0"/>
              <a:t>등 축제에 대해 어떻게 생각하십니까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293344410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0818082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9206187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99793073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96907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문화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이미지 향상에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자긍심과 애향심에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여가활동에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자녀교육에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>
                <a:solidFill>
                  <a:prstClr val="black"/>
                </a:solidFill>
              </a:rPr>
              <a:t>사회문화적</a:t>
            </a:r>
            <a:r>
              <a:rPr lang="ko-KR" altLang="en-US" dirty="0">
                <a:solidFill>
                  <a:prstClr val="black"/>
                </a:solidFill>
              </a:rPr>
              <a:t> 영향에 대해 어떻게 생각하십니까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Q16.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사회문화적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174822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670699505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9073971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8076175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2511957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43460"/>
              </p:ext>
            </p:extLst>
          </p:nvPr>
        </p:nvGraphicFramePr>
        <p:xfrm>
          <a:off x="838200" y="1825625"/>
          <a:ext cx="105156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축제에 방문한다면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무엇이 제일 기대됩니까</a:t>
                      </a:r>
                      <a:r>
                        <a:rPr lang="en-US" altLang="ko-KR" baseline="0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① 등 전시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태권브이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쿵푸팬더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② 빛 </a:t>
                      </a:r>
                      <a:r>
                        <a:rPr lang="ko-KR" altLang="en-US" dirty="0" err="1"/>
                        <a:t>포토존</a:t>
                      </a:r>
                      <a:r>
                        <a:rPr lang="en-US" altLang="ko-KR" dirty="0"/>
                        <a:t>(LED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장미 등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④</a:t>
                      </a:r>
                      <a:r>
                        <a:rPr lang="ko-KR" altLang="en-US" baseline="0" dirty="0"/>
                        <a:t> 공연 프로그램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 err="1"/>
                        <a:t>버스킹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연예인 공연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③ 체험 프로그램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소원 등 띄우기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672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⑤ 먹거리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푸드트럭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5579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⑥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baseline="0" dirty="0" err="1"/>
                        <a:t>살거리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기념품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특산품 등</a:t>
                      </a:r>
                      <a:r>
                        <a:rPr lang="en-US" altLang="ko-KR" baseline="0" dirty="0"/>
                        <a:t>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882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Q3. 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8538475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612405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Q17.</a:t>
            </a:r>
            <a:r>
              <a:rPr lang="ko-KR" altLang="en-US" dirty="0"/>
              <a:t>지역주민 입장에서 노원구 축제의 파급효과를 확대하기 위해 어떤 방향이 가장 중요하다고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385" y="633412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37033"/>
              </p:ext>
            </p:extLst>
          </p:nvPr>
        </p:nvGraphicFramePr>
        <p:xfrm>
          <a:off x="2149642" y="2158868"/>
          <a:ext cx="8021053" cy="386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923">
                <a:tc gridSpan="2">
                  <a:txBody>
                    <a:bodyPr/>
                    <a:lstStyle/>
                    <a:p>
                      <a:r>
                        <a:rPr lang="ko-KR" altLang="en-US" sz="1800" dirty="0"/>
                        <a:t>등 축제나 탈 축제에 대한 의견이 있으시다면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자유롭게 적어주십시오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지역에 홍보 및 이색 이벤트 개최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삶과 축제 공존 축제의 일상화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5385237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어린이 체험부스가 더 많았으면 해요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880943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참여할 수 있는 행사가 많았으면 합니다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4021867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홍보를 많이 해주세요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0993172"/>
                  </a:ext>
                </a:extLst>
              </a:tr>
              <a:tr h="50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흔하고 뻔하다 예산 낭비라고 생각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879853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6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Q18. </a:t>
            </a:r>
            <a:r>
              <a:rPr lang="ko-KR" altLang="en-US" sz="2000" dirty="0"/>
              <a:t>등 축제나 탈 축제에 대한 의견이 있으시다면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자유롭게 적어주십시오</a:t>
            </a:r>
          </a:p>
        </p:txBody>
      </p:sp>
    </p:spTree>
    <p:extLst>
      <p:ext uri="{BB962C8B-B14F-4D97-AF65-F5344CB8AC3E}">
        <p14:creationId xmlns:p14="http://schemas.microsoft.com/office/powerpoint/2010/main" val="374950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001403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6919416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382998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94EE5A-292F-4A81-A0BC-8E96C7A83B72}"/>
              </a:ext>
            </a:extLst>
          </p:cNvPr>
          <p:cNvSpPr txBox="1"/>
          <p:nvPr/>
        </p:nvSpPr>
        <p:spPr>
          <a:xfrm>
            <a:off x="8667341" y="27186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 참석한 중계동 주민 총 </a:t>
            </a:r>
            <a:r>
              <a:rPr lang="en-US" altLang="ko-KR" sz="1400" dirty="0"/>
              <a:t>57</a:t>
            </a:r>
            <a:r>
              <a:rPr lang="ko-KR" altLang="en-US" sz="1400" dirty="0"/>
              <a:t>명의 응답 </a:t>
            </a:r>
            <a:r>
              <a:rPr lang="en-US" altLang="ko-KR" sz="1400" dirty="0"/>
              <a:t>32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697735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1190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2280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9640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2730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3770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820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59607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1520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Q4.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296060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2950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43330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13750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12640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6710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4401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2800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797867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Q6.2020</a:t>
            </a:r>
            <a:r>
              <a:rPr lang="ko-KR" altLang="en-US" sz="2000" dirty="0"/>
              <a:t>년에 열릴 등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8180"/>
              </p:ext>
            </p:extLst>
          </p:nvPr>
        </p:nvGraphicFramePr>
        <p:xfrm>
          <a:off x="2017765" y="1004411"/>
          <a:ext cx="7875494" cy="452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기념품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의미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61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노원캐릭터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5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다양한 체험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8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상품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769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Q7.</a:t>
            </a:r>
            <a:r>
              <a:rPr lang="ko-KR" altLang="en-US" sz="2000" dirty="0"/>
              <a:t>향후 등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82810278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Q8.</a:t>
            </a:r>
            <a:r>
              <a:rPr lang="ko-KR" altLang="en-US" sz="2000" dirty="0"/>
              <a:t>탈 축제를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57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1476</Words>
  <Application>Microsoft Office PowerPoint</Application>
  <PresentationFormat>와이드스크린</PresentationFormat>
  <Paragraphs>436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성진 김</cp:lastModifiedBy>
  <cp:revision>97</cp:revision>
  <dcterms:created xsi:type="dcterms:W3CDTF">2019-07-31T04:59:42Z</dcterms:created>
  <dcterms:modified xsi:type="dcterms:W3CDTF">2019-08-05T05:03:42Z</dcterms:modified>
</cp:coreProperties>
</file>