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301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292" r:id="rId33"/>
    <p:sldId id="271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 본동</a:t>
            </a:r>
            <a:r>
              <a:rPr lang="ko-KR" dirty="0"/>
              <a:t> 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06-44D7-957F-DD3DB82967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06-44D7-957F-DD3DB82967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7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06-44D7-957F-DD3DB82967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10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506-44D7-957F-DD3DB82967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506-44D7-957F-DD3DB8296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98576"/>
        <c:axId val="203799120"/>
      </c:barChart>
      <c:catAx>
        <c:axId val="20379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799120"/>
        <c:crosses val="autoZero"/>
        <c:auto val="1"/>
        <c:lblAlgn val="ctr"/>
        <c:lblOffset val="100"/>
        <c:noMultiLvlLbl val="0"/>
      </c:catAx>
      <c:valAx>
        <c:axId val="20379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79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 본동</a:t>
            </a:r>
            <a:r>
              <a:rPr lang="ko-KR" sz="1700" dirty="0"/>
              <a:t>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6591672789515781E-2"/>
                  <c:y val="3.6607388639314883E-2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11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 본동</a:t>
            </a:r>
            <a:r>
              <a:rPr lang="ko-KR" sz="1700" dirty="0"/>
              <a:t> 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10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중계 본동</a:t>
            </a:r>
            <a:r>
              <a:rPr lang="ko-KR" sz="1800" dirty="0"/>
              <a:t>의 관광산업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7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중계 본동</a:t>
            </a:r>
            <a:r>
              <a:rPr lang="ko-KR" sz="1800" dirty="0"/>
              <a:t>의 문화산업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중계 본동</a:t>
            </a:r>
            <a:r>
              <a:rPr lang="ko-KR" sz="1600" dirty="0"/>
              <a:t> 경제 활성화 분위기 조성에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2">
                  <c:v>9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397-4CA6-9275-6B6CD3851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73-441C-9B05-C95737F058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D73-441C-9B05-C95737F058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D73-441C-9B05-C95737F058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D73-441C-9B05-C95737F058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73-441C-9B05-C95737F0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689952"/>
        <c:axId val="265687232"/>
      </c:barChart>
      <c:catAx>
        <c:axId val="26568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687232"/>
        <c:crosses val="autoZero"/>
        <c:auto val="1"/>
        <c:lblAlgn val="ctr"/>
        <c:lblOffset val="100"/>
        <c:noMultiLvlLbl val="0"/>
      </c:catAx>
      <c:valAx>
        <c:axId val="26568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68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 본동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510088582677114E-2"/>
                  <c:y val="1.6507380874299898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9</c:v>
                </c:pt>
                <c:pt idx="3">
                  <c:v>7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 본동</a:t>
            </a:r>
            <a:r>
              <a:rPr lang="ko-KR" sz="1700" dirty="0"/>
              <a:t> 이미지 향상에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이미지 향상에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157480314960628E-2"/>
                  <c:y val="0.1341964730440161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9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 본동</a:t>
            </a:r>
            <a:r>
              <a:rPr lang="ko-KR" sz="1600" dirty="0"/>
              <a:t> 주민의 자긍심과 애향심에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1.4700787401574746E-2"/>
                  <c:y val="1.8772882703439794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3.6378321850393698E-2"/>
                  <c:y val="0.13934903178217078"/>
                </c:manualLayout>
              </c:layout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중계 본동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1.75</c:v>
                </c:pt>
                <c:pt idx="1">
                  <c:v>1.8</c:v>
                </c:pt>
                <c:pt idx="2">
                  <c:v>2</c:v>
                </c:pt>
                <c:pt idx="3">
                  <c:v>1.7</c:v>
                </c:pt>
                <c:pt idx="4">
                  <c:v>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11760"/>
        <c:axId val="260009584"/>
      </c:lineChart>
      <c:catAx>
        <c:axId val="26001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0009584"/>
        <c:crosses val="autoZero"/>
        <c:auto val="1"/>
        <c:lblAlgn val="ctr"/>
        <c:lblOffset val="100"/>
        <c:noMultiLvlLbl val="0"/>
      </c:catAx>
      <c:valAx>
        <c:axId val="26000958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00117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 본동</a:t>
            </a:r>
            <a:r>
              <a:rPr lang="ko-KR" sz="1600" dirty="0"/>
              <a:t> 주민의 여가활동에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0.11479109251968504"/>
                  <c:y val="2.505893054509531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260826771653541E-2"/>
                  <c:y val="0.118124069997289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350D6B8-084D-44C1-AFB7-B9321BD3CC5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FF54103-B0BE-47F8-9B29-ABD64687F44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 본동</a:t>
            </a:r>
            <a:r>
              <a:rPr lang="ko-KR" sz="1600" dirty="0"/>
              <a:t> 주민의 자녀 교육에 유익한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1.3921259842519684E-2"/>
                  <c:y val="2.33049936451160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385826771653544E-2"/>
                  <c:y val="0.13453031898804629"/>
                </c:manualLayout>
              </c:layout>
              <c:tx>
                <c:rich>
                  <a:bodyPr/>
                  <a:lstStyle/>
                  <a:p>
                    <a:fld id="{6185545A-AF63-4AB0-916C-EB87F06A8D55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4277F888-00BA-46C2-8500-5C82C1D840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/>
              <a:t>중계 본동</a:t>
            </a:r>
            <a:r>
              <a:rPr lang="ko-KR" sz="1300" dirty="0"/>
              <a:t> 주민의 입장에서 축제의 파급효과를 확대하기 위해 가장 중요하다고 생각하는 방향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layout>
                <c:manualLayout>
                  <c:x val="-0.16576820866141731"/>
                  <c:y val="0.19982958908528606"/>
                </c:manualLayout>
              </c:layout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1.2147883858267721E-2"/>
                  <c:y val="0.1251514440728688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0650553641732284"/>
                  <c:y val="0.13012203923953991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8.4753321850393706E-2"/>
                  <c:y val="1.245306271819249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 본동</a:t>
            </a:r>
            <a:r>
              <a:rPr lang="ko-KR" dirty="0"/>
              <a:t> 주민 성비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7.6562500000000061E-2"/>
                  <c:y val="0.1476562409168159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0625"/>
                  <c:y val="-0.2531249844288273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 본동</a:t>
            </a:r>
            <a:r>
              <a:rPr lang="ko-KR" dirty="0"/>
              <a:t> 주민의 연령분포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7.7554010826771658E-2"/>
                  <c:y val="-0.11936902562936604"/>
                </c:manualLayout>
              </c:layout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6.5217391304347866E-2"/>
                  <c:y val="-1.521739130434782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22-4E0C-B6DF-81DBDFCD81A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2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8.9371980676328497E-2"/>
                  <c:y val="-3.695652173913043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422-4E0C-B6DF-81DBDFCD81A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0006864"/>
        <c:axId val="260010128"/>
      </c:barChart>
      <c:catAx>
        <c:axId val="26000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0010128"/>
        <c:crosses val="autoZero"/>
        <c:auto val="1"/>
        <c:lblAlgn val="ctr"/>
        <c:lblOffset val="100"/>
        <c:noMultiLvlLbl val="0"/>
      </c:catAx>
      <c:valAx>
        <c:axId val="26001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000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 본동</a:t>
            </a:r>
            <a:r>
              <a:rPr lang="ko-KR" dirty="0"/>
              <a:t> 주민의 등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9E84862-9CEE-430B-9671-9368B1A687A6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2ACB42A2-03F7-4FA7-869F-408D55210C9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51EBFD1E-A370-4CAB-9B8E-407B8923C6EC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52758201-AB34-4086-B4AC-3605C730506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24932D3-6367-4FE7-B3E5-75DDD213C29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64A924E1-3BEA-4281-B5FB-1C42A32E27D5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 본동</a:t>
            </a:r>
            <a:r>
              <a:rPr lang="ko-KR" dirty="0"/>
              <a:t> 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중계 본동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2.0499999999999998</c:v>
                </c:pt>
                <c:pt idx="1">
                  <c:v>1.9</c:v>
                </c:pt>
                <c:pt idx="2">
                  <c:v>1.85</c:v>
                </c:pt>
                <c:pt idx="3">
                  <c:v>2.25</c:v>
                </c:pt>
                <c:pt idx="4">
                  <c:v>2.15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3476304"/>
        <c:axId val="333477936"/>
      </c:lineChart>
      <c:catAx>
        <c:axId val="33347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477936"/>
        <c:crosses val="autoZero"/>
        <c:auto val="1"/>
        <c:lblAlgn val="ctr"/>
        <c:lblOffset val="100"/>
        <c:noMultiLvlLbl val="0"/>
      </c:catAx>
      <c:valAx>
        <c:axId val="33347793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4763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8.0917874396135347E-2"/>
                  <c:y val="-4.565217391304355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7.7294685990338077E-2"/>
                  <c:y val="-3.6956521739130513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1E2-46B6-A6B7-DD53811A263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3478480"/>
        <c:axId val="333477392"/>
      </c:barChart>
      <c:catAx>
        <c:axId val="33347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477392"/>
        <c:crosses val="autoZero"/>
        <c:auto val="1"/>
        <c:lblAlgn val="ctr"/>
        <c:lblOffset val="100"/>
        <c:noMultiLvlLbl val="0"/>
      </c:catAx>
      <c:valAx>
        <c:axId val="3334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47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중계 본동 </a:t>
            </a:r>
            <a:r>
              <a:rPr lang="ko-KR" altLang="en-US" dirty="0"/>
              <a:t>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 본동</a:t>
            </a:r>
            <a:r>
              <a:rPr lang="ko-KR" dirty="0"/>
              <a:t>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/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11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00917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92359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33434"/>
              </p:ext>
            </p:extLst>
          </p:nvPr>
        </p:nvGraphicFramePr>
        <p:xfrm>
          <a:off x="838200" y="1471354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359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탈 만들기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댄스</a:t>
                      </a:r>
                      <a:r>
                        <a:rPr lang="en-US" altLang="ko-KR" b="0" dirty="0">
                          <a:latin typeface="+mn-lt"/>
                        </a:rPr>
                        <a:t>,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>
                          <a:latin typeface="+mn-lt"/>
                        </a:rPr>
                        <a:t>, </a:t>
                      </a:r>
                      <a:r>
                        <a:rPr lang="ko-KR" altLang="en-US" b="0" baseline="0" dirty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>
                          <a:latin typeface="+mn-lt"/>
                        </a:rPr>
                        <a:t>)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① 탈 퍼레이드 경연대회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800" b="0" kern="0" spc="-4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317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A1D1F6-47E4-420C-BCE2-5F95ADC97102}"/>
              </a:ext>
            </a:extLst>
          </p:cNvPr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0443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25221" y="27186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참석한 중계 본동 주민 총 </a:t>
            </a:r>
            <a:r>
              <a:rPr lang="en-US" altLang="ko-KR" sz="1400" dirty="0"/>
              <a:t>20</a:t>
            </a:r>
            <a:r>
              <a:rPr lang="ko-KR" altLang="en-US" sz="1400" dirty="0"/>
              <a:t>명의 응답 </a:t>
            </a:r>
            <a:r>
              <a:rPr lang="en-US" altLang="ko-KR" sz="1400" dirty="0" smtClean="0"/>
              <a:t>40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411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079419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13100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44176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7728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2870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16370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12330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6583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4090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0566926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954206"/>
              </p:ext>
            </p:extLst>
          </p:nvPr>
        </p:nvGraphicFramePr>
        <p:xfrm>
          <a:off x="2290481" y="1758390"/>
          <a:ext cx="7875494" cy="154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83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0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기념품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5295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93492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91306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533225848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83199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804284628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8465267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470110086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74812505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76486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46561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참석한 중계 본동 주민 총 </a:t>
            </a:r>
            <a:r>
              <a:rPr lang="en-US" altLang="ko-KR" dirty="0">
                <a:solidFill>
                  <a:prstClr val="black"/>
                </a:solidFill>
              </a:rPr>
              <a:t>20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525064892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참석한 중계 본동 주민 총 </a:t>
            </a:r>
            <a:r>
              <a:rPr lang="en-US" altLang="ko-KR" dirty="0">
                <a:solidFill>
                  <a:prstClr val="black"/>
                </a:solidFill>
              </a:rPr>
              <a:t>20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340076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5146076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67860871"/>
              </p:ext>
            </p:extLst>
          </p:nvPr>
        </p:nvGraphicFramePr>
        <p:xfrm>
          <a:off x="1777168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3170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① 등 전시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태권브이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쿵푸팬더 등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② 빛 </a:t>
                      </a:r>
                      <a:r>
                        <a:rPr lang="ko-KR" altLang="en-US" dirty="0" err="1"/>
                        <a:t>포토존</a:t>
                      </a:r>
                      <a:r>
                        <a:rPr lang="en-US" altLang="ko-KR" dirty="0"/>
                        <a:t>(LED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장미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⑤ 먹거리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푸드트럭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③ 체험 프로그램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소원 등 띄우기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④</a:t>
                      </a:r>
                      <a:r>
                        <a:rPr lang="ko-KR" altLang="en-US" baseline="0" dirty="0"/>
                        <a:t> 공연 프로그램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버스킹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연예인 공연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⑥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살거리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기념품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특산품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81923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E8B04A-108E-4D14-8CBF-E949C2EDB030}"/>
              </a:ext>
            </a:extLst>
          </p:cNvPr>
          <p:cNvSpPr txBox="1"/>
          <p:nvPr/>
        </p:nvSpPr>
        <p:spPr>
          <a:xfrm>
            <a:off x="146763" y="154547"/>
            <a:ext cx="861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4020924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91555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0665" y="633412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763" y="154547"/>
            <a:ext cx="783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Q18.</a:t>
            </a:r>
            <a:r>
              <a:rPr lang="ko-KR" altLang="en-US" dirty="0"/>
              <a:t>등 축제나 탈 축제에 대한 의견이 있으시다면</a:t>
            </a:r>
            <a:r>
              <a:rPr lang="en-US" altLang="ko-KR" dirty="0"/>
              <a:t>, </a:t>
            </a:r>
            <a:r>
              <a:rPr lang="ko-KR" altLang="en-US" dirty="0"/>
              <a:t>자유롭게 적어주십시오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xmlns="" id="{A242FF37-1E34-4022-BBD3-E48ABDC03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522517"/>
              </p:ext>
            </p:extLst>
          </p:nvPr>
        </p:nvGraphicFramePr>
        <p:xfrm>
          <a:off x="2290480" y="860034"/>
          <a:ext cx="8313351" cy="2100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8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74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13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삶과 축제 공존 축제의 일상화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13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잘보고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58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957970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7897109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775450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357296" y="40065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참석한 중계 본동 주민 총 </a:t>
            </a:r>
            <a:r>
              <a:rPr lang="en-US" altLang="ko-KR" sz="1400" dirty="0"/>
              <a:t>20</a:t>
            </a:r>
            <a:r>
              <a:rPr lang="ko-KR" altLang="en-US" sz="1400" dirty="0"/>
              <a:t>명의 응답 </a:t>
            </a:r>
            <a:r>
              <a:rPr lang="en-US" altLang="ko-KR" sz="1400" dirty="0" smtClean="0"/>
              <a:t>40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25143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844408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14450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3950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23777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83833"/>
              </p:ext>
            </p:extLst>
          </p:nvPr>
        </p:nvGraphicFramePr>
        <p:xfrm>
          <a:off x="1331258" y="1748118"/>
          <a:ext cx="9789458" cy="4491224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20640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11280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14800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8741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0862933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141725"/>
              </p:ext>
            </p:extLst>
          </p:nvPr>
        </p:nvGraphicFramePr>
        <p:xfrm>
          <a:off x="2290481" y="1758390"/>
          <a:ext cx="7875494" cy="190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895660235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참석한 중계 본동 주민 총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1439</Words>
  <Application>Microsoft Office PowerPoint</Application>
  <PresentationFormat>와이드스크린</PresentationFormat>
  <Paragraphs>395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91</cp:revision>
  <dcterms:created xsi:type="dcterms:W3CDTF">2019-07-31T04:59:42Z</dcterms:created>
  <dcterms:modified xsi:type="dcterms:W3CDTF">2019-08-05T14:54:36Z</dcterms:modified>
</cp:coreProperties>
</file>