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7" r:id="rId4"/>
    <p:sldId id="284" r:id="rId5"/>
    <p:sldId id="286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56" r:id="rId14"/>
    <p:sldId id="296" r:id="rId15"/>
    <p:sldId id="295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CAC"/>
    <a:srgbClr val="FFFFFF"/>
    <a:srgbClr val="C8B4BC"/>
    <a:srgbClr val="326393"/>
    <a:srgbClr val="6C8BAB"/>
    <a:srgbClr val="21345C"/>
    <a:srgbClr val="C9CACF"/>
    <a:srgbClr val="CAE3F7"/>
    <a:srgbClr val="DFD3D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52EC-127B-4033-97F0-A7762E04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EA8BA-0237-45E6-9B52-1350CA2B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766B-0521-4FCA-BFD1-637F524D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EC7-FFFE-4184-A3E8-8AAEABE0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2EAF-D167-46B6-A346-3651314D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7E08-E7AD-4435-B223-36F05980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3037D-85EE-43E3-B5AE-87B94C7C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F0492-CFE1-44CF-B22C-94C37189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46E8A-A3FB-4387-B9D5-FA45248C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1803A-2B08-4C6B-83EA-DBB10F5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99B95-50D0-4389-AE1F-A93C45D61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13421-B49A-4659-97C5-BC11AF8D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C1C4-32B0-4505-802B-C4504C2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288E1-5AA4-4D1E-A808-3C4A933E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89E3D-43C4-4DE3-9AFF-988AB98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0C0C-5D50-4E8A-9D75-5D4AFCC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2831-F8EF-44E2-90B3-1F9BCC10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3E98-AD77-4722-9758-77DD4E2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1673-3800-4A37-8A07-F08B99C2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D20A-D36D-4E63-9B29-1DE0A6F6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DB26D-0F2D-427D-8EC4-458F05E7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34F37-6990-464B-963D-E8CEF234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7A7B-68B7-4BD1-8E8A-84193F9F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7178-8719-4FC8-A4B3-6526012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21337-80D7-452F-B405-646A32D4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08EA-5374-4F78-A726-FC24498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B8EA5-BCF6-40A5-B7EB-E6B59D46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B8820-E87B-407B-B9AE-7664DD5A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ECA3-723E-4B63-A206-C42EFC56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DFE1E-EB26-4FE1-A0D3-523731E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6CA02-AB91-4011-B118-600AB2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053D-C416-43D6-A99A-AB656FCA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81E43-EC10-48FC-AFCD-71AD15C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78DD5-DAAE-4BA6-BCC6-94D249E4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48F179-EA50-4AF4-AB11-9184D45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27A52-B0FB-42E7-8B7B-EB4BAF81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EFE72-691D-421D-AAE7-5E10079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D0ECC-8695-4253-A985-1180A04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E9649-2D50-4E93-9EF2-7473E5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14C6-8E5C-4B5F-BEC2-AC38CA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9AA1B-7C34-48F5-9BC2-66FB9C34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735C81-7F32-49AA-98BD-BFF6238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32AFE-6F84-4CE8-9183-A0C5E69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F66C3-3C20-4ECF-A8B3-B06116B4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56847-D62A-4FE2-8D10-89742ACB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21567-140C-4912-8F9C-DA24126C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3BA7-97D4-4099-B50B-F9D55C13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F77D1-2360-4DDE-94D2-015C5674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D8B28-E70E-4EA2-B222-BF01580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2E6EA-9E0B-40DC-90B6-1328956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DDADB-9BB2-40E3-ADE5-1767E37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7972C-A66D-4CE0-9ED8-D77A3FE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E489F-D340-478C-BB2B-C8A21E3E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9F1A9-909F-458F-8873-A4B27B7A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3231A-2478-47F5-90AD-71AD0FF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EB56-8946-468D-8F67-3985257E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BFD9-9ADC-47AC-8214-F720A60B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58CB-BBA9-4925-842A-FCFAC9E3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CD8F4-5D1D-45E8-A912-B3DFD16D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A3444-3A6F-47D6-851D-8CDF57A4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18B4A-4BE3-4726-B9BD-ADEEDFBE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FF9A1-E087-46E1-980E-953A5CE1E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EE625-7B2A-4A98-A78E-5E403230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F807F-95E3-40A2-BBC4-DDEB687B8346}"/>
              </a:ext>
            </a:extLst>
          </p:cNvPr>
          <p:cNvSpPr txBox="1"/>
          <p:nvPr/>
        </p:nvSpPr>
        <p:spPr>
          <a:xfrm>
            <a:off x="2543587" y="2505670"/>
            <a:ext cx="7104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특명</a:t>
            </a:r>
            <a:r>
              <a:rPr lang="en-US" altLang="ko-KR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 </a:t>
            </a:r>
            <a:r>
              <a:rPr lang="ko-KR" altLang="en-US" sz="54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호밀빵을</a:t>
            </a:r>
            <a:r>
              <a: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지켜라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FB3287-EC77-4B56-A4AD-9B5261EB586A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EED28E-3E60-4235-896B-A9F42A1FD05E}"/>
              </a:ext>
            </a:extLst>
          </p:cNvPr>
          <p:cNvSpPr txBox="1"/>
          <p:nvPr/>
        </p:nvSpPr>
        <p:spPr>
          <a:xfrm>
            <a:off x="5122014" y="3917911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</a:t>
            </a:r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호밀빵빵</a:t>
            </a: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72977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Story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09522-C800-4C06-938C-68643E516C89}"/>
              </a:ext>
            </a:extLst>
          </p:cNvPr>
          <p:cNvSpPr/>
          <p:nvPr/>
        </p:nvSpPr>
        <p:spPr>
          <a:xfrm>
            <a:off x="2552700" y="1567204"/>
            <a:ext cx="7696200" cy="45592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296C6-6E10-47D8-A1A8-7533AC03F5EB}"/>
              </a:ext>
            </a:extLst>
          </p:cNvPr>
          <p:cNvSpPr txBox="1"/>
          <p:nvPr/>
        </p:nvSpPr>
        <p:spPr>
          <a:xfrm>
            <a:off x="2816225" y="1889031"/>
            <a:ext cx="7169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빵이 주식이던 중세시대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우주를 여행중이던 외계인이 지구에 불시착하고 마는데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…</a:t>
            </a: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지구에서 우연히 맛본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호밀빵의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맛을 잊지 못하고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빼앗기 위해 외계인들을 이끌고 지구를 침략을 하게 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지구인들은 빵을 지키기 위해 왕에게 명령을 받아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외계인으로부터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지키기 위한 사투를 하게 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특명</a:t>
            </a:r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호밀빵을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지켜라</a:t>
            </a:r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DBDA2-D808-4C83-AE2A-A26FC36F75AD}"/>
              </a:ext>
            </a:extLst>
          </p:cNvPr>
          <p:cNvSpPr txBox="1"/>
          <p:nvPr/>
        </p:nvSpPr>
        <p:spPr>
          <a:xfrm>
            <a:off x="4989604" y="3244334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사진</a:t>
            </a:r>
          </a:p>
        </p:txBody>
      </p:sp>
    </p:spTree>
    <p:extLst>
      <p:ext uri="{BB962C8B-B14F-4D97-AF65-F5344CB8AC3E}">
        <p14:creationId xmlns:p14="http://schemas.microsoft.com/office/powerpoint/2010/main" val="3270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게임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14CE41-9246-4DFE-98B1-E254D4F9CF62}"/>
              </a:ext>
            </a:extLst>
          </p:cNvPr>
          <p:cNvGrpSpPr/>
          <p:nvPr/>
        </p:nvGrpSpPr>
        <p:grpSpPr>
          <a:xfrm>
            <a:off x="3560349" y="1210654"/>
            <a:ext cx="5173800" cy="4914899"/>
            <a:chOff x="3560349" y="1210654"/>
            <a:chExt cx="5173800" cy="491489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7123C29-FCEB-4A9B-94D5-B3281A3722A8}"/>
                </a:ext>
              </a:extLst>
            </p:cNvPr>
            <p:cNvCxnSpPr/>
            <p:nvPr/>
          </p:nvCxnSpPr>
          <p:spPr>
            <a:xfrm>
              <a:off x="6098440" y="2960266"/>
              <a:ext cx="0" cy="119286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FFC97DC-55B0-4868-9E1C-FBE2CD6D92DF}"/>
                </a:ext>
              </a:extLst>
            </p:cNvPr>
            <p:cNvCxnSpPr/>
            <p:nvPr/>
          </p:nvCxnSpPr>
          <p:spPr>
            <a:xfrm flipH="1">
              <a:off x="4792403" y="4160432"/>
              <a:ext cx="1288010" cy="77449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3D4249-6D3E-45E3-970B-8BAA9459A810}"/>
                </a:ext>
              </a:extLst>
            </p:cNvPr>
            <p:cNvCxnSpPr/>
            <p:nvPr/>
          </p:nvCxnSpPr>
          <p:spPr>
            <a:xfrm>
              <a:off x="6127464" y="4160429"/>
              <a:ext cx="1072693" cy="6792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CB08B3-3D0C-40D0-A02B-56AE06909C07}"/>
                </a:ext>
              </a:extLst>
            </p:cNvPr>
            <p:cNvSpPr/>
            <p:nvPr/>
          </p:nvSpPr>
          <p:spPr>
            <a:xfrm>
              <a:off x="3560349" y="4366787"/>
              <a:ext cx="1758766" cy="175876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EC86C9-DC66-4680-A782-A252F4EE7619}"/>
                </a:ext>
              </a:extLst>
            </p:cNvPr>
            <p:cNvSpPr/>
            <p:nvPr/>
          </p:nvSpPr>
          <p:spPr>
            <a:xfrm>
              <a:off x="5216617" y="1210654"/>
              <a:ext cx="1758766" cy="1758766"/>
            </a:xfrm>
            <a:prstGeom prst="ellipse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840EDC2-2E35-4C63-ABC1-B2082F3C53AA}"/>
                </a:ext>
              </a:extLst>
            </p:cNvPr>
            <p:cNvSpPr/>
            <p:nvPr/>
          </p:nvSpPr>
          <p:spPr>
            <a:xfrm>
              <a:off x="6975383" y="4366787"/>
              <a:ext cx="1758766" cy="1758766"/>
            </a:xfrm>
            <a:prstGeom prst="ellipse">
              <a:avLst/>
            </a:prstGeom>
            <a:solidFill>
              <a:srgbClr val="C9C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4EC4D4-9154-4624-BEAF-AB0AAFF44813}"/>
              </a:ext>
            </a:extLst>
          </p:cNvPr>
          <p:cNvGrpSpPr/>
          <p:nvPr/>
        </p:nvGrpSpPr>
        <p:grpSpPr>
          <a:xfrm>
            <a:off x="522851" y="4932199"/>
            <a:ext cx="2990447" cy="1464609"/>
            <a:chOff x="158105" y="4249406"/>
            <a:chExt cx="2990447" cy="14646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F9CC7-E114-4F8E-8656-BFFD23BCEE13}"/>
                </a:ext>
              </a:extLst>
            </p:cNvPr>
            <p:cNvSpPr txBox="1"/>
            <p:nvPr/>
          </p:nvSpPr>
          <p:spPr>
            <a:xfrm>
              <a:off x="290126" y="475990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적과 </a:t>
              </a:r>
              <a:r>
                <a:rPr lang="ko-KR" altLang="en-US" sz="1400" dirty="0" err="1">
                  <a:latin typeface="+mn-ea"/>
                </a:rPr>
                <a:t>조우시</a:t>
              </a:r>
              <a:r>
                <a:rPr lang="ko-KR" altLang="en-US" sz="1400" dirty="0">
                  <a:latin typeface="+mn-ea"/>
                </a:rPr>
                <a:t> 전투 돌입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피니쉬</a:t>
              </a:r>
              <a:r>
                <a:rPr lang="ko-KR" altLang="en-US" sz="1400" dirty="0">
                  <a:latin typeface="+mn-ea"/>
                </a:rPr>
                <a:t> 라인을 지나갈 시 라이프 차감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죽으면 재화와 경험치를 드랍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F1AD4-A966-49EE-A263-A20FAB7AC4EB}"/>
                </a:ext>
              </a:extLst>
            </p:cNvPr>
            <p:cNvSpPr txBox="1"/>
            <p:nvPr/>
          </p:nvSpPr>
          <p:spPr>
            <a:xfrm>
              <a:off x="158105" y="4249406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몬스터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5F5360-1F2D-432F-BFE5-999E67923118}"/>
              </a:ext>
            </a:extLst>
          </p:cNvPr>
          <p:cNvGrpSpPr/>
          <p:nvPr/>
        </p:nvGrpSpPr>
        <p:grpSpPr>
          <a:xfrm>
            <a:off x="8904241" y="4639619"/>
            <a:ext cx="2915389" cy="1646993"/>
            <a:chOff x="224051" y="4283216"/>
            <a:chExt cx="2915389" cy="16469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F7FE91-D263-47A7-BAA4-2AFF44353271}"/>
                </a:ext>
              </a:extLst>
            </p:cNvPr>
            <p:cNvSpPr txBox="1"/>
            <p:nvPr/>
          </p:nvSpPr>
          <p:spPr>
            <a:xfrm>
              <a:off x="281014" y="476065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전략적인 배치로 다양한 전술 활용 가용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특성과 업그레이드를 통한 타워 능력치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다양한 종류의 타워 건설 가능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EBCF5-BFED-44E7-BD5F-9673AA8F652B}"/>
                </a:ext>
              </a:extLst>
            </p:cNvPr>
            <p:cNvSpPr txBox="1"/>
            <p:nvPr/>
          </p:nvSpPr>
          <p:spPr>
            <a:xfrm>
              <a:off x="224051" y="4283216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타워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6D0D28-4098-4FCD-AE15-BEEB9EED77EE}"/>
              </a:ext>
            </a:extLst>
          </p:cNvPr>
          <p:cNvGrpSpPr/>
          <p:nvPr/>
        </p:nvGrpSpPr>
        <p:grpSpPr>
          <a:xfrm>
            <a:off x="7200157" y="1360480"/>
            <a:ext cx="2858426" cy="1496850"/>
            <a:chOff x="281014" y="4117515"/>
            <a:chExt cx="2858426" cy="14968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F280A5-28CF-4C0D-9C81-123D752BC8C3}"/>
                </a:ext>
              </a:extLst>
            </p:cNvPr>
            <p:cNvSpPr txBox="1"/>
            <p:nvPr/>
          </p:nvSpPr>
          <p:spPr>
            <a:xfrm>
              <a:off x="281014" y="466025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플레이어가 직접 조작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몬스터들을</a:t>
              </a:r>
              <a:r>
                <a:rPr lang="ko-KR" altLang="en-US" sz="1400" dirty="0">
                  <a:latin typeface="+mn-ea"/>
                </a:rPr>
                <a:t> 잡고 </a:t>
              </a:r>
              <a:r>
                <a:rPr lang="ko-KR" altLang="en-US" sz="1400" dirty="0" err="1">
                  <a:latin typeface="+mn-ea"/>
                </a:rPr>
                <a:t>레벨업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재화를 통해 스킬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영웅별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개성있는</a:t>
              </a:r>
              <a:r>
                <a:rPr lang="ko-KR" altLang="en-US" sz="1400" dirty="0">
                  <a:latin typeface="+mn-ea"/>
                </a:rPr>
                <a:t> 스킬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83EBEA-A2AB-4504-AAD4-0245B1E33CD5}"/>
                </a:ext>
              </a:extLst>
            </p:cNvPr>
            <p:cNvSpPr txBox="1"/>
            <p:nvPr/>
          </p:nvSpPr>
          <p:spPr>
            <a:xfrm>
              <a:off x="281014" y="4117515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영웅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F83DEF7-88D3-434E-A36A-8E9AF554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25" y="4666024"/>
            <a:ext cx="1035813" cy="10358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54B11C-FE7C-49F8-88E4-F761963D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05" y="1402058"/>
            <a:ext cx="1249318" cy="1249318"/>
          </a:xfrm>
          <a:prstGeom prst="rect">
            <a:avLst/>
          </a:prstGeom>
        </p:spPr>
      </p:pic>
      <p:pic>
        <p:nvPicPr>
          <p:cNvPr id="30" name="그림 29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CE33B9FF-735E-4A72-B0A3-3E5A917E3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52" y="4582448"/>
            <a:ext cx="984803" cy="13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294B46A-54FB-419E-8FE2-4492A7DDAA83}"/>
              </a:ext>
            </a:extLst>
          </p:cNvPr>
          <p:cNvGrpSpPr/>
          <p:nvPr/>
        </p:nvGrpSpPr>
        <p:grpSpPr>
          <a:xfrm>
            <a:off x="4440286" y="985998"/>
            <a:ext cx="1779074" cy="1772121"/>
            <a:chOff x="5233068" y="236858"/>
            <a:chExt cx="2325778" cy="20229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5F98CA-7ABF-4470-B25B-96D07C2B9B56}"/>
                </a:ext>
              </a:extLst>
            </p:cNvPr>
            <p:cNvSpPr/>
            <p:nvPr/>
          </p:nvSpPr>
          <p:spPr>
            <a:xfrm>
              <a:off x="5233068" y="236858"/>
              <a:ext cx="2325778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522BDC-BE64-4CF4-9FDB-A8C1C0ED6729}"/>
                </a:ext>
              </a:extLst>
            </p:cNvPr>
            <p:cNvSpPr txBox="1"/>
            <p:nvPr/>
          </p:nvSpPr>
          <p:spPr>
            <a:xfrm>
              <a:off x="5940038" y="1943587"/>
              <a:ext cx="1618808" cy="31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story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505DB4-401D-4CBF-9C06-194ACF55E402}"/>
                </a:ext>
              </a:extLst>
            </p:cNvPr>
            <p:cNvSpPr/>
            <p:nvPr/>
          </p:nvSpPr>
          <p:spPr>
            <a:xfrm>
              <a:off x="6977422" y="1617114"/>
              <a:ext cx="541904" cy="217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Skip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D679654-C2E9-471B-B5F8-E239B6DDD1C4}"/>
              </a:ext>
            </a:extLst>
          </p:cNvPr>
          <p:cNvGrpSpPr/>
          <p:nvPr/>
        </p:nvGrpSpPr>
        <p:grpSpPr>
          <a:xfrm>
            <a:off x="539458" y="979300"/>
            <a:ext cx="3565214" cy="2513410"/>
            <a:chOff x="573343" y="377961"/>
            <a:chExt cx="4005138" cy="28573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309D29-0388-45A0-BF1D-74550ABD4357}"/>
                </a:ext>
              </a:extLst>
            </p:cNvPr>
            <p:cNvSpPr/>
            <p:nvPr/>
          </p:nvSpPr>
          <p:spPr>
            <a:xfrm>
              <a:off x="573343" y="37796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173A07-92A5-4483-A62B-9B16578F3211}"/>
                </a:ext>
              </a:extLst>
            </p:cNvPr>
            <p:cNvSpPr/>
            <p:nvPr/>
          </p:nvSpPr>
          <p:spPr>
            <a:xfrm>
              <a:off x="1700895" y="1017547"/>
              <a:ext cx="1750033" cy="346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게임제목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0B1D86-C1E6-495F-A0DE-AD3305FE507D}"/>
                </a:ext>
              </a:extLst>
            </p:cNvPr>
            <p:cNvSpPr/>
            <p:nvPr/>
          </p:nvSpPr>
          <p:spPr>
            <a:xfrm>
              <a:off x="1945759" y="1714199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시작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6A3DBE-6D4B-4786-A378-FED5E2A2769E}"/>
                </a:ext>
              </a:extLst>
            </p:cNvPr>
            <p:cNvSpPr/>
            <p:nvPr/>
          </p:nvSpPr>
          <p:spPr>
            <a:xfrm>
              <a:off x="1964061" y="2192665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종료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5B6B26-4DBC-4A4F-B5F0-1A156D5BEFDB}"/>
                </a:ext>
              </a:extLst>
            </p:cNvPr>
            <p:cNvSpPr txBox="1"/>
            <p:nvPr/>
          </p:nvSpPr>
          <p:spPr>
            <a:xfrm>
              <a:off x="2236384" y="2920405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3FEA050-1911-4FD9-B272-ED060822BCC2}"/>
                </a:ext>
              </a:extLst>
            </p:cNvPr>
            <p:cNvSpPr/>
            <p:nvPr/>
          </p:nvSpPr>
          <p:spPr>
            <a:xfrm>
              <a:off x="3970238" y="471745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639049A-479E-43A5-B2E7-27EA350C1696}"/>
              </a:ext>
            </a:extLst>
          </p:cNvPr>
          <p:cNvGrpSpPr/>
          <p:nvPr/>
        </p:nvGrpSpPr>
        <p:grpSpPr>
          <a:xfrm>
            <a:off x="10418880" y="922181"/>
            <a:ext cx="1890616" cy="1806807"/>
            <a:chOff x="5667153" y="2422053"/>
            <a:chExt cx="1890616" cy="2028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5141AA-F6E1-4316-A804-5EFE223D353E}"/>
                </a:ext>
              </a:extLst>
            </p:cNvPr>
            <p:cNvSpPr/>
            <p:nvPr/>
          </p:nvSpPr>
          <p:spPr>
            <a:xfrm>
              <a:off x="5667153" y="2422053"/>
              <a:ext cx="1310269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BA1F2-D996-40BC-85C5-8BFDFC3222A3}"/>
                </a:ext>
              </a:extLst>
            </p:cNvPr>
            <p:cNvSpPr txBox="1"/>
            <p:nvPr/>
          </p:nvSpPr>
          <p:spPr>
            <a:xfrm>
              <a:off x="6005416" y="4139903"/>
              <a:ext cx="1552353" cy="311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setting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9C55022-EBF6-45E4-9E7E-FFADD33834C5}"/>
                </a:ext>
              </a:extLst>
            </p:cNvPr>
            <p:cNvSpPr/>
            <p:nvPr/>
          </p:nvSpPr>
          <p:spPr>
            <a:xfrm>
              <a:off x="5727975" y="2950515"/>
              <a:ext cx="460174" cy="190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소리</a:t>
              </a:r>
              <a:endParaRPr lang="en-US" altLang="ko-KR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651C8E7-6339-4350-AD21-5D3F72CE0A3E}"/>
                </a:ext>
              </a:extLst>
            </p:cNvPr>
            <p:cNvSpPr/>
            <p:nvPr/>
          </p:nvSpPr>
          <p:spPr>
            <a:xfrm>
              <a:off x="6237224" y="3048186"/>
              <a:ext cx="567610" cy="457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47ED47-49A2-4371-AF06-0C6D8F53CA7C}"/>
                </a:ext>
              </a:extLst>
            </p:cNvPr>
            <p:cNvSpPr/>
            <p:nvPr/>
          </p:nvSpPr>
          <p:spPr>
            <a:xfrm>
              <a:off x="6348716" y="2993046"/>
              <a:ext cx="49045" cy="147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7F519F7-91F3-4788-965A-2BD6DE0F23E5}"/>
                </a:ext>
              </a:extLst>
            </p:cNvPr>
            <p:cNvSpPr/>
            <p:nvPr/>
          </p:nvSpPr>
          <p:spPr>
            <a:xfrm>
              <a:off x="5980036" y="3447331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C7E8580-3ACC-451A-BC1E-660ECBC93963}"/>
              </a:ext>
            </a:extLst>
          </p:cNvPr>
          <p:cNvGrpSpPr/>
          <p:nvPr/>
        </p:nvGrpSpPr>
        <p:grpSpPr>
          <a:xfrm>
            <a:off x="193913" y="4148601"/>
            <a:ext cx="4391683" cy="2431162"/>
            <a:chOff x="-20513" y="3682221"/>
            <a:chExt cx="4933587" cy="276384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DADFC1A-E3CD-49CC-8E67-5D7BCAD9C2B4}"/>
                </a:ext>
              </a:extLst>
            </p:cNvPr>
            <p:cNvSpPr/>
            <p:nvPr/>
          </p:nvSpPr>
          <p:spPr>
            <a:xfrm>
              <a:off x="907936" y="368222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3143B-8C50-435F-A2D8-C2ADC61281FC}"/>
                </a:ext>
              </a:extLst>
            </p:cNvPr>
            <p:cNvSpPr txBox="1"/>
            <p:nvPr/>
          </p:nvSpPr>
          <p:spPr>
            <a:xfrm>
              <a:off x="2503008" y="6131162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BD4B313-9987-429B-BFF1-870D5621CB27}"/>
                </a:ext>
              </a:extLst>
            </p:cNvPr>
            <p:cNvSpPr/>
            <p:nvPr/>
          </p:nvSpPr>
          <p:spPr>
            <a:xfrm>
              <a:off x="1119603" y="3781293"/>
              <a:ext cx="657909" cy="213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목숨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빵</a:t>
              </a:r>
              <a:r>
                <a:rPr lang="en-US" altLang="ko-KR" sz="900" dirty="0"/>
                <a:t>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2A15D5-705E-493F-B93B-4CAD5F99E48D}"/>
                </a:ext>
              </a:extLst>
            </p:cNvPr>
            <p:cNvSpPr/>
            <p:nvPr/>
          </p:nvSpPr>
          <p:spPr>
            <a:xfrm>
              <a:off x="1819189" y="3773740"/>
              <a:ext cx="643176" cy="221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406BA3-A860-4556-8FAD-C7F51B819591}"/>
                </a:ext>
              </a:extLst>
            </p:cNvPr>
            <p:cNvSpPr/>
            <p:nvPr/>
          </p:nvSpPr>
          <p:spPr>
            <a:xfrm>
              <a:off x="2503008" y="3777878"/>
              <a:ext cx="590678" cy="21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골드</a:t>
              </a:r>
              <a:endParaRPr lang="en-US" altLang="ko-KR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B91D1A-18DD-48A7-9FB1-A1F85030CEF9}"/>
                </a:ext>
              </a:extLst>
            </p:cNvPr>
            <p:cNvSpPr/>
            <p:nvPr/>
          </p:nvSpPr>
          <p:spPr>
            <a:xfrm>
              <a:off x="4306184" y="3781292"/>
              <a:ext cx="502867" cy="2114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설정</a:t>
              </a:r>
              <a:endParaRPr lang="en-US" altLang="ko-KR" sz="1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27186F-6B9C-4B65-BF0C-6FB2F21F55D8}"/>
                </a:ext>
              </a:extLst>
            </p:cNvPr>
            <p:cNvSpPr/>
            <p:nvPr/>
          </p:nvSpPr>
          <p:spPr>
            <a:xfrm>
              <a:off x="1019454" y="5896751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1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C3875E-9E63-4082-829E-33357A7CAE73}"/>
                </a:ext>
              </a:extLst>
            </p:cNvPr>
            <p:cNvSpPr/>
            <p:nvPr/>
          </p:nvSpPr>
          <p:spPr>
            <a:xfrm>
              <a:off x="1683473" y="5902239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2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5F135-2BB5-459E-84EB-C36CC94D1A17}"/>
                </a:ext>
              </a:extLst>
            </p:cNvPr>
            <p:cNvSpPr/>
            <p:nvPr/>
          </p:nvSpPr>
          <p:spPr>
            <a:xfrm>
              <a:off x="1119603" y="4090371"/>
              <a:ext cx="590678" cy="192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wave</a:t>
              </a:r>
              <a:endParaRPr lang="en-US" altLang="ko-KR" sz="7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2C0ABD-AAF1-4A4A-8DDB-E7A1C7B958EA}"/>
                </a:ext>
              </a:extLst>
            </p:cNvPr>
            <p:cNvSpPr/>
            <p:nvPr/>
          </p:nvSpPr>
          <p:spPr>
            <a:xfrm>
              <a:off x="13056" y="4748157"/>
              <a:ext cx="790705" cy="10025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6EF661-C002-4AAC-B6E6-04F58CD0C612}"/>
                </a:ext>
              </a:extLst>
            </p:cNvPr>
            <p:cNvSpPr txBox="1"/>
            <p:nvPr/>
          </p:nvSpPr>
          <p:spPr>
            <a:xfrm>
              <a:off x="-20513" y="5787136"/>
              <a:ext cx="2052445" cy="24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타워 선택 화면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BD26F6E-BCF3-45E6-9859-60A2AE748E9E}"/>
                </a:ext>
              </a:extLst>
            </p:cNvPr>
            <p:cNvSpPr/>
            <p:nvPr/>
          </p:nvSpPr>
          <p:spPr>
            <a:xfrm>
              <a:off x="1699490" y="4808447"/>
              <a:ext cx="643176" cy="297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tower</a:t>
              </a:r>
              <a:endParaRPr lang="ko-KR" altLang="en-US" sz="5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4C0AC6E-A6B1-4169-A4B7-FBEDA49F0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68" y="4972284"/>
              <a:ext cx="941456" cy="11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F1F5628-C315-4F69-B73E-E84BEE741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473" y="5037763"/>
              <a:ext cx="921932" cy="11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CFA59BD-0D92-4D70-80A7-EB2613B17269}"/>
                </a:ext>
              </a:extLst>
            </p:cNvPr>
            <p:cNvSpPr/>
            <p:nvPr/>
          </p:nvSpPr>
          <p:spPr>
            <a:xfrm>
              <a:off x="1658742" y="4461230"/>
              <a:ext cx="898900" cy="310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upgrade</a:t>
              </a:r>
              <a:endParaRPr lang="ko-KR" altLang="en-US" sz="5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7C87FE1-8DAF-4653-A54E-02DE19D71BA7}"/>
                </a:ext>
              </a:extLst>
            </p:cNvPr>
            <p:cNvSpPr/>
            <p:nvPr/>
          </p:nvSpPr>
          <p:spPr>
            <a:xfrm>
              <a:off x="2598571" y="5867167"/>
              <a:ext cx="2221378" cy="2776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타워정보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0056919-7751-4913-A63A-FD91EAEB238F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2021078" y="5106113"/>
              <a:ext cx="1126547" cy="73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A9C74A7-DEDC-4414-83AB-09274EB8E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2031" y="5106113"/>
              <a:ext cx="1141053" cy="75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927378-5578-43AE-B99F-E8A2E34DD856}"/>
                </a:ext>
              </a:extLst>
            </p:cNvPr>
            <p:cNvSpPr/>
            <p:nvPr/>
          </p:nvSpPr>
          <p:spPr>
            <a:xfrm>
              <a:off x="2399532" y="4733607"/>
              <a:ext cx="803836" cy="2405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업그레이드</a:t>
              </a:r>
              <a:r>
                <a:rPr lang="ko-KR" altLang="en-US" sz="500" dirty="0"/>
                <a:t> 정보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CA22973-D42E-41AC-81FC-81CD2743D080}"/>
                </a:ext>
              </a:extLst>
            </p:cNvPr>
            <p:cNvSpPr/>
            <p:nvPr/>
          </p:nvSpPr>
          <p:spPr>
            <a:xfrm>
              <a:off x="55248" y="494435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E582612-9658-417D-9608-439C5EFCD1AB}"/>
                </a:ext>
              </a:extLst>
            </p:cNvPr>
            <p:cNvSpPr/>
            <p:nvPr/>
          </p:nvSpPr>
          <p:spPr>
            <a:xfrm>
              <a:off x="436969" y="4952649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B6790F9-7EFF-4E58-8748-E87FF971EC71}"/>
                </a:ext>
              </a:extLst>
            </p:cNvPr>
            <p:cNvSpPr/>
            <p:nvPr/>
          </p:nvSpPr>
          <p:spPr>
            <a:xfrm>
              <a:off x="59253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D7FA23B-3C1A-4266-AA48-7A9EEC53D9AA}"/>
                </a:ext>
              </a:extLst>
            </p:cNvPr>
            <p:cNvSpPr/>
            <p:nvPr/>
          </p:nvSpPr>
          <p:spPr>
            <a:xfrm>
              <a:off x="433785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3AB104B-9D32-4ABF-86AE-C8ADFA8578AF}"/>
                </a:ext>
              </a:extLst>
            </p:cNvPr>
            <p:cNvSpPr/>
            <p:nvPr/>
          </p:nvSpPr>
          <p:spPr>
            <a:xfrm>
              <a:off x="1116284" y="4399951"/>
              <a:ext cx="4905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2A865FA-5674-46C7-BE82-0EB8F58C4951}"/>
                </a:ext>
              </a:extLst>
            </p:cNvPr>
            <p:cNvSpPr/>
            <p:nvPr/>
          </p:nvSpPr>
          <p:spPr>
            <a:xfrm>
              <a:off x="1314793" y="5631931"/>
              <a:ext cx="699880" cy="2111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스킬정보</a:t>
              </a:r>
              <a:endParaRPr lang="ko-KR" altLang="en-US" sz="5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CE5D982-822F-48D7-A397-EDFD8002E209}"/>
              </a:ext>
            </a:extLst>
          </p:cNvPr>
          <p:cNvGrpSpPr/>
          <p:nvPr/>
        </p:nvGrpSpPr>
        <p:grpSpPr>
          <a:xfrm>
            <a:off x="6382645" y="969294"/>
            <a:ext cx="3565214" cy="2523416"/>
            <a:chOff x="8021710" y="451835"/>
            <a:chExt cx="4005138" cy="28687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C5A49C-2E7F-47EE-B67A-DF4E1D008F23}"/>
                </a:ext>
              </a:extLst>
            </p:cNvPr>
            <p:cNvSpPr/>
            <p:nvPr/>
          </p:nvSpPr>
          <p:spPr>
            <a:xfrm>
              <a:off x="8021710" y="451835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A5676-5BD3-48B3-9231-5AD64B4B64E1}"/>
                </a:ext>
              </a:extLst>
            </p:cNvPr>
            <p:cNvSpPr txBox="1"/>
            <p:nvPr/>
          </p:nvSpPr>
          <p:spPr>
            <a:xfrm>
              <a:off x="9622465" y="3005654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stage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F82EDE-A87B-470D-B264-981D9A49CF3F}"/>
                </a:ext>
              </a:extLst>
            </p:cNvPr>
            <p:cNvSpPr/>
            <p:nvPr/>
          </p:nvSpPr>
          <p:spPr>
            <a:xfrm>
              <a:off x="11367223" y="2547035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ECE082-764D-40CC-B0D0-58264F3529A8}"/>
                </a:ext>
              </a:extLst>
            </p:cNvPr>
            <p:cNvSpPr/>
            <p:nvPr/>
          </p:nvSpPr>
          <p:spPr>
            <a:xfrm>
              <a:off x="8207225" y="608864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61A53A-E229-4B98-B089-2C7D2F38DFF1}"/>
                </a:ext>
              </a:extLst>
            </p:cNvPr>
            <p:cNvSpPr/>
            <p:nvPr/>
          </p:nvSpPr>
          <p:spPr>
            <a:xfrm>
              <a:off x="11367223" y="606056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349BD1-11B7-4087-BBA5-16BACF00E78F}"/>
                </a:ext>
              </a:extLst>
            </p:cNvPr>
            <p:cNvSpPr/>
            <p:nvPr/>
          </p:nvSpPr>
          <p:spPr>
            <a:xfrm>
              <a:off x="9038769" y="606056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BAE267D-A28C-427E-8897-BFD71E5B8092}"/>
                </a:ext>
              </a:extLst>
            </p:cNvPr>
            <p:cNvSpPr/>
            <p:nvPr/>
          </p:nvSpPr>
          <p:spPr>
            <a:xfrm>
              <a:off x="8680225" y="2275117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C9A9916-6807-4122-9AD9-A62B9912D578}"/>
                </a:ext>
              </a:extLst>
            </p:cNvPr>
            <p:cNvSpPr/>
            <p:nvPr/>
          </p:nvSpPr>
          <p:spPr>
            <a:xfrm>
              <a:off x="9544389" y="146746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1263006-1FF9-4843-823B-078AF22957E4}"/>
                </a:ext>
              </a:extLst>
            </p:cNvPr>
            <p:cNvSpPr/>
            <p:nvPr/>
          </p:nvSpPr>
          <p:spPr>
            <a:xfrm>
              <a:off x="10837003" y="160705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E0B7E41-ACF3-46DC-91D3-3199BF723F56}"/>
                </a:ext>
              </a:extLst>
            </p:cNvPr>
            <p:cNvSpPr/>
            <p:nvPr/>
          </p:nvSpPr>
          <p:spPr>
            <a:xfrm>
              <a:off x="10754864" y="2551644"/>
              <a:ext cx="520995" cy="345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타워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특성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0294F18-D2E7-4892-9B4E-FA0F6751488B}"/>
                </a:ext>
              </a:extLst>
            </p:cNvPr>
            <p:cNvSpPr/>
            <p:nvPr/>
          </p:nvSpPr>
          <p:spPr>
            <a:xfrm>
              <a:off x="8215543" y="924796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8E3DB03-3EAE-419B-B4A7-A74CE9EDACE8}"/>
              </a:ext>
            </a:extLst>
          </p:cNvPr>
          <p:cNvGrpSpPr/>
          <p:nvPr/>
        </p:nvGrpSpPr>
        <p:grpSpPr>
          <a:xfrm>
            <a:off x="10217484" y="2805359"/>
            <a:ext cx="1689346" cy="1137641"/>
            <a:chOff x="1039033" y="6797999"/>
            <a:chExt cx="2570946" cy="188394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5FCF480-1B40-49E1-AC29-CEB3A542C9AF}"/>
                </a:ext>
              </a:extLst>
            </p:cNvPr>
            <p:cNvSpPr/>
            <p:nvPr/>
          </p:nvSpPr>
          <p:spPr>
            <a:xfrm>
              <a:off x="1039033" y="6797999"/>
              <a:ext cx="2570946" cy="1883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391536F-98C1-43DC-B7C1-19DD6CFC8C20}"/>
                </a:ext>
              </a:extLst>
            </p:cNvPr>
            <p:cNvSpPr/>
            <p:nvPr/>
          </p:nvSpPr>
          <p:spPr>
            <a:xfrm>
              <a:off x="1424701" y="7126950"/>
              <a:ext cx="1786387" cy="9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Victory/</a:t>
              </a:r>
            </a:p>
            <a:p>
              <a:pPr algn="ctr"/>
              <a:r>
                <a:rPr lang="en-US" altLang="ko-KR" sz="1200" dirty="0"/>
                <a:t>Game over</a:t>
              </a:r>
              <a:endParaRPr lang="ko-KR" altLang="en-US" sz="12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CCF4954-E301-433B-8273-0B9806C370E8}"/>
                </a:ext>
              </a:extLst>
            </p:cNvPr>
            <p:cNvSpPr/>
            <p:nvPr/>
          </p:nvSpPr>
          <p:spPr>
            <a:xfrm>
              <a:off x="1206433" y="8175071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restart</a:t>
              </a:r>
              <a:endParaRPr lang="ko-KR" altLang="en-US" sz="105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A7CEF0F-792B-4A9F-A89D-37730F7689B0}"/>
                </a:ext>
              </a:extLst>
            </p:cNvPr>
            <p:cNvSpPr/>
            <p:nvPr/>
          </p:nvSpPr>
          <p:spPr>
            <a:xfrm>
              <a:off x="2400657" y="8180896"/>
              <a:ext cx="1031141" cy="234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continue</a:t>
              </a:r>
              <a:endParaRPr lang="ko-KR" altLang="en-US" sz="9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E669117-425E-4B53-A804-C5B0B9055092}"/>
              </a:ext>
            </a:extLst>
          </p:cNvPr>
          <p:cNvGrpSpPr/>
          <p:nvPr/>
        </p:nvGrpSpPr>
        <p:grpSpPr>
          <a:xfrm>
            <a:off x="8471477" y="4136305"/>
            <a:ext cx="3677088" cy="2582048"/>
            <a:chOff x="8817492" y="6016285"/>
            <a:chExt cx="4130816" cy="2935379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854ABEC-1731-4827-8019-FA7443EA91EF}"/>
                </a:ext>
              </a:extLst>
            </p:cNvPr>
            <p:cNvGrpSpPr/>
            <p:nvPr/>
          </p:nvGrpSpPr>
          <p:grpSpPr>
            <a:xfrm>
              <a:off x="8817492" y="6016285"/>
              <a:ext cx="4130816" cy="2935379"/>
              <a:chOff x="7896032" y="3799852"/>
              <a:chExt cx="4130816" cy="293537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853B8FC-A109-4DB5-A84E-040089FFF587}"/>
                  </a:ext>
                </a:extLst>
              </p:cNvPr>
              <p:cNvSpPr/>
              <p:nvPr/>
            </p:nvSpPr>
            <p:spPr>
              <a:xfrm>
                <a:off x="7896032" y="3799852"/>
                <a:ext cx="4005138" cy="25247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12DD2EF-587A-4197-854F-A388A0FF7728}"/>
                  </a:ext>
                </a:extLst>
              </p:cNvPr>
              <p:cNvSpPr/>
              <p:nvPr/>
            </p:nvSpPr>
            <p:spPr>
              <a:xfrm>
                <a:off x="8399876" y="4191912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5180E0-4C80-49B7-A1C2-9D7DABB415FC}"/>
                  </a:ext>
                </a:extLst>
              </p:cNvPr>
              <p:cNvSpPr txBox="1"/>
              <p:nvPr/>
            </p:nvSpPr>
            <p:spPr>
              <a:xfrm>
                <a:off x="9403964" y="6455317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영웅정보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7E973CF-2F30-4936-8C1A-F0CA0F3C150D}"/>
                  </a:ext>
                </a:extLst>
              </p:cNvPr>
              <p:cNvSpPr/>
              <p:nvPr/>
            </p:nvSpPr>
            <p:spPr>
              <a:xfrm>
                <a:off x="10014859" y="4175436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B83E73-3911-4573-A9A3-3AAD4E153002}"/>
                  </a:ext>
                </a:extLst>
              </p:cNvPr>
              <p:cNvSpPr txBox="1"/>
              <p:nvPr/>
            </p:nvSpPr>
            <p:spPr>
              <a:xfrm>
                <a:off x="8643297" y="5977215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영웅선택창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33E224-1E33-4143-A622-C25D0929D4CA}"/>
                  </a:ext>
                </a:extLst>
              </p:cNvPr>
              <p:cNvSpPr txBox="1"/>
              <p:nvPr/>
            </p:nvSpPr>
            <p:spPr>
              <a:xfrm>
                <a:off x="10407298" y="6005034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스킬창</a:t>
                </a:r>
                <a:endParaRPr lang="ko-KR" altLang="en-US" sz="10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CD56398-A883-452F-A27C-BA25A948DD40}"/>
                  </a:ext>
                </a:extLst>
              </p:cNvPr>
              <p:cNvSpPr/>
              <p:nvPr/>
            </p:nvSpPr>
            <p:spPr>
              <a:xfrm>
                <a:off x="10399556" y="480734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영웅 캐릭터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E29E3F2-D3D1-443F-A493-689A4187BE2B}"/>
                  </a:ext>
                </a:extLst>
              </p:cNvPr>
              <p:cNvSpPr/>
              <p:nvPr/>
            </p:nvSpPr>
            <p:spPr>
              <a:xfrm>
                <a:off x="10401174" y="526587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기본 </a:t>
                </a:r>
                <a:r>
                  <a:rPr lang="ko-KR" altLang="en-US" sz="1000" dirty="0" err="1"/>
                  <a:t>스탯</a:t>
                </a:r>
                <a:endParaRPr lang="ko-KR" altLang="en-US" sz="10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6E05A17-A0FF-43A7-AAD5-B2AAC9B51E77}"/>
                  </a:ext>
                </a:extLst>
              </p:cNvPr>
              <p:cNvSpPr/>
              <p:nvPr/>
            </p:nvSpPr>
            <p:spPr>
              <a:xfrm>
                <a:off x="8900651" y="5650689"/>
                <a:ext cx="518822" cy="1741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적용</a:t>
                </a:r>
                <a:endParaRPr lang="en-US" altLang="ko-KR" sz="10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9291ABC-3CC4-453E-85F2-179008BA27E9}"/>
                  </a:ext>
                </a:extLst>
              </p:cNvPr>
              <p:cNvSpPr/>
              <p:nvPr/>
            </p:nvSpPr>
            <p:spPr>
              <a:xfrm>
                <a:off x="8016385" y="3873007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별 개수</a:t>
                </a:r>
                <a:endParaRPr lang="en-US" altLang="ko-KR" sz="1000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19DE9C7-1084-4341-96E5-B12B617F7F29}"/>
                  </a:ext>
                </a:extLst>
              </p:cNvPr>
              <p:cNvSpPr/>
              <p:nvPr/>
            </p:nvSpPr>
            <p:spPr>
              <a:xfrm>
                <a:off x="8847929" y="3870199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다이아</a:t>
                </a:r>
                <a:endParaRPr lang="en-US" altLang="ko-KR" sz="1000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2D091C-0FDB-487F-B5D6-2C6C997F7C64}"/>
                  </a:ext>
                </a:extLst>
              </p:cNvPr>
              <p:cNvSpPr/>
              <p:nvPr/>
            </p:nvSpPr>
            <p:spPr>
              <a:xfrm>
                <a:off x="10184066" y="443234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53E361EA-762F-4485-83CE-13DA7D772F11}"/>
                  </a:ext>
                </a:extLst>
              </p:cNvPr>
              <p:cNvSpPr/>
              <p:nvPr/>
            </p:nvSpPr>
            <p:spPr>
              <a:xfrm>
                <a:off x="11015361" y="4396213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747B960-5748-49E9-A48C-B80D4A1FE61E}"/>
                  </a:ext>
                </a:extLst>
              </p:cNvPr>
              <p:cNvSpPr/>
              <p:nvPr/>
            </p:nvSpPr>
            <p:spPr>
              <a:xfrm>
                <a:off x="10051808" y="482849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26E82B2-BE05-4B15-93D9-4E33AD146723}"/>
                  </a:ext>
                </a:extLst>
              </p:cNvPr>
              <p:cNvSpPr/>
              <p:nvPr/>
            </p:nvSpPr>
            <p:spPr>
              <a:xfrm>
                <a:off x="11171156" y="4801982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8D28E7E-D875-4B8A-B054-B71C5AA2DFD5}"/>
                  </a:ext>
                </a:extLst>
              </p:cNvPr>
              <p:cNvSpPr/>
              <p:nvPr/>
            </p:nvSpPr>
            <p:spPr>
              <a:xfrm>
                <a:off x="11326968" y="4247349"/>
                <a:ext cx="699880" cy="27763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/>
                  <a:t>스킬 정보</a:t>
                </a:r>
              </a:p>
            </p:txBody>
          </p:sp>
        </p:grp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F0D8708-08A6-4D81-815A-4EEF95D63D9A}"/>
                </a:ext>
              </a:extLst>
            </p:cNvPr>
            <p:cNvSpPr/>
            <p:nvPr/>
          </p:nvSpPr>
          <p:spPr>
            <a:xfrm>
              <a:off x="9622465" y="6648780"/>
              <a:ext cx="810982" cy="744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ADDAA2BE-23FC-4714-A61C-42613D5DC39A}"/>
                </a:ext>
              </a:extLst>
            </p:cNvPr>
            <p:cNvCxnSpPr>
              <a:stCxn id="153" idx="0"/>
              <a:endCxn id="153" idx="2"/>
            </p:cNvCxnSpPr>
            <p:nvPr/>
          </p:nvCxnSpPr>
          <p:spPr>
            <a:xfrm>
              <a:off x="10027956" y="6648780"/>
              <a:ext cx="0" cy="7443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1D71F7C-5717-4744-9462-639D5F171823}"/>
                </a:ext>
              </a:extLst>
            </p:cNvPr>
            <p:cNvCxnSpPr>
              <a:stCxn id="153" idx="1"/>
              <a:endCxn id="153" idx="3"/>
            </p:cNvCxnSpPr>
            <p:nvPr/>
          </p:nvCxnSpPr>
          <p:spPr>
            <a:xfrm>
              <a:off x="9622465" y="7020945"/>
              <a:ext cx="81098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F8E6551-96EB-4347-90AA-0B4B9BA59446}"/>
              </a:ext>
            </a:extLst>
          </p:cNvPr>
          <p:cNvGrpSpPr/>
          <p:nvPr/>
        </p:nvGrpSpPr>
        <p:grpSpPr>
          <a:xfrm>
            <a:off x="4722119" y="4145555"/>
            <a:ext cx="3565214" cy="2499958"/>
            <a:chOff x="4394738" y="6500494"/>
            <a:chExt cx="4005138" cy="28420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F83D9FD-01C5-4EBE-B89F-999BB6B11BD6}"/>
                </a:ext>
              </a:extLst>
            </p:cNvPr>
            <p:cNvSpPr/>
            <p:nvPr/>
          </p:nvSpPr>
          <p:spPr>
            <a:xfrm>
              <a:off x="4394738" y="6500494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1A8025C-11CD-4D9B-9CF5-DCF81622758A}"/>
                </a:ext>
              </a:extLst>
            </p:cNvPr>
            <p:cNvSpPr txBox="1"/>
            <p:nvPr/>
          </p:nvSpPr>
          <p:spPr>
            <a:xfrm>
              <a:off x="6005415" y="9062636"/>
              <a:ext cx="1552353" cy="27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타워특성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7EEAEB8-5D5C-49BE-B545-667845AD48A3}"/>
                </a:ext>
              </a:extLst>
            </p:cNvPr>
            <p:cNvSpPr/>
            <p:nvPr/>
          </p:nvSpPr>
          <p:spPr>
            <a:xfrm>
              <a:off x="4540791" y="6896013"/>
              <a:ext cx="2264043" cy="184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B553D02-CCA6-43BA-9E9B-E10064795FC8}"/>
                </a:ext>
              </a:extLst>
            </p:cNvPr>
            <p:cNvSpPr/>
            <p:nvPr/>
          </p:nvSpPr>
          <p:spPr>
            <a:xfrm>
              <a:off x="5394565" y="8536889"/>
              <a:ext cx="518822" cy="17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적용</a:t>
              </a:r>
              <a:endParaRPr lang="en-US" altLang="ko-KR" sz="10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C565F27-DE2C-47DA-994D-F8A6D413E490}"/>
                </a:ext>
              </a:extLst>
            </p:cNvPr>
            <p:cNvSpPr/>
            <p:nvPr/>
          </p:nvSpPr>
          <p:spPr>
            <a:xfrm>
              <a:off x="4563022" y="6591017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32F2BB7-70E1-4FE3-82D7-92E641E5A8AE}"/>
                </a:ext>
              </a:extLst>
            </p:cNvPr>
            <p:cNvSpPr/>
            <p:nvPr/>
          </p:nvSpPr>
          <p:spPr>
            <a:xfrm>
              <a:off x="5394566" y="6588209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D3316-B3D3-4911-A5CC-37BC015CEC02}"/>
                </a:ext>
              </a:extLst>
            </p:cNvPr>
            <p:cNvSpPr/>
            <p:nvPr/>
          </p:nvSpPr>
          <p:spPr>
            <a:xfrm>
              <a:off x="6948090" y="6912293"/>
              <a:ext cx="1259136" cy="1801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2071D50-CC08-40B1-A06E-DE15C2C27B68}"/>
                </a:ext>
              </a:extLst>
            </p:cNvPr>
            <p:cNvSpPr/>
            <p:nvPr/>
          </p:nvSpPr>
          <p:spPr>
            <a:xfrm>
              <a:off x="7144211" y="7259844"/>
              <a:ext cx="944910" cy="6007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 정보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6B92EBB-07B2-4911-89A0-9F30E541DD58}"/>
                </a:ext>
              </a:extLst>
            </p:cNvPr>
            <p:cNvSpPr/>
            <p:nvPr/>
          </p:nvSpPr>
          <p:spPr>
            <a:xfrm>
              <a:off x="7144210" y="7969340"/>
              <a:ext cx="919735" cy="3644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업그레이드 정보</a:t>
              </a: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80281C4-CF4F-447F-8393-C93942D6B3C2}"/>
                </a:ext>
              </a:extLst>
            </p:cNvPr>
            <p:cNvSpPr/>
            <p:nvPr/>
          </p:nvSpPr>
          <p:spPr>
            <a:xfrm>
              <a:off x="7147851" y="8412195"/>
              <a:ext cx="898900" cy="154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upgrade</a:t>
              </a:r>
              <a:endParaRPr lang="ko-KR" altLang="en-US" sz="5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34034BB-ACB4-4D8D-B0A4-4952AE9DD6C4}"/>
                </a:ext>
              </a:extLst>
            </p:cNvPr>
            <p:cNvSpPr/>
            <p:nvPr/>
          </p:nvSpPr>
          <p:spPr>
            <a:xfrm>
              <a:off x="4691370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E0D0C55-09B3-40B1-A084-A89EE1ACE5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8E0F0CBA-95CC-49EC-9FB8-EB5796AE2D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2418CBF-E0FB-44AA-AD81-B4ED9788C5AC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992ACF2-2D6F-4DE4-BF66-9AA1388B0649}"/>
                </a:ext>
              </a:extLst>
            </p:cNvPr>
            <p:cNvSpPr/>
            <p:nvPr/>
          </p:nvSpPr>
          <p:spPr>
            <a:xfrm>
              <a:off x="5196605" y="7115046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FB9AAE3E-24B6-445B-A7B5-BDA6B4AAA040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377509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BB4FC59-DE64-44C1-A36C-D4D009DC7921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66225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E1DCBBF-A208-4CEE-A259-24B3591D551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951438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61F6F2F-BC34-476A-ADF4-3E2963F619A9}"/>
                </a:ext>
              </a:extLst>
            </p:cNvPr>
            <p:cNvSpPr/>
            <p:nvPr/>
          </p:nvSpPr>
          <p:spPr>
            <a:xfrm>
              <a:off x="5684241" y="7113483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F6CB53B-5042-4E74-84E6-C196BC71FE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37594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BB9AFD67-F0C2-404F-B0B2-4E55E05B45A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66069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1528C44-82FE-4576-9D82-5431A516D10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949875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5C0FEE2-01D9-43FE-833C-65F0C8866583}"/>
                </a:ext>
              </a:extLst>
            </p:cNvPr>
            <p:cNvSpPr/>
            <p:nvPr/>
          </p:nvSpPr>
          <p:spPr>
            <a:xfrm>
              <a:off x="6237224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0BB5F6E-687E-4A40-A558-E7928AFC0269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AE2FFAB-D208-4908-A2FD-892EE083AC1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A055942-320B-40A9-8144-135C4ED8D3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F945F5-3F4C-4CB4-9DB3-F6AE49C3C846}"/>
              </a:ext>
            </a:extLst>
          </p:cNvPr>
          <p:cNvCxnSpPr>
            <a:cxnSpLocks/>
          </p:cNvCxnSpPr>
          <p:nvPr/>
        </p:nvCxnSpPr>
        <p:spPr>
          <a:xfrm flipV="1">
            <a:off x="2731566" y="1342040"/>
            <a:ext cx="1707698" cy="939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6422D031-6820-4394-A71C-E3747D99F28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C58D1B2-A15D-4630-9247-DF3CA2EEB29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73A926-6637-4D12-9DB0-69F6616908CC}"/>
              </a:ext>
            </a:extLst>
          </p:cNvPr>
          <p:cNvSpPr txBox="1"/>
          <p:nvPr/>
        </p:nvSpPr>
        <p:spPr>
          <a:xfrm>
            <a:off x="329610" y="111525"/>
            <a:ext cx="206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타이포_쌍문동 B" panose="02020803020101020101" pitchFamily="18" charset="-127"/>
              </a:rPr>
              <a:t>UI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타이포_쌍문동 B" panose="02020803020101020101" pitchFamily="18" charset="-127"/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타이포_쌍문동 B" panose="02020803020101020101" pitchFamily="18" charset="-127"/>
              </a:rPr>
              <a:t>Flowchart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ea typeface="타이포_쌍문동 B" panose="02020803020101020101" pitchFamily="18" charset="-127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6212D5AD-9745-4CC9-9F02-143B138CBD6C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9217657" y="3472034"/>
            <a:ext cx="1024989" cy="303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1330110-B27B-4DDA-8C1B-C0158102F0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7704" y="2790489"/>
            <a:ext cx="2661127" cy="1355066"/>
          </a:xfrm>
          <a:prstGeom prst="bentConnector3">
            <a:avLst>
              <a:gd name="adj1" fmla="val 99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402C74-E39F-4A58-B226-47E50952A93B}"/>
              </a:ext>
            </a:extLst>
          </p:cNvPr>
          <p:cNvCxnSpPr>
            <a:cxnSpLocks/>
          </p:cNvCxnSpPr>
          <p:nvPr/>
        </p:nvCxnSpPr>
        <p:spPr>
          <a:xfrm>
            <a:off x="6193487" y="1344872"/>
            <a:ext cx="20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6BFA692-8EAD-4FE8-8190-97A3F572D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25606" y="2989149"/>
            <a:ext cx="1278360" cy="1171967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441E90F-FB3F-48B1-B5A1-D1E0579CFDC7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5727112" y="1625457"/>
            <a:ext cx="824424" cy="314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3.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2836262" y="3296877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83347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23949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5C6C4-2B84-4819-86F6-2B59A3F322C3}"/>
              </a:ext>
            </a:extLst>
          </p:cNvPr>
          <p:cNvSpPr/>
          <p:nvPr/>
        </p:nvSpPr>
        <p:spPr>
          <a:xfrm>
            <a:off x="1347233" y="1720755"/>
            <a:ext cx="4902200" cy="2235195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66795-9B2B-41C5-92C3-2394DD79BF13}"/>
              </a:ext>
            </a:extLst>
          </p:cNvPr>
          <p:cNvSpPr/>
          <p:nvPr/>
        </p:nvSpPr>
        <p:spPr>
          <a:xfrm>
            <a:off x="6478033" y="1720754"/>
            <a:ext cx="4902200" cy="2235195"/>
          </a:xfrm>
          <a:prstGeom prst="rect">
            <a:avLst/>
          </a:prstGeom>
          <a:solidFill>
            <a:srgbClr val="6C8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B11F2D-94E4-45AD-BFF5-D61E9EACD187}"/>
              </a:ext>
            </a:extLst>
          </p:cNvPr>
          <p:cNvSpPr/>
          <p:nvPr/>
        </p:nvSpPr>
        <p:spPr>
          <a:xfrm>
            <a:off x="1347233" y="4153020"/>
            <a:ext cx="4902200" cy="2235195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95E14-1DB7-421D-9A5B-998261AEC856}"/>
              </a:ext>
            </a:extLst>
          </p:cNvPr>
          <p:cNvSpPr/>
          <p:nvPr/>
        </p:nvSpPr>
        <p:spPr>
          <a:xfrm>
            <a:off x="6478033" y="4153019"/>
            <a:ext cx="4902200" cy="2235195"/>
          </a:xfrm>
          <a:prstGeom prst="rect">
            <a:avLst/>
          </a:prstGeom>
          <a:solidFill>
            <a:srgbClr val="C8B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3203-F910-4718-884F-6F77A7AA5ED7}"/>
              </a:ext>
            </a:extLst>
          </p:cNvPr>
          <p:cNvSpPr txBox="1"/>
          <p:nvPr/>
        </p:nvSpPr>
        <p:spPr>
          <a:xfrm>
            <a:off x="1814454" y="2004615"/>
            <a:ext cx="36396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sz="7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조작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스킬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스탯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234C2-1849-419F-A5A2-E6EF8C9FAEB5}"/>
              </a:ext>
            </a:extLst>
          </p:cNvPr>
          <p:cNvSpPr txBox="1"/>
          <p:nvPr/>
        </p:nvSpPr>
        <p:spPr>
          <a:xfrm>
            <a:off x="6937188" y="2004615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박유진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맵 디자인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메인 메뉴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Stage,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설정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영웅 선택 및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스킬창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타워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특성창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689-981B-43A7-9CB7-8B4B4A1E2017}"/>
              </a:ext>
            </a:extLst>
          </p:cNvPr>
          <p:cNvSpPr txBox="1"/>
          <p:nvPr/>
        </p:nvSpPr>
        <p:spPr>
          <a:xfrm>
            <a:off x="1814454" y="4477430"/>
            <a:ext cx="44430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경로에 따른 이동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전투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경험치 및 재화 드랍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3CF6F-D728-4DCF-990B-4C7869B42FDA}"/>
              </a:ext>
            </a:extLst>
          </p:cNvPr>
          <p:cNvSpPr txBox="1"/>
          <p:nvPr/>
        </p:nvSpPr>
        <p:spPr>
          <a:xfrm>
            <a:off x="7028000" y="4477430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고지은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건설 및 판매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특성 및 업그레이드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공격 및 사거리 구현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B1FA79-1A0C-489D-BFB6-695BD6105A1A}"/>
              </a:ext>
            </a:extLst>
          </p:cNvPr>
          <p:cNvSpPr/>
          <p:nvPr/>
        </p:nvSpPr>
        <p:spPr>
          <a:xfrm>
            <a:off x="5454125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21235-B76F-4C5F-B103-1DE371912E5F}"/>
              </a:ext>
            </a:extLst>
          </p:cNvPr>
          <p:cNvSpPr/>
          <p:nvPr/>
        </p:nvSpPr>
        <p:spPr>
          <a:xfrm>
            <a:off x="6574238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783E5-0C6C-415C-8A14-62640B21C4D4}"/>
              </a:ext>
            </a:extLst>
          </p:cNvPr>
          <p:cNvSpPr/>
          <p:nvPr/>
        </p:nvSpPr>
        <p:spPr>
          <a:xfrm>
            <a:off x="545412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몬스터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90D9FF-B9C4-4543-A398-3AA0C3EEE9AC}"/>
              </a:ext>
            </a:extLst>
          </p:cNvPr>
          <p:cNvSpPr/>
          <p:nvPr/>
        </p:nvSpPr>
        <p:spPr>
          <a:xfrm>
            <a:off x="656884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타워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1C30C9-F157-4D6F-BFA6-AE4C5A83507D}"/>
              </a:ext>
            </a:extLst>
          </p:cNvPr>
          <p:cNvCxnSpPr>
            <a:cxnSpLocks/>
          </p:cNvCxnSpPr>
          <p:nvPr/>
        </p:nvCxnSpPr>
        <p:spPr>
          <a:xfrm>
            <a:off x="1814454" y="2444436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C64D30-7E1A-41E7-8865-53BCEA5F1606}"/>
              </a:ext>
            </a:extLst>
          </p:cNvPr>
          <p:cNvCxnSpPr>
            <a:cxnSpLocks/>
          </p:cNvCxnSpPr>
          <p:nvPr/>
        </p:nvCxnSpPr>
        <p:spPr>
          <a:xfrm>
            <a:off x="6937188" y="2442927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9E69267-8659-451D-A279-92C7F93C5030}"/>
              </a:ext>
            </a:extLst>
          </p:cNvPr>
          <p:cNvCxnSpPr>
            <a:cxnSpLocks/>
          </p:cNvCxnSpPr>
          <p:nvPr/>
        </p:nvCxnSpPr>
        <p:spPr>
          <a:xfrm>
            <a:off x="1814454" y="4968844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DC1073-4660-49F0-A380-BF88B39E215A}"/>
              </a:ext>
            </a:extLst>
          </p:cNvPr>
          <p:cNvCxnSpPr>
            <a:cxnSpLocks/>
          </p:cNvCxnSpPr>
          <p:nvPr/>
        </p:nvCxnSpPr>
        <p:spPr>
          <a:xfrm>
            <a:off x="6937188" y="4967335"/>
            <a:ext cx="411556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3010FAB-E9E4-4040-A256-472D4185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48105"/>
              </p:ext>
            </p:extLst>
          </p:nvPr>
        </p:nvGraphicFramePr>
        <p:xfrm>
          <a:off x="1047749" y="1666430"/>
          <a:ext cx="10544519" cy="4837806"/>
        </p:xfrm>
        <a:graphic>
          <a:graphicData uri="http://schemas.openxmlformats.org/drawingml/2006/table">
            <a:tbl>
              <a:tblPr/>
              <a:tblGrid>
                <a:gridCol w="724524">
                  <a:extLst>
                    <a:ext uri="{9D8B030D-6E8A-4147-A177-3AD203B41FA5}">
                      <a16:colId xmlns:a16="http://schemas.microsoft.com/office/drawing/2014/main" val="190528929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219048711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595676552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9208735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3645576421"/>
                    </a:ext>
                  </a:extLst>
                </a:gridCol>
                <a:gridCol w="1127476">
                  <a:extLst>
                    <a:ext uri="{9D8B030D-6E8A-4147-A177-3AD203B41FA5}">
                      <a16:colId xmlns:a16="http://schemas.microsoft.com/office/drawing/2014/main" val="3226718676"/>
                    </a:ext>
                  </a:extLst>
                </a:gridCol>
                <a:gridCol w="1184785">
                  <a:extLst>
                    <a:ext uri="{9D8B030D-6E8A-4147-A177-3AD203B41FA5}">
                      <a16:colId xmlns:a16="http://schemas.microsoft.com/office/drawing/2014/main" val="1883654047"/>
                    </a:ext>
                  </a:extLst>
                </a:gridCol>
                <a:gridCol w="1231220">
                  <a:extLst>
                    <a:ext uri="{9D8B030D-6E8A-4147-A177-3AD203B41FA5}">
                      <a16:colId xmlns:a16="http://schemas.microsoft.com/office/drawing/2014/main" val="526182993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2112353188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582415264"/>
                    </a:ext>
                  </a:extLst>
                </a:gridCol>
              </a:tblGrid>
              <a:tr h="462746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97593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정건창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차테스트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완성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80554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박유진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디자인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메인메뉴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Stage 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Game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스킬창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특성창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46346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이영종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몬스터 이동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 및 애니메이션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경험치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재화 드랍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5885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고지은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 및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타워 특성 및 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 및 사거리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개발요소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8685E-F902-42D5-859E-B744E570C0C5}"/>
              </a:ext>
            </a:extLst>
          </p:cNvPr>
          <p:cNvSpPr txBox="1"/>
          <p:nvPr/>
        </p:nvSpPr>
        <p:spPr>
          <a:xfrm>
            <a:off x="1436440" y="1517568"/>
            <a:ext cx="681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하드모드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난이도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스테이지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상점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영웅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스킬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적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770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375950" y="2967335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92F800-E490-41F7-9C34-3E3A8CED72B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21A42-CA25-4B39-B39D-E3E3B0A65C4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C9CCA-21AB-45F6-A613-8DE3D86E975B}"/>
              </a:ext>
            </a:extLst>
          </p:cNvPr>
          <p:cNvSpPr txBox="1"/>
          <p:nvPr/>
        </p:nvSpPr>
        <p:spPr>
          <a:xfrm>
            <a:off x="329610" y="11152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소개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55C92A-66BE-4724-A625-2447115AECF3}"/>
              </a:ext>
            </a:extLst>
          </p:cNvPr>
          <p:cNvSpPr txBox="1"/>
          <p:nvPr/>
        </p:nvSpPr>
        <p:spPr>
          <a:xfrm>
            <a:off x="5918458" y="1585189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영웅 구현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ED0912-022D-46EC-B2CB-ACADED8D5588}"/>
              </a:ext>
            </a:extLst>
          </p:cNvPr>
          <p:cNvSpPr txBox="1"/>
          <p:nvPr/>
        </p:nvSpPr>
        <p:spPr>
          <a:xfrm>
            <a:off x="9245846" y="2517712"/>
            <a:ext cx="244452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박유진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맵 구현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F2C57A-3EA5-4EE3-8510-E81D0BB691E7}"/>
              </a:ext>
            </a:extLst>
          </p:cNvPr>
          <p:cNvSpPr txBox="1"/>
          <p:nvPr/>
        </p:nvSpPr>
        <p:spPr>
          <a:xfrm>
            <a:off x="5918455" y="3873529"/>
            <a:ext cx="2725947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구현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0D5CA6-5382-4E26-9E7C-DACE7B983E5B}"/>
              </a:ext>
            </a:extLst>
          </p:cNvPr>
          <p:cNvSpPr txBox="1"/>
          <p:nvPr/>
        </p:nvSpPr>
        <p:spPr>
          <a:xfrm>
            <a:off x="9221082" y="5084971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고지은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타워 구현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1A6863-1559-4B95-9E84-1215D4692764}"/>
              </a:ext>
            </a:extLst>
          </p:cNvPr>
          <p:cNvSpPr/>
          <p:nvPr/>
        </p:nvSpPr>
        <p:spPr>
          <a:xfrm>
            <a:off x="1287379" y="1324615"/>
            <a:ext cx="3368842" cy="4759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B407-A08F-476F-8A9B-E1BE78E08FAC}"/>
              </a:ext>
            </a:extLst>
          </p:cNvPr>
          <p:cNvSpPr/>
          <p:nvPr/>
        </p:nvSpPr>
        <p:spPr>
          <a:xfrm>
            <a:off x="1771704" y="4435565"/>
            <a:ext cx="106838" cy="8674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0698D-8A05-480A-B5C4-AA9601AA66F6}"/>
              </a:ext>
            </a:extLst>
          </p:cNvPr>
          <p:cNvSpPr txBox="1"/>
          <p:nvPr/>
        </p:nvSpPr>
        <p:spPr>
          <a:xfrm>
            <a:off x="1962606" y="441982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 err="1">
                <a:latin typeface="+mn-ea"/>
              </a:rPr>
              <a:t>호밀빵빵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22E9D-C98B-4B1A-82CF-8B5A71A53550}"/>
              </a:ext>
            </a:extLst>
          </p:cNvPr>
          <p:cNvSpPr txBox="1"/>
          <p:nvPr/>
        </p:nvSpPr>
        <p:spPr>
          <a:xfrm>
            <a:off x="1962606" y="493365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>
                <a:latin typeface="+mn-ea"/>
              </a:rPr>
              <a:t>디펜스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75C207-01D2-4CEF-A749-405D4F9D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4003168"/>
            <a:ext cx="1030778" cy="10307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55C9D4-E7BE-4D3E-A1E7-9D346845A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5163882"/>
            <a:ext cx="1030778" cy="10307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7640D4-C7E5-4A81-9873-5374ECFB6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1671415"/>
            <a:ext cx="1030778" cy="10307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E54F92-65F8-4C26-95F1-2AFC31F0C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2673829"/>
            <a:ext cx="1030778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54882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9000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54882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1.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7537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A2A148-4571-4627-9C65-39F7A261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98" y="2194634"/>
            <a:ext cx="4470895" cy="4338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6DCBE-EC2F-4877-9A75-749A2516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79" y="2181934"/>
            <a:ext cx="4057425" cy="433856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68B110-1F58-4FC0-B435-D6E2FA034BA3}"/>
              </a:ext>
            </a:extLst>
          </p:cNvPr>
          <p:cNvSpPr/>
          <p:nvPr/>
        </p:nvSpPr>
        <p:spPr>
          <a:xfrm>
            <a:off x="3968943" y="1175439"/>
            <a:ext cx="4254113" cy="67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디펜스 게임 장르의 부각</a:t>
            </a:r>
          </a:p>
        </p:txBody>
      </p:sp>
    </p:spTree>
    <p:extLst>
      <p:ext uri="{BB962C8B-B14F-4D97-AF65-F5344CB8AC3E}">
        <p14:creationId xmlns:p14="http://schemas.microsoft.com/office/powerpoint/2010/main" val="3836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272A4C-D768-4751-BB88-6F04C8DFC387}"/>
              </a:ext>
            </a:extLst>
          </p:cNvPr>
          <p:cNvSpPr/>
          <p:nvPr/>
        </p:nvSpPr>
        <p:spPr>
          <a:xfrm>
            <a:off x="6515096" y="2188621"/>
            <a:ext cx="4686303" cy="3945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A5567-67F7-4A5A-A0A4-CA4F2FBA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"/>
          <a:stretch/>
        </p:blipFill>
        <p:spPr>
          <a:xfrm>
            <a:off x="1523121" y="1281455"/>
            <a:ext cx="3950579" cy="5017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5614F-F51B-4133-8EA8-850E12239D5C}"/>
              </a:ext>
            </a:extLst>
          </p:cNvPr>
          <p:cNvSpPr/>
          <p:nvPr/>
        </p:nvSpPr>
        <p:spPr>
          <a:xfrm>
            <a:off x="6197599" y="1605580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디펜스 장르의 장점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777BC4-8A63-46B8-AF06-D5D7AE2164FA}"/>
              </a:ext>
            </a:extLst>
          </p:cNvPr>
          <p:cNvSpPr/>
          <p:nvPr/>
        </p:nvSpPr>
        <p:spPr>
          <a:xfrm>
            <a:off x="6515095" y="1698943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18B96-1F1D-4242-AEFC-43DAF5B7A77E}"/>
              </a:ext>
            </a:extLst>
          </p:cNvPr>
          <p:cNvSpPr/>
          <p:nvPr/>
        </p:nvSpPr>
        <p:spPr>
          <a:xfrm>
            <a:off x="6862010" y="2554600"/>
            <a:ext cx="160755" cy="17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93C16C-97E0-4C8A-9D0F-1766BE818514}"/>
              </a:ext>
            </a:extLst>
          </p:cNvPr>
          <p:cNvSpPr/>
          <p:nvPr/>
        </p:nvSpPr>
        <p:spPr>
          <a:xfrm>
            <a:off x="7194382" y="2401065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전략적 요소를 통한 재미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589A07-EE07-4EEB-BD8D-0C58C0F80934}"/>
              </a:ext>
            </a:extLst>
          </p:cNvPr>
          <p:cNvSpPr/>
          <p:nvPr/>
        </p:nvSpPr>
        <p:spPr>
          <a:xfrm>
            <a:off x="6887410" y="3419024"/>
            <a:ext cx="160755" cy="17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FB34B-0CC1-4A51-84A3-362A872D50DF}"/>
              </a:ext>
            </a:extLst>
          </p:cNvPr>
          <p:cNvSpPr/>
          <p:nvPr/>
        </p:nvSpPr>
        <p:spPr>
          <a:xfrm>
            <a:off x="7219782" y="3274051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빠른 템포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짧은 플레이 타임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05B5E9-38B6-44D8-B0D5-89C1D28573DD}"/>
              </a:ext>
            </a:extLst>
          </p:cNvPr>
          <p:cNvSpPr/>
          <p:nvPr/>
        </p:nvSpPr>
        <p:spPr>
          <a:xfrm>
            <a:off x="6887410" y="4437801"/>
            <a:ext cx="160755" cy="17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8F6CB-0D8C-490F-8A62-455848774BE9}"/>
              </a:ext>
            </a:extLst>
          </p:cNvPr>
          <p:cNvSpPr/>
          <p:nvPr/>
        </p:nvSpPr>
        <p:spPr>
          <a:xfrm>
            <a:off x="7219782" y="4242028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간단한 조작과 높은 접근성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29A55-9CD9-48E6-AAE9-24920223FFD6}"/>
              </a:ext>
            </a:extLst>
          </p:cNvPr>
          <p:cNvSpPr/>
          <p:nvPr/>
        </p:nvSpPr>
        <p:spPr>
          <a:xfrm>
            <a:off x="6887410" y="5488587"/>
            <a:ext cx="160755" cy="17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562DC9-865D-495C-9B40-9DCD4042EE09}"/>
              </a:ext>
            </a:extLst>
          </p:cNvPr>
          <p:cNvSpPr/>
          <p:nvPr/>
        </p:nvSpPr>
        <p:spPr>
          <a:xfrm>
            <a:off x="7219782" y="5292814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장르의 재해석 및 영역 확장 가능성</a:t>
            </a:r>
          </a:p>
        </p:txBody>
      </p:sp>
    </p:spTree>
    <p:extLst>
      <p:ext uri="{BB962C8B-B14F-4D97-AF65-F5344CB8AC3E}">
        <p14:creationId xmlns:p14="http://schemas.microsoft.com/office/powerpoint/2010/main" val="15255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25259E-4AD7-466E-8C16-86084CFF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75" y="2986141"/>
            <a:ext cx="3985325" cy="296751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290D1C-AB95-42BE-8994-339F1E246B3D}"/>
              </a:ext>
            </a:extLst>
          </p:cNvPr>
          <p:cNvGrpSpPr/>
          <p:nvPr/>
        </p:nvGrpSpPr>
        <p:grpSpPr>
          <a:xfrm>
            <a:off x="2670472" y="1918993"/>
            <a:ext cx="8311760" cy="681158"/>
            <a:chOff x="2810024" y="1331683"/>
            <a:chExt cx="8311760" cy="6811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29FA04-17BE-4BBE-B35E-B6BA7A7261AE}"/>
                </a:ext>
              </a:extLst>
            </p:cNvPr>
            <p:cNvSpPr/>
            <p:nvPr/>
          </p:nvSpPr>
          <p:spPr>
            <a:xfrm>
              <a:off x="2810024" y="1333377"/>
              <a:ext cx="3622332" cy="679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디펜스 게임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B745C8-E287-436E-A340-26900AB9D730}"/>
                </a:ext>
              </a:extLst>
            </p:cNvPr>
            <p:cNvSpPr/>
            <p:nvPr/>
          </p:nvSpPr>
          <p:spPr>
            <a:xfrm>
              <a:off x="7499452" y="1331683"/>
              <a:ext cx="3622332" cy="6794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RPG</a:t>
              </a:r>
              <a:r>
                <a:rPr lang="ko-KR" altLang="en-US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적 요소</a:t>
              </a:r>
            </a:p>
          </p:txBody>
        </p:sp>
        <p:sp>
          <p:nvSpPr>
            <p:cNvPr id="18" name="십자형 17">
              <a:extLst>
                <a:ext uri="{FF2B5EF4-FFF2-40B4-BE49-F238E27FC236}">
                  <a16:creationId xmlns:a16="http://schemas.microsoft.com/office/drawing/2014/main" id="{FA263C27-FEFD-4DD2-93F5-1E11B04B679E}"/>
                </a:ext>
              </a:extLst>
            </p:cNvPr>
            <p:cNvSpPr/>
            <p:nvPr/>
          </p:nvSpPr>
          <p:spPr>
            <a:xfrm>
              <a:off x="6692780" y="1421222"/>
              <a:ext cx="546248" cy="552827"/>
            </a:xfrm>
            <a:prstGeom prst="plus">
              <a:avLst>
                <a:gd name="adj" fmla="val 389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015731" y="99992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차별화 요소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819150" y="1106961"/>
            <a:ext cx="152399" cy="355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3BDB5-F587-4D9E-8BAF-CD1462B09BE4}"/>
              </a:ext>
            </a:extLst>
          </p:cNvPr>
          <p:cNvSpPr txBox="1"/>
          <p:nvPr/>
        </p:nvSpPr>
        <p:spPr>
          <a:xfrm>
            <a:off x="3032296" y="5953655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&lt;Kingdom Rush&gt;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3819B1-66E9-454D-AC9C-9602B28AB289}"/>
              </a:ext>
            </a:extLst>
          </p:cNvPr>
          <p:cNvSpPr/>
          <p:nvPr/>
        </p:nvSpPr>
        <p:spPr>
          <a:xfrm>
            <a:off x="6620710" y="3566379"/>
            <a:ext cx="160755" cy="17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C91AD-1941-4437-9022-BADEE2508B46}"/>
              </a:ext>
            </a:extLst>
          </p:cNvPr>
          <p:cNvSpPr/>
          <p:nvPr/>
        </p:nvSpPr>
        <p:spPr>
          <a:xfrm>
            <a:off x="6953082" y="3291977"/>
            <a:ext cx="4616618" cy="101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직접 조종 가능한 영웅을 추가하여 게임에 지속적으로 참여하도록 유도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1B36D7-8C2C-422F-BFDB-B94EB57D4F7D}"/>
              </a:ext>
            </a:extLst>
          </p:cNvPr>
          <p:cNvSpPr/>
          <p:nvPr/>
        </p:nvSpPr>
        <p:spPr>
          <a:xfrm>
            <a:off x="6646110" y="4824503"/>
            <a:ext cx="160755" cy="17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426AA5-5062-41EA-B46E-9E52E8A629C0}"/>
              </a:ext>
            </a:extLst>
          </p:cNvPr>
          <p:cNvSpPr/>
          <p:nvPr/>
        </p:nvSpPr>
        <p:spPr>
          <a:xfrm>
            <a:off x="6953082" y="4989729"/>
            <a:ext cx="4616618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RPG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요소추가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영웅의 레벨업에 의한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스탯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내 재화를 이용한 스킬 강화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컨셉의 영웅들</a:t>
            </a:r>
          </a:p>
        </p:txBody>
      </p:sp>
    </p:spTree>
    <p:extLst>
      <p:ext uri="{BB962C8B-B14F-4D97-AF65-F5344CB8AC3E}">
        <p14:creationId xmlns:p14="http://schemas.microsoft.com/office/powerpoint/2010/main" val="27065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2.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86609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558</Words>
  <Application>Microsoft Office PowerPoint</Application>
  <PresentationFormat>와이드스크린</PresentationFormat>
  <Paragraphs>221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나눔고딕</vt:lpstr>
      <vt:lpstr>맑은 고딕</vt:lpstr>
      <vt:lpstr>타이포_쌍문동 B</vt:lpstr>
      <vt:lpstr>휴먼옛체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고가은</dc:creator>
  <cp:lastModifiedBy>고가은</cp:lastModifiedBy>
  <cp:revision>13</cp:revision>
  <dcterms:created xsi:type="dcterms:W3CDTF">2022-04-16T13:10:25Z</dcterms:created>
  <dcterms:modified xsi:type="dcterms:W3CDTF">2022-04-17T11:16:53Z</dcterms:modified>
</cp:coreProperties>
</file>