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1" r:id="rId3"/>
    <p:sldId id="300" r:id="rId4"/>
    <p:sldId id="286" r:id="rId5"/>
    <p:sldId id="288" r:id="rId6"/>
    <p:sldId id="290" r:id="rId7"/>
    <p:sldId id="289" r:id="rId8"/>
    <p:sldId id="291" r:id="rId9"/>
    <p:sldId id="292" r:id="rId10"/>
    <p:sldId id="293" r:id="rId11"/>
    <p:sldId id="294" r:id="rId12"/>
    <p:sldId id="256" r:id="rId13"/>
    <p:sldId id="296" r:id="rId14"/>
    <p:sldId id="295" r:id="rId15"/>
    <p:sldId id="297" r:id="rId16"/>
    <p:sldId id="298" r:id="rId17"/>
    <p:sldId id="29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70A"/>
    <a:srgbClr val="654E3B"/>
    <a:srgbClr val="8B735E"/>
    <a:srgbClr val="A28D7B"/>
    <a:srgbClr val="C8BCAC"/>
    <a:srgbClr val="B69F88"/>
    <a:srgbClr val="7A6653"/>
    <a:srgbClr val="EAE8D7"/>
    <a:srgbClr val="A69A88"/>
    <a:srgbClr val="AA9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37" autoAdjust="0"/>
    <p:restoredTop sz="94660"/>
  </p:normalViewPr>
  <p:slideViewPr>
    <p:cSldViewPr snapToGrid="0">
      <p:cViewPr>
        <p:scale>
          <a:sx n="100" d="100"/>
          <a:sy n="100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952EC-127B-4033-97F0-A7762E047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BEA8BA-0237-45E6-9B52-1350CA2B5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B766B-0521-4FCA-BFD1-637F524D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52EC7-FFFE-4184-A3E8-8AAEABE0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22EAF-D167-46B6-A346-3651314D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17E08-E7AD-4435-B223-36F05980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83037D-85EE-43E3-B5AE-87B94C7C9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F0492-CFE1-44CF-B22C-94C37189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46E8A-A3FB-4387-B9D5-FA45248C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1803A-2B08-4C6B-83EA-DBB10F58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19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599B95-50D0-4389-AE1F-A93C45D61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13421-B49A-4659-97C5-BC11AF8D9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4C1C4-32B0-4505-802B-C4504C24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288E1-5AA4-4D1E-A808-3C4A933E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89E3D-43C4-4DE3-9AFF-988AB98F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1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80C0C-5D50-4E8A-9D75-5D4AFCCC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22831-F8EF-44E2-90B3-1F9BCC10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F3E98-AD77-4722-9758-77DD4E23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E1673-3800-4A37-8A07-F08B99C2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6D20A-D36D-4E63-9B29-1DE0A6F6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5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DB26D-0F2D-427D-8EC4-458F05E7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C34F37-6990-464B-963D-E8CEF234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E7A7B-68B7-4BD1-8E8A-84193F9F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A7178-8719-4FC8-A4B3-6526012E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21337-80D7-452F-B405-646A32D4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1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308EA-5374-4F78-A726-FC244982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B8EA5-BCF6-40A5-B7EB-E6B59D46D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B8820-E87B-407B-B9AE-7664DD5A1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AECA3-723E-4B63-A206-C42EFC56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DFE1E-EB26-4FE1-A0D3-523731EE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F6CA02-AB91-4011-B118-600AB2B9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78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8053D-C416-43D6-A99A-AB656FCA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81E43-EC10-48FC-AFCD-71AD15C2F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E78DD5-DAAE-4BA6-BCC6-94D249E4C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48F179-EA50-4AF4-AB11-9184D452D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927A52-B0FB-42E7-8B7B-EB4BAF81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0EFE72-691D-421D-AAE7-5E10079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1D0ECC-8695-4253-A985-1180A049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FE9649-2D50-4E93-9EF2-7473E508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5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514C6-8E5C-4B5F-BEC2-AC38CA96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D9AA1B-7C34-48F5-9BC2-66FB9C34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735C81-7F32-49AA-98BD-BFF62381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132AFE-6F84-4CE8-9183-A0C5E69D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0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6F66C3-3C20-4ECF-A8B3-B06116B4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B56847-D62A-4FE2-8D10-89742ACB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421567-140C-4912-8F9C-DA24126C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4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13BA7-97D4-4099-B50B-F9D55C13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F77D1-2360-4DDE-94D2-015C5674C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6D8B28-E70E-4EA2-B222-BF01580AB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42E6EA-9E0B-40DC-90B6-1328956C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0DDADB-9BB2-40E3-ADE5-1767E37C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7972C-A66D-4CE0-9ED8-D77A3FE9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6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E489F-D340-478C-BB2B-C8A21E3E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F9F1A9-909F-458F-8873-A4B27B7A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3231A-2478-47F5-90AD-71AD0FFAB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46EB56-8946-468D-8F67-3985257E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2573-B601-4E9D-8153-1E1C2820C5F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7BFD9-9ADC-47AC-8214-F720A60B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CC58CB-BBA9-4925-842A-FCFAC9E3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05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CD8F4-5D1D-45E8-A912-B3DFD16D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9A3444-3A6F-47D6-851D-8CDF57A4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18B4A-4BE3-4726-B9BD-ADEEDFBEE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2573-B601-4E9D-8153-1E1C2820C5FC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FF9A1-E087-46E1-980E-953A5CE1E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EE625-7B2A-4A98-A78E-5E4032300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6E42C-047E-4C20-9035-ECDE9FE1D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1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4E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F807F-95E3-40A2-BBC4-DDEB687B8346}"/>
              </a:ext>
            </a:extLst>
          </p:cNvPr>
          <p:cNvSpPr txBox="1"/>
          <p:nvPr/>
        </p:nvSpPr>
        <p:spPr>
          <a:xfrm>
            <a:off x="2543587" y="2505670"/>
            <a:ext cx="7104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특명</a:t>
            </a:r>
            <a:r>
              <a:rPr lang="en-US" altLang="ko-KR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 </a:t>
            </a:r>
            <a:r>
              <a:rPr lang="ko-KR" altLang="en-US" sz="54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호밀빵을</a:t>
            </a:r>
            <a:r>
              <a:rPr lang="ko-KR" altLang="en-US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지켜라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AFB3287-EC77-4B56-A4AD-9B5261EB586A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EED28E-3E60-4235-896B-A9F42A1FD05E}"/>
              </a:ext>
            </a:extLst>
          </p:cNvPr>
          <p:cNvSpPr txBox="1"/>
          <p:nvPr/>
        </p:nvSpPr>
        <p:spPr>
          <a:xfrm>
            <a:off x="5142853" y="3917911"/>
            <a:ext cx="190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호밀빵빵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팀</a:t>
            </a:r>
          </a:p>
        </p:txBody>
      </p:sp>
    </p:spTree>
    <p:extLst>
      <p:ext uri="{BB962C8B-B14F-4D97-AF65-F5344CB8AC3E}">
        <p14:creationId xmlns:p14="http://schemas.microsoft.com/office/powerpoint/2010/main" val="272977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057958-A2CC-419D-9FF2-A7D3C2DF6992}"/>
              </a:ext>
            </a:extLst>
          </p:cNvPr>
          <p:cNvSpPr/>
          <p:nvPr/>
        </p:nvSpPr>
        <p:spPr>
          <a:xfrm>
            <a:off x="1193798" y="1051056"/>
            <a:ext cx="3429001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특명</a:t>
            </a:r>
            <a:r>
              <a:rPr lang="en-US" altLang="ko-KR" sz="20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 </a:t>
            </a:r>
            <a:r>
              <a:rPr lang="ko-KR" altLang="en-US" sz="2000" dirty="0" err="1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호밀빵을</a:t>
            </a:r>
            <a:r>
              <a:rPr lang="ko-KR" altLang="en-US" sz="20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지켜라</a:t>
            </a:r>
            <a:r>
              <a:rPr lang="en-US" altLang="ko-KR" sz="20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2000" dirty="0">
              <a:solidFill>
                <a:srgbClr val="27170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4AA0B-6ED4-4C05-AB04-EE69BDE66D6D}"/>
              </a:ext>
            </a:extLst>
          </p:cNvPr>
          <p:cNvSpPr/>
          <p:nvPr/>
        </p:nvSpPr>
        <p:spPr>
          <a:xfrm>
            <a:off x="971550" y="1106961"/>
            <a:ext cx="152399" cy="355936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AD3910-2A0D-4111-B35F-61D5274B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98" y="2225012"/>
            <a:ext cx="4340227" cy="3797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D2EEB1-0705-4DBB-8D7C-6E7E83845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0" y="2225014"/>
            <a:ext cx="6000198" cy="3797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06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654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057958-A2CC-419D-9FF2-A7D3C2DF6992}"/>
              </a:ext>
            </a:extLst>
          </p:cNvPr>
          <p:cNvSpPr/>
          <p:nvPr/>
        </p:nvSpPr>
        <p:spPr>
          <a:xfrm>
            <a:off x="1193798" y="1051056"/>
            <a:ext cx="3429001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게임 설정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4AA0B-6ED4-4C05-AB04-EE69BDE66D6D}"/>
              </a:ext>
            </a:extLst>
          </p:cNvPr>
          <p:cNvSpPr/>
          <p:nvPr/>
        </p:nvSpPr>
        <p:spPr>
          <a:xfrm>
            <a:off x="971550" y="1106961"/>
            <a:ext cx="152399" cy="355936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414CE41-9246-4DFE-98B1-E254D4F9CF62}"/>
              </a:ext>
            </a:extLst>
          </p:cNvPr>
          <p:cNvGrpSpPr/>
          <p:nvPr/>
        </p:nvGrpSpPr>
        <p:grpSpPr>
          <a:xfrm>
            <a:off x="3560349" y="1210654"/>
            <a:ext cx="5173800" cy="4914899"/>
            <a:chOff x="3560349" y="1210654"/>
            <a:chExt cx="5173800" cy="491489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7123C29-FCEB-4A9B-94D5-B3281A3722A8}"/>
                </a:ext>
              </a:extLst>
            </p:cNvPr>
            <p:cNvCxnSpPr/>
            <p:nvPr/>
          </p:nvCxnSpPr>
          <p:spPr>
            <a:xfrm>
              <a:off x="6098440" y="2960266"/>
              <a:ext cx="0" cy="1192863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FFC97DC-55B0-4868-9E1C-FBE2CD6D92DF}"/>
                </a:ext>
              </a:extLst>
            </p:cNvPr>
            <p:cNvCxnSpPr/>
            <p:nvPr/>
          </p:nvCxnSpPr>
          <p:spPr>
            <a:xfrm flipH="1">
              <a:off x="4792403" y="4160432"/>
              <a:ext cx="1288010" cy="77449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43D4249-6D3E-45E3-970B-8BAA9459A810}"/>
                </a:ext>
              </a:extLst>
            </p:cNvPr>
            <p:cNvCxnSpPr/>
            <p:nvPr/>
          </p:nvCxnSpPr>
          <p:spPr>
            <a:xfrm>
              <a:off x="6127464" y="4160429"/>
              <a:ext cx="1072693" cy="67924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3CB08B3-3D0C-40D0-A02B-56AE06909C07}"/>
                </a:ext>
              </a:extLst>
            </p:cNvPr>
            <p:cNvSpPr/>
            <p:nvPr/>
          </p:nvSpPr>
          <p:spPr>
            <a:xfrm>
              <a:off x="3560349" y="4366787"/>
              <a:ext cx="1758766" cy="1758766"/>
            </a:xfrm>
            <a:prstGeom prst="ellipse">
              <a:avLst/>
            </a:prstGeom>
            <a:solidFill>
              <a:srgbClr val="AA96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EEC86C9-DC66-4680-A782-A252F4EE7619}"/>
                </a:ext>
              </a:extLst>
            </p:cNvPr>
            <p:cNvSpPr/>
            <p:nvPr/>
          </p:nvSpPr>
          <p:spPr>
            <a:xfrm>
              <a:off x="5216617" y="1210654"/>
              <a:ext cx="1758766" cy="1758766"/>
            </a:xfrm>
            <a:prstGeom prst="ellipse">
              <a:avLst/>
            </a:prstGeom>
            <a:solidFill>
              <a:srgbClr val="654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840EDC2-2E35-4C63-ABC1-B2082F3C53AA}"/>
                </a:ext>
              </a:extLst>
            </p:cNvPr>
            <p:cNvSpPr/>
            <p:nvPr/>
          </p:nvSpPr>
          <p:spPr>
            <a:xfrm>
              <a:off x="6975383" y="4366787"/>
              <a:ext cx="1758766" cy="1758766"/>
            </a:xfrm>
            <a:prstGeom prst="ellipse">
              <a:avLst/>
            </a:prstGeom>
            <a:solidFill>
              <a:srgbClr val="D8C0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94EC4D4-9154-4624-BEAF-AB0AAFF44813}"/>
              </a:ext>
            </a:extLst>
          </p:cNvPr>
          <p:cNvGrpSpPr/>
          <p:nvPr/>
        </p:nvGrpSpPr>
        <p:grpSpPr>
          <a:xfrm>
            <a:off x="522851" y="4932199"/>
            <a:ext cx="2990447" cy="1464609"/>
            <a:chOff x="158105" y="4249406"/>
            <a:chExt cx="2990447" cy="146460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6F9CC7-E114-4F8E-8656-BFFD23BCEE13}"/>
                </a:ext>
              </a:extLst>
            </p:cNvPr>
            <p:cNvSpPr txBox="1"/>
            <p:nvPr/>
          </p:nvSpPr>
          <p:spPr>
            <a:xfrm>
              <a:off x="290126" y="475990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ko-KR" altLang="en-US" sz="1400" dirty="0">
                  <a:latin typeface="+mn-ea"/>
                </a:rPr>
                <a:t>적과 </a:t>
              </a:r>
              <a:r>
                <a:rPr lang="ko-KR" altLang="en-US" sz="1400" dirty="0" err="1">
                  <a:latin typeface="+mn-ea"/>
                </a:rPr>
                <a:t>조우시</a:t>
              </a:r>
              <a:r>
                <a:rPr lang="ko-KR" altLang="en-US" sz="1400" dirty="0">
                  <a:latin typeface="+mn-ea"/>
                </a:rPr>
                <a:t> 전투 돌입</a:t>
              </a:r>
              <a:endParaRPr lang="en-US" altLang="ko-KR" sz="1400" dirty="0">
                <a:latin typeface="+mn-ea"/>
              </a:endParaRPr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 err="1">
                  <a:latin typeface="+mn-ea"/>
                </a:rPr>
                <a:t>피니쉬</a:t>
              </a:r>
              <a:r>
                <a:rPr lang="ko-KR" altLang="en-US" sz="1400" dirty="0">
                  <a:latin typeface="+mn-ea"/>
                </a:rPr>
                <a:t> 라인을 지나갈 시 라이프 차감</a:t>
              </a:r>
              <a:endParaRPr lang="en-US" altLang="ko-KR" sz="1400" dirty="0">
                <a:latin typeface="+mn-ea"/>
              </a:endParaRPr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>
                  <a:latin typeface="+mn-ea"/>
                </a:rPr>
                <a:t>죽으면 재화와 경험치를 드랍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F1AD4-A966-49EE-A263-A20FAB7AC4EB}"/>
                </a:ext>
              </a:extLst>
            </p:cNvPr>
            <p:cNvSpPr txBox="1"/>
            <p:nvPr/>
          </p:nvSpPr>
          <p:spPr>
            <a:xfrm>
              <a:off x="158105" y="4249406"/>
              <a:ext cx="1027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</a:t>
              </a:r>
              <a:r>
                <a:rPr lang="ko-KR" altLang="en-US" sz="2000" spc="-150" dirty="0">
                  <a:solidFill>
                    <a:srgbClr val="654E3B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몬스터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15F5360-1F2D-432F-BFE5-999E67923118}"/>
              </a:ext>
            </a:extLst>
          </p:cNvPr>
          <p:cNvGrpSpPr/>
          <p:nvPr/>
        </p:nvGrpSpPr>
        <p:grpSpPr>
          <a:xfrm>
            <a:off x="8904241" y="4639619"/>
            <a:ext cx="2915389" cy="1646993"/>
            <a:chOff x="224051" y="4283216"/>
            <a:chExt cx="2915389" cy="164699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F7FE91-D263-47A7-BAA4-2AFF44353271}"/>
                </a:ext>
              </a:extLst>
            </p:cNvPr>
            <p:cNvSpPr txBox="1"/>
            <p:nvPr/>
          </p:nvSpPr>
          <p:spPr>
            <a:xfrm>
              <a:off x="281014" y="4760658"/>
              <a:ext cx="285842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ko-KR" altLang="en-US" sz="1400" dirty="0">
                  <a:latin typeface="+mn-ea"/>
                </a:rPr>
                <a:t>전략적인 배치로 다양한 전술 활용 가용</a:t>
              </a:r>
              <a:endParaRPr lang="en-US" altLang="ko-KR" sz="1400" dirty="0">
                <a:latin typeface="+mn-ea"/>
              </a:endParaRPr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>
                  <a:latin typeface="+mn-ea"/>
                </a:rPr>
                <a:t>특성과 업그레이드를 통한 타워 능력치 강화</a:t>
              </a:r>
              <a:endParaRPr lang="en-US" altLang="ko-KR" sz="1400" dirty="0">
                <a:latin typeface="+mn-ea"/>
              </a:endParaRPr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>
                  <a:latin typeface="+mn-ea"/>
                </a:rPr>
                <a:t>다양한 종류의 타워 건설 가능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6EBCF5-BFED-44E7-BD5F-9673AA8F652B}"/>
                </a:ext>
              </a:extLst>
            </p:cNvPr>
            <p:cNvSpPr txBox="1"/>
            <p:nvPr/>
          </p:nvSpPr>
          <p:spPr>
            <a:xfrm>
              <a:off x="224051" y="4283216"/>
              <a:ext cx="7906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</a:t>
              </a:r>
              <a:r>
                <a:rPr lang="ko-KR" altLang="en-US" sz="2000" spc="-150" dirty="0">
                  <a:solidFill>
                    <a:srgbClr val="654E3B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타워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C6D0D28-4098-4FCD-AE15-BEEB9EED77EE}"/>
              </a:ext>
            </a:extLst>
          </p:cNvPr>
          <p:cNvGrpSpPr/>
          <p:nvPr/>
        </p:nvGrpSpPr>
        <p:grpSpPr>
          <a:xfrm>
            <a:off x="7200157" y="1360480"/>
            <a:ext cx="2858426" cy="1496850"/>
            <a:chOff x="281014" y="4117515"/>
            <a:chExt cx="2858426" cy="14968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F280A5-28CF-4C0D-9C81-123D752BC8C3}"/>
                </a:ext>
              </a:extLst>
            </p:cNvPr>
            <p:cNvSpPr txBox="1"/>
            <p:nvPr/>
          </p:nvSpPr>
          <p:spPr>
            <a:xfrm>
              <a:off x="281014" y="466025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ko-KR" altLang="en-US" sz="1400" dirty="0">
                  <a:latin typeface="+mn-ea"/>
                </a:rPr>
                <a:t>플레이어가 직접 조작</a:t>
              </a:r>
              <a:endParaRPr lang="en-US" altLang="ko-KR" sz="1400" dirty="0">
                <a:latin typeface="+mn-ea"/>
              </a:endParaRPr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 err="1">
                  <a:latin typeface="+mn-ea"/>
                </a:rPr>
                <a:t>몬스터들을</a:t>
              </a:r>
              <a:r>
                <a:rPr lang="ko-KR" altLang="en-US" sz="1400" dirty="0">
                  <a:latin typeface="+mn-ea"/>
                </a:rPr>
                <a:t> 잡고 </a:t>
              </a:r>
              <a:r>
                <a:rPr lang="ko-KR" altLang="en-US" sz="1400" dirty="0" err="1">
                  <a:latin typeface="+mn-ea"/>
                </a:rPr>
                <a:t>레벨업</a:t>
              </a:r>
              <a:endParaRPr lang="en-US" altLang="ko-KR" sz="1400" dirty="0">
                <a:latin typeface="+mn-ea"/>
              </a:endParaRPr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>
                  <a:latin typeface="+mn-ea"/>
                </a:rPr>
                <a:t>재화를 통해 스킬 강화</a:t>
              </a:r>
              <a:endParaRPr lang="en-US" altLang="ko-KR" sz="1400" dirty="0">
                <a:latin typeface="+mn-ea"/>
              </a:endParaRPr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 err="1">
                  <a:latin typeface="+mn-ea"/>
                </a:rPr>
                <a:t>영웅별</a:t>
              </a:r>
              <a:r>
                <a:rPr lang="ko-KR" altLang="en-US" sz="1400" dirty="0">
                  <a:latin typeface="+mn-ea"/>
                </a:rPr>
                <a:t> </a:t>
              </a:r>
              <a:r>
                <a:rPr lang="ko-KR" altLang="en-US" sz="1400" dirty="0" err="1">
                  <a:latin typeface="+mn-ea"/>
                </a:rPr>
                <a:t>개성있는</a:t>
              </a:r>
              <a:r>
                <a:rPr lang="ko-KR" altLang="en-US" sz="1400" dirty="0">
                  <a:latin typeface="+mn-ea"/>
                </a:rPr>
                <a:t> 스킬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83EBEA-A2AB-4504-AAD4-0245B1E33CD5}"/>
                </a:ext>
              </a:extLst>
            </p:cNvPr>
            <p:cNvSpPr txBox="1"/>
            <p:nvPr/>
          </p:nvSpPr>
          <p:spPr>
            <a:xfrm>
              <a:off x="281014" y="4117515"/>
              <a:ext cx="7906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</a:t>
              </a:r>
              <a:r>
                <a:rPr lang="ko-KR" altLang="en-US" sz="2000" spc="-150" dirty="0">
                  <a:solidFill>
                    <a:srgbClr val="654E3B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영웅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F83DEF7-88D3-434E-A36A-8E9AF554E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25" y="4666024"/>
            <a:ext cx="1035813" cy="103581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E54B11C-FE7C-49F8-88E4-F761963D7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05" y="1402058"/>
            <a:ext cx="1249318" cy="1249318"/>
          </a:xfrm>
          <a:prstGeom prst="rect">
            <a:avLst/>
          </a:prstGeom>
        </p:spPr>
      </p:pic>
      <p:pic>
        <p:nvPicPr>
          <p:cNvPr id="30" name="그림 29" descr="텍스트, 클립아트, 표지판이(가) 표시된 사진&#10;&#10;자동 생성된 설명">
            <a:extLst>
              <a:ext uri="{FF2B5EF4-FFF2-40B4-BE49-F238E27FC236}">
                <a16:creationId xmlns:a16="http://schemas.microsoft.com/office/drawing/2014/main" id="{CE33B9FF-735E-4A72-B0A3-3E5A917E3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52" y="4582448"/>
            <a:ext cx="984803" cy="136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6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3294B46A-54FB-419E-8FE2-4492A7DDAA83}"/>
              </a:ext>
            </a:extLst>
          </p:cNvPr>
          <p:cNvGrpSpPr/>
          <p:nvPr/>
        </p:nvGrpSpPr>
        <p:grpSpPr>
          <a:xfrm>
            <a:off x="4440286" y="985998"/>
            <a:ext cx="1779074" cy="1772121"/>
            <a:chOff x="5233068" y="236858"/>
            <a:chExt cx="2325778" cy="20229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5F98CA-7ABF-4470-B25B-96D07C2B9B56}"/>
                </a:ext>
              </a:extLst>
            </p:cNvPr>
            <p:cNvSpPr/>
            <p:nvPr/>
          </p:nvSpPr>
          <p:spPr>
            <a:xfrm>
              <a:off x="5233068" y="236858"/>
              <a:ext cx="2325778" cy="1717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522BDC-BE64-4CF4-9FDB-A8C1C0ED6729}"/>
                </a:ext>
              </a:extLst>
            </p:cNvPr>
            <p:cNvSpPr txBox="1"/>
            <p:nvPr/>
          </p:nvSpPr>
          <p:spPr>
            <a:xfrm>
              <a:off x="5940038" y="1943587"/>
              <a:ext cx="1618808" cy="31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story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B505DB4-401D-4CBF-9C06-194ACF55E402}"/>
                </a:ext>
              </a:extLst>
            </p:cNvPr>
            <p:cNvSpPr/>
            <p:nvPr/>
          </p:nvSpPr>
          <p:spPr>
            <a:xfrm>
              <a:off x="6977422" y="1617114"/>
              <a:ext cx="541904" cy="217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Skip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D679654-C2E9-471B-B5F8-E239B6DDD1C4}"/>
              </a:ext>
            </a:extLst>
          </p:cNvPr>
          <p:cNvGrpSpPr/>
          <p:nvPr/>
        </p:nvGrpSpPr>
        <p:grpSpPr>
          <a:xfrm>
            <a:off x="539458" y="979300"/>
            <a:ext cx="3565214" cy="2513410"/>
            <a:chOff x="573343" y="377961"/>
            <a:chExt cx="4005138" cy="28573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D309D29-0388-45A0-BF1D-74550ABD4357}"/>
                </a:ext>
              </a:extLst>
            </p:cNvPr>
            <p:cNvSpPr/>
            <p:nvPr/>
          </p:nvSpPr>
          <p:spPr>
            <a:xfrm>
              <a:off x="573343" y="377961"/>
              <a:ext cx="4005138" cy="25247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4173A07-92A5-4483-A62B-9B16578F3211}"/>
                </a:ext>
              </a:extLst>
            </p:cNvPr>
            <p:cNvSpPr/>
            <p:nvPr/>
          </p:nvSpPr>
          <p:spPr>
            <a:xfrm>
              <a:off x="1700895" y="1017547"/>
              <a:ext cx="1750033" cy="346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게임제목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0B1D86-C1E6-495F-A0DE-AD3305FE507D}"/>
                </a:ext>
              </a:extLst>
            </p:cNvPr>
            <p:cNvSpPr/>
            <p:nvPr/>
          </p:nvSpPr>
          <p:spPr>
            <a:xfrm>
              <a:off x="1945759" y="1714199"/>
              <a:ext cx="1090184" cy="240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게임 시작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16A3DBE-6D4B-4786-A378-FED5E2A2769E}"/>
                </a:ext>
              </a:extLst>
            </p:cNvPr>
            <p:cNvSpPr/>
            <p:nvPr/>
          </p:nvSpPr>
          <p:spPr>
            <a:xfrm>
              <a:off x="1964061" y="2192665"/>
              <a:ext cx="1090184" cy="240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게임 종료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5B6B26-4DBC-4A4F-B5F0-1A156D5BEFDB}"/>
                </a:ext>
              </a:extLst>
            </p:cNvPr>
            <p:cNvSpPr txBox="1"/>
            <p:nvPr/>
          </p:nvSpPr>
          <p:spPr>
            <a:xfrm>
              <a:off x="2236384" y="2920405"/>
              <a:ext cx="1552353" cy="314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main</a:t>
              </a:r>
              <a:endParaRPr lang="ko-KR" altLang="en-US" sz="12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3FEA050-1911-4FD9-B272-ED060822BCC2}"/>
                </a:ext>
              </a:extLst>
            </p:cNvPr>
            <p:cNvSpPr/>
            <p:nvPr/>
          </p:nvSpPr>
          <p:spPr>
            <a:xfrm>
              <a:off x="3970238" y="471745"/>
              <a:ext cx="502867" cy="205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설정</a:t>
              </a:r>
              <a:endParaRPr lang="en-US" altLang="ko-KR" sz="1000" dirty="0"/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0639049A-479E-43A5-B2E7-27EA350C1696}"/>
              </a:ext>
            </a:extLst>
          </p:cNvPr>
          <p:cNvGrpSpPr/>
          <p:nvPr/>
        </p:nvGrpSpPr>
        <p:grpSpPr>
          <a:xfrm>
            <a:off x="10418880" y="922181"/>
            <a:ext cx="1890616" cy="1806807"/>
            <a:chOff x="5667153" y="2422053"/>
            <a:chExt cx="1890616" cy="202889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B5141AA-F6E1-4316-A804-5EFE223D353E}"/>
                </a:ext>
              </a:extLst>
            </p:cNvPr>
            <p:cNvSpPr/>
            <p:nvPr/>
          </p:nvSpPr>
          <p:spPr>
            <a:xfrm>
              <a:off x="5667153" y="2422053"/>
              <a:ext cx="1310269" cy="1717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EBA1F2-D996-40BC-85C5-8BFDFC3222A3}"/>
                </a:ext>
              </a:extLst>
            </p:cNvPr>
            <p:cNvSpPr txBox="1"/>
            <p:nvPr/>
          </p:nvSpPr>
          <p:spPr>
            <a:xfrm>
              <a:off x="6005416" y="4139903"/>
              <a:ext cx="1552353" cy="311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setting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9C55022-EBF6-45E4-9E7E-FFADD33834C5}"/>
                </a:ext>
              </a:extLst>
            </p:cNvPr>
            <p:cNvSpPr/>
            <p:nvPr/>
          </p:nvSpPr>
          <p:spPr>
            <a:xfrm>
              <a:off x="5727975" y="2950515"/>
              <a:ext cx="460174" cy="1902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소리</a:t>
              </a:r>
              <a:endParaRPr lang="en-US" altLang="ko-KR" sz="8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651C8E7-6339-4350-AD21-5D3F72CE0A3E}"/>
                </a:ext>
              </a:extLst>
            </p:cNvPr>
            <p:cNvSpPr/>
            <p:nvPr/>
          </p:nvSpPr>
          <p:spPr>
            <a:xfrm>
              <a:off x="6237224" y="3048186"/>
              <a:ext cx="567610" cy="457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F47ED47-49A2-4371-AF06-0C6D8F53CA7C}"/>
                </a:ext>
              </a:extLst>
            </p:cNvPr>
            <p:cNvSpPr/>
            <p:nvPr/>
          </p:nvSpPr>
          <p:spPr>
            <a:xfrm>
              <a:off x="6348716" y="2993046"/>
              <a:ext cx="49045" cy="1477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7F519F7-91F3-4788-965A-2BD6DE0F23E5}"/>
                </a:ext>
              </a:extLst>
            </p:cNvPr>
            <p:cNvSpPr/>
            <p:nvPr/>
          </p:nvSpPr>
          <p:spPr>
            <a:xfrm>
              <a:off x="5980036" y="3447331"/>
              <a:ext cx="737360" cy="234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main</a:t>
              </a: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9C7E8580-3ACC-451A-BC1E-660ECBC93963}"/>
              </a:ext>
            </a:extLst>
          </p:cNvPr>
          <p:cNvGrpSpPr/>
          <p:nvPr/>
        </p:nvGrpSpPr>
        <p:grpSpPr>
          <a:xfrm>
            <a:off x="193913" y="4148601"/>
            <a:ext cx="4391683" cy="2431162"/>
            <a:chOff x="-20513" y="3682221"/>
            <a:chExt cx="4933587" cy="276384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DADFC1A-E3CD-49CC-8E67-5D7BCAD9C2B4}"/>
                </a:ext>
              </a:extLst>
            </p:cNvPr>
            <p:cNvSpPr/>
            <p:nvPr/>
          </p:nvSpPr>
          <p:spPr>
            <a:xfrm>
              <a:off x="907936" y="3682221"/>
              <a:ext cx="4005138" cy="25247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0C3143B-8C50-435F-A2D8-C2ADC61281FC}"/>
                </a:ext>
              </a:extLst>
            </p:cNvPr>
            <p:cNvSpPr txBox="1"/>
            <p:nvPr/>
          </p:nvSpPr>
          <p:spPr>
            <a:xfrm>
              <a:off x="2503008" y="6131162"/>
              <a:ext cx="1552353" cy="314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game</a:t>
              </a:r>
              <a:endParaRPr lang="ko-KR" altLang="en-US" sz="12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BD4B313-9987-429B-BFF1-870D5621CB27}"/>
                </a:ext>
              </a:extLst>
            </p:cNvPr>
            <p:cNvSpPr/>
            <p:nvPr/>
          </p:nvSpPr>
          <p:spPr>
            <a:xfrm>
              <a:off x="1119603" y="3781293"/>
              <a:ext cx="657909" cy="2136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목숨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빵</a:t>
              </a:r>
              <a:r>
                <a:rPr lang="en-US" altLang="ko-KR" sz="900" dirty="0"/>
                <a:t>)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12A15D5-705E-493F-B93B-4CAD5F99E48D}"/>
                </a:ext>
              </a:extLst>
            </p:cNvPr>
            <p:cNvSpPr/>
            <p:nvPr/>
          </p:nvSpPr>
          <p:spPr>
            <a:xfrm>
              <a:off x="1819189" y="3773740"/>
              <a:ext cx="643176" cy="2211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다이아</a:t>
              </a:r>
              <a:endParaRPr lang="en-US" altLang="ko-KR" sz="10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8406BA3-A860-4556-8FAD-C7F51B819591}"/>
                </a:ext>
              </a:extLst>
            </p:cNvPr>
            <p:cNvSpPr/>
            <p:nvPr/>
          </p:nvSpPr>
          <p:spPr>
            <a:xfrm>
              <a:off x="2503008" y="3777878"/>
              <a:ext cx="590678" cy="214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골드</a:t>
              </a:r>
              <a:endParaRPr lang="en-US" altLang="ko-KR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0B91D1A-18DD-48A7-9FB1-A1F85030CEF9}"/>
                </a:ext>
              </a:extLst>
            </p:cNvPr>
            <p:cNvSpPr/>
            <p:nvPr/>
          </p:nvSpPr>
          <p:spPr>
            <a:xfrm>
              <a:off x="4306184" y="3781292"/>
              <a:ext cx="502867" cy="2114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설정</a:t>
              </a:r>
              <a:endParaRPr lang="en-US" altLang="ko-KR" sz="10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327186F-6B9C-4B65-BF0C-6FB2F21F55D8}"/>
                </a:ext>
              </a:extLst>
            </p:cNvPr>
            <p:cNvSpPr/>
            <p:nvPr/>
          </p:nvSpPr>
          <p:spPr>
            <a:xfrm>
              <a:off x="1019454" y="5896751"/>
              <a:ext cx="590678" cy="2280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스킬</a:t>
              </a:r>
              <a:r>
                <a:rPr lang="en-US" altLang="ko-KR" sz="1000" dirty="0"/>
                <a:t>1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5C3875E-9E63-4082-829E-33357A7CAE73}"/>
                </a:ext>
              </a:extLst>
            </p:cNvPr>
            <p:cNvSpPr/>
            <p:nvPr/>
          </p:nvSpPr>
          <p:spPr>
            <a:xfrm>
              <a:off x="1683473" y="5902239"/>
              <a:ext cx="590678" cy="2280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스킬</a:t>
              </a:r>
              <a:r>
                <a:rPr lang="en-US" altLang="ko-KR" sz="1000" dirty="0"/>
                <a:t>2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105F135-2BB5-459E-84EB-C36CC94D1A17}"/>
                </a:ext>
              </a:extLst>
            </p:cNvPr>
            <p:cNvSpPr/>
            <p:nvPr/>
          </p:nvSpPr>
          <p:spPr>
            <a:xfrm>
              <a:off x="1119603" y="4090371"/>
              <a:ext cx="590678" cy="192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wave</a:t>
              </a:r>
              <a:endParaRPr lang="en-US" altLang="ko-KR" sz="7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02C0ABD-AAF1-4A4A-8DDB-E7A1C7B958EA}"/>
                </a:ext>
              </a:extLst>
            </p:cNvPr>
            <p:cNvSpPr/>
            <p:nvPr/>
          </p:nvSpPr>
          <p:spPr>
            <a:xfrm>
              <a:off x="13056" y="4748157"/>
              <a:ext cx="790705" cy="10025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E6EF661-C002-4AAC-B6E6-04F58CD0C612}"/>
                </a:ext>
              </a:extLst>
            </p:cNvPr>
            <p:cNvSpPr txBox="1"/>
            <p:nvPr/>
          </p:nvSpPr>
          <p:spPr>
            <a:xfrm>
              <a:off x="-20513" y="5787136"/>
              <a:ext cx="2052445" cy="244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타워 선택 화면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CBD26F6E-BCF3-45E6-9859-60A2AE748E9E}"/>
                </a:ext>
              </a:extLst>
            </p:cNvPr>
            <p:cNvSpPr/>
            <p:nvPr/>
          </p:nvSpPr>
          <p:spPr>
            <a:xfrm>
              <a:off x="1699490" y="4808447"/>
              <a:ext cx="643176" cy="29766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/>
                <a:t>tower</a:t>
              </a:r>
              <a:endParaRPr lang="ko-KR" altLang="en-US" sz="500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14C0AC6E-A6B1-4169-A4B7-FBEDA49F0C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268" y="4972284"/>
              <a:ext cx="941456" cy="115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AF1F5628-C315-4F69-B73E-E84BEE741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473" y="5037763"/>
              <a:ext cx="921932" cy="119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4CFA59BD-0D92-4D70-80A7-EB2613B17269}"/>
                </a:ext>
              </a:extLst>
            </p:cNvPr>
            <p:cNvSpPr/>
            <p:nvPr/>
          </p:nvSpPr>
          <p:spPr>
            <a:xfrm>
              <a:off x="1658742" y="4461230"/>
              <a:ext cx="898900" cy="310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upgrade</a:t>
              </a:r>
              <a:endParaRPr lang="ko-KR" altLang="en-US" sz="5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7C87FE1-8DAF-4653-A54E-02DE19D71BA7}"/>
                </a:ext>
              </a:extLst>
            </p:cNvPr>
            <p:cNvSpPr/>
            <p:nvPr/>
          </p:nvSpPr>
          <p:spPr>
            <a:xfrm>
              <a:off x="2598571" y="5867167"/>
              <a:ext cx="2221378" cy="27763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타워정보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40056919-7751-4913-A63A-FD91EAEB238F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2021078" y="5106113"/>
              <a:ext cx="1126547" cy="733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CA9C74A7-DEDC-4414-83AB-09274EB8E6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2031" y="5106113"/>
              <a:ext cx="1141053" cy="754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7927378-5578-43AE-B99F-E8A2E34DD856}"/>
                </a:ext>
              </a:extLst>
            </p:cNvPr>
            <p:cNvSpPr/>
            <p:nvPr/>
          </p:nvSpPr>
          <p:spPr>
            <a:xfrm>
              <a:off x="2399532" y="4733607"/>
              <a:ext cx="803836" cy="24055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업그레이드</a:t>
              </a:r>
              <a:r>
                <a:rPr lang="ko-KR" altLang="en-US" sz="500" dirty="0"/>
                <a:t> 정보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CA22973-D42E-41AC-81FC-81CD2743D080}"/>
                </a:ext>
              </a:extLst>
            </p:cNvPr>
            <p:cNvSpPr/>
            <p:nvPr/>
          </p:nvSpPr>
          <p:spPr>
            <a:xfrm>
              <a:off x="55248" y="4944357"/>
              <a:ext cx="327490" cy="26909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3E582612-9658-417D-9608-439C5EFCD1AB}"/>
                </a:ext>
              </a:extLst>
            </p:cNvPr>
            <p:cNvSpPr/>
            <p:nvPr/>
          </p:nvSpPr>
          <p:spPr>
            <a:xfrm>
              <a:off x="436969" y="4952649"/>
              <a:ext cx="327490" cy="26909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2B6790F9-7EFF-4E58-8748-E87FF971EC71}"/>
                </a:ext>
              </a:extLst>
            </p:cNvPr>
            <p:cNvSpPr/>
            <p:nvPr/>
          </p:nvSpPr>
          <p:spPr>
            <a:xfrm>
              <a:off x="59253" y="5277467"/>
              <a:ext cx="327490" cy="26909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D7FA23B-3C1A-4266-AA48-7A9EEC53D9AA}"/>
                </a:ext>
              </a:extLst>
            </p:cNvPr>
            <p:cNvSpPr/>
            <p:nvPr/>
          </p:nvSpPr>
          <p:spPr>
            <a:xfrm>
              <a:off x="433785" y="5277467"/>
              <a:ext cx="327490" cy="26909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3AB104B-9D32-4ABF-86AE-C8ADFA8578AF}"/>
                </a:ext>
              </a:extLst>
            </p:cNvPr>
            <p:cNvSpPr/>
            <p:nvPr/>
          </p:nvSpPr>
          <p:spPr>
            <a:xfrm>
              <a:off x="1116284" y="4399951"/>
              <a:ext cx="4905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영웅</a:t>
              </a:r>
              <a:endParaRPr lang="ko-KR" altLang="en-US" sz="1000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2A865FA-5674-46C7-BE82-0EB8F58C4951}"/>
                </a:ext>
              </a:extLst>
            </p:cNvPr>
            <p:cNvSpPr/>
            <p:nvPr/>
          </p:nvSpPr>
          <p:spPr>
            <a:xfrm>
              <a:off x="1314793" y="5631931"/>
              <a:ext cx="699880" cy="21111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500"/>
                <a:t>스킬정보</a:t>
              </a:r>
              <a:endParaRPr lang="ko-KR" altLang="en-US" sz="500" dirty="0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ACE5D982-822F-48D7-A397-EDFD8002E209}"/>
              </a:ext>
            </a:extLst>
          </p:cNvPr>
          <p:cNvGrpSpPr/>
          <p:nvPr/>
        </p:nvGrpSpPr>
        <p:grpSpPr>
          <a:xfrm>
            <a:off x="6382645" y="969294"/>
            <a:ext cx="3565214" cy="2523416"/>
            <a:chOff x="8021710" y="451835"/>
            <a:chExt cx="4005138" cy="286872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EC5A49C-2E7F-47EE-B67A-DF4E1D008F23}"/>
                </a:ext>
              </a:extLst>
            </p:cNvPr>
            <p:cNvSpPr/>
            <p:nvPr/>
          </p:nvSpPr>
          <p:spPr>
            <a:xfrm>
              <a:off x="8021710" y="451835"/>
              <a:ext cx="4005138" cy="25247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3A5676-5BD3-48B3-9231-5AD64B4B64E1}"/>
                </a:ext>
              </a:extLst>
            </p:cNvPr>
            <p:cNvSpPr txBox="1"/>
            <p:nvPr/>
          </p:nvSpPr>
          <p:spPr>
            <a:xfrm>
              <a:off x="9622465" y="3005654"/>
              <a:ext cx="1552353" cy="314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stage</a:t>
              </a:r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3F82EDE-A87B-470D-B264-981D9A49CF3F}"/>
                </a:ext>
              </a:extLst>
            </p:cNvPr>
            <p:cNvSpPr/>
            <p:nvPr/>
          </p:nvSpPr>
          <p:spPr>
            <a:xfrm>
              <a:off x="11367223" y="2547035"/>
              <a:ext cx="489097" cy="3399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영웅정보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9ECE082-764D-40CC-B0D0-58264F3529A8}"/>
                </a:ext>
              </a:extLst>
            </p:cNvPr>
            <p:cNvSpPr/>
            <p:nvPr/>
          </p:nvSpPr>
          <p:spPr>
            <a:xfrm>
              <a:off x="8207225" y="608864"/>
              <a:ext cx="737360" cy="234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별 개수</a:t>
              </a:r>
              <a:endParaRPr lang="en-US" altLang="ko-KR" sz="10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561A53A-E229-4B98-B089-2C7D2F38DFF1}"/>
                </a:ext>
              </a:extLst>
            </p:cNvPr>
            <p:cNvSpPr/>
            <p:nvPr/>
          </p:nvSpPr>
          <p:spPr>
            <a:xfrm>
              <a:off x="11367223" y="606056"/>
              <a:ext cx="502867" cy="205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설정</a:t>
              </a:r>
              <a:endParaRPr lang="en-US" altLang="ko-KR" sz="10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1349BD1-11B7-4087-BBA5-16BACF00E78F}"/>
                </a:ext>
              </a:extLst>
            </p:cNvPr>
            <p:cNvSpPr/>
            <p:nvPr/>
          </p:nvSpPr>
          <p:spPr>
            <a:xfrm>
              <a:off x="9038769" y="606056"/>
              <a:ext cx="737360" cy="234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다이아</a:t>
              </a:r>
              <a:endParaRPr lang="en-US" altLang="ko-KR" sz="1000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BAE267D-A28C-427E-8897-BFD71E5B8092}"/>
                </a:ext>
              </a:extLst>
            </p:cNvPr>
            <p:cNvSpPr/>
            <p:nvPr/>
          </p:nvSpPr>
          <p:spPr>
            <a:xfrm>
              <a:off x="8680225" y="2275117"/>
              <a:ext cx="479890" cy="4705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C9A9916-6807-4122-9AD9-A62B9912D578}"/>
                </a:ext>
              </a:extLst>
            </p:cNvPr>
            <p:cNvSpPr/>
            <p:nvPr/>
          </p:nvSpPr>
          <p:spPr>
            <a:xfrm>
              <a:off x="9544389" y="1467468"/>
              <a:ext cx="479890" cy="4705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1263006-1FF9-4843-823B-078AF22957E4}"/>
                </a:ext>
              </a:extLst>
            </p:cNvPr>
            <p:cNvSpPr/>
            <p:nvPr/>
          </p:nvSpPr>
          <p:spPr>
            <a:xfrm>
              <a:off x="10837003" y="1607058"/>
              <a:ext cx="479890" cy="4705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E0B7E41-ACF3-46DC-91D3-3199BF723F56}"/>
                </a:ext>
              </a:extLst>
            </p:cNvPr>
            <p:cNvSpPr/>
            <p:nvPr/>
          </p:nvSpPr>
          <p:spPr>
            <a:xfrm>
              <a:off x="10754864" y="2551644"/>
              <a:ext cx="520995" cy="3451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타워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특성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0294F18-D2E7-4892-9B4E-FA0F6751488B}"/>
                </a:ext>
              </a:extLst>
            </p:cNvPr>
            <p:cNvSpPr/>
            <p:nvPr/>
          </p:nvSpPr>
          <p:spPr>
            <a:xfrm>
              <a:off x="8215543" y="924796"/>
              <a:ext cx="489097" cy="3399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영웅</a:t>
              </a:r>
              <a:endParaRPr lang="ko-KR" altLang="en-US" sz="1000" dirty="0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A8E3DB03-3EAE-419B-B4A7-A74CE9EDACE8}"/>
              </a:ext>
            </a:extLst>
          </p:cNvPr>
          <p:cNvGrpSpPr/>
          <p:nvPr/>
        </p:nvGrpSpPr>
        <p:grpSpPr>
          <a:xfrm>
            <a:off x="10217484" y="2805359"/>
            <a:ext cx="1689346" cy="1137641"/>
            <a:chOff x="1039033" y="6797999"/>
            <a:chExt cx="2570946" cy="1883947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F5FCF480-1B40-49E1-AC29-CEB3A542C9AF}"/>
                </a:ext>
              </a:extLst>
            </p:cNvPr>
            <p:cNvSpPr/>
            <p:nvPr/>
          </p:nvSpPr>
          <p:spPr>
            <a:xfrm>
              <a:off x="1039033" y="6797999"/>
              <a:ext cx="2570946" cy="18839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391536F-98C1-43DC-B7C1-19DD6CFC8C20}"/>
                </a:ext>
              </a:extLst>
            </p:cNvPr>
            <p:cNvSpPr/>
            <p:nvPr/>
          </p:nvSpPr>
          <p:spPr>
            <a:xfrm>
              <a:off x="1424701" y="7126950"/>
              <a:ext cx="1786387" cy="916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Victory/</a:t>
              </a:r>
            </a:p>
            <a:p>
              <a:pPr algn="ctr"/>
              <a:r>
                <a:rPr lang="en-US" altLang="ko-KR" sz="1200" dirty="0"/>
                <a:t>Game over</a:t>
              </a:r>
              <a:endParaRPr lang="ko-KR" altLang="en-US" sz="12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3CCF4954-E301-433B-8273-0B9806C370E8}"/>
                </a:ext>
              </a:extLst>
            </p:cNvPr>
            <p:cNvSpPr/>
            <p:nvPr/>
          </p:nvSpPr>
          <p:spPr>
            <a:xfrm>
              <a:off x="1206433" y="8175071"/>
              <a:ext cx="1090184" cy="240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restart</a:t>
              </a:r>
              <a:endParaRPr lang="ko-KR" altLang="en-US" sz="105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A7CEF0F-792B-4A9F-A89D-37730F7689B0}"/>
                </a:ext>
              </a:extLst>
            </p:cNvPr>
            <p:cNvSpPr/>
            <p:nvPr/>
          </p:nvSpPr>
          <p:spPr>
            <a:xfrm>
              <a:off x="2400657" y="8180896"/>
              <a:ext cx="1031141" cy="2346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continue</a:t>
              </a:r>
              <a:endParaRPr lang="ko-KR" altLang="en-US" sz="900" dirty="0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1E669117-425E-4B53-A804-C5B0B9055092}"/>
              </a:ext>
            </a:extLst>
          </p:cNvPr>
          <p:cNvGrpSpPr/>
          <p:nvPr/>
        </p:nvGrpSpPr>
        <p:grpSpPr>
          <a:xfrm>
            <a:off x="8471477" y="4136305"/>
            <a:ext cx="3677088" cy="2582048"/>
            <a:chOff x="8817492" y="6016285"/>
            <a:chExt cx="4130816" cy="2935379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7854ABEC-1731-4827-8019-FA7443EA91EF}"/>
                </a:ext>
              </a:extLst>
            </p:cNvPr>
            <p:cNvGrpSpPr/>
            <p:nvPr/>
          </p:nvGrpSpPr>
          <p:grpSpPr>
            <a:xfrm>
              <a:off x="8817492" y="6016285"/>
              <a:ext cx="4130816" cy="2935379"/>
              <a:chOff x="7896032" y="3799852"/>
              <a:chExt cx="4130816" cy="2935379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F853B8FC-A109-4DB5-A84E-040089FFF587}"/>
                  </a:ext>
                </a:extLst>
              </p:cNvPr>
              <p:cNvSpPr/>
              <p:nvPr/>
            </p:nvSpPr>
            <p:spPr>
              <a:xfrm>
                <a:off x="7896032" y="3799852"/>
                <a:ext cx="4005138" cy="25247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F12DD2EF-587A-4197-854F-A388A0FF7728}"/>
                  </a:ext>
                </a:extLst>
              </p:cNvPr>
              <p:cNvSpPr/>
              <p:nvPr/>
            </p:nvSpPr>
            <p:spPr>
              <a:xfrm>
                <a:off x="8399876" y="4191912"/>
                <a:ext cx="1485023" cy="18017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15180E0-4C80-49B7-A1C2-9D7DABB415FC}"/>
                  </a:ext>
                </a:extLst>
              </p:cNvPr>
              <p:cNvSpPr txBox="1"/>
              <p:nvPr/>
            </p:nvSpPr>
            <p:spPr>
              <a:xfrm>
                <a:off x="9403964" y="6455317"/>
                <a:ext cx="1552353" cy="279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영웅정보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E7E973CF-2F30-4936-8C1A-F0CA0F3C150D}"/>
                  </a:ext>
                </a:extLst>
              </p:cNvPr>
              <p:cNvSpPr/>
              <p:nvPr/>
            </p:nvSpPr>
            <p:spPr>
              <a:xfrm>
                <a:off x="10014859" y="4175436"/>
                <a:ext cx="1485023" cy="18017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2B83E73-3911-4573-A9A3-3AAD4E153002}"/>
                  </a:ext>
                </a:extLst>
              </p:cNvPr>
              <p:cNvSpPr txBox="1"/>
              <p:nvPr/>
            </p:nvSpPr>
            <p:spPr>
              <a:xfrm>
                <a:off x="8643297" y="5977215"/>
                <a:ext cx="1552353" cy="279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영웅선택창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B33E224-1E33-4143-A622-C25D0929D4CA}"/>
                  </a:ext>
                </a:extLst>
              </p:cNvPr>
              <p:cNvSpPr txBox="1"/>
              <p:nvPr/>
            </p:nvSpPr>
            <p:spPr>
              <a:xfrm>
                <a:off x="10407298" y="6005034"/>
                <a:ext cx="1552353" cy="279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/>
                  <a:t>스킬창</a:t>
                </a:r>
                <a:endParaRPr lang="ko-KR" altLang="en-US" sz="1000" dirty="0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8CD56398-A883-452F-A27C-BA25A948DD40}"/>
                  </a:ext>
                </a:extLst>
              </p:cNvPr>
              <p:cNvSpPr/>
              <p:nvPr/>
            </p:nvSpPr>
            <p:spPr>
              <a:xfrm>
                <a:off x="10399556" y="4807344"/>
                <a:ext cx="65501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영웅 캐릭터</a:t>
                </a: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4E29E3F2-D3D1-443F-A493-689A4187BE2B}"/>
                  </a:ext>
                </a:extLst>
              </p:cNvPr>
              <p:cNvSpPr/>
              <p:nvPr/>
            </p:nvSpPr>
            <p:spPr>
              <a:xfrm>
                <a:off x="10401174" y="5265874"/>
                <a:ext cx="65501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기본 </a:t>
                </a:r>
                <a:r>
                  <a:rPr lang="ko-KR" altLang="en-US" sz="1000" dirty="0" err="1"/>
                  <a:t>스탯</a:t>
                </a:r>
                <a:endParaRPr lang="ko-KR" altLang="en-US" sz="1000" dirty="0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E6E05A17-A0FF-43A7-AAD5-B2AAC9B51E77}"/>
                  </a:ext>
                </a:extLst>
              </p:cNvPr>
              <p:cNvSpPr/>
              <p:nvPr/>
            </p:nvSpPr>
            <p:spPr>
              <a:xfrm>
                <a:off x="8900651" y="5650689"/>
                <a:ext cx="518822" cy="1741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적용</a:t>
                </a:r>
                <a:endParaRPr lang="en-US" altLang="ko-KR" sz="1000" dirty="0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19291ABC-3CC4-453E-85F2-179008BA27E9}"/>
                  </a:ext>
                </a:extLst>
              </p:cNvPr>
              <p:cNvSpPr/>
              <p:nvPr/>
            </p:nvSpPr>
            <p:spPr>
              <a:xfrm>
                <a:off x="8016385" y="3873007"/>
                <a:ext cx="737360" cy="2348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별 개수</a:t>
                </a:r>
                <a:endParaRPr lang="en-US" altLang="ko-KR" sz="1000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519DE9C7-1084-4341-96E5-B12B617F7F29}"/>
                  </a:ext>
                </a:extLst>
              </p:cNvPr>
              <p:cNvSpPr/>
              <p:nvPr/>
            </p:nvSpPr>
            <p:spPr>
              <a:xfrm>
                <a:off x="8847929" y="3870199"/>
                <a:ext cx="737360" cy="2348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다이아</a:t>
                </a:r>
                <a:endParaRPr lang="en-US" altLang="ko-KR" sz="1000" dirty="0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112D091C-0FDB-487F-B5D6-2C6C997F7C64}"/>
                  </a:ext>
                </a:extLst>
              </p:cNvPr>
              <p:cNvSpPr/>
              <p:nvPr/>
            </p:nvSpPr>
            <p:spPr>
              <a:xfrm>
                <a:off x="10184066" y="4432347"/>
                <a:ext cx="291474" cy="2836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53E361EA-762F-4485-83CE-13DA7D772F11}"/>
                  </a:ext>
                </a:extLst>
              </p:cNvPr>
              <p:cNvSpPr/>
              <p:nvPr/>
            </p:nvSpPr>
            <p:spPr>
              <a:xfrm>
                <a:off x="11015361" y="4396213"/>
                <a:ext cx="291474" cy="2836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6747B960-5748-49E9-A48C-B80D4A1FE61E}"/>
                  </a:ext>
                </a:extLst>
              </p:cNvPr>
              <p:cNvSpPr/>
              <p:nvPr/>
            </p:nvSpPr>
            <p:spPr>
              <a:xfrm>
                <a:off x="10051808" y="4828497"/>
                <a:ext cx="291474" cy="2836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526E82B2-BE05-4B15-93D9-4E33AD146723}"/>
                  </a:ext>
                </a:extLst>
              </p:cNvPr>
              <p:cNvSpPr/>
              <p:nvPr/>
            </p:nvSpPr>
            <p:spPr>
              <a:xfrm>
                <a:off x="11171156" y="4801982"/>
                <a:ext cx="291474" cy="2836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4</a:t>
                </a:r>
                <a:endParaRPr lang="ko-KR" altLang="en-US" sz="1200" dirty="0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78D28E7E-D875-4B8A-B054-B71C5AA2DFD5}"/>
                  </a:ext>
                </a:extLst>
              </p:cNvPr>
              <p:cNvSpPr/>
              <p:nvPr/>
            </p:nvSpPr>
            <p:spPr>
              <a:xfrm>
                <a:off x="11326968" y="4247349"/>
                <a:ext cx="699880" cy="27763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dirty="0"/>
                  <a:t>스킬 정보</a:t>
                </a:r>
              </a:p>
            </p:txBody>
          </p:sp>
        </p:grp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F0D8708-08A6-4D81-815A-4EEF95D63D9A}"/>
                </a:ext>
              </a:extLst>
            </p:cNvPr>
            <p:cNvSpPr/>
            <p:nvPr/>
          </p:nvSpPr>
          <p:spPr>
            <a:xfrm>
              <a:off x="9622465" y="6648780"/>
              <a:ext cx="810982" cy="744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ADDAA2BE-23FC-4714-A61C-42613D5DC39A}"/>
                </a:ext>
              </a:extLst>
            </p:cNvPr>
            <p:cNvCxnSpPr>
              <a:stCxn id="153" idx="0"/>
              <a:endCxn id="153" idx="2"/>
            </p:cNvCxnSpPr>
            <p:nvPr/>
          </p:nvCxnSpPr>
          <p:spPr>
            <a:xfrm>
              <a:off x="10027956" y="6648780"/>
              <a:ext cx="0" cy="74432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71D71F7C-5717-4744-9462-639D5F171823}"/>
                </a:ext>
              </a:extLst>
            </p:cNvPr>
            <p:cNvCxnSpPr>
              <a:stCxn id="153" idx="1"/>
              <a:endCxn id="153" idx="3"/>
            </p:cNvCxnSpPr>
            <p:nvPr/>
          </p:nvCxnSpPr>
          <p:spPr>
            <a:xfrm>
              <a:off x="9622465" y="7020945"/>
              <a:ext cx="81098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AF8E6551-96EB-4347-90AA-0B4B9BA59446}"/>
              </a:ext>
            </a:extLst>
          </p:cNvPr>
          <p:cNvGrpSpPr/>
          <p:nvPr/>
        </p:nvGrpSpPr>
        <p:grpSpPr>
          <a:xfrm>
            <a:off x="4722119" y="4145555"/>
            <a:ext cx="3565214" cy="2499958"/>
            <a:chOff x="4394738" y="6500494"/>
            <a:chExt cx="4005138" cy="2842056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F83D9FD-01C5-4EBE-B89F-999BB6B11BD6}"/>
                </a:ext>
              </a:extLst>
            </p:cNvPr>
            <p:cNvSpPr/>
            <p:nvPr/>
          </p:nvSpPr>
          <p:spPr>
            <a:xfrm>
              <a:off x="4394738" y="6500494"/>
              <a:ext cx="4005138" cy="25247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1A8025C-11CD-4D9B-9CF5-DCF81622758A}"/>
                </a:ext>
              </a:extLst>
            </p:cNvPr>
            <p:cNvSpPr txBox="1"/>
            <p:nvPr/>
          </p:nvSpPr>
          <p:spPr>
            <a:xfrm>
              <a:off x="6005415" y="9062636"/>
              <a:ext cx="1552353" cy="27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타워특성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7EEAEB8-5D5C-49BE-B545-667845AD48A3}"/>
                </a:ext>
              </a:extLst>
            </p:cNvPr>
            <p:cNvSpPr/>
            <p:nvPr/>
          </p:nvSpPr>
          <p:spPr>
            <a:xfrm>
              <a:off x="4540791" y="6896013"/>
              <a:ext cx="2264043" cy="18483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BB553D02-CCA6-43BA-9E9B-E10064795FC8}"/>
                </a:ext>
              </a:extLst>
            </p:cNvPr>
            <p:cNvSpPr/>
            <p:nvPr/>
          </p:nvSpPr>
          <p:spPr>
            <a:xfrm>
              <a:off x="5394565" y="8536889"/>
              <a:ext cx="518822" cy="17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적용</a:t>
              </a:r>
              <a:endParaRPr lang="en-US" altLang="ko-KR" sz="1000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C565F27-DE2C-47DA-994D-F8A6D413E490}"/>
                </a:ext>
              </a:extLst>
            </p:cNvPr>
            <p:cNvSpPr/>
            <p:nvPr/>
          </p:nvSpPr>
          <p:spPr>
            <a:xfrm>
              <a:off x="4563022" y="6591017"/>
              <a:ext cx="737360" cy="234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별 개수</a:t>
              </a:r>
              <a:endParaRPr lang="en-US" altLang="ko-KR" sz="10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32F2BB7-70E1-4FE3-82D7-92E641E5A8AE}"/>
                </a:ext>
              </a:extLst>
            </p:cNvPr>
            <p:cNvSpPr/>
            <p:nvPr/>
          </p:nvSpPr>
          <p:spPr>
            <a:xfrm>
              <a:off x="5394566" y="6588209"/>
              <a:ext cx="737360" cy="2348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다이아</a:t>
              </a:r>
              <a:endParaRPr lang="en-US" altLang="ko-KR" sz="10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E8D3316-B3D3-4911-A5CC-37BC015CEC02}"/>
                </a:ext>
              </a:extLst>
            </p:cNvPr>
            <p:cNvSpPr/>
            <p:nvPr/>
          </p:nvSpPr>
          <p:spPr>
            <a:xfrm>
              <a:off x="6948090" y="6912293"/>
              <a:ext cx="1259136" cy="18017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72071D50-CC08-40B1-A06E-DE15C2C27B68}"/>
                </a:ext>
              </a:extLst>
            </p:cNvPr>
            <p:cNvSpPr/>
            <p:nvPr/>
          </p:nvSpPr>
          <p:spPr>
            <a:xfrm>
              <a:off x="7144211" y="7259844"/>
              <a:ext cx="944910" cy="6007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스킬 정보</a:t>
              </a: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A6B92EBB-07B2-4911-89A0-9F30E541DD58}"/>
                </a:ext>
              </a:extLst>
            </p:cNvPr>
            <p:cNvSpPr/>
            <p:nvPr/>
          </p:nvSpPr>
          <p:spPr>
            <a:xfrm>
              <a:off x="7144210" y="7969340"/>
              <a:ext cx="919735" cy="364447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업그레이드 정보</a:t>
              </a: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980281C4-CF4F-447F-8393-C93942D6B3C2}"/>
                </a:ext>
              </a:extLst>
            </p:cNvPr>
            <p:cNvSpPr/>
            <p:nvPr/>
          </p:nvSpPr>
          <p:spPr>
            <a:xfrm>
              <a:off x="7147851" y="8412195"/>
              <a:ext cx="898900" cy="1543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/>
                <a:t>upgrade</a:t>
              </a:r>
              <a:endParaRPr lang="ko-KR" altLang="en-US" sz="500" dirty="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034034BB-ACB4-4D8D-B0A4-4952AE9DD6C4}"/>
                </a:ext>
              </a:extLst>
            </p:cNvPr>
            <p:cNvSpPr/>
            <p:nvPr/>
          </p:nvSpPr>
          <p:spPr>
            <a:xfrm>
              <a:off x="4691370" y="7126950"/>
              <a:ext cx="390701" cy="1118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CE0D0C55-09B3-40B1-A084-A89EE1ACE587}"/>
                </a:ext>
              </a:extLst>
            </p:cNvPr>
            <p:cNvCxnSpPr>
              <a:cxnSpLocks/>
            </p:cNvCxnSpPr>
            <p:nvPr/>
          </p:nvCxnSpPr>
          <p:spPr>
            <a:xfrm>
              <a:off x="4699629" y="7389413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8E0F0CBA-95CC-49EC-9FB8-EB5796AE2DC1}"/>
                </a:ext>
              </a:extLst>
            </p:cNvPr>
            <p:cNvCxnSpPr>
              <a:cxnSpLocks/>
            </p:cNvCxnSpPr>
            <p:nvPr/>
          </p:nvCxnSpPr>
          <p:spPr>
            <a:xfrm>
              <a:off x="4699629" y="7674160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22418CBF-E0FB-44AA-AD81-B4ED9788C5AC}"/>
                </a:ext>
              </a:extLst>
            </p:cNvPr>
            <p:cNvCxnSpPr>
              <a:cxnSpLocks/>
            </p:cNvCxnSpPr>
            <p:nvPr/>
          </p:nvCxnSpPr>
          <p:spPr>
            <a:xfrm>
              <a:off x="4699629" y="7963342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992ACF2-2D6F-4DE4-BF66-9AA1388B0649}"/>
                </a:ext>
              </a:extLst>
            </p:cNvPr>
            <p:cNvSpPr/>
            <p:nvPr/>
          </p:nvSpPr>
          <p:spPr>
            <a:xfrm>
              <a:off x="5196605" y="7115046"/>
              <a:ext cx="390701" cy="1118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FB9AAE3E-24B6-445B-A7B5-BDA6B4AAA040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64" y="7377509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3BB4FC59-DE64-44C1-A36C-D4D009DC7921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64" y="7662256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2E1DCBBF-A208-4CEE-A259-24B3591D551B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64" y="7951438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E61F6F2F-BC34-476A-ADF4-3E2963F619A9}"/>
                </a:ext>
              </a:extLst>
            </p:cNvPr>
            <p:cNvSpPr/>
            <p:nvPr/>
          </p:nvSpPr>
          <p:spPr>
            <a:xfrm>
              <a:off x="5684241" y="7113483"/>
              <a:ext cx="390701" cy="1118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8F6CB53B-5042-4E74-84E6-C196BC71FE5C}"/>
                </a:ext>
              </a:extLst>
            </p:cNvPr>
            <p:cNvCxnSpPr>
              <a:cxnSpLocks/>
            </p:cNvCxnSpPr>
            <p:nvPr/>
          </p:nvCxnSpPr>
          <p:spPr>
            <a:xfrm>
              <a:off x="5692500" y="7375946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BB9AFD67-F0C2-404F-B0B2-4E55E05B45A9}"/>
                </a:ext>
              </a:extLst>
            </p:cNvPr>
            <p:cNvCxnSpPr>
              <a:cxnSpLocks/>
            </p:cNvCxnSpPr>
            <p:nvPr/>
          </p:nvCxnSpPr>
          <p:spPr>
            <a:xfrm>
              <a:off x="5692500" y="7660693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1528C44-82FE-4576-9D82-5431A516D10F}"/>
                </a:ext>
              </a:extLst>
            </p:cNvPr>
            <p:cNvCxnSpPr>
              <a:cxnSpLocks/>
            </p:cNvCxnSpPr>
            <p:nvPr/>
          </p:nvCxnSpPr>
          <p:spPr>
            <a:xfrm>
              <a:off x="5692500" y="7949875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5C0FEE2-01D9-43FE-833C-65F0C8866583}"/>
                </a:ext>
              </a:extLst>
            </p:cNvPr>
            <p:cNvSpPr/>
            <p:nvPr/>
          </p:nvSpPr>
          <p:spPr>
            <a:xfrm>
              <a:off x="6237224" y="7126950"/>
              <a:ext cx="390701" cy="1118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00BB5F6E-687E-4A40-A558-E7928AFC0269}"/>
                </a:ext>
              </a:extLst>
            </p:cNvPr>
            <p:cNvCxnSpPr>
              <a:cxnSpLocks/>
            </p:cNvCxnSpPr>
            <p:nvPr/>
          </p:nvCxnSpPr>
          <p:spPr>
            <a:xfrm>
              <a:off x="6245483" y="7389413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3AE2FFAB-D208-4908-A2FD-892EE083AC15}"/>
                </a:ext>
              </a:extLst>
            </p:cNvPr>
            <p:cNvCxnSpPr>
              <a:cxnSpLocks/>
            </p:cNvCxnSpPr>
            <p:nvPr/>
          </p:nvCxnSpPr>
          <p:spPr>
            <a:xfrm>
              <a:off x="6245483" y="7674160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0A055942-320B-40A9-8144-135C4ED8D3F5}"/>
                </a:ext>
              </a:extLst>
            </p:cNvPr>
            <p:cNvCxnSpPr>
              <a:cxnSpLocks/>
            </p:cNvCxnSpPr>
            <p:nvPr/>
          </p:nvCxnSpPr>
          <p:spPr>
            <a:xfrm>
              <a:off x="6245483" y="7963342"/>
              <a:ext cx="3824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9F945F5-3F4C-4CB4-9DB3-F6AE49C3C846}"/>
              </a:ext>
            </a:extLst>
          </p:cNvPr>
          <p:cNvCxnSpPr>
            <a:cxnSpLocks/>
          </p:cNvCxnSpPr>
          <p:nvPr/>
        </p:nvCxnSpPr>
        <p:spPr>
          <a:xfrm flipV="1">
            <a:off x="2731566" y="1342040"/>
            <a:ext cx="1707698" cy="939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6422D031-6820-4394-A71C-E3747D99F283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654E3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3C58D1B2-A15D-4630-9247-DF3CA2EEB29E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E73A926-6637-4D12-9DB0-69F6616908CC}"/>
              </a:ext>
            </a:extLst>
          </p:cNvPr>
          <p:cNvSpPr txBox="1"/>
          <p:nvPr/>
        </p:nvSpPr>
        <p:spPr>
          <a:xfrm>
            <a:off x="329610" y="111525"/>
            <a:ext cx="2063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27170A"/>
                </a:solidFill>
                <a:ea typeface="타이포_쌍문동 B" panose="02020803020101020101" pitchFamily="18" charset="-127"/>
              </a:rPr>
              <a:t>UI</a:t>
            </a:r>
            <a:r>
              <a:rPr lang="ko-KR" altLang="en-US" sz="3200" spc="-300" dirty="0">
                <a:solidFill>
                  <a:srgbClr val="27170A"/>
                </a:solidFill>
                <a:ea typeface="타이포_쌍문동 B" panose="02020803020101020101" pitchFamily="18" charset="-127"/>
              </a:rPr>
              <a:t> </a:t>
            </a:r>
            <a:r>
              <a:rPr lang="en-US" altLang="ko-KR" sz="3200" spc="-300" dirty="0">
                <a:solidFill>
                  <a:srgbClr val="27170A"/>
                </a:solidFill>
                <a:ea typeface="타이포_쌍문동 B" panose="02020803020101020101" pitchFamily="18" charset="-127"/>
              </a:rPr>
              <a:t>Flowchart</a:t>
            </a:r>
            <a:endParaRPr lang="ko-KR" altLang="en-US" sz="3200" spc="-300" dirty="0">
              <a:solidFill>
                <a:srgbClr val="27170A"/>
              </a:solidFill>
              <a:ea typeface="타이포_쌍문동 B" panose="02020803020101020101" pitchFamily="18" charset="-127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6212D5AD-9745-4CC9-9F02-143B138CBD6C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9217657" y="3472034"/>
            <a:ext cx="1024989" cy="303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C1330110-B27B-4DDA-8C1B-C0158102F0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7704" y="2790489"/>
            <a:ext cx="2661127" cy="1355066"/>
          </a:xfrm>
          <a:prstGeom prst="bentConnector3">
            <a:avLst>
              <a:gd name="adj1" fmla="val 997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F402C74-E39F-4A58-B226-47E50952A93B}"/>
              </a:ext>
            </a:extLst>
          </p:cNvPr>
          <p:cNvCxnSpPr>
            <a:cxnSpLocks/>
          </p:cNvCxnSpPr>
          <p:nvPr/>
        </p:nvCxnSpPr>
        <p:spPr>
          <a:xfrm>
            <a:off x="6193487" y="1344872"/>
            <a:ext cx="20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46BFA692-8EAD-4FE8-8190-97A3F572D7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25606" y="2989149"/>
            <a:ext cx="1278360" cy="1171967"/>
          </a:xfrm>
          <a:prstGeom prst="bentConnector3">
            <a:avLst>
              <a:gd name="adj1" fmla="val 99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441E90F-FB3F-48B1-B5A1-D1E0579CFDC7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5727112" y="1625457"/>
            <a:ext cx="824424" cy="314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8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4E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06A38-0C5D-48C0-86FD-03A1FCFD690A}"/>
              </a:ext>
            </a:extLst>
          </p:cNvPr>
          <p:cNvSpPr txBox="1"/>
          <p:nvPr/>
        </p:nvSpPr>
        <p:spPr>
          <a:xfrm>
            <a:off x="5196114" y="2075543"/>
            <a:ext cx="336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3.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E1AD2-1358-4B47-B907-D64496EEFAD6}"/>
              </a:ext>
            </a:extLst>
          </p:cNvPr>
          <p:cNvSpPr txBox="1"/>
          <p:nvPr/>
        </p:nvSpPr>
        <p:spPr>
          <a:xfrm>
            <a:off x="2836262" y="3296877"/>
            <a:ext cx="706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 및 일정표</a:t>
            </a:r>
          </a:p>
        </p:txBody>
      </p:sp>
    </p:spTree>
    <p:extLst>
      <p:ext uri="{BB962C8B-B14F-4D97-AF65-F5344CB8AC3E}">
        <p14:creationId xmlns:p14="http://schemas.microsoft.com/office/powerpoint/2010/main" val="833474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3417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 및 일정표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4AA0B-6ED4-4C05-AB04-EE69BDE66D6D}"/>
              </a:ext>
            </a:extLst>
          </p:cNvPr>
          <p:cNvSpPr/>
          <p:nvPr/>
        </p:nvSpPr>
        <p:spPr>
          <a:xfrm>
            <a:off x="971550" y="1106961"/>
            <a:ext cx="152399" cy="355936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1A948-39D9-4914-9E64-C9EB72E2058F}"/>
              </a:ext>
            </a:extLst>
          </p:cNvPr>
          <p:cNvSpPr txBox="1"/>
          <p:nvPr/>
        </p:nvSpPr>
        <p:spPr>
          <a:xfrm>
            <a:off x="1123949" y="1093565"/>
            <a:ext cx="181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5C6C4-2B84-4819-86F6-2B59A3F322C3}"/>
              </a:ext>
            </a:extLst>
          </p:cNvPr>
          <p:cNvSpPr/>
          <p:nvPr/>
        </p:nvSpPr>
        <p:spPr>
          <a:xfrm>
            <a:off x="1347233" y="1720755"/>
            <a:ext cx="4902200" cy="2235195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466795-9B2B-41C5-92C3-2394DD79BF13}"/>
              </a:ext>
            </a:extLst>
          </p:cNvPr>
          <p:cNvSpPr/>
          <p:nvPr/>
        </p:nvSpPr>
        <p:spPr>
          <a:xfrm>
            <a:off x="6478033" y="1720754"/>
            <a:ext cx="4902200" cy="2235195"/>
          </a:xfrm>
          <a:prstGeom prst="rect">
            <a:avLst/>
          </a:prstGeom>
          <a:solidFill>
            <a:srgbClr val="AA7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B11F2D-94E4-45AD-BFF5-D61E9EACD187}"/>
              </a:ext>
            </a:extLst>
          </p:cNvPr>
          <p:cNvSpPr/>
          <p:nvPr/>
        </p:nvSpPr>
        <p:spPr>
          <a:xfrm>
            <a:off x="1347233" y="4153020"/>
            <a:ext cx="4902200" cy="2235195"/>
          </a:xfrm>
          <a:prstGeom prst="rect">
            <a:avLst/>
          </a:prstGeom>
          <a:solidFill>
            <a:srgbClr val="AA9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F95E14-1DB7-421D-9A5B-998261AEC856}"/>
              </a:ext>
            </a:extLst>
          </p:cNvPr>
          <p:cNvSpPr/>
          <p:nvPr/>
        </p:nvSpPr>
        <p:spPr>
          <a:xfrm>
            <a:off x="6478033" y="4153019"/>
            <a:ext cx="4902200" cy="2235195"/>
          </a:xfrm>
          <a:prstGeom prst="rect">
            <a:avLst/>
          </a:prstGeom>
          <a:solidFill>
            <a:srgbClr val="EAE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13203-F910-4718-884F-6F77A7AA5ED7}"/>
              </a:ext>
            </a:extLst>
          </p:cNvPr>
          <p:cNvSpPr txBox="1"/>
          <p:nvPr/>
        </p:nvSpPr>
        <p:spPr>
          <a:xfrm>
            <a:off x="1814454" y="2004615"/>
            <a:ext cx="36396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정건창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endParaRPr lang="en-US" altLang="ko-KR" sz="700" dirty="0">
              <a:solidFill>
                <a:schemeClr val="bg1"/>
              </a:solidFill>
              <a:latin typeface="+mn-ea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영웅 조작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스킬 구현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영웅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스탯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구현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6234C2-1849-419F-A5A2-E6EF8C9FAEB5}"/>
              </a:ext>
            </a:extLst>
          </p:cNvPr>
          <p:cNvSpPr txBox="1"/>
          <p:nvPr/>
        </p:nvSpPr>
        <p:spPr>
          <a:xfrm>
            <a:off x="6937188" y="2004615"/>
            <a:ext cx="444304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박유진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7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맵 디자인 구현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메인 메뉴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, Stage,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설정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구현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영웅 선택 및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스킬창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타워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특성창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구현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45F689-981B-43A7-9CB7-8B4B4A1E2017}"/>
              </a:ext>
            </a:extLst>
          </p:cNvPr>
          <p:cNvSpPr txBox="1"/>
          <p:nvPr/>
        </p:nvSpPr>
        <p:spPr>
          <a:xfrm>
            <a:off x="1814454" y="4477430"/>
            <a:ext cx="444304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이영종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7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경로에 따른 이동 구현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전투 구현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경험치 및 재화 드랍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3CF6F-D728-4DCF-990B-4C7869B42FDA}"/>
              </a:ext>
            </a:extLst>
          </p:cNvPr>
          <p:cNvSpPr txBox="1"/>
          <p:nvPr/>
        </p:nvSpPr>
        <p:spPr>
          <a:xfrm>
            <a:off x="7028000" y="4477430"/>
            <a:ext cx="444304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고지은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타워 건설 및 판매 구현</a:t>
            </a:r>
            <a:endParaRPr lang="en-US" altLang="ko-KR" sz="1600" dirty="0">
              <a:latin typeface="+mn-ea"/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타워 특성 및 업그레이드 구현</a:t>
            </a:r>
            <a:endParaRPr lang="en-US" altLang="ko-KR" sz="1600" dirty="0">
              <a:latin typeface="+mn-ea"/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▶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공격 및 사거리 구현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B1FA79-1A0C-489D-BFB6-695BD6105A1A}"/>
              </a:ext>
            </a:extLst>
          </p:cNvPr>
          <p:cNvSpPr/>
          <p:nvPr/>
        </p:nvSpPr>
        <p:spPr>
          <a:xfrm>
            <a:off x="5454125" y="3484060"/>
            <a:ext cx="679010" cy="38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 w="0"/>
                <a:solidFill>
                  <a:srgbClr val="654E3B"/>
                </a:solidFill>
              </a:rPr>
              <a:t>영웅</a:t>
            </a:r>
            <a:endParaRPr lang="ko-KR" altLang="en-US" b="1" dirty="0">
              <a:solidFill>
                <a:srgbClr val="654E3B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A21235-B76F-4C5F-B103-1DE371912E5F}"/>
              </a:ext>
            </a:extLst>
          </p:cNvPr>
          <p:cNvSpPr/>
          <p:nvPr/>
        </p:nvSpPr>
        <p:spPr>
          <a:xfrm>
            <a:off x="6574238" y="3484060"/>
            <a:ext cx="679010" cy="38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0"/>
                <a:solidFill>
                  <a:srgbClr val="654E3B"/>
                </a:solidFill>
              </a:rPr>
              <a:t>UI</a:t>
            </a:r>
            <a:endParaRPr lang="ko-KR" altLang="en-US" b="1" dirty="0">
              <a:solidFill>
                <a:srgbClr val="654E3B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D783E5-0C6C-415C-8A14-62640B21C4D4}"/>
              </a:ext>
            </a:extLst>
          </p:cNvPr>
          <p:cNvSpPr/>
          <p:nvPr/>
        </p:nvSpPr>
        <p:spPr>
          <a:xfrm>
            <a:off x="5454125" y="4248990"/>
            <a:ext cx="679010" cy="38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ln w="0"/>
                <a:solidFill>
                  <a:srgbClr val="654E3B"/>
                </a:solidFill>
              </a:rPr>
              <a:t>몬스터</a:t>
            </a:r>
            <a:endParaRPr lang="ko-KR" altLang="en-US" sz="1300" b="1" dirty="0">
              <a:solidFill>
                <a:srgbClr val="654E3B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90D9FF-B9C4-4543-A398-3AA0C3EEE9AC}"/>
              </a:ext>
            </a:extLst>
          </p:cNvPr>
          <p:cNvSpPr/>
          <p:nvPr/>
        </p:nvSpPr>
        <p:spPr>
          <a:xfrm>
            <a:off x="6568845" y="4248990"/>
            <a:ext cx="679010" cy="38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n w="0"/>
                <a:solidFill>
                  <a:srgbClr val="654E3B"/>
                </a:solidFill>
              </a:rPr>
              <a:t>타워</a:t>
            </a:r>
            <a:endParaRPr lang="ko-KR" altLang="en-US" b="1" dirty="0">
              <a:solidFill>
                <a:srgbClr val="654E3B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D1C30C9-F157-4D6F-BFA6-AE4C5A83507D}"/>
              </a:ext>
            </a:extLst>
          </p:cNvPr>
          <p:cNvCxnSpPr>
            <a:cxnSpLocks/>
          </p:cNvCxnSpPr>
          <p:nvPr/>
        </p:nvCxnSpPr>
        <p:spPr>
          <a:xfrm>
            <a:off x="1814454" y="2444436"/>
            <a:ext cx="411556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5C64D30-7E1A-41E7-8865-53BCEA5F1606}"/>
              </a:ext>
            </a:extLst>
          </p:cNvPr>
          <p:cNvCxnSpPr>
            <a:cxnSpLocks/>
          </p:cNvCxnSpPr>
          <p:nvPr/>
        </p:nvCxnSpPr>
        <p:spPr>
          <a:xfrm>
            <a:off x="6937188" y="2442927"/>
            <a:ext cx="411556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9E69267-8659-451D-A279-92C7F93C5030}"/>
              </a:ext>
            </a:extLst>
          </p:cNvPr>
          <p:cNvCxnSpPr>
            <a:cxnSpLocks/>
          </p:cNvCxnSpPr>
          <p:nvPr/>
        </p:nvCxnSpPr>
        <p:spPr>
          <a:xfrm>
            <a:off x="1814454" y="4968844"/>
            <a:ext cx="411556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DDC1073-4660-49F0-A380-BF88B39E215A}"/>
              </a:ext>
            </a:extLst>
          </p:cNvPr>
          <p:cNvCxnSpPr>
            <a:cxnSpLocks/>
          </p:cNvCxnSpPr>
          <p:nvPr/>
        </p:nvCxnSpPr>
        <p:spPr>
          <a:xfrm>
            <a:off x="6937188" y="4967335"/>
            <a:ext cx="411556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39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3417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 및 일정표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4AA0B-6ED4-4C05-AB04-EE69BDE66D6D}"/>
              </a:ext>
            </a:extLst>
          </p:cNvPr>
          <p:cNvSpPr/>
          <p:nvPr/>
        </p:nvSpPr>
        <p:spPr>
          <a:xfrm>
            <a:off x="971550" y="1106961"/>
            <a:ext cx="152399" cy="355936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1A948-39D9-4914-9E64-C9EB72E2058F}"/>
              </a:ext>
            </a:extLst>
          </p:cNvPr>
          <p:cNvSpPr txBox="1"/>
          <p:nvPr/>
        </p:nvSpPr>
        <p:spPr>
          <a:xfrm>
            <a:off x="1183935" y="1093565"/>
            <a:ext cx="181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일정표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3010FAB-E9E4-4040-A256-472D41853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43450"/>
              </p:ext>
            </p:extLst>
          </p:nvPr>
        </p:nvGraphicFramePr>
        <p:xfrm>
          <a:off x="1047749" y="1666430"/>
          <a:ext cx="10544519" cy="4837806"/>
        </p:xfrm>
        <a:graphic>
          <a:graphicData uri="http://schemas.openxmlformats.org/drawingml/2006/table">
            <a:tbl>
              <a:tblPr/>
              <a:tblGrid>
                <a:gridCol w="724524">
                  <a:extLst>
                    <a:ext uri="{9D8B030D-6E8A-4147-A177-3AD203B41FA5}">
                      <a16:colId xmlns:a16="http://schemas.microsoft.com/office/drawing/2014/main" val="1905289291"/>
                    </a:ext>
                  </a:extLst>
                </a:gridCol>
                <a:gridCol w="1006285">
                  <a:extLst>
                    <a:ext uri="{9D8B030D-6E8A-4147-A177-3AD203B41FA5}">
                      <a16:colId xmlns:a16="http://schemas.microsoft.com/office/drawing/2014/main" val="2190487111"/>
                    </a:ext>
                  </a:extLst>
                </a:gridCol>
                <a:gridCol w="1006285">
                  <a:extLst>
                    <a:ext uri="{9D8B030D-6E8A-4147-A177-3AD203B41FA5}">
                      <a16:colId xmlns:a16="http://schemas.microsoft.com/office/drawing/2014/main" val="1595676552"/>
                    </a:ext>
                  </a:extLst>
                </a:gridCol>
                <a:gridCol w="1006285">
                  <a:extLst>
                    <a:ext uri="{9D8B030D-6E8A-4147-A177-3AD203B41FA5}">
                      <a16:colId xmlns:a16="http://schemas.microsoft.com/office/drawing/2014/main" val="19208735"/>
                    </a:ext>
                  </a:extLst>
                </a:gridCol>
                <a:gridCol w="1006285">
                  <a:extLst>
                    <a:ext uri="{9D8B030D-6E8A-4147-A177-3AD203B41FA5}">
                      <a16:colId xmlns:a16="http://schemas.microsoft.com/office/drawing/2014/main" val="3645576421"/>
                    </a:ext>
                  </a:extLst>
                </a:gridCol>
                <a:gridCol w="1127476">
                  <a:extLst>
                    <a:ext uri="{9D8B030D-6E8A-4147-A177-3AD203B41FA5}">
                      <a16:colId xmlns:a16="http://schemas.microsoft.com/office/drawing/2014/main" val="3226718676"/>
                    </a:ext>
                  </a:extLst>
                </a:gridCol>
                <a:gridCol w="1184785">
                  <a:extLst>
                    <a:ext uri="{9D8B030D-6E8A-4147-A177-3AD203B41FA5}">
                      <a16:colId xmlns:a16="http://schemas.microsoft.com/office/drawing/2014/main" val="1883654047"/>
                    </a:ext>
                  </a:extLst>
                </a:gridCol>
                <a:gridCol w="1231220">
                  <a:extLst>
                    <a:ext uri="{9D8B030D-6E8A-4147-A177-3AD203B41FA5}">
                      <a16:colId xmlns:a16="http://schemas.microsoft.com/office/drawing/2014/main" val="526182993"/>
                    </a:ext>
                  </a:extLst>
                </a:gridCol>
                <a:gridCol w="1125687">
                  <a:extLst>
                    <a:ext uri="{9D8B030D-6E8A-4147-A177-3AD203B41FA5}">
                      <a16:colId xmlns:a16="http://schemas.microsoft.com/office/drawing/2014/main" val="2112353188"/>
                    </a:ext>
                  </a:extLst>
                </a:gridCol>
                <a:gridCol w="1125687">
                  <a:extLst>
                    <a:ext uri="{9D8B030D-6E8A-4147-A177-3AD203B41FA5}">
                      <a16:colId xmlns:a16="http://schemas.microsoft.com/office/drawing/2014/main" val="582415264"/>
                    </a:ext>
                  </a:extLst>
                </a:gridCol>
              </a:tblGrid>
              <a:tr h="462746"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2717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2717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2717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2717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2717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2717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2717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2717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2717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797593"/>
                  </a:ext>
                </a:extLst>
              </a:tr>
              <a:tr h="10937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err="1">
                          <a:solidFill>
                            <a:srgbClr val="27170A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정건창</a:t>
                      </a:r>
                      <a:endParaRPr lang="ko-KR" altLang="en-US" sz="1600" b="1" dirty="0">
                        <a:solidFill>
                          <a:srgbClr val="27170A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영웅 이동 및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스탯</a:t>
                      </a:r>
                      <a:endParaRPr lang="en-US" altLang="ko-KR" sz="16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영웅 이동 및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스탯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8D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배경음악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b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효과음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8D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 및</a:t>
                      </a:r>
                      <a:b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버그 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8D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차테스트</a:t>
                      </a:r>
                      <a:b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  <a:b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 완성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180554"/>
                  </a:ext>
                </a:extLst>
              </a:tr>
              <a:tr h="10937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27170A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박유진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 디자인</a:t>
                      </a:r>
                      <a:b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메인메뉴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b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Stage UI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Game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b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스킬창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</a:t>
                      </a:r>
                      <a:b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특성창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46346"/>
                  </a:ext>
                </a:extLst>
              </a:tr>
              <a:tr h="10937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err="1">
                          <a:solidFill>
                            <a:srgbClr val="27170A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이영종</a:t>
                      </a:r>
                      <a:endParaRPr lang="ko-KR" altLang="en-US" sz="1600" b="1" dirty="0">
                        <a:solidFill>
                          <a:srgbClr val="27170A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몬스터 이동 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전투 및 애니메이션 </a:t>
                      </a:r>
                      <a:b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경험치 및</a:t>
                      </a:r>
                      <a:b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재화 드랍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85885"/>
                  </a:ext>
                </a:extLst>
              </a:tr>
              <a:tr h="10937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27170A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고지은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A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건설 및 </a:t>
                      </a:r>
                      <a:b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 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타워 특성 및 </a:t>
                      </a:r>
                      <a:b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업그레이드 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공격 및 사거리 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5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37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3417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 및 일정표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4AA0B-6ED4-4C05-AB04-EE69BDE66D6D}"/>
              </a:ext>
            </a:extLst>
          </p:cNvPr>
          <p:cNvSpPr/>
          <p:nvPr/>
        </p:nvSpPr>
        <p:spPr>
          <a:xfrm>
            <a:off x="971550" y="1106961"/>
            <a:ext cx="152399" cy="355936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1A948-39D9-4914-9E64-C9EB72E2058F}"/>
              </a:ext>
            </a:extLst>
          </p:cNvPr>
          <p:cNvSpPr txBox="1"/>
          <p:nvPr/>
        </p:nvSpPr>
        <p:spPr>
          <a:xfrm>
            <a:off x="1183935" y="1093565"/>
            <a:ext cx="181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 개발요소</a:t>
            </a:r>
            <a:endParaRPr lang="en-US" altLang="ko-KR" dirty="0">
              <a:solidFill>
                <a:srgbClr val="27170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solidFill>
                <a:srgbClr val="27170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8685E-F902-42D5-859E-B744E570C0C5}"/>
              </a:ext>
            </a:extLst>
          </p:cNvPr>
          <p:cNvSpPr txBox="1"/>
          <p:nvPr/>
        </p:nvSpPr>
        <p:spPr>
          <a:xfrm>
            <a:off x="1436440" y="1517568"/>
            <a:ext cx="6813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하드모드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난이도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스테이지 추가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상점 추가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영웅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스킬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적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277093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4E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1E1AD2-1358-4B47-B907-D64496EEFAD6}"/>
              </a:ext>
            </a:extLst>
          </p:cNvPr>
          <p:cNvSpPr txBox="1"/>
          <p:nvPr/>
        </p:nvSpPr>
        <p:spPr>
          <a:xfrm>
            <a:off x="4375950" y="2967335"/>
            <a:ext cx="706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6132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21747"/>
            <a:ext cx="12014200" cy="0"/>
          </a:xfrm>
          <a:prstGeom prst="line">
            <a:avLst/>
          </a:prstGeom>
          <a:ln>
            <a:solidFill>
              <a:srgbClr val="654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54E3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BCBD4-AB87-4AEB-B01D-C1E18DA2AE57}"/>
              </a:ext>
            </a:extLst>
          </p:cNvPr>
          <p:cNvSpPr txBox="1"/>
          <p:nvPr/>
        </p:nvSpPr>
        <p:spPr>
          <a:xfrm>
            <a:off x="329610" y="11152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 소개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795939-FAB7-4929-B181-69B2F55EE658}"/>
              </a:ext>
            </a:extLst>
          </p:cNvPr>
          <p:cNvSpPr txBox="1"/>
          <p:nvPr/>
        </p:nvSpPr>
        <p:spPr>
          <a:xfrm>
            <a:off x="5918458" y="1585189"/>
            <a:ext cx="2377872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정건창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팀장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영웅 구현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15460A-990E-4AEF-A325-2D5ADC3C2F51}"/>
              </a:ext>
            </a:extLst>
          </p:cNvPr>
          <p:cNvSpPr txBox="1"/>
          <p:nvPr/>
        </p:nvSpPr>
        <p:spPr>
          <a:xfrm>
            <a:off x="9245846" y="2517712"/>
            <a:ext cx="2444525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박유진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UI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및 맵 구현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0F4E6E-1952-4116-855A-2B4C4DF30D24}"/>
              </a:ext>
            </a:extLst>
          </p:cNvPr>
          <p:cNvSpPr txBox="1"/>
          <p:nvPr/>
        </p:nvSpPr>
        <p:spPr>
          <a:xfrm>
            <a:off x="5918455" y="3873529"/>
            <a:ext cx="2725947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이영종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몬스터 구현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906F2B-5E75-4F5E-AA5C-F2EA49630916}"/>
              </a:ext>
            </a:extLst>
          </p:cNvPr>
          <p:cNvSpPr txBox="1"/>
          <p:nvPr/>
        </p:nvSpPr>
        <p:spPr>
          <a:xfrm>
            <a:off x="9221082" y="5084971"/>
            <a:ext cx="2377872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고지은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타워 구현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47D0C8-ACAC-4335-8857-9B8FD089BD26}"/>
              </a:ext>
            </a:extLst>
          </p:cNvPr>
          <p:cNvSpPr/>
          <p:nvPr/>
        </p:nvSpPr>
        <p:spPr>
          <a:xfrm>
            <a:off x="1287379" y="1324615"/>
            <a:ext cx="3368842" cy="4759985"/>
          </a:xfrm>
          <a:prstGeom prst="rect">
            <a:avLst/>
          </a:prstGeom>
          <a:solidFill>
            <a:srgbClr val="EAE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15E8D4-5C4C-4553-8A78-9882E7360D27}"/>
              </a:ext>
            </a:extLst>
          </p:cNvPr>
          <p:cNvSpPr/>
          <p:nvPr/>
        </p:nvSpPr>
        <p:spPr>
          <a:xfrm>
            <a:off x="1771704" y="4435565"/>
            <a:ext cx="106838" cy="867426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B0857-03B3-4359-9C8A-11C544970175}"/>
              </a:ext>
            </a:extLst>
          </p:cNvPr>
          <p:cNvSpPr txBox="1"/>
          <p:nvPr/>
        </p:nvSpPr>
        <p:spPr>
          <a:xfrm>
            <a:off x="1962606" y="4419824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팀명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ko-KR" altLang="en-US" dirty="0" err="1">
                <a:latin typeface="+mn-ea"/>
              </a:rPr>
              <a:t>호밀빵빵</a:t>
            </a:r>
            <a:endParaRPr lang="ko-KR" altLang="en-US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93A327-C402-446A-AB79-907D743B02E6}"/>
              </a:ext>
            </a:extLst>
          </p:cNvPr>
          <p:cNvSpPr txBox="1"/>
          <p:nvPr/>
        </p:nvSpPr>
        <p:spPr>
          <a:xfrm>
            <a:off x="1962606" y="4933659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ko-KR" altLang="en-US" dirty="0">
                <a:latin typeface="+mn-ea"/>
              </a:rPr>
              <a:t>디펜스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2078A91-9745-44BA-85C2-7ED9955E5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77" y="4003168"/>
            <a:ext cx="1030778" cy="103077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6372ED3-FC1B-42E5-A15D-EF596870A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13" y="5163882"/>
            <a:ext cx="1030778" cy="103077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6F377BE-0870-4892-9BFC-5493FC7D0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77" y="1671415"/>
            <a:ext cx="1030778" cy="103077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E4BBA25-2717-4503-BB40-5D1AE2CD1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13" y="2673829"/>
            <a:ext cx="1030778" cy="1030778"/>
          </a:xfrm>
          <a:prstGeom prst="rect">
            <a:avLst/>
          </a:prstGeom>
        </p:spPr>
      </p:pic>
      <p:pic>
        <p:nvPicPr>
          <p:cNvPr id="1026" name="Picture 2" descr="카카오 프렌즈샵">
            <a:extLst>
              <a:ext uri="{FF2B5EF4-FFF2-40B4-BE49-F238E27FC236}">
                <a16:creationId xmlns:a16="http://schemas.microsoft.com/office/drawing/2014/main" id="{F66E59EA-58C0-434A-B418-D276FC77B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7" r="35081" b="477"/>
          <a:stretch/>
        </p:blipFill>
        <p:spPr bwMode="auto">
          <a:xfrm>
            <a:off x="1670298" y="1699370"/>
            <a:ext cx="2666224" cy="25668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B08431D-6405-485C-80BC-3CFE204BB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08" y="3055497"/>
            <a:ext cx="1030778" cy="103077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7DE189A-58A8-4318-A6FB-7B99AB7A5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81" y="3055497"/>
            <a:ext cx="1030778" cy="10307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B6EA6A2-BAFC-4323-95A5-B26349A59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66" y="1844764"/>
            <a:ext cx="1030778" cy="10307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AF74B6C-B23E-4C73-8454-7A528C278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72" y="1832249"/>
            <a:ext cx="1030778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2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654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 조사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rgbClr val="AA75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rgbClr val="AA75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154882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rgbClr val="D8C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rgbClr val="D8C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299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 및 일정표</a:t>
            </a:r>
          </a:p>
        </p:txBody>
      </p:sp>
    </p:spTree>
    <p:extLst>
      <p:ext uri="{BB962C8B-B14F-4D97-AF65-F5344CB8AC3E}">
        <p14:creationId xmlns:p14="http://schemas.microsoft.com/office/powerpoint/2010/main" val="304498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4E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06A38-0C5D-48C0-86FD-03A1FCFD690A}"/>
              </a:ext>
            </a:extLst>
          </p:cNvPr>
          <p:cNvSpPr txBox="1"/>
          <p:nvPr/>
        </p:nvSpPr>
        <p:spPr>
          <a:xfrm>
            <a:off x="5196114" y="2075543"/>
            <a:ext cx="336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1.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E1AD2-1358-4B47-B907-D64496EEFAD6}"/>
              </a:ext>
            </a:extLst>
          </p:cNvPr>
          <p:cNvSpPr txBox="1"/>
          <p:nvPr/>
        </p:nvSpPr>
        <p:spPr>
          <a:xfrm>
            <a:off x="4557486" y="3135086"/>
            <a:ext cx="313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275371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654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 조사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A2A148-4571-4627-9C65-39F7A261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98" y="2194634"/>
            <a:ext cx="4470895" cy="43385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96DCBE-EC2F-4877-9A75-749A2516E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279" y="2181934"/>
            <a:ext cx="4057425" cy="433856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68B110-1F58-4FC0-B435-D6E2FA034BA3}"/>
              </a:ext>
            </a:extLst>
          </p:cNvPr>
          <p:cNvSpPr/>
          <p:nvPr/>
        </p:nvSpPr>
        <p:spPr>
          <a:xfrm>
            <a:off x="3968943" y="1175439"/>
            <a:ext cx="4254113" cy="679464"/>
          </a:xfrm>
          <a:prstGeom prst="rect">
            <a:avLst/>
          </a:prstGeom>
          <a:solidFill>
            <a:srgbClr val="EAE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디펜스 게임 장르의 부각</a:t>
            </a:r>
          </a:p>
        </p:txBody>
      </p:sp>
    </p:spTree>
    <p:extLst>
      <p:ext uri="{BB962C8B-B14F-4D97-AF65-F5344CB8AC3E}">
        <p14:creationId xmlns:p14="http://schemas.microsoft.com/office/powerpoint/2010/main" val="383604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1272A4C-D768-4751-BB88-6F04C8DFC387}"/>
              </a:ext>
            </a:extLst>
          </p:cNvPr>
          <p:cNvSpPr/>
          <p:nvPr/>
        </p:nvSpPr>
        <p:spPr>
          <a:xfrm>
            <a:off x="6515096" y="2188621"/>
            <a:ext cx="4686303" cy="3945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654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 조사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6A5567-67F7-4A5A-A0A4-CA4F2FBA0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7"/>
          <a:stretch/>
        </p:blipFill>
        <p:spPr>
          <a:xfrm>
            <a:off x="1523121" y="1281455"/>
            <a:ext cx="3950579" cy="50177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85614F-F51B-4133-8EA8-850E12239D5C}"/>
              </a:ext>
            </a:extLst>
          </p:cNvPr>
          <p:cNvSpPr/>
          <p:nvPr/>
        </p:nvSpPr>
        <p:spPr>
          <a:xfrm>
            <a:off x="6197599" y="1605580"/>
            <a:ext cx="3429001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디펜스 장르의 장점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777BC4-8A63-46B8-AF06-D5D7AE2164FA}"/>
              </a:ext>
            </a:extLst>
          </p:cNvPr>
          <p:cNvSpPr/>
          <p:nvPr/>
        </p:nvSpPr>
        <p:spPr>
          <a:xfrm>
            <a:off x="6515095" y="1698943"/>
            <a:ext cx="152399" cy="355936"/>
          </a:xfrm>
          <a:prstGeom prst="rect">
            <a:avLst/>
          </a:prstGeom>
          <a:solidFill>
            <a:srgbClr val="7A6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F18B96-1F1D-4242-AEFC-43DAF5B7A77E}"/>
              </a:ext>
            </a:extLst>
          </p:cNvPr>
          <p:cNvSpPr/>
          <p:nvPr/>
        </p:nvSpPr>
        <p:spPr>
          <a:xfrm>
            <a:off x="6862010" y="2554600"/>
            <a:ext cx="160755" cy="177800"/>
          </a:xfrm>
          <a:prstGeom prst="rect">
            <a:avLst/>
          </a:prstGeom>
          <a:solidFill>
            <a:srgbClr val="C8B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93C16C-97E0-4C8A-9D0F-1766BE818514}"/>
              </a:ext>
            </a:extLst>
          </p:cNvPr>
          <p:cNvSpPr/>
          <p:nvPr/>
        </p:nvSpPr>
        <p:spPr>
          <a:xfrm>
            <a:off x="7194382" y="2401065"/>
            <a:ext cx="4331035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전략적 요소를 통한 재미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589A07-EE07-4EEB-BD8D-0C58C0F80934}"/>
              </a:ext>
            </a:extLst>
          </p:cNvPr>
          <p:cNvSpPr/>
          <p:nvPr/>
        </p:nvSpPr>
        <p:spPr>
          <a:xfrm>
            <a:off x="6887410" y="3419024"/>
            <a:ext cx="160755" cy="177800"/>
          </a:xfrm>
          <a:prstGeom prst="rect">
            <a:avLst/>
          </a:prstGeom>
          <a:solidFill>
            <a:srgbClr val="B69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05B5E9-38B6-44D8-B0D5-89C1D28573DD}"/>
              </a:ext>
            </a:extLst>
          </p:cNvPr>
          <p:cNvSpPr/>
          <p:nvPr/>
        </p:nvSpPr>
        <p:spPr>
          <a:xfrm>
            <a:off x="6887410" y="4437801"/>
            <a:ext cx="160755" cy="177800"/>
          </a:xfrm>
          <a:prstGeom prst="rect">
            <a:avLst/>
          </a:prstGeom>
          <a:solidFill>
            <a:srgbClr val="A28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48F6CB-0D8C-490F-8A62-455848774BE9}"/>
              </a:ext>
            </a:extLst>
          </p:cNvPr>
          <p:cNvSpPr/>
          <p:nvPr/>
        </p:nvSpPr>
        <p:spPr>
          <a:xfrm>
            <a:off x="7219782" y="4242028"/>
            <a:ext cx="4331035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간단한 조작과 높은 접근성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C29A55-9CD9-48E6-AAE9-24920223FFD6}"/>
              </a:ext>
            </a:extLst>
          </p:cNvPr>
          <p:cNvSpPr/>
          <p:nvPr/>
        </p:nvSpPr>
        <p:spPr>
          <a:xfrm>
            <a:off x="6887410" y="5488587"/>
            <a:ext cx="160755" cy="177800"/>
          </a:xfrm>
          <a:prstGeom prst="rect">
            <a:avLst/>
          </a:prstGeom>
          <a:solidFill>
            <a:srgbClr val="8B7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562DC9-865D-495C-9B40-9DCD4042EE09}"/>
              </a:ext>
            </a:extLst>
          </p:cNvPr>
          <p:cNvSpPr/>
          <p:nvPr/>
        </p:nvSpPr>
        <p:spPr>
          <a:xfrm>
            <a:off x="7219782" y="5292814"/>
            <a:ext cx="4331035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장르의 재해석 및 영역 확장 가능성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71B42E-1B96-45DD-A471-817C5006D064}"/>
              </a:ext>
            </a:extLst>
          </p:cNvPr>
          <p:cNvSpPr/>
          <p:nvPr/>
        </p:nvSpPr>
        <p:spPr>
          <a:xfrm>
            <a:off x="7219782" y="3277744"/>
            <a:ext cx="4331035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빠른 템포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짧은 플레이 타임</a:t>
            </a:r>
          </a:p>
        </p:txBody>
      </p:sp>
    </p:spTree>
    <p:extLst>
      <p:ext uri="{BB962C8B-B14F-4D97-AF65-F5344CB8AC3E}">
        <p14:creationId xmlns:p14="http://schemas.microsoft.com/office/powerpoint/2010/main" val="152551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 조사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D25259E-4AD7-466E-8C16-86084CFF4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22" y="2986141"/>
            <a:ext cx="3985325" cy="2967514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0290D1C-AB95-42BE-8994-339F1E246B3D}"/>
              </a:ext>
            </a:extLst>
          </p:cNvPr>
          <p:cNvGrpSpPr/>
          <p:nvPr/>
        </p:nvGrpSpPr>
        <p:grpSpPr>
          <a:xfrm>
            <a:off x="2199415" y="1918993"/>
            <a:ext cx="8311760" cy="681158"/>
            <a:chOff x="2810024" y="1331683"/>
            <a:chExt cx="8311760" cy="68115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129FA04-17BE-4BBE-B35E-B6BA7A7261AE}"/>
                </a:ext>
              </a:extLst>
            </p:cNvPr>
            <p:cNvSpPr/>
            <p:nvPr/>
          </p:nvSpPr>
          <p:spPr>
            <a:xfrm>
              <a:off x="2810024" y="1333377"/>
              <a:ext cx="3622332" cy="679464"/>
            </a:xfrm>
            <a:prstGeom prst="rect">
              <a:avLst/>
            </a:prstGeom>
            <a:solidFill>
              <a:srgbClr val="AA96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27170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디펜스 게임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4B745C8-E287-436E-A340-26900AB9D730}"/>
                </a:ext>
              </a:extLst>
            </p:cNvPr>
            <p:cNvSpPr/>
            <p:nvPr/>
          </p:nvSpPr>
          <p:spPr>
            <a:xfrm>
              <a:off x="7499452" y="1331683"/>
              <a:ext cx="3622332" cy="679464"/>
            </a:xfrm>
            <a:prstGeom prst="rect">
              <a:avLst/>
            </a:prstGeom>
            <a:solidFill>
              <a:srgbClr val="EAE8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27170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RPG</a:t>
              </a:r>
              <a:r>
                <a:rPr lang="ko-KR" altLang="en-US" dirty="0">
                  <a:solidFill>
                    <a:srgbClr val="27170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적 요소</a:t>
              </a:r>
            </a:p>
          </p:txBody>
        </p:sp>
        <p:sp>
          <p:nvSpPr>
            <p:cNvPr id="18" name="십자형 17">
              <a:extLst>
                <a:ext uri="{FF2B5EF4-FFF2-40B4-BE49-F238E27FC236}">
                  <a16:creationId xmlns:a16="http://schemas.microsoft.com/office/drawing/2014/main" id="{FA263C27-FEFD-4DD2-93F5-1E11B04B679E}"/>
                </a:ext>
              </a:extLst>
            </p:cNvPr>
            <p:cNvSpPr/>
            <p:nvPr/>
          </p:nvSpPr>
          <p:spPr>
            <a:xfrm>
              <a:off x="6692780" y="1421222"/>
              <a:ext cx="546248" cy="552827"/>
            </a:xfrm>
            <a:prstGeom prst="plus">
              <a:avLst>
                <a:gd name="adj" fmla="val 38950"/>
              </a:avLst>
            </a:prstGeom>
            <a:solidFill>
              <a:srgbClr val="654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057958-A2CC-419D-9FF2-A7D3C2DF6992}"/>
              </a:ext>
            </a:extLst>
          </p:cNvPr>
          <p:cNvSpPr/>
          <p:nvPr/>
        </p:nvSpPr>
        <p:spPr>
          <a:xfrm>
            <a:off x="1052637" y="1051056"/>
            <a:ext cx="3429001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차별화 요소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4AA0B-6ED4-4C05-AB04-EE69BDE66D6D}"/>
              </a:ext>
            </a:extLst>
          </p:cNvPr>
          <p:cNvSpPr/>
          <p:nvPr/>
        </p:nvSpPr>
        <p:spPr>
          <a:xfrm>
            <a:off x="819150" y="1106961"/>
            <a:ext cx="152399" cy="355936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C3BDB5-F587-4D9E-8BAF-CD1462B09BE4}"/>
              </a:ext>
            </a:extLst>
          </p:cNvPr>
          <p:cNvSpPr txBox="1"/>
          <p:nvPr/>
        </p:nvSpPr>
        <p:spPr>
          <a:xfrm>
            <a:off x="2767137" y="5970313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&lt;Kingdom Rush&gt;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3819B1-66E9-454D-AC9C-9602B28AB289}"/>
              </a:ext>
            </a:extLst>
          </p:cNvPr>
          <p:cNvSpPr/>
          <p:nvPr/>
        </p:nvSpPr>
        <p:spPr>
          <a:xfrm>
            <a:off x="6620710" y="3566379"/>
            <a:ext cx="160755" cy="177800"/>
          </a:xfrm>
          <a:prstGeom prst="rect">
            <a:avLst/>
          </a:prstGeom>
          <a:solidFill>
            <a:srgbClr val="D8C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2C91AD-1941-4437-9022-BADEE2508B46}"/>
              </a:ext>
            </a:extLst>
          </p:cNvPr>
          <p:cNvSpPr/>
          <p:nvPr/>
        </p:nvSpPr>
        <p:spPr>
          <a:xfrm>
            <a:off x="6953082" y="3291977"/>
            <a:ext cx="4616618" cy="101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플레이어가 직접 조종 가능한 영웅을 추가하여 게임에 지속적으로 참여하도록 유도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1B36D7-8C2C-422F-BFDB-B94EB57D4F7D}"/>
              </a:ext>
            </a:extLst>
          </p:cNvPr>
          <p:cNvSpPr/>
          <p:nvPr/>
        </p:nvSpPr>
        <p:spPr>
          <a:xfrm>
            <a:off x="6646110" y="4824503"/>
            <a:ext cx="160755" cy="177800"/>
          </a:xfrm>
          <a:prstGeom prst="rect">
            <a:avLst/>
          </a:prstGeom>
          <a:solidFill>
            <a:srgbClr val="AA9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426AA5-5062-41EA-B46E-9E52E8A629C0}"/>
              </a:ext>
            </a:extLst>
          </p:cNvPr>
          <p:cNvSpPr/>
          <p:nvPr/>
        </p:nvSpPr>
        <p:spPr>
          <a:xfrm>
            <a:off x="6953082" y="4989729"/>
            <a:ext cx="4616618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RPG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요소추가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영웅의 레벨업에 의한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스탯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증가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내 재화를 이용한 스킬 강화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컨셉의 영웅들</a:t>
            </a:r>
          </a:p>
        </p:txBody>
      </p:sp>
    </p:spTree>
    <p:extLst>
      <p:ext uri="{BB962C8B-B14F-4D97-AF65-F5344CB8AC3E}">
        <p14:creationId xmlns:p14="http://schemas.microsoft.com/office/powerpoint/2010/main" val="270657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4E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06A38-0C5D-48C0-86FD-03A1FCFD690A}"/>
              </a:ext>
            </a:extLst>
          </p:cNvPr>
          <p:cNvSpPr txBox="1"/>
          <p:nvPr/>
        </p:nvSpPr>
        <p:spPr>
          <a:xfrm>
            <a:off x="5196114" y="2075543"/>
            <a:ext cx="336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2.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E1AD2-1358-4B47-B907-D64496EEFAD6}"/>
              </a:ext>
            </a:extLst>
          </p:cNvPr>
          <p:cNvSpPr txBox="1"/>
          <p:nvPr/>
        </p:nvSpPr>
        <p:spPr>
          <a:xfrm>
            <a:off x="4557486" y="3135086"/>
            <a:ext cx="4005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86609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654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54E3B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80410" y="15624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057958-A2CC-419D-9FF2-A7D3C2DF6992}"/>
              </a:ext>
            </a:extLst>
          </p:cNvPr>
          <p:cNvSpPr/>
          <p:nvPr/>
        </p:nvSpPr>
        <p:spPr>
          <a:xfrm>
            <a:off x="1193798" y="1051056"/>
            <a:ext cx="3429001" cy="46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rgbClr val="27170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Story</a:t>
            </a:r>
            <a:endParaRPr lang="ko-KR" altLang="en-US" sz="2000" dirty="0">
              <a:solidFill>
                <a:srgbClr val="27170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4AA0B-6ED4-4C05-AB04-EE69BDE66D6D}"/>
              </a:ext>
            </a:extLst>
          </p:cNvPr>
          <p:cNvSpPr/>
          <p:nvPr/>
        </p:nvSpPr>
        <p:spPr>
          <a:xfrm>
            <a:off x="971550" y="1106961"/>
            <a:ext cx="152399" cy="355936"/>
          </a:xfrm>
          <a:prstGeom prst="rect">
            <a:avLst/>
          </a:prstGeom>
          <a:solidFill>
            <a:srgbClr val="654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009522-C800-4C06-938C-68643E516C89}"/>
              </a:ext>
            </a:extLst>
          </p:cNvPr>
          <p:cNvSpPr/>
          <p:nvPr/>
        </p:nvSpPr>
        <p:spPr>
          <a:xfrm>
            <a:off x="2552700" y="1567204"/>
            <a:ext cx="7696200" cy="4559299"/>
          </a:xfrm>
          <a:prstGeom prst="rect">
            <a:avLst/>
          </a:prstGeom>
          <a:solidFill>
            <a:srgbClr val="EAE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296C6-6E10-47D8-A1A8-7533AC03F5EB}"/>
              </a:ext>
            </a:extLst>
          </p:cNvPr>
          <p:cNvSpPr txBox="1"/>
          <p:nvPr/>
        </p:nvSpPr>
        <p:spPr>
          <a:xfrm>
            <a:off x="2816225" y="1889031"/>
            <a:ext cx="71691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빵이 주식이던 중세시대</a:t>
            </a:r>
            <a:r>
              <a:rPr lang="en-US" altLang="ko-KR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rgbClr val="27170A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우주를 여행중이던 외계인이 지구에 불시착하고 마는데</a:t>
            </a:r>
            <a:r>
              <a:rPr lang="en-US" altLang="ko-KR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…</a:t>
            </a:r>
          </a:p>
          <a:p>
            <a:pPr algn="ctr"/>
            <a:endParaRPr lang="en-US" altLang="ko-KR" dirty="0">
              <a:solidFill>
                <a:srgbClr val="27170A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endParaRPr lang="en-US" altLang="ko-KR" dirty="0">
              <a:solidFill>
                <a:srgbClr val="27170A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지구에서 우연히 맛본 </a:t>
            </a:r>
            <a:r>
              <a:rPr lang="ko-KR" altLang="en-US" dirty="0" err="1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호밀빵의</a:t>
            </a:r>
            <a:r>
              <a:rPr lang="ko-KR" altLang="en-US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맛을 잊지 못하고</a:t>
            </a:r>
            <a:endParaRPr lang="en-US" altLang="ko-KR" dirty="0">
              <a:solidFill>
                <a:srgbClr val="27170A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endParaRPr lang="en-US" altLang="ko-KR" dirty="0">
              <a:solidFill>
                <a:srgbClr val="27170A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dirty="0" err="1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호밀빵을</a:t>
            </a:r>
            <a:r>
              <a:rPr lang="ko-KR" altLang="en-US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빼앗기 위해 외계인들을 이끌고 지구를 침략을 하게 된다</a:t>
            </a:r>
            <a:r>
              <a:rPr lang="en-US" altLang="ko-KR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rgbClr val="27170A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endParaRPr lang="en-US" altLang="ko-KR" dirty="0">
              <a:solidFill>
                <a:srgbClr val="27170A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지구인들은 빵을 지키기 위해 왕에게 명령을 받아</a:t>
            </a:r>
            <a:endParaRPr lang="en-US" altLang="ko-KR" dirty="0">
              <a:solidFill>
                <a:srgbClr val="27170A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endParaRPr lang="en-US" altLang="ko-KR" dirty="0">
              <a:solidFill>
                <a:srgbClr val="27170A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외계인으로부터 </a:t>
            </a:r>
            <a:r>
              <a:rPr lang="ko-KR" altLang="en-US" dirty="0" err="1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호밀빵을</a:t>
            </a:r>
            <a:r>
              <a:rPr lang="ko-KR" altLang="en-US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지키기 위한 사투를 하게 된다</a:t>
            </a:r>
            <a:r>
              <a:rPr lang="en-US" altLang="ko-KR" dirty="0">
                <a:solidFill>
                  <a:srgbClr val="27170A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  <a:endParaRPr lang="ko-KR" altLang="en-US" dirty="0">
              <a:solidFill>
                <a:srgbClr val="27170A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6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544</Words>
  <Application>Microsoft Office PowerPoint</Application>
  <PresentationFormat>와이드스크린</PresentationFormat>
  <Paragraphs>213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HY헤드라인M</vt:lpstr>
      <vt:lpstr>나눔고딕</vt:lpstr>
      <vt:lpstr>맑은 고딕</vt:lpstr>
      <vt:lpstr>휴먼옛체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고가은</dc:creator>
  <cp:lastModifiedBy>정건창 정건창</cp:lastModifiedBy>
  <cp:revision>25</cp:revision>
  <dcterms:created xsi:type="dcterms:W3CDTF">2022-04-16T13:10:25Z</dcterms:created>
  <dcterms:modified xsi:type="dcterms:W3CDTF">2022-04-17T15:38:30Z</dcterms:modified>
</cp:coreProperties>
</file>