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2" r:id="rId2"/>
    <p:sldId id="28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85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BBE-ACF5-427E-99A0-696537E94922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E2C2C-3A94-44B1-8675-708764B02C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554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91DCA-586D-41B0-ADC7-311D806E7DC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352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5F79D66-179E-422B-8958-D157A4734750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E8933CE-2C44-4A2B-B1B6-77FB44223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Members:</a:t>
            </a:r>
          </a:p>
          <a:p>
            <a:pPr lvl="1"/>
            <a:r>
              <a:rPr lang="en-US" dirty="0" err="1" smtClean="0"/>
              <a:t>Jaikit</a:t>
            </a:r>
            <a:r>
              <a:rPr lang="en-US" dirty="0" smtClean="0"/>
              <a:t> </a:t>
            </a:r>
            <a:r>
              <a:rPr lang="en-US" dirty="0" err="1" smtClean="0"/>
              <a:t>Jilka</a:t>
            </a:r>
            <a:endParaRPr lang="en-US" dirty="0" smtClean="0"/>
          </a:p>
          <a:p>
            <a:pPr lvl="1"/>
            <a:r>
              <a:rPr lang="en-US" dirty="0" err="1" smtClean="0"/>
              <a:t>Ashwajeet</a:t>
            </a:r>
            <a:r>
              <a:rPr lang="en-US" dirty="0" smtClean="0"/>
              <a:t> </a:t>
            </a:r>
            <a:r>
              <a:rPr lang="en-US" dirty="0" err="1" smtClean="0"/>
              <a:t>Gajre</a:t>
            </a:r>
            <a:endParaRPr lang="en-US" dirty="0" smtClean="0"/>
          </a:p>
          <a:p>
            <a:pPr lvl="1"/>
            <a:r>
              <a:rPr lang="en-US" dirty="0" smtClean="0"/>
              <a:t>Yu Fan</a:t>
            </a:r>
          </a:p>
          <a:p>
            <a:pPr lvl="1"/>
            <a:r>
              <a:rPr lang="en-US" dirty="0" err="1" smtClean="0"/>
              <a:t>Hamad</a:t>
            </a:r>
            <a:r>
              <a:rPr lang="en-US" dirty="0" smtClean="0"/>
              <a:t> </a:t>
            </a:r>
            <a:r>
              <a:rPr lang="en-US" dirty="0" err="1" smtClean="0"/>
              <a:t>Almutairi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381000"/>
            <a:ext cx="7886700" cy="8294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Kick-off Meeting 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447800"/>
            <a:ext cx="7886700" cy="3687096"/>
          </a:xfrm>
        </p:spPr>
        <p:txBody>
          <a:bodyPr>
            <a:normAutofit lnSpcReduction="10000"/>
          </a:bodyPr>
          <a:lstStyle/>
          <a:p>
            <a:r>
              <a:rPr lang="en-US" altLang="zh-CN" sz="3000" b="1" dirty="0"/>
              <a:t>Next Steps</a:t>
            </a:r>
            <a:r>
              <a:rPr lang="en-US" altLang="zh-CN" sz="3000" b="1" dirty="0" smtClean="0"/>
              <a:t>:</a:t>
            </a:r>
          </a:p>
          <a:p>
            <a:endParaRPr lang="zh-CN" altLang="zh-CN" sz="2800" dirty="0"/>
          </a:p>
          <a:p>
            <a:pPr lvl="1"/>
            <a:r>
              <a:rPr lang="en-US" altLang="zh-CN" dirty="0"/>
              <a:t>Finding some technical support to analyze the data. </a:t>
            </a:r>
            <a:endParaRPr lang="zh-CN" altLang="zh-CN" dirty="0"/>
          </a:p>
          <a:p>
            <a:pPr lvl="1"/>
            <a:r>
              <a:rPr lang="en-US" altLang="zh-CN" dirty="0"/>
              <a:t>Using the new ETL tools and BI tools to analyze the data. </a:t>
            </a:r>
            <a:endParaRPr lang="zh-CN" altLang="zh-CN" dirty="0"/>
          </a:p>
          <a:p>
            <a:pPr lvl="1"/>
            <a:r>
              <a:rPr lang="en-US" altLang="zh-CN" dirty="0"/>
              <a:t>Regular conversation based on the Facebook and Google </a:t>
            </a:r>
            <a:r>
              <a:rPr lang="en-US" altLang="zh-CN" dirty="0" smtClean="0"/>
              <a:t>Drive.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267301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Diagram</a:t>
            </a:r>
            <a:endParaRPr lang="en-US" dirty="0"/>
          </a:p>
        </p:txBody>
      </p:sp>
      <p:pic>
        <p:nvPicPr>
          <p:cNvPr id="1026" name="Picture 2" descr="C:\Users\jaikit\Desktop\Input\sta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6800" y="2205037"/>
            <a:ext cx="5695950" cy="3286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Describe ETL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406640" cy="1752600"/>
          </a:xfrm>
        </p:spPr>
        <p:txBody>
          <a:bodyPr/>
          <a:lstStyle/>
          <a:p>
            <a:r>
              <a:rPr lang="en-US" dirty="0" smtClean="0"/>
              <a:t>ETL is short for extract, transform and load three database functions that are combined into one tool to pull data out of one database and place it into another database.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ETL tool used?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81200"/>
            <a:ext cx="30321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Rows? How Many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source files.</a:t>
            </a:r>
          </a:p>
          <a:p>
            <a:pPr marL="596646" indent="-514350">
              <a:buAutoNum type="arabicParenR"/>
            </a:pPr>
            <a:r>
              <a:rPr lang="en-US" dirty="0" smtClean="0"/>
              <a:t>CentralData.xls – 1179 rows</a:t>
            </a:r>
          </a:p>
          <a:p>
            <a:pPr marL="596646" indent="-514350">
              <a:buAutoNum type="arabicParenR"/>
            </a:pPr>
            <a:r>
              <a:rPr lang="en-US" dirty="0" smtClean="0"/>
              <a:t>HollywoodData.xls – 2099 rows</a:t>
            </a:r>
          </a:p>
          <a:p>
            <a:pPr marL="596646" indent="-514350">
              <a:buAutoNum type="arabicParenR"/>
            </a:pPr>
            <a:r>
              <a:rPr lang="en-US" dirty="0" smtClean="0"/>
              <a:t>FoothillData.xls – 2328 rows</a:t>
            </a:r>
          </a:p>
          <a:p>
            <a:pPr marL="596646" indent="-514350">
              <a:buNone/>
            </a:pPr>
            <a:r>
              <a:rPr lang="en-US" dirty="0" smtClean="0"/>
              <a:t> Number of Fields – 15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900" dirty="0" smtClean="0"/>
              <a:t>Is this a one-time ETL? Or scheduled? If so how often?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498080" cy="4800600"/>
          </a:xfrm>
        </p:spPr>
        <p:txBody>
          <a:bodyPr/>
          <a:lstStyle/>
          <a:p>
            <a:r>
              <a:rPr lang="en-US" altLang="en-US" dirty="0" smtClean="0"/>
              <a:t>This is one-time ETL.</a:t>
            </a:r>
          </a:p>
          <a:p>
            <a:r>
              <a:rPr lang="en-US" altLang="en-US" dirty="0" smtClean="0"/>
              <a:t>In real world it is not a one time event as new data is added to the Data Warehouse periodically – monthly, daily, hourly.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900" dirty="0" smtClean="0"/>
              <a:t>State source systems</a:t>
            </a:r>
            <a:endParaRPr lang="en-US" alt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400" dirty="0" err="1" smtClean="0"/>
              <a:t>CaseID</a:t>
            </a:r>
            <a:endParaRPr lang="en-US" altLang="en-US" sz="1400" dirty="0" smtClean="0"/>
          </a:p>
          <a:p>
            <a:r>
              <a:rPr lang="en-US" altLang="en-US" sz="1400" dirty="0" err="1" smtClean="0"/>
              <a:t>Date.Rptd</a:t>
            </a:r>
            <a:r>
              <a:rPr lang="en-US" altLang="en-US" sz="1400" dirty="0" smtClean="0"/>
              <a:t> </a:t>
            </a:r>
          </a:p>
          <a:p>
            <a:r>
              <a:rPr lang="en-US" altLang="en-US" sz="1400" dirty="0" smtClean="0"/>
              <a:t>DR.NO</a:t>
            </a:r>
          </a:p>
          <a:p>
            <a:r>
              <a:rPr lang="en-US" altLang="en-US" sz="1400" dirty="0" smtClean="0"/>
              <a:t> DATE.OCC </a:t>
            </a:r>
          </a:p>
          <a:p>
            <a:r>
              <a:rPr lang="en-US" altLang="en-US" sz="1400" dirty="0" smtClean="0"/>
              <a:t>TIME.OCC </a:t>
            </a:r>
          </a:p>
          <a:p>
            <a:r>
              <a:rPr lang="en-US" altLang="en-US" sz="1400" dirty="0" smtClean="0"/>
              <a:t>AREA</a:t>
            </a:r>
          </a:p>
          <a:p>
            <a:r>
              <a:rPr lang="en-US" altLang="en-US" sz="1400" dirty="0" smtClean="0"/>
              <a:t> AREA.NAME</a:t>
            </a:r>
          </a:p>
          <a:p>
            <a:r>
              <a:rPr lang="en-US" altLang="en-US" sz="1400" dirty="0" smtClean="0"/>
              <a:t> RD</a:t>
            </a:r>
          </a:p>
          <a:p>
            <a:r>
              <a:rPr lang="en-US" altLang="en-US" sz="1400" dirty="0" err="1" smtClean="0"/>
              <a:t>Crm.Cd</a:t>
            </a:r>
            <a:r>
              <a:rPr lang="en-US" altLang="en-US" sz="1400" dirty="0" smtClean="0"/>
              <a:t> </a:t>
            </a:r>
          </a:p>
          <a:p>
            <a:r>
              <a:rPr lang="en-US" altLang="en-US" sz="1400" dirty="0" err="1" smtClean="0"/>
              <a:t>Crm.Cd.Desc</a:t>
            </a:r>
            <a:r>
              <a:rPr lang="en-US" altLang="en-US" sz="1400" dirty="0" smtClean="0"/>
              <a:t> </a:t>
            </a:r>
          </a:p>
          <a:p>
            <a:r>
              <a:rPr lang="en-US" altLang="en-US" sz="1400" dirty="0" smtClean="0"/>
              <a:t>Status </a:t>
            </a:r>
          </a:p>
          <a:p>
            <a:r>
              <a:rPr lang="en-US" altLang="en-US" sz="1400" dirty="0" err="1" smtClean="0"/>
              <a:t>Status.Desc</a:t>
            </a:r>
            <a:r>
              <a:rPr lang="en-US" altLang="en-US" sz="1400" dirty="0" smtClean="0"/>
              <a:t> </a:t>
            </a:r>
          </a:p>
          <a:p>
            <a:r>
              <a:rPr lang="en-US" altLang="en-US" sz="1400" dirty="0" smtClean="0"/>
              <a:t>LOCATION </a:t>
            </a:r>
          </a:p>
          <a:p>
            <a:r>
              <a:rPr lang="en-US" altLang="en-US" sz="1400" dirty="0" err="1" smtClean="0"/>
              <a:t>Cross.Street</a:t>
            </a:r>
            <a:r>
              <a:rPr lang="en-US" altLang="en-US" sz="1400" dirty="0" smtClean="0"/>
              <a:t> </a:t>
            </a:r>
          </a:p>
          <a:p>
            <a:r>
              <a:rPr lang="en-US" altLang="en-US" sz="1400" dirty="0" smtClean="0"/>
              <a:t>Location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900" dirty="0" smtClean="0"/>
              <a:t>Choose a transformation to describe</a:t>
            </a:r>
            <a:endParaRPr lang="en-US" altLang="en-US" sz="3900" dirty="0"/>
          </a:p>
        </p:txBody>
      </p:sp>
      <p:pic>
        <p:nvPicPr>
          <p:cNvPr id="1026" name="Picture 2" descr="C:\Users\jaikit\Desktop\Input\Merg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7499350" cy="31163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47800" y="1600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Merge source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Area_Details</a:t>
            </a:r>
            <a:endParaRPr lang="en-US" dirty="0"/>
          </a:p>
        </p:txBody>
      </p:sp>
      <p:pic>
        <p:nvPicPr>
          <p:cNvPr id="2050" name="Picture 2" descr="C:\Users\jaikit\Desktop\Input\Area_Nam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7499350" cy="13867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Status_Details</a:t>
            </a:r>
            <a:endParaRPr lang="en-US" dirty="0"/>
          </a:p>
        </p:txBody>
      </p:sp>
      <p:pic>
        <p:nvPicPr>
          <p:cNvPr id="1026" name="Picture 2" descr="C:\Users\jaikit\Desktop\Input\Status_Detail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3837" y="3086100"/>
            <a:ext cx="7381875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  <a:p>
            <a:r>
              <a:rPr lang="en-US" dirty="0"/>
              <a:t>Kick-off Meeting Agenda</a:t>
            </a:r>
          </a:p>
          <a:p>
            <a:r>
              <a:rPr lang="en-US" dirty="0"/>
              <a:t>Logical Database Design</a:t>
            </a:r>
          </a:p>
          <a:p>
            <a:r>
              <a:rPr lang="en-US" dirty="0"/>
              <a:t>ETL </a:t>
            </a:r>
          </a:p>
          <a:p>
            <a:r>
              <a:rPr lang="en-US" dirty="0"/>
              <a:t>Business Intelligence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6978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Case_Details</a:t>
            </a:r>
            <a:endParaRPr lang="en-US" dirty="0"/>
          </a:p>
        </p:txBody>
      </p:sp>
      <p:pic>
        <p:nvPicPr>
          <p:cNvPr id="3074" name="Picture 2" descr="C:\Users\jaikit\Desktop\Input\Case_Detail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6262" y="3200400"/>
            <a:ext cx="6677025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Crime_Details</a:t>
            </a:r>
            <a:endParaRPr lang="en-US" dirty="0"/>
          </a:p>
        </p:txBody>
      </p:sp>
      <p:pic>
        <p:nvPicPr>
          <p:cNvPr id="4098" name="Picture 2" descr="C:\Users\jaikit\Desktop\Input\Crime_Detail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7499350" cy="2640358"/>
          </a:xfrm>
          <a:prstGeom prst="rect">
            <a:avLst/>
          </a:prstGeom>
          <a:noFill/>
        </p:spPr>
      </p:pic>
      <p:pic>
        <p:nvPicPr>
          <p:cNvPr id="4" name="Picture 2" descr="C:\Users\jaikit\Desktop\Input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114800"/>
            <a:ext cx="5719763" cy="2482596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5400000">
            <a:off x="5106194" y="3810000"/>
            <a:ext cx="608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Fact_table</a:t>
            </a:r>
            <a:endParaRPr lang="en-US" dirty="0"/>
          </a:p>
        </p:txBody>
      </p:sp>
      <p:pic>
        <p:nvPicPr>
          <p:cNvPr id="5122" name="Picture 2" descr="C:\Users\jaikit\Desktop\Input\FactTableGraph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2538314"/>
            <a:ext cx="7499350" cy="2619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075" y="2328862"/>
            <a:ext cx="5105400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6146" name="Picture 2" descr="C:\Users\jaikit\Desktop\Input\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65532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7170" name="Picture 2" descr="C:\Users\jaikit\Desktop\Input\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6553200" cy="4801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8195" name="Picture 3" descr="C:\Users\jaikit\Desktop\Input\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5762" y="1604962"/>
            <a:ext cx="70580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9218" name="Picture 2" descr="C:\Users\jaikit\Desktop\Input\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3412" y="2871787"/>
            <a:ext cx="6562725" cy="1952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10242" name="Picture 2" descr="C:\Users\jaikit\Desktop\Input\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888641"/>
            <a:ext cx="7499350" cy="3918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85800"/>
            <a:ext cx="7886700" cy="71150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/>
              <a:t>Project Summary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9200" y="1752600"/>
            <a:ext cx="8139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 summary,  our group business motivation is to get the right output based on the client demand.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By the end of this project</a:t>
            </a:r>
            <a:r>
              <a:rPr lang="en-US" altLang="zh-CN" sz="2400" dirty="0"/>
              <a:t>, we </a:t>
            </a:r>
            <a:r>
              <a:rPr lang="en-US" altLang="zh-CN" sz="2400" dirty="0" smtClean="0"/>
              <a:t>combine with each part of DW/BI system. </a:t>
            </a:r>
            <a:r>
              <a:rPr lang="en-US" altLang="zh-CN" sz="2400" dirty="0"/>
              <a:t>The Extraction, Transformation and Load (ETL) process </a:t>
            </a:r>
            <a:r>
              <a:rPr lang="en-US" altLang="zh-CN" sz="2400" dirty="0" smtClean="0"/>
              <a:t>was the important component of a data warehousing. Then, we use Tableau Software to analyze the data. In </a:t>
            </a:r>
            <a:r>
              <a:rPr lang="en-US" altLang="zh-CN" sz="2400" dirty="0"/>
              <a:t>addition, we  also learn how to cooperate with each other as a team, </a:t>
            </a:r>
            <a:r>
              <a:rPr lang="en-US" altLang="zh-CN" sz="2400" dirty="0" smtClean="0"/>
              <a:t>that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was </a:t>
            </a:r>
            <a:r>
              <a:rPr lang="en-US" altLang="zh-CN" sz="2400" dirty="0"/>
              <a:t>very important  in our project. </a:t>
            </a:r>
          </a:p>
        </p:txBody>
      </p:sp>
    </p:spTree>
    <p:extLst>
      <p:ext uri="{BB962C8B-B14F-4D97-AF65-F5344CB8AC3E}">
        <p14:creationId xmlns:p14="http://schemas.microsoft.com/office/powerpoint/2010/main" xmlns="" val="21834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High level description of the company.</a:t>
            </a:r>
          </a:p>
          <a:p>
            <a:pPr marL="0" indent="0">
              <a:buNone/>
            </a:pPr>
            <a:r>
              <a:rPr lang="en-US" dirty="0" smtClean="0"/>
              <a:t>We started our company in 2012 </a:t>
            </a:r>
          </a:p>
          <a:p>
            <a:pPr marL="0" indent="0">
              <a:buNone/>
            </a:pPr>
            <a:r>
              <a:rPr lang="en-US" dirty="0" smtClean="0"/>
              <a:t>Started as a service provider to large scale Industries.</a:t>
            </a:r>
          </a:p>
          <a:p>
            <a:pPr marL="0" indent="0">
              <a:buNone/>
            </a:pPr>
            <a:r>
              <a:rPr lang="en-US" dirty="0" smtClean="0"/>
              <a:t>Started building data warehouse to various customer  </a:t>
            </a:r>
          </a:p>
          <a:p>
            <a:r>
              <a:rPr lang="en-US" sz="3500" b="1" dirty="0" smtClean="0"/>
              <a:t>Who are the customer?</a:t>
            </a:r>
          </a:p>
          <a:p>
            <a:pPr marL="0" indent="0">
              <a:buNone/>
            </a:pPr>
            <a:r>
              <a:rPr lang="en-US" dirty="0" smtClean="0"/>
              <a:t>Our customer for the present project are national security where we are providing them to analyze the crimes in different cities so that we can work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78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981200"/>
            <a:ext cx="45719" cy="76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DWM/BI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Describe the current purpose of the Data Warehouse/ Data Mart</a:t>
            </a:r>
          </a:p>
          <a:p>
            <a:pPr marL="521208" lvl="2" indent="0">
              <a:buNone/>
            </a:pPr>
            <a:r>
              <a:rPr lang="en-US" dirty="0" smtClean="0"/>
              <a:t>The current purpose of building the Data warehouse is to analyze the crimes in different cities and fines according to it.</a:t>
            </a:r>
          </a:p>
          <a:p>
            <a:r>
              <a:rPr lang="en-US" b="1" dirty="0" smtClean="0"/>
              <a:t>What is the current DBMS Technology</a:t>
            </a:r>
          </a:p>
          <a:p>
            <a:pPr marL="521208" lvl="2" indent="0">
              <a:buNone/>
            </a:pPr>
            <a:r>
              <a:rPr lang="en-US" dirty="0" smtClean="0"/>
              <a:t>Excel – for source file.</a:t>
            </a:r>
          </a:p>
          <a:p>
            <a:pPr marL="521208" lvl="2" indent="0">
              <a:buNone/>
            </a:pPr>
            <a:r>
              <a:rPr lang="en-US" dirty="0" smtClean="0"/>
              <a:t>MySQL is used for storing clean data.</a:t>
            </a:r>
          </a:p>
          <a:p>
            <a:pPr marL="0" indent="0"/>
            <a:r>
              <a:rPr lang="en-US" b="1" dirty="0" smtClean="0"/>
              <a:t>   What is the current BI Tool</a:t>
            </a:r>
          </a:p>
          <a:p>
            <a:pPr marL="0" indent="0">
              <a:buNone/>
            </a:pPr>
            <a:r>
              <a:rPr lang="en-US" dirty="0" smtClean="0"/>
              <a:t>      Tableau is used for BI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83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685800"/>
            <a:ext cx="7886700" cy="8294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Kick-off Meeting 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676400"/>
            <a:ext cx="7886700" cy="4943884"/>
          </a:xfrm>
        </p:spPr>
        <p:txBody>
          <a:bodyPr/>
          <a:lstStyle/>
          <a:p>
            <a:pPr>
              <a:buNone/>
            </a:pPr>
            <a:r>
              <a:rPr lang="en-US" altLang="zh-CN" sz="3000" b="1" dirty="0" smtClean="0"/>
              <a:t>Introduction:</a:t>
            </a:r>
          </a:p>
          <a:p>
            <a:pPr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000" dirty="0" smtClean="0"/>
              <a:t>Our </a:t>
            </a:r>
            <a:r>
              <a:rPr lang="en-US" altLang="zh-CN" sz="3000" dirty="0"/>
              <a:t>project name is crime analysis and it was </a:t>
            </a:r>
            <a:r>
              <a:rPr lang="en-US" altLang="zh-CN" sz="3000" dirty="0" smtClean="0"/>
              <a:t>created by ABC Analyst </a:t>
            </a:r>
            <a:r>
              <a:rPr lang="en-US" altLang="zh-CN" sz="3000" dirty="0" err="1" smtClean="0"/>
              <a:t>pvt</a:t>
            </a:r>
            <a:r>
              <a:rPr lang="en-US" altLang="zh-CN" sz="3000" dirty="0" smtClean="0"/>
              <a:t>. ltd. based </a:t>
            </a:r>
            <a:r>
              <a:rPr lang="en-US" altLang="zh-CN" sz="3000" dirty="0"/>
              <a:t>on the statistically report and we also collect data to help analyze the </a:t>
            </a:r>
            <a:r>
              <a:rPr lang="en-US" altLang="zh-CN" sz="3000" dirty="0" smtClean="0"/>
              <a:t>number of crime committed in various cities and fines collected.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6321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381000"/>
            <a:ext cx="7886700" cy="8294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Kick-off Meeting 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524000"/>
            <a:ext cx="7886700" cy="49438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 smtClean="0"/>
              <a:t>Goals and Objectives</a:t>
            </a:r>
          </a:p>
          <a:p>
            <a:pPr lvl="1"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000" dirty="0" smtClean="0"/>
              <a:t>Our </a:t>
            </a:r>
            <a:r>
              <a:rPr lang="en-US" altLang="zh-CN" sz="3000" dirty="0"/>
              <a:t>business goals are to get the right </a:t>
            </a:r>
            <a:r>
              <a:rPr lang="en-US" altLang="zh-CN" sz="3000" dirty="0" smtClean="0"/>
              <a:t>output based </a:t>
            </a:r>
            <a:r>
              <a:rPr lang="en-US" altLang="zh-CN" sz="3000" dirty="0"/>
              <a:t>on the Client demanded</a:t>
            </a:r>
            <a:r>
              <a:rPr lang="en-US" altLang="zh-CN" sz="3000" dirty="0" smtClean="0"/>
              <a:t>.</a:t>
            </a:r>
          </a:p>
          <a:p>
            <a:pPr lvl="1">
              <a:buNone/>
            </a:pPr>
            <a:endParaRPr lang="zh-CN" altLang="zh-CN" sz="3000" dirty="0"/>
          </a:p>
          <a:p>
            <a:pPr lvl="1">
              <a:buNone/>
            </a:pPr>
            <a:r>
              <a:rPr lang="en-US" altLang="zh-CN" sz="3000" dirty="0" smtClean="0"/>
              <a:t>	Which </a:t>
            </a:r>
            <a:r>
              <a:rPr lang="en-US" altLang="zh-CN" sz="3000" dirty="0"/>
              <a:t>contained:</a:t>
            </a:r>
            <a:endParaRPr lang="zh-CN" altLang="zh-CN" sz="3000" dirty="0"/>
          </a:p>
          <a:p>
            <a:pPr lvl="2">
              <a:buNone/>
            </a:pPr>
            <a:r>
              <a:rPr lang="en-US" altLang="zh-CN" sz="3000" dirty="0"/>
              <a:t>Total Crimes happened in Different Cities from 2012-2015.</a:t>
            </a:r>
            <a:endParaRPr lang="zh-CN" altLang="zh-CN" sz="3000" dirty="0"/>
          </a:p>
          <a:p>
            <a:pPr lvl="2"/>
            <a:r>
              <a:rPr lang="en-US" altLang="zh-CN" sz="3000" dirty="0" smtClean="0"/>
              <a:t>	What </a:t>
            </a:r>
            <a:r>
              <a:rPr lang="en-US" altLang="zh-CN" sz="3000" dirty="0"/>
              <a:t>crimes more happens in specific cities.</a:t>
            </a:r>
            <a:endParaRPr lang="zh-CN" altLang="zh-CN" sz="3000" dirty="0"/>
          </a:p>
          <a:p>
            <a:pPr lvl="2"/>
            <a:r>
              <a:rPr lang="en-US" altLang="zh-CN" sz="3000" dirty="0"/>
              <a:t>Fine obtained according to the crime.</a:t>
            </a:r>
            <a:endParaRPr lang="zh-CN" altLang="zh-CN" sz="3000" dirty="0"/>
          </a:p>
          <a:p>
            <a:pPr lvl="2"/>
            <a:r>
              <a:rPr lang="en-US" altLang="zh-CN" sz="3000" dirty="0"/>
              <a:t>Is the crime reduced or increased.</a:t>
            </a:r>
            <a:endParaRPr lang="zh-CN" altLang="zh-CN" sz="3000" dirty="0"/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788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457200"/>
            <a:ext cx="7886700" cy="8294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Kick-off Meeting 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447800"/>
            <a:ext cx="7886700" cy="4943884"/>
          </a:xfrm>
        </p:spPr>
        <p:txBody>
          <a:bodyPr/>
          <a:lstStyle/>
          <a:p>
            <a:pPr>
              <a:buNone/>
            </a:pPr>
            <a:r>
              <a:rPr lang="en-US" altLang="zh-CN" sz="3000" b="1" dirty="0"/>
              <a:t>Deliverables</a:t>
            </a:r>
            <a:r>
              <a:rPr lang="en-US" altLang="zh-CN" sz="3000" b="1" dirty="0" smtClean="0"/>
              <a:t>: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3">
              <a:spcBef>
                <a:spcPts val="1000"/>
              </a:spcBef>
              <a:buNone/>
            </a:pPr>
            <a:r>
              <a:rPr lang="en-US" altLang="zh-CN" sz="2800" dirty="0"/>
              <a:t>Team PowerPoint Presentation </a:t>
            </a:r>
            <a:endParaRPr lang="en-US" altLang="zh-CN" sz="2800" dirty="0" smtClean="0"/>
          </a:p>
          <a:p>
            <a:pPr marL="685800" lvl="3">
              <a:spcBef>
                <a:spcPts val="1000"/>
              </a:spcBef>
              <a:buNone/>
            </a:pPr>
            <a:r>
              <a:rPr lang="en-US" altLang="zh-CN" sz="2800" dirty="0"/>
              <a:t>Business Requirements Document (BRD</a:t>
            </a:r>
            <a:r>
              <a:rPr lang="en-US" altLang="zh-CN" sz="2800" dirty="0" smtClean="0"/>
              <a:t>)</a:t>
            </a:r>
          </a:p>
          <a:p>
            <a:pPr marL="685800" lvl="3">
              <a:spcBef>
                <a:spcPts val="1000"/>
              </a:spcBef>
              <a:buNone/>
            </a:pPr>
            <a:r>
              <a:rPr lang="en-US" altLang="zh-CN" sz="2800" dirty="0"/>
              <a:t>Requirements questionnaire for business </a:t>
            </a:r>
            <a:r>
              <a:rPr lang="en-US" altLang="zh-CN" sz="2800" dirty="0" smtClean="0"/>
              <a:t>manager or </a:t>
            </a:r>
            <a:r>
              <a:rPr lang="en-US" altLang="zh-CN" sz="2800" dirty="0"/>
              <a:t>analyst.</a:t>
            </a:r>
            <a:endParaRPr lang="zh-CN" altLang="zh-CN" sz="2800" dirty="0"/>
          </a:p>
          <a:p>
            <a:pPr marL="685800" lvl="3">
              <a:spcBef>
                <a:spcPts val="1000"/>
              </a:spcBef>
              <a:buNone/>
            </a:pPr>
            <a:r>
              <a:rPr lang="en-US" altLang="zh-CN" sz="2800" dirty="0"/>
              <a:t>Technical Requirements Document (TRD) </a:t>
            </a:r>
            <a:endParaRPr lang="zh-CN" altLang="zh-CN" sz="2800" dirty="0"/>
          </a:p>
          <a:p>
            <a:pPr marL="685800" lvl="3">
              <a:spcBef>
                <a:spcPts val="1000"/>
              </a:spcBef>
              <a:buNone/>
            </a:pPr>
            <a:r>
              <a:rPr lang="en-US" altLang="zh-CN" sz="2800" dirty="0"/>
              <a:t>Physical database design</a:t>
            </a:r>
            <a:endParaRPr lang="zh-CN" altLang="zh-CN" sz="2800" dirty="0"/>
          </a:p>
          <a:p>
            <a:pPr marL="685800" lvl="3">
              <a:spcBef>
                <a:spcPts val="1000"/>
              </a:spcBef>
              <a:buNone/>
            </a:pPr>
            <a:r>
              <a:rPr lang="en-US" altLang="zh-CN" sz="2800" dirty="0"/>
              <a:t>Logical multidimensional design </a:t>
            </a:r>
            <a:endParaRPr lang="zh-CN" altLang="zh-CN" sz="2800" dirty="0"/>
          </a:p>
          <a:p>
            <a:pPr marL="685800" lvl="3">
              <a:spcBef>
                <a:spcPts val="1000"/>
              </a:spcBef>
            </a:pPr>
            <a:endParaRPr lang="zh-CN" altLang="zh-CN" sz="2200" dirty="0"/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24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228600"/>
            <a:ext cx="7886700" cy="8294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Kick-off Meeting 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194620"/>
            <a:ext cx="7886700" cy="56633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900" b="1" dirty="0" smtClean="0"/>
              <a:t>Project </a:t>
            </a:r>
            <a:r>
              <a:rPr lang="en-US" altLang="zh-CN" sz="3900" b="1" dirty="0"/>
              <a:t>Team Roles</a:t>
            </a:r>
            <a:r>
              <a:rPr lang="en-US" altLang="zh-CN" sz="3900" b="1" dirty="0" smtClean="0"/>
              <a:t>:</a:t>
            </a:r>
          </a:p>
          <a:p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3300" dirty="0" smtClean="0"/>
              <a:t>Yu Fan </a:t>
            </a:r>
            <a:r>
              <a:rPr lang="en-US" altLang="zh-CN" sz="3300" dirty="0"/>
              <a:t>	</a:t>
            </a:r>
            <a:r>
              <a:rPr lang="en-US" altLang="zh-CN" sz="3300" dirty="0" smtClean="0"/>
              <a:t>   - Business Sponsor</a:t>
            </a:r>
            <a:endParaRPr lang="zh-CN" altLang="zh-CN" sz="3300" dirty="0"/>
          </a:p>
          <a:p>
            <a:pPr lvl="0"/>
            <a:r>
              <a:rPr lang="en-US" altLang="zh-CN" sz="3300" dirty="0" err="1"/>
              <a:t>Jaikit</a:t>
            </a:r>
            <a:r>
              <a:rPr lang="en-US" altLang="zh-CN" sz="3300" dirty="0"/>
              <a:t>	</a:t>
            </a:r>
            <a:r>
              <a:rPr lang="en-US" altLang="zh-CN" sz="3300" dirty="0" smtClean="0"/>
              <a:t>   - </a:t>
            </a:r>
            <a:r>
              <a:rPr lang="en-US" altLang="zh-CN" sz="3300" dirty="0"/>
              <a:t>ETL developer, Project Manager	</a:t>
            </a:r>
            <a:endParaRPr lang="zh-CN" altLang="zh-CN" sz="3300" dirty="0"/>
          </a:p>
          <a:p>
            <a:pPr lvl="0"/>
            <a:r>
              <a:rPr lang="en-US" altLang="zh-CN" sz="3300" dirty="0" err="1" smtClean="0"/>
              <a:t>Ashwajeet</a:t>
            </a:r>
            <a:r>
              <a:rPr lang="en-US" altLang="zh-CN" sz="3300" dirty="0" smtClean="0"/>
              <a:t>    - BI </a:t>
            </a:r>
            <a:r>
              <a:rPr lang="en-US" altLang="zh-CN" sz="3300" dirty="0"/>
              <a:t>Application </a:t>
            </a:r>
            <a:r>
              <a:rPr lang="en-US" altLang="zh-CN" sz="3300" dirty="0" smtClean="0"/>
              <a:t>developer</a:t>
            </a:r>
            <a:endParaRPr lang="zh-CN" altLang="zh-CN" sz="3300" dirty="0"/>
          </a:p>
          <a:p>
            <a:pPr lvl="0"/>
            <a:r>
              <a:rPr lang="en-US" altLang="zh-CN" sz="3300" dirty="0"/>
              <a:t>Hamad	</a:t>
            </a:r>
            <a:r>
              <a:rPr lang="en-US" altLang="zh-CN" sz="3300" dirty="0" smtClean="0"/>
              <a:t>   - CEO, System Architect</a:t>
            </a:r>
          </a:p>
          <a:p>
            <a:pPr lvl="0">
              <a:buNone/>
            </a:pPr>
            <a:endParaRPr lang="en-US" altLang="zh-CN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altLang="zh-CN" sz="3900" b="1" dirty="0" smtClean="0"/>
              <a:t>Administration </a:t>
            </a:r>
            <a:r>
              <a:rPr lang="en-US" altLang="zh-CN" sz="3900" b="1" dirty="0"/>
              <a:t>Tools:</a:t>
            </a:r>
            <a:endParaRPr lang="zh-CN" altLang="zh-CN" sz="3900" b="1" dirty="0"/>
          </a:p>
          <a:p>
            <a:pPr marL="0" indent="0">
              <a:buNone/>
            </a:pPr>
            <a:endParaRPr lang="zh-CN" altLang="zh-CN" sz="3400" dirty="0"/>
          </a:p>
          <a:p>
            <a:pPr lvl="0"/>
            <a:r>
              <a:rPr lang="en-US" altLang="zh-CN" sz="3400" dirty="0" err="1"/>
              <a:t>CloverETL</a:t>
            </a:r>
            <a:endParaRPr lang="zh-CN" altLang="zh-CN" sz="3400" dirty="0"/>
          </a:p>
          <a:p>
            <a:pPr lvl="0"/>
            <a:r>
              <a:rPr lang="en-US" altLang="zh-CN" sz="3400" dirty="0"/>
              <a:t>Tableau Software</a:t>
            </a:r>
            <a:endParaRPr lang="zh-CN" altLang="zh-CN" sz="3400" dirty="0"/>
          </a:p>
          <a:p>
            <a:pPr lvl="0"/>
            <a:r>
              <a:rPr lang="en-US" altLang="zh-CN" sz="3400" dirty="0"/>
              <a:t>MySQL</a:t>
            </a:r>
            <a:endParaRPr lang="zh-CN" altLang="zh-CN" sz="3400" dirty="0"/>
          </a:p>
          <a:p>
            <a:pPr lvl="0"/>
            <a:r>
              <a:rPr lang="en-US" altLang="zh-CN" sz="3400" dirty="0"/>
              <a:t>MS Word/ Visio / PowerPoint </a:t>
            </a:r>
            <a:endParaRPr lang="zh-CN" altLang="zh-CN" sz="3400" dirty="0"/>
          </a:p>
          <a:p>
            <a:endParaRPr lang="zh-CN" altLang="zh-CN" sz="2200" dirty="0"/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25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381000"/>
            <a:ext cx="7886700" cy="8294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Kick-off Meeting 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524000"/>
            <a:ext cx="7886700" cy="56633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000" b="1" dirty="0"/>
              <a:t>Project Milestones</a:t>
            </a:r>
            <a:r>
              <a:rPr lang="en-US" altLang="zh-CN" sz="3000" b="1" dirty="0" smtClean="0"/>
              <a:t>: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/>
              <a:t>Determine </a:t>
            </a:r>
            <a:r>
              <a:rPr lang="en-US" altLang="zh-CN" dirty="0"/>
              <a:t>the company name and the project name </a:t>
            </a:r>
            <a:endParaRPr lang="zh-CN" altLang="zh-CN" dirty="0"/>
          </a:p>
          <a:p>
            <a:pPr lvl="1"/>
            <a:r>
              <a:rPr lang="en-US" altLang="zh-CN" dirty="0"/>
              <a:t>Download the raw data</a:t>
            </a:r>
            <a:endParaRPr lang="zh-CN" altLang="zh-CN" dirty="0"/>
          </a:p>
          <a:p>
            <a:pPr lvl="1"/>
            <a:r>
              <a:rPr lang="en-US" altLang="zh-CN" dirty="0"/>
              <a:t>Design the logical model based on the MS Visio</a:t>
            </a:r>
            <a:endParaRPr lang="zh-CN" altLang="zh-CN" dirty="0"/>
          </a:p>
          <a:p>
            <a:pPr lvl="1"/>
            <a:r>
              <a:rPr lang="en-US" altLang="zh-CN" dirty="0"/>
              <a:t>Transfer it into MySQL via </a:t>
            </a:r>
            <a:r>
              <a:rPr lang="en-US" altLang="zh-CN" dirty="0" err="1"/>
              <a:t>CloverETL</a:t>
            </a:r>
            <a:endParaRPr lang="zh-CN" altLang="zh-CN" dirty="0"/>
          </a:p>
          <a:p>
            <a:pPr lvl="1"/>
            <a:r>
              <a:rPr lang="en-US" altLang="zh-CN" dirty="0"/>
              <a:t>Using Tableau Software to analyze the data and record the results.</a:t>
            </a:r>
            <a:endParaRPr lang="zh-CN" altLang="zh-CN" dirty="0"/>
          </a:p>
          <a:p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200" dirty="0"/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857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529</Words>
  <Application>Microsoft Office PowerPoint</Application>
  <PresentationFormat>On-screen Show (4:3)</PresentationFormat>
  <Paragraphs>123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Crime Analysis</vt:lpstr>
      <vt:lpstr>Index</vt:lpstr>
      <vt:lpstr>High Level Description</vt:lpstr>
      <vt:lpstr>Current State of DWM/BI</vt:lpstr>
      <vt:lpstr>Kick-off Meeting Agenda</vt:lpstr>
      <vt:lpstr>Kick-off Meeting Agenda</vt:lpstr>
      <vt:lpstr>Kick-off Meeting Agenda</vt:lpstr>
      <vt:lpstr>Kick-off Meeting Agenda</vt:lpstr>
      <vt:lpstr>Kick-off Meeting Agenda</vt:lpstr>
      <vt:lpstr>Kick-off Meeting Agenda</vt:lpstr>
      <vt:lpstr>Logical Diagram</vt:lpstr>
      <vt:lpstr>Describe ETL</vt:lpstr>
      <vt:lpstr>Which ETL tool used?</vt:lpstr>
      <vt:lpstr>How Many Rows? How Many Fields?</vt:lpstr>
      <vt:lpstr>Is this a one-time ETL? Or scheduled? If so how often?</vt:lpstr>
      <vt:lpstr>State source systems</vt:lpstr>
      <vt:lpstr>Choose a transformation to describe</vt:lpstr>
      <vt:lpstr>Area_Details</vt:lpstr>
      <vt:lpstr>Status_Details</vt:lpstr>
      <vt:lpstr>Case_Details</vt:lpstr>
      <vt:lpstr>Crime_Details</vt:lpstr>
      <vt:lpstr>Fact_table</vt:lpstr>
      <vt:lpstr>Business Intelligence platform</vt:lpstr>
      <vt:lpstr>Reports</vt:lpstr>
      <vt:lpstr>Reports</vt:lpstr>
      <vt:lpstr>Reports</vt:lpstr>
      <vt:lpstr>Reports</vt:lpstr>
      <vt:lpstr>Reports</vt:lpstr>
      <vt:lpstr>Project Summary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Describe ETL</dc:title>
  <dc:creator>jaikit54@gmail.com</dc:creator>
  <cp:lastModifiedBy>jaikit54@gmail.com</cp:lastModifiedBy>
  <cp:revision>30</cp:revision>
  <dcterms:created xsi:type="dcterms:W3CDTF">2016-05-09T00:07:40Z</dcterms:created>
  <dcterms:modified xsi:type="dcterms:W3CDTF">2016-05-12T23:01:13Z</dcterms:modified>
</cp:coreProperties>
</file>