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256" r:id="rId2"/>
    <p:sldId id="400" r:id="rId3"/>
    <p:sldId id="398" r:id="rId4"/>
    <p:sldId id="399" r:id="rId5"/>
    <p:sldId id="259" r:id="rId6"/>
    <p:sldId id="363" r:id="rId7"/>
    <p:sldId id="395" r:id="rId8"/>
    <p:sldId id="396" r:id="rId9"/>
    <p:sldId id="397" r:id="rId10"/>
    <p:sldId id="366" r:id="rId11"/>
    <p:sldId id="364" r:id="rId12"/>
    <p:sldId id="365" r:id="rId13"/>
    <p:sldId id="262" r:id="rId14"/>
    <p:sldId id="267" r:id="rId15"/>
    <p:sldId id="263" r:id="rId16"/>
    <p:sldId id="264" r:id="rId17"/>
    <p:sldId id="265" r:id="rId18"/>
    <p:sldId id="269" r:id="rId19"/>
    <p:sldId id="270" r:id="rId20"/>
    <p:sldId id="271" r:id="rId21"/>
    <p:sldId id="367" r:id="rId22"/>
    <p:sldId id="272" r:id="rId23"/>
    <p:sldId id="273" r:id="rId24"/>
    <p:sldId id="275" r:id="rId25"/>
    <p:sldId id="276" r:id="rId26"/>
    <p:sldId id="277" r:id="rId27"/>
    <p:sldId id="353" r:id="rId28"/>
    <p:sldId id="282" r:id="rId29"/>
    <p:sldId id="283" r:id="rId30"/>
    <p:sldId id="284" r:id="rId31"/>
    <p:sldId id="354" r:id="rId32"/>
    <p:sldId id="285" r:id="rId33"/>
    <p:sldId id="355" r:id="rId34"/>
    <p:sldId id="279" r:id="rId35"/>
    <p:sldId id="280" r:id="rId36"/>
    <p:sldId id="388" r:id="rId37"/>
    <p:sldId id="281" r:id="rId38"/>
    <p:sldId id="389" r:id="rId39"/>
    <p:sldId id="286" r:id="rId40"/>
    <p:sldId id="297" r:id="rId41"/>
    <p:sldId id="287" r:id="rId42"/>
    <p:sldId id="357" r:id="rId43"/>
    <p:sldId id="358" r:id="rId44"/>
    <p:sldId id="289" r:id="rId45"/>
    <p:sldId id="288" r:id="rId46"/>
    <p:sldId id="290" r:id="rId47"/>
    <p:sldId id="359" r:id="rId48"/>
    <p:sldId id="291" r:id="rId49"/>
    <p:sldId id="368" r:id="rId50"/>
    <p:sldId id="292" r:id="rId51"/>
    <p:sldId id="369" r:id="rId52"/>
    <p:sldId id="293" r:id="rId53"/>
    <p:sldId id="370" r:id="rId54"/>
    <p:sldId id="294" r:id="rId55"/>
    <p:sldId id="371" r:id="rId56"/>
    <p:sldId id="295" r:id="rId57"/>
    <p:sldId id="372" r:id="rId58"/>
    <p:sldId id="296" r:id="rId59"/>
    <p:sldId id="373" r:id="rId60"/>
    <p:sldId id="298" r:id="rId61"/>
    <p:sldId id="299" r:id="rId62"/>
    <p:sldId id="300" r:id="rId63"/>
    <p:sldId id="301" r:id="rId64"/>
    <p:sldId id="302" r:id="rId65"/>
    <p:sldId id="374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3" r:id="rId75"/>
    <p:sldId id="314" r:id="rId76"/>
    <p:sldId id="311" r:id="rId77"/>
    <p:sldId id="376" r:id="rId78"/>
    <p:sldId id="319" r:id="rId79"/>
    <p:sldId id="318" r:id="rId80"/>
    <p:sldId id="316" r:id="rId81"/>
    <p:sldId id="320" r:id="rId82"/>
    <p:sldId id="378" r:id="rId83"/>
    <p:sldId id="321" r:id="rId84"/>
    <p:sldId id="382" r:id="rId85"/>
    <p:sldId id="383" r:id="rId86"/>
    <p:sldId id="323" r:id="rId87"/>
    <p:sldId id="381" r:id="rId88"/>
    <p:sldId id="334" r:id="rId89"/>
    <p:sldId id="336" r:id="rId90"/>
    <p:sldId id="384" r:id="rId91"/>
    <p:sldId id="326" r:id="rId92"/>
    <p:sldId id="337" r:id="rId93"/>
    <p:sldId id="342" r:id="rId94"/>
    <p:sldId id="339" r:id="rId95"/>
    <p:sldId id="343" r:id="rId96"/>
    <p:sldId id="340" r:id="rId97"/>
    <p:sldId id="327" r:id="rId98"/>
    <p:sldId id="328" r:id="rId99"/>
    <p:sldId id="329" r:id="rId100"/>
    <p:sldId id="330" r:id="rId101"/>
    <p:sldId id="331" r:id="rId102"/>
    <p:sldId id="360" r:id="rId103"/>
    <p:sldId id="332" r:id="rId104"/>
    <p:sldId id="333" r:id="rId105"/>
    <p:sldId id="344" r:id="rId106"/>
    <p:sldId id="345" r:id="rId107"/>
    <p:sldId id="347" r:id="rId108"/>
    <p:sldId id="394" r:id="rId109"/>
    <p:sldId id="350" r:id="rId110"/>
    <p:sldId id="351" r:id="rId111"/>
    <p:sldId id="348" r:id="rId112"/>
    <p:sldId id="349" r:id="rId113"/>
    <p:sldId id="352" r:id="rId114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3026833" cy="464185"/>
          </a:xfrm>
          <a:prstGeom prst="rect">
            <a:avLst/>
          </a:prstGeom>
        </p:spPr>
        <p:txBody>
          <a:bodyPr vert="horz" lIns="92497" tIns="46249" rIns="92497" bIns="462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4" y="5"/>
            <a:ext cx="3026833" cy="464185"/>
          </a:xfrm>
          <a:prstGeom prst="rect">
            <a:avLst/>
          </a:prstGeom>
        </p:spPr>
        <p:txBody>
          <a:bodyPr vert="horz" lIns="92497" tIns="46249" rIns="92497" bIns="46249" rtlCol="0"/>
          <a:lstStyle>
            <a:lvl1pPr algn="r">
              <a:defRPr sz="1200"/>
            </a:lvl1pPr>
          </a:lstStyle>
          <a:p>
            <a:fld id="{6C831B7A-A1CC-4289-B273-1E330CFC4D20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7" tIns="46249" rIns="92497" bIns="462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9"/>
            <a:ext cx="5588000" cy="4177665"/>
          </a:xfrm>
          <a:prstGeom prst="rect">
            <a:avLst/>
          </a:prstGeom>
        </p:spPr>
        <p:txBody>
          <a:bodyPr vert="horz" lIns="92497" tIns="46249" rIns="92497" bIns="462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5"/>
            <a:ext cx="3026833" cy="464185"/>
          </a:xfrm>
          <a:prstGeom prst="rect">
            <a:avLst/>
          </a:prstGeom>
        </p:spPr>
        <p:txBody>
          <a:bodyPr vert="horz" lIns="92497" tIns="46249" rIns="92497" bIns="462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4" y="8817905"/>
            <a:ext cx="3026833" cy="464185"/>
          </a:xfrm>
          <a:prstGeom prst="rect">
            <a:avLst/>
          </a:prstGeom>
        </p:spPr>
        <p:txBody>
          <a:bodyPr vert="horz" lIns="92497" tIns="46249" rIns="92497" bIns="46249" rtlCol="0" anchor="b"/>
          <a:lstStyle>
            <a:lvl1pPr algn="r">
              <a:defRPr sz="1200"/>
            </a:lvl1pPr>
          </a:lstStyle>
          <a:p>
            <a:fld id="{C457C113-F6F2-4463-88C3-5E345EEF68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4982">
              <a:defRPr/>
            </a:pPr>
            <a:r>
              <a:rPr lang="en-US" sz="2400" dirty="0"/>
              <a:t>Login elk01.cs.utsa.edu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7C113-F6F2-4463-88C3-5E345EEF68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3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3.5</a:t>
            </a:r>
            <a:r>
              <a:rPr lang="en-US" baseline="0" dirty="0" smtClean="0"/>
              <a:t> K means the number of transistors required to implement the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7C113-F6F2-4463-88C3-5E345EEF68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1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06A9-F343-4573-B2EC-73CD5209B30F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FEAE-8F99-4BDE-99DC-CFF835200AE3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A32-D4A3-422C-B27F-C9753231B6A6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68E9-D7D6-46D8-88A0-9D5197C9A20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D04-E3D0-4CB6-B896-BB8542C0B439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D260-3BAD-49EF-A7C3-4628B2486524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26D6-3AA5-4A48-BAAC-3DEDB706BE63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47A7-2620-4ED2-89D0-BDF63EB05BD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8CD7-055B-471D-B4C0-0679332E7DC0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5864-356F-4B7D-A86C-9F8B8421B128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D5E8-DFCF-4F81-B018-B9ADCB75093A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A5B4-DDDB-4F00-837B-3DF664A3457E}" type="datetime1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625DF-62FB-47D0-B3DA-8C35EA86FF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 3843 Computer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Prof. </a:t>
            </a:r>
            <a:r>
              <a:rPr lang="en-US" dirty="0" err="1" smtClean="0">
                <a:solidFill>
                  <a:schemeClr val="tx1"/>
                </a:solidFill>
              </a:rPr>
              <a:t>Qi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Tian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000" dirty="0" smtClean="0">
                <a:solidFill>
                  <a:schemeClr val="tx1"/>
                </a:solidFill>
              </a:rPr>
              <a:t>Fall 2016</a:t>
            </a:r>
          </a:p>
          <a:p>
            <a:r>
              <a:rPr lang="en-US" sz="3000" dirty="0" smtClean="0">
                <a:solidFill>
                  <a:schemeClr val="tx1"/>
                </a:solidFill>
              </a:rPr>
              <a:t>http://www.cs.utsa.edu/~qitian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 versus Intel Assembly-code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representation, we use </a:t>
            </a:r>
            <a:r>
              <a:rPr lang="en-US" b="1" i="1" dirty="0" smtClean="0"/>
              <a:t>ATT</a:t>
            </a:r>
            <a:r>
              <a:rPr lang="en-US" b="1" dirty="0"/>
              <a:t>-</a:t>
            </a:r>
            <a:r>
              <a:rPr lang="en-US" b="1" dirty="0" smtClean="0"/>
              <a:t>format</a:t>
            </a:r>
          </a:p>
          <a:p>
            <a:pPr lvl="1"/>
            <a:r>
              <a:rPr lang="en-US" dirty="0" smtClean="0"/>
              <a:t>The default format for GCC, OBJDUMP, and the other tools </a:t>
            </a:r>
          </a:p>
          <a:p>
            <a:r>
              <a:rPr lang="en-US" dirty="0" smtClean="0"/>
              <a:t>Other programming tools, including those from Microsoft as well as the documentations from Intel, use </a:t>
            </a:r>
            <a:r>
              <a:rPr lang="en-US" i="1" dirty="0" smtClean="0"/>
              <a:t>Intel</a:t>
            </a:r>
            <a:r>
              <a:rPr lang="en-US" dirty="0" smtClean="0"/>
              <a:t>-format.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–O1 –S –</a:t>
            </a:r>
            <a:r>
              <a:rPr lang="en-US" i="1" dirty="0" err="1" smtClean="0"/>
              <a:t>masm</a:t>
            </a:r>
            <a:r>
              <a:rPr lang="en-US" i="1" dirty="0" smtClean="0"/>
              <a:t>=</a:t>
            </a:r>
            <a:r>
              <a:rPr lang="en-US" i="1" dirty="0" err="1" smtClean="0"/>
              <a:t>intel</a:t>
            </a:r>
            <a:r>
              <a:rPr lang="en-US" dirty="0" smtClean="0"/>
              <a:t> </a:t>
            </a:r>
            <a:r>
              <a:rPr lang="en-US" dirty="0" err="1" smtClean="0"/>
              <a:t>sum.c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3.7.2 Transferring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209800"/>
          <a:ext cx="3326130" cy="963930"/>
        </p:xfrm>
        <a:graphic>
          <a:graphicData uri="http://schemas.openxmlformats.org/drawingml/2006/table">
            <a:tbl>
              <a:tblPr/>
              <a:tblGrid>
                <a:gridCol w="1668780"/>
                <a:gridCol w="165735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宋体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宋体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call      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Procedure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call –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direct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call          *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Operand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Procedure </a:t>
                      </a: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call   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- indirect</a:t>
                      </a:r>
                      <a:endParaRPr lang="en-US" sz="1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leave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Prepare stack for 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ret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Return from call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7526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Three instructions used for supporting procedures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76601"/>
            <a:ext cx="6858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buFont typeface="Arial" pitchFamily="34" charset="0"/>
              <a:buChar char="•"/>
            </a:pPr>
            <a:r>
              <a:rPr lang="en-US" i="1" dirty="0" smtClean="0"/>
              <a:t>call</a:t>
            </a:r>
            <a:r>
              <a:rPr lang="en-US" dirty="0" smtClean="0"/>
              <a:t> pushes the return address (current PC) on the stack and sets the PC to the label</a:t>
            </a:r>
          </a:p>
          <a:p>
            <a:pPr marL="569913" lvl="1" indent="-342900">
              <a:buFont typeface="Calibri" pitchFamily="34" charset="0"/>
              <a:buChar char="—"/>
            </a:pPr>
            <a:r>
              <a:rPr lang="en-US" sz="1600" dirty="0" smtClean="0"/>
              <a:t>Current PC holds the return address – the address of next instruction</a:t>
            </a:r>
          </a:p>
          <a:p>
            <a:pPr marL="569913" lvl="1" indent="-342900">
              <a:buFont typeface="Calibri" pitchFamily="34" charset="0"/>
              <a:buChar char="—"/>
            </a:pPr>
            <a:r>
              <a:rPr lang="en-US" sz="1600" dirty="0" smtClean="0"/>
              <a:t>direct and indirect call</a:t>
            </a:r>
          </a:p>
          <a:p>
            <a:pPr marL="230188" indent="-230188">
              <a:buFont typeface="Arial" pitchFamily="34" charset="0"/>
              <a:buChar char="•"/>
            </a:pPr>
            <a:r>
              <a:rPr lang="en-US" sz="1600" i="1" dirty="0" smtClean="0"/>
              <a:t>leave</a:t>
            </a:r>
            <a:r>
              <a:rPr lang="en-US" sz="1600" dirty="0" smtClean="0"/>
              <a:t> is equivalent to:</a:t>
            </a:r>
          </a:p>
          <a:p>
            <a:pPr marL="112713" indent="-342900"/>
            <a:r>
              <a:rPr lang="en-US" sz="1600" dirty="0" smtClean="0"/>
              <a:t>       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%</a:t>
            </a:r>
            <a:r>
              <a:rPr lang="en-US" sz="1400" dirty="0" err="1" smtClean="0"/>
              <a:t>ebp</a:t>
            </a:r>
            <a:r>
              <a:rPr lang="en-US" sz="1400" dirty="0" smtClean="0"/>
              <a:t>, %</a:t>
            </a:r>
            <a:r>
              <a:rPr lang="en-US" sz="1400" dirty="0" err="1" smtClean="0"/>
              <a:t>esp</a:t>
            </a:r>
            <a:endParaRPr lang="en-US" sz="1400" dirty="0" smtClean="0"/>
          </a:p>
          <a:p>
            <a:pPr marL="112713" indent="-342900"/>
            <a:r>
              <a:rPr lang="en-US" sz="1400" dirty="0" smtClean="0"/>
              <a:t>                 </a:t>
            </a:r>
            <a:r>
              <a:rPr lang="en-US" sz="1400" dirty="0" err="1" smtClean="0"/>
              <a:t>popl</a:t>
            </a:r>
            <a:r>
              <a:rPr lang="en-US" sz="1400" dirty="0" smtClean="0"/>
              <a:t> %</a:t>
            </a:r>
            <a:r>
              <a:rPr lang="en-US" sz="1400" dirty="0" err="1" smtClean="0"/>
              <a:t>ebp</a:t>
            </a:r>
            <a:endParaRPr lang="en-US" sz="1400" dirty="0" smtClean="0"/>
          </a:p>
          <a:p>
            <a:pPr marL="227013" indent="-227013"/>
            <a:r>
              <a:rPr lang="en-US" sz="1400" dirty="0" smtClean="0"/>
              <a:t>      The purpose of the first of these is to </a:t>
            </a:r>
            <a:r>
              <a:rPr lang="en-US" sz="1400" dirty="0" smtClean="0">
                <a:solidFill>
                  <a:srgbClr val="FF0000"/>
                </a:solidFill>
              </a:rPr>
              <a:t>restore the stack pointer </a:t>
            </a:r>
            <a:r>
              <a:rPr lang="en-US" sz="1400" dirty="0" smtClean="0"/>
              <a:t>to the value it had after   the initial push of %</a:t>
            </a:r>
            <a:r>
              <a:rPr lang="en-US" sz="1400" dirty="0" err="1" smtClean="0"/>
              <a:t>ebp</a:t>
            </a:r>
            <a:endParaRPr lang="en-US" sz="1400" dirty="0" smtClean="0"/>
          </a:p>
          <a:p>
            <a:pPr marL="227013" indent="-227013"/>
            <a:r>
              <a:rPr lang="en-US" sz="1400" dirty="0" smtClean="0"/>
              <a:t>      We haven’t seen leave before because none of our procedures have needed to change %</a:t>
            </a:r>
            <a:r>
              <a:rPr lang="en-US" sz="1400" dirty="0" err="1" smtClean="0"/>
              <a:t>esp</a:t>
            </a:r>
            <a:r>
              <a:rPr lang="en-US" sz="1400" dirty="0" smtClean="0"/>
              <a:t>, so the first of these was not necessary.</a:t>
            </a:r>
          </a:p>
          <a:p>
            <a:pPr marL="227013" indent="-227013"/>
            <a:endParaRPr lang="en-US" sz="1400" dirty="0" smtClean="0"/>
          </a:p>
          <a:p>
            <a:pPr marL="227013" indent="-227013">
              <a:buFont typeface="Arial" pitchFamily="34" charset="0"/>
              <a:buChar char="•"/>
            </a:pPr>
            <a:r>
              <a:rPr lang="en-US" sz="1400" i="1" dirty="0" smtClean="0"/>
              <a:t>ret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pops</a:t>
            </a:r>
            <a:r>
              <a:rPr lang="en-US" sz="1400" dirty="0" smtClean="0"/>
              <a:t> the return address and jumps to this address.</a:t>
            </a:r>
          </a:p>
          <a:p>
            <a:pPr marL="112713" indent="-342900"/>
            <a:endParaRPr lang="en-US" sz="1600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Example Section 3.2.2  </a:t>
            </a:r>
            <a:r>
              <a:rPr lang="en-US" sz="1800" i="1" dirty="0" smtClean="0"/>
              <a:t>sum</a:t>
            </a:r>
            <a:r>
              <a:rPr lang="en-US" sz="1800" dirty="0" smtClean="0"/>
              <a:t> and </a:t>
            </a:r>
            <a:r>
              <a:rPr lang="en-US" sz="1800" i="1" dirty="0" smtClean="0"/>
              <a:t>main  - </a:t>
            </a:r>
            <a:r>
              <a:rPr lang="en-US" sz="1800" dirty="0" smtClean="0"/>
              <a:t>the following are excerpts of the disassembled code for the two functions: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800" dirty="0" smtClean="0"/>
              <a:t>Beginning of function sum:</a:t>
            </a:r>
          </a:p>
          <a:p>
            <a:pPr>
              <a:buNone/>
            </a:pPr>
            <a:r>
              <a:rPr lang="en-US" sz="1800" dirty="0" smtClean="0"/>
              <a:t>       1         08048394 &lt;sum&gt;:</a:t>
            </a:r>
          </a:p>
          <a:p>
            <a:pPr>
              <a:buNone/>
            </a:pPr>
            <a:r>
              <a:rPr lang="en-US" sz="1800" dirty="0" smtClean="0"/>
              <a:t>       2           8048394:  55                              push %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… </a:t>
            </a:r>
          </a:p>
          <a:p>
            <a:pPr>
              <a:buNone/>
            </a:pPr>
            <a:r>
              <a:rPr lang="en-US" sz="1800" dirty="0" smtClean="0"/>
              <a:t>                   Return from function sum</a:t>
            </a:r>
          </a:p>
          <a:p>
            <a:pPr>
              <a:buNone/>
            </a:pPr>
            <a:r>
              <a:rPr lang="en-US" sz="1800" dirty="0" smtClean="0"/>
              <a:t>       3            80483a4:  c3                             ret</a:t>
            </a:r>
          </a:p>
          <a:p>
            <a:pPr>
              <a:buNone/>
            </a:pPr>
            <a:r>
              <a:rPr lang="en-US" sz="1800" dirty="0" smtClean="0"/>
              <a:t>                   …</a:t>
            </a:r>
          </a:p>
          <a:p>
            <a:pPr>
              <a:buNone/>
            </a:pPr>
            <a:r>
              <a:rPr lang="en-US" sz="1800" dirty="0" smtClean="0"/>
              <a:t>                   call to sum from main</a:t>
            </a:r>
          </a:p>
          <a:p>
            <a:pPr>
              <a:buNone/>
            </a:pPr>
            <a:r>
              <a:rPr lang="en-US" sz="1800" dirty="0" smtClean="0"/>
              <a:t>       4            80483dc:   e8 b3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call      8049394 &lt;sum&gt;</a:t>
            </a:r>
          </a:p>
          <a:p>
            <a:pPr>
              <a:buNone/>
            </a:pPr>
            <a:r>
              <a:rPr lang="en-US" sz="1800" dirty="0" smtClean="0"/>
              <a:t>       5            80483e1:   83 c4 14                  add    $0x14, %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Trace the registers %</a:t>
            </a:r>
            <a:r>
              <a:rPr lang="en-US" sz="1800" dirty="0" err="1" smtClean="0"/>
              <a:t>eip</a:t>
            </a:r>
            <a:r>
              <a:rPr lang="en-US" sz="1800" dirty="0" smtClean="0"/>
              <a:t> (PC) and %</a:t>
            </a:r>
            <a:r>
              <a:rPr lang="en-US" sz="1800" dirty="0" err="1" smtClean="0"/>
              <a:t>esp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AutoNum type="arabicParenR"/>
            </a:pPr>
            <a:r>
              <a:rPr lang="en-US" sz="1800" dirty="0" smtClean="0"/>
              <a:t>Before executing call, PC(%</a:t>
            </a:r>
            <a:r>
              <a:rPr lang="en-US" sz="1800" dirty="0" err="1" smtClean="0"/>
              <a:t>eip</a:t>
            </a:r>
            <a:r>
              <a:rPr lang="en-US" sz="1800" dirty="0" smtClean="0"/>
              <a:t>) = ________;   % </a:t>
            </a:r>
            <a:r>
              <a:rPr lang="en-US" sz="1800" dirty="0" err="1" smtClean="0"/>
              <a:t>esp</a:t>
            </a:r>
            <a:r>
              <a:rPr lang="en-US" sz="1800" dirty="0" smtClean="0"/>
              <a:t> = 0xff9b960 </a:t>
            </a:r>
          </a:p>
          <a:p>
            <a:pPr>
              <a:buAutoNum type="arabicParenR"/>
            </a:pPr>
            <a:r>
              <a:rPr lang="en-US" sz="1800" dirty="0" smtClean="0"/>
              <a:t>When executing call, PC value (return address) is pushed into stack;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_______;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________</a:t>
            </a:r>
          </a:p>
          <a:p>
            <a:pPr>
              <a:buAutoNum type="arabicParenR"/>
            </a:pPr>
            <a:r>
              <a:rPr lang="en-US" sz="1800" dirty="0" smtClean="0"/>
              <a:t>After return from call,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_________;   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__________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Practice Problem 9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Example Section 3.2.2  </a:t>
            </a:r>
            <a:r>
              <a:rPr lang="en-US" sz="1800" i="1" dirty="0" smtClean="0"/>
              <a:t>sum</a:t>
            </a:r>
            <a:r>
              <a:rPr lang="en-US" sz="1800" dirty="0" smtClean="0"/>
              <a:t> and </a:t>
            </a:r>
            <a:r>
              <a:rPr lang="en-US" sz="1800" i="1" dirty="0" smtClean="0"/>
              <a:t>main  - </a:t>
            </a:r>
            <a:r>
              <a:rPr lang="en-US" sz="1800" dirty="0" smtClean="0"/>
              <a:t>the following are excerpts of the disassembled code for the two functions: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sz="1800" dirty="0" smtClean="0"/>
              <a:t>Beginning of function sum:</a:t>
            </a:r>
          </a:p>
          <a:p>
            <a:pPr>
              <a:buNone/>
            </a:pPr>
            <a:r>
              <a:rPr lang="en-US" sz="1800" dirty="0" smtClean="0"/>
              <a:t>       1         08048394 &lt;sum&gt;:</a:t>
            </a:r>
          </a:p>
          <a:p>
            <a:pPr>
              <a:buNone/>
            </a:pPr>
            <a:r>
              <a:rPr lang="en-US" sz="1800" dirty="0" smtClean="0"/>
              <a:t>       2           8048394:  55                              push %</a:t>
            </a:r>
            <a:r>
              <a:rPr lang="en-US" sz="1800" dirty="0" err="1" smtClean="0"/>
              <a:t>ebp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            … </a:t>
            </a:r>
          </a:p>
          <a:p>
            <a:pPr>
              <a:buNone/>
            </a:pPr>
            <a:r>
              <a:rPr lang="en-US" sz="1800" dirty="0" smtClean="0"/>
              <a:t>                   Return from function sum</a:t>
            </a:r>
          </a:p>
          <a:p>
            <a:pPr>
              <a:buNone/>
            </a:pPr>
            <a:r>
              <a:rPr lang="en-US" sz="1800" dirty="0" smtClean="0"/>
              <a:t>       3            80483a4:  c3                             ret</a:t>
            </a:r>
          </a:p>
          <a:p>
            <a:pPr>
              <a:buNone/>
            </a:pPr>
            <a:r>
              <a:rPr lang="en-US" sz="1800" dirty="0" smtClean="0"/>
              <a:t>                   …</a:t>
            </a:r>
          </a:p>
          <a:p>
            <a:pPr>
              <a:buNone/>
            </a:pPr>
            <a:r>
              <a:rPr lang="en-US" sz="1800" dirty="0" smtClean="0"/>
              <a:t>                   call to sum from main</a:t>
            </a:r>
          </a:p>
          <a:p>
            <a:pPr>
              <a:buNone/>
            </a:pPr>
            <a:r>
              <a:rPr lang="en-US" sz="1800" dirty="0" smtClean="0"/>
              <a:t>       4            80483dc:   e8 b3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call      8049394 &lt;sum&gt;</a:t>
            </a:r>
          </a:p>
          <a:p>
            <a:pPr>
              <a:buNone/>
            </a:pPr>
            <a:r>
              <a:rPr lang="en-US" sz="1800" dirty="0" smtClean="0"/>
              <a:t>       5            80483e1:   83 c4 14                  add    $0x14, %</a:t>
            </a:r>
            <a:r>
              <a:rPr lang="en-US" sz="1800" dirty="0" err="1" smtClean="0"/>
              <a:t>esp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Trace the registers %</a:t>
            </a:r>
            <a:r>
              <a:rPr lang="en-US" sz="1800" dirty="0" err="1" smtClean="0"/>
              <a:t>eip</a:t>
            </a:r>
            <a:r>
              <a:rPr lang="en-US" sz="1800" dirty="0" smtClean="0"/>
              <a:t> (PC) and %</a:t>
            </a:r>
            <a:r>
              <a:rPr lang="en-US" sz="1800" dirty="0" err="1" smtClean="0"/>
              <a:t>esp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AutoNum type="arabicParenR"/>
            </a:pPr>
            <a:r>
              <a:rPr lang="en-US" sz="1800" dirty="0" smtClean="0"/>
              <a:t>Before executing call, PC(%</a:t>
            </a:r>
            <a:r>
              <a:rPr lang="en-US" sz="1800" dirty="0" err="1" smtClean="0"/>
              <a:t>eip</a:t>
            </a:r>
            <a:r>
              <a:rPr lang="en-US" sz="1800" dirty="0" smtClean="0"/>
              <a:t>) =  </a:t>
            </a:r>
            <a:r>
              <a:rPr lang="en-US" sz="1800" dirty="0" smtClean="0">
                <a:solidFill>
                  <a:srgbClr val="FF0000"/>
                </a:solidFill>
              </a:rPr>
              <a:t>80483dc</a:t>
            </a:r>
            <a:r>
              <a:rPr lang="en-US" sz="1800" dirty="0" smtClean="0"/>
              <a:t>;   % </a:t>
            </a:r>
            <a:r>
              <a:rPr lang="en-US" sz="1800" dirty="0" err="1" smtClean="0"/>
              <a:t>esp</a:t>
            </a:r>
            <a:r>
              <a:rPr lang="en-US" sz="1800" dirty="0" smtClean="0"/>
              <a:t> = 0xff9b960 </a:t>
            </a:r>
          </a:p>
          <a:p>
            <a:pPr>
              <a:buAutoNum type="arabicParenR"/>
            </a:pPr>
            <a:r>
              <a:rPr lang="en-US" sz="1800" dirty="0" smtClean="0"/>
              <a:t>When executing call, PC value (return address) is pushed into stack;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0xff9b95c</a:t>
            </a:r>
            <a:r>
              <a:rPr lang="en-US" sz="1800" dirty="0" smtClean="0"/>
              <a:t>;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0x8048394</a:t>
            </a:r>
          </a:p>
          <a:p>
            <a:pPr>
              <a:buAutoNum type="arabicParenR"/>
            </a:pPr>
            <a:r>
              <a:rPr lang="en-US" sz="1800" dirty="0" smtClean="0"/>
              <a:t>After return from call, %</a:t>
            </a:r>
            <a:r>
              <a:rPr lang="en-US" sz="1800" dirty="0" err="1" smtClean="0"/>
              <a:t>eip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0x80483e1</a:t>
            </a:r>
            <a:r>
              <a:rPr lang="en-US" sz="1800" dirty="0" smtClean="0"/>
              <a:t>;    %</a:t>
            </a:r>
            <a:r>
              <a:rPr lang="en-US" sz="1800" dirty="0" err="1" smtClean="0"/>
              <a:t>esp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0xff9b960</a:t>
            </a:r>
            <a:r>
              <a:rPr lang="en-US" sz="18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3.7.3 Register Usage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set of program registers acts as a single resource shared by all of the procedures.</a:t>
            </a:r>
          </a:p>
          <a:p>
            <a:r>
              <a:rPr lang="en-US" dirty="0" smtClean="0"/>
              <a:t>Only </a:t>
            </a:r>
            <a:r>
              <a:rPr lang="en-US" dirty="0" smtClean="0">
                <a:solidFill>
                  <a:srgbClr val="FF0000"/>
                </a:solidFill>
              </a:rPr>
              <a:t>one procedure </a:t>
            </a:r>
            <a:r>
              <a:rPr lang="en-US" dirty="0" smtClean="0"/>
              <a:t>can be active at a given time</a:t>
            </a:r>
          </a:p>
          <a:p>
            <a:r>
              <a:rPr lang="en-US" i="1" dirty="0" smtClean="0"/>
              <a:t>caller-save</a:t>
            </a:r>
            <a:r>
              <a:rPr lang="en-US" dirty="0" smtClean="0"/>
              <a:t> registers: </a:t>
            </a:r>
          </a:p>
          <a:p>
            <a:pPr lvl="1"/>
            <a:r>
              <a:rPr lang="en-US" sz="2100" dirty="0" smtClean="0"/>
              <a:t>%</a:t>
            </a:r>
            <a:r>
              <a:rPr lang="en-US" sz="2100" dirty="0" err="1" smtClean="0"/>
              <a:t>eax</a:t>
            </a:r>
            <a:r>
              <a:rPr lang="en-US" sz="2100" dirty="0" smtClean="0"/>
              <a:t>, %</a:t>
            </a:r>
            <a:r>
              <a:rPr lang="en-US" sz="2100" dirty="0" err="1" smtClean="0"/>
              <a:t>edx</a:t>
            </a:r>
            <a:r>
              <a:rPr lang="en-US" sz="2100" dirty="0" smtClean="0"/>
              <a:t>, %</a:t>
            </a:r>
            <a:r>
              <a:rPr lang="en-US" sz="2100" dirty="0" err="1" smtClean="0"/>
              <a:t>ecx</a:t>
            </a:r>
            <a:endParaRPr lang="en-US" sz="2100" dirty="0" smtClean="0"/>
          </a:p>
          <a:p>
            <a:pPr lvl="1"/>
            <a:r>
              <a:rPr lang="en-US" sz="2100" dirty="0" smtClean="0"/>
              <a:t>When Q is called by P, it can overwrite these registers without destroying any data required by P.</a:t>
            </a:r>
          </a:p>
          <a:p>
            <a:r>
              <a:rPr lang="en-US" i="1" dirty="0" err="1" smtClean="0"/>
              <a:t>callee</a:t>
            </a:r>
            <a:r>
              <a:rPr lang="en-US" i="1" dirty="0" smtClean="0"/>
              <a:t>-save</a:t>
            </a:r>
            <a:r>
              <a:rPr lang="en-US" dirty="0" smtClean="0"/>
              <a:t> registers:  </a:t>
            </a:r>
          </a:p>
          <a:p>
            <a:pPr lvl="1"/>
            <a:r>
              <a:rPr lang="en-US" sz="2100" dirty="0" smtClean="0"/>
              <a:t>%</a:t>
            </a:r>
            <a:r>
              <a:rPr lang="en-US" sz="2100" dirty="0" err="1" smtClean="0"/>
              <a:t>ebx</a:t>
            </a:r>
            <a:r>
              <a:rPr lang="en-US" sz="2100" dirty="0" smtClean="0"/>
              <a:t>, %</a:t>
            </a:r>
            <a:r>
              <a:rPr lang="en-US" sz="2100" dirty="0" err="1" smtClean="0"/>
              <a:t>esi</a:t>
            </a:r>
            <a:r>
              <a:rPr lang="en-US" sz="2100" dirty="0" smtClean="0"/>
              <a:t>, %</a:t>
            </a:r>
            <a:r>
              <a:rPr lang="en-US" sz="2100" dirty="0" err="1" smtClean="0"/>
              <a:t>edi</a:t>
            </a:r>
            <a:endParaRPr lang="en-US" sz="2100" dirty="0" smtClean="0">
              <a:solidFill>
                <a:srgbClr val="FF0000"/>
              </a:solidFill>
            </a:endParaRPr>
          </a:p>
          <a:p>
            <a:pPr lvl="1"/>
            <a:r>
              <a:rPr lang="en-US" sz="2100" dirty="0" smtClean="0"/>
              <a:t>Q </a:t>
            </a:r>
            <a:r>
              <a:rPr lang="en-US" sz="2100" dirty="0" smtClean="0">
                <a:solidFill>
                  <a:srgbClr val="FF0000"/>
                </a:solidFill>
              </a:rPr>
              <a:t>must</a:t>
            </a:r>
            <a:r>
              <a:rPr lang="en-US" sz="2100" dirty="0" smtClean="0"/>
              <a:t> save the values of any of these registers on the stack before overwriting them, and </a:t>
            </a:r>
            <a:r>
              <a:rPr lang="en-US" sz="2100" dirty="0" smtClean="0">
                <a:solidFill>
                  <a:srgbClr val="FF0000"/>
                </a:solidFill>
              </a:rPr>
              <a:t>store</a:t>
            </a:r>
            <a:r>
              <a:rPr lang="en-US" sz="2100" dirty="0" smtClean="0"/>
              <a:t> them before returning.  P might need these values for its further computation.</a:t>
            </a:r>
          </a:p>
          <a:p>
            <a:pPr lvl="1"/>
            <a:r>
              <a:rPr lang="en-US" sz="2100" dirty="0" smtClean="0"/>
              <a:t>%</a:t>
            </a:r>
            <a:r>
              <a:rPr lang="en-US" sz="2100" dirty="0" err="1" smtClean="0"/>
              <a:t>ebp</a:t>
            </a:r>
            <a:r>
              <a:rPr lang="en-US" sz="2100" dirty="0" smtClean="0"/>
              <a:t>, %</a:t>
            </a:r>
            <a:r>
              <a:rPr lang="en-US" sz="2100" dirty="0" err="1" smtClean="0"/>
              <a:t>esp</a:t>
            </a:r>
            <a:r>
              <a:rPr lang="en-US" sz="2100" dirty="0" smtClean="0"/>
              <a:t> must be maintained according to the conventions described here.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Assembly Code Sequence:</a:t>
            </a:r>
          </a:p>
          <a:p>
            <a:pPr marL="573088" indent="-339725">
              <a:buAutoNum type="arabicPeriod"/>
            </a:pPr>
            <a:r>
              <a:rPr lang="en-US" sz="1600" dirty="0" err="1" smtClean="0"/>
              <a:t>Subl</a:t>
            </a:r>
            <a:r>
              <a:rPr lang="en-US" sz="1600" dirty="0" smtClean="0"/>
              <a:t>        $12,             %</a:t>
            </a:r>
            <a:r>
              <a:rPr lang="en-US" sz="1600" dirty="0" err="1" smtClean="0"/>
              <a:t>esp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movl</a:t>
            </a:r>
            <a:r>
              <a:rPr lang="en-US" sz="1600" dirty="0" smtClean="0">
                <a:solidFill>
                  <a:srgbClr val="FF0000"/>
                </a:solidFill>
              </a:rPr>
              <a:t>       %</a:t>
            </a:r>
            <a:r>
              <a:rPr lang="en-US" sz="1600" dirty="0" err="1" smtClean="0">
                <a:solidFill>
                  <a:srgbClr val="FF0000"/>
                </a:solidFill>
              </a:rPr>
              <a:t>ebx</a:t>
            </a:r>
            <a:r>
              <a:rPr lang="en-US" sz="1600" dirty="0" smtClean="0">
                <a:solidFill>
                  <a:srgbClr val="FF0000"/>
                </a:solidFill>
              </a:rPr>
              <a:t>,          (%</a:t>
            </a:r>
            <a:r>
              <a:rPr lang="en-US" sz="1600" dirty="0" err="1" smtClean="0">
                <a:solidFill>
                  <a:srgbClr val="FF0000"/>
                </a:solidFill>
              </a:rPr>
              <a:t>esp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573088" indent="-339725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movl</a:t>
            </a:r>
            <a:r>
              <a:rPr lang="en-US" sz="1600" dirty="0" smtClean="0">
                <a:solidFill>
                  <a:srgbClr val="FF0000"/>
                </a:solidFill>
              </a:rPr>
              <a:t>       %</a:t>
            </a:r>
            <a:r>
              <a:rPr lang="en-US" sz="1600" dirty="0" err="1" smtClean="0">
                <a:solidFill>
                  <a:srgbClr val="FF0000"/>
                </a:solidFill>
              </a:rPr>
              <a:t>esi</a:t>
            </a:r>
            <a:r>
              <a:rPr lang="en-US" sz="1600" dirty="0" smtClean="0">
                <a:solidFill>
                  <a:srgbClr val="FF0000"/>
                </a:solidFill>
              </a:rPr>
              <a:t>,         4(%</a:t>
            </a:r>
            <a:r>
              <a:rPr lang="en-US" sz="1600" dirty="0" err="1" smtClean="0">
                <a:solidFill>
                  <a:srgbClr val="FF0000"/>
                </a:solidFill>
              </a:rPr>
              <a:t>esp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573088" indent="-339725">
              <a:buAutoNum type="arabicPeriod"/>
            </a:pPr>
            <a:r>
              <a:rPr lang="en-US" sz="1600" dirty="0" err="1" smtClean="0">
                <a:solidFill>
                  <a:srgbClr val="FF0000"/>
                </a:solidFill>
              </a:rPr>
              <a:t>movl</a:t>
            </a:r>
            <a:r>
              <a:rPr lang="en-US" sz="1600" dirty="0" smtClean="0">
                <a:solidFill>
                  <a:srgbClr val="FF0000"/>
                </a:solidFill>
              </a:rPr>
              <a:t>       %</a:t>
            </a:r>
            <a:r>
              <a:rPr lang="en-US" sz="1600" dirty="0" err="1" smtClean="0">
                <a:solidFill>
                  <a:srgbClr val="FF0000"/>
                </a:solidFill>
              </a:rPr>
              <a:t>edi</a:t>
            </a:r>
            <a:r>
              <a:rPr lang="en-US" sz="1600" dirty="0" smtClean="0">
                <a:solidFill>
                  <a:srgbClr val="FF0000"/>
                </a:solidFill>
              </a:rPr>
              <a:t>,        8(%</a:t>
            </a:r>
            <a:r>
              <a:rPr lang="en-US" sz="1600" dirty="0" err="1" smtClean="0">
                <a:solidFill>
                  <a:srgbClr val="FF0000"/>
                </a:solidFill>
              </a:rPr>
              <a:t>esp</a:t>
            </a:r>
            <a:r>
              <a:rPr lang="en-US" sz="1600" dirty="0" smtClean="0">
                <a:solidFill>
                  <a:srgbClr val="FF0000"/>
                </a:solidFill>
              </a:rPr>
              <a:t>)</a:t>
            </a:r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8(%</a:t>
            </a:r>
            <a:r>
              <a:rPr lang="en-US" sz="1600" dirty="0" err="1" smtClean="0"/>
              <a:t>ebp</a:t>
            </a:r>
            <a:r>
              <a:rPr lang="en-US" sz="1600" dirty="0" smtClean="0"/>
              <a:t>),     %</a:t>
            </a:r>
            <a:r>
              <a:rPr lang="en-US" sz="1600" dirty="0" err="1" smtClean="0"/>
              <a:t>ebx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12(%</a:t>
            </a:r>
            <a:r>
              <a:rPr lang="en-US" sz="1600" dirty="0" err="1" smtClean="0"/>
              <a:t>ebp</a:t>
            </a:r>
            <a:r>
              <a:rPr lang="en-US" sz="1600" dirty="0" smtClean="0"/>
              <a:t>),    %</a:t>
            </a:r>
            <a:r>
              <a:rPr lang="en-US" sz="1600" dirty="0" err="1" smtClean="0"/>
              <a:t>edi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 (%</a:t>
            </a:r>
            <a:r>
              <a:rPr lang="en-US" sz="1600" dirty="0" err="1" smtClean="0"/>
              <a:t>ebx</a:t>
            </a:r>
            <a:r>
              <a:rPr lang="en-US" sz="1600" dirty="0" smtClean="0"/>
              <a:t>),         %</a:t>
            </a:r>
            <a:r>
              <a:rPr lang="en-US" sz="1600" dirty="0" err="1" smtClean="0"/>
              <a:t>esi</a:t>
            </a:r>
            <a:endParaRPr lang="en-US" sz="1600" dirty="0" smtClean="0"/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 (%</a:t>
            </a:r>
            <a:r>
              <a:rPr lang="en-US" sz="1600" dirty="0" err="1" smtClean="0"/>
              <a:t>edi</a:t>
            </a:r>
            <a:r>
              <a:rPr lang="en-US" sz="1600" dirty="0" smtClean="0"/>
              <a:t>),         </a:t>
            </a:r>
            <a:r>
              <a:rPr lang="en-US" sz="1600" dirty="0" smtClean="0">
                <a:solidFill>
                  <a:srgbClr val="0070C0"/>
                </a:solidFill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</a:rPr>
              <a:t>eax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16(%</a:t>
            </a:r>
            <a:r>
              <a:rPr lang="en-US" sz="1600" dirty="0" err="1" smtClean="0"/>
              <a:t>ebp</a:t>
            </a:r>
            <a:r>
              <a:rPr lang="en-US" sz="1600" dirty="0" smtClean="0"/>
              <a:t>),    </a:t>
            </a:r>
            <a:r>
              <a:rPr lang="en-US" sz="1600" dirty="0" smtClean="0">
                <a:solidFill>
                  <a:srgbClr val="0070C0"/>
                </a:solidFill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</a:rPr>
              <a:t>edx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573088" indent="-339725">
              <a:buAutoNum type="arabicPeriod"/>
            </a:pPr>
            <a:r>
              <a:rPr lang="en-US" sz="1600" dirty="0" err="1" smtClean="0"/>
              <a:t>movl</a:t>
            </a:r>
            <a:r>
              <a:rPr lang="en-US" sz="1600" dirty="0" smtClean="0"/>
              <a:t>       (%</a:t>
            </a:r>
            <a:r>
              <a:rPr lang="en-US" sz="1600" dirty="0" err="1" smtClean="0"/>
              <a:t>edx</a:t>
            </a:r>
            <a:r>
              <a:rPr lang="en-US" sz="1600" dirty="0" smtClean="0"/>
              <a:t>),          </a:t>
            </a:r>
            <a:r>
              <a:rPr lang="en-US" sz="1600" dirty="0" smtClean="0">
                <a:solidFill>
                  <a:srgbClr val="0070C0"/>
                </a:solidFill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</a:rPr>
              <a:t>ecx</a:t>
            </a:r>
            <a:endParaRPr lang="en-US" sz="1600" dirty="0" smtClean="0">
              <a:solidFill>
                <a:srgbClr val="0070C0"/>
              </a:solidFill>
            </a:endParaRPr>
          </a:p>
          <a:p>
            <a:pPr>
              <a:buAutoNum type="arabicPeriod"/>
            </a:pPr>
            <a:endParaRPr lang="en-US" sz="1600" dirty="0" smtClean="0"/>
          </a:p>
          <a:p>
            <a:r>
              <a:rPr lang="en-US" sz="1600" dirty="0" smtClean="0"/>
              <a:t>Three registers (%</a:t>
            </a:r>
            <a:r>
              <a:rPr lang="en-US" sz="1600" dirty="0" err="1" smtClean="0"/>
              <a:t>ebx</a:t>
            </a:r>
            <a:r>
              <a:rPr lang="en-US" sz="1600" dirty="0" smtClean="0"/>
              <a:t>, %</a:t>
            </a:r>
            <a:r>
              <a:rPr lang="en-US" sz="1600" dirty="0" err="1" smtClean="0"/>
              <a:t>esi</a:t>
            </a:r>
            <a:r>
              <a:rPr lang="en-US" sz="1600" dirty="0" smtClean="0"/>
              <a:t>, %</a:t>
            </a:r>
            <a:r>
              <a:rPr lang="en-US" sz="1600" dirty="0" err="1" smtClean="0"/>
              <a:t>edi</a:t>
            </a:r>
            <a:r>
              <a:rPr lang="en-US" sz="1600" dirty="0" smtClean="0"/>
              <a:t>) are saved on the stack (Lines 2-4). The program modifies these and three other registers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ecx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At the end of the procedure, the values of registers %</a:t>
            </a:r>
            <a:r>
              <a:rPr lang="en-US" sz="1600" dirty="0" err="1" smtClean="0"/>
              <a:t>edi</a:t>
            </a:r>
            <a:r>
              <a:rPr lang="en-US" sz="1600" dirty="0" smtClean="0"/>
              <a:t>, %</a:t>
            </a:r>
            <a:r>
              <a:rPr lang="en-US" sz="1600" dirty="0" err="1" smtClean="0"/>
              <a:t>esi</a:t>
            </a:r>
            <a:r>
              <a:rPr lang="en-US" sz="1600" dirty="0" smtClean="0"/>
              <a:t>, %</a:t>
            </a:r>
            <a:r>
              <a:rPr lang="en-US" sz="1600" dirty="0" err="1" smtClean="0"/>
              <a:t>ebx</a:t>
            </a:r>
            <a:r>
              <a:rPr lang="en-US" sz="1600" dirty="0" smtClean="0"/>
              <a:t> are restored (not shown), while the other three are left in their modified states.</a:t>
            </a:r>
          </a:p>
          <a:p>
            <a:pPr>
              <a:buNone/>
            </a:pPr>
            <a:endParaRPr lang="en-US" sz="1600" dirty="0" smtClean="0"/>
          </a:p>
          <a:p>
            <a:pPr>
              <a:buAutoNum type="arabicPeriod"/>
            </a:pPr>
            <a:endParaRPr lang="en-US" sz="1600" dirty="0" smtClean="0"/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76401"/>
            <a:ext cx="51816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swap_add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r>
              <a:rPr lang="en-US" dirty="0" smtClean="0">
                <a:solidFill>
                  <a:srgbClr val="FF0000"/>
                </a:solidFill>
              </a:rPr>
              <a:t>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//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edx</a:t>
            </a:r>
            <a:r>
              <a:rPr lang="en-US" dirty="0" smtClean="0"/>
              <a:t>), %</a:t>
            </a:r>
            <a:r>
              <a:rPr lang="en-US" dirty="0" err="1" smtClean="0"/>
              <a:t>ebx</a:t>
            </a:r>
            <a:r>
              <a:rPr lang="en-US" dirty="0" smtClean="0"/>
              <a:t>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ecx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edx</a:t>
            </a:r>
            <a:r>
              <a:rPr lang="en-US" dirty="0" smtClean="0"/>
              <a:t>)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Code: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xp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yp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*</a:t>
            </a:r>
            <a:r>
              <a:rPr lang="en-US" sz="1600" dirty="0" err="1" smtClean="0"/>
              <a:t>xp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y = *</a:t>
            </a:r>
            <a:r>
              <a:rPr lang="en-US" sz="1600" dirty="0" err="1" smtClean="0"/>
              <a:t>yp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xp</a:t>
            </a:r>
            <a:r>
              <a:rPr lang="en-US" sz="1600" dirty="0" smtClean="0"/>
              <a:t> = y;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yp</a:t>
            </a:r>
            <a:r>
              <a:rPr lang="en-US" sz="1600" dirty="0" smtClean="0"/>
              <a:t> = x;</a:t>
            </a:r>
          </a:p>
          <a:p>
            <a:r>
              <a:rPr lang="en-US" sz="1600" dirty="0" smtClean="0"/>
              <a:t>        return x + y;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76401"/>
            <a:ext cx="5181600" cy="4876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swap_add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</a:t>
            </a:r>
            <a:r>
              <a:rPr lang="en-US" sz="3300" dirty="0" smtClean="0"/>
              <a:t>// </a:t>
            </a:r>
            <a:r>
              <a:rPr lang="en-US" sz="3300" dirty="0" err="1" smtClean="0"/>
              <a:t>xp</a:t>
            </a:r>
            <a:r>
              <a:rPr lang="en-US" sz="3300" dirty="0" smtClean="0"/>
              <a:t> into %</a:t>
            </a:r>
            <a:r>
              <a:rPr lang="en-US" sz="3300" dirty="0" err="1" smtClean="0"/>
              <a:t>edx</a:t>
            </a:r>
            <a:endParaRPr lang="en-US" sz="3300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</a:t>
            </a:r>
            <a:r>
              <a:rPr lang="en-US" sz="3300" dirty="0" smtClean="0"/>
              <a:t>// </a:t>
            </a:r>
            <a:r>
              <a:rPr lang="en-US" sz="3300" dirty="0" err="1" smtClean="0"/>
              <a:t>yp</a:t>
            </a:r>
            <a:r>
              <a:rPr lang="en-US" sz="3300" dirty="0" smtClean="0"/>
              <a:t> into %</a:t>
            </a:r>
            <a:r>
              <a:rPr lang="en-US" sz="3300" dirty="0" err="1" smtClean="0"/>
              <a:t>ecx</a:t>
            </a:r>
            <a:r>
              <a:rPr lang="en-US" sz="3300" dirty="0" smtClean="0"/>
              <a:t>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edx</a:t>
            </a:r>
            <a:r>
              <a:rPr lang="en-US" dirty="0" smtClean="0"/>
              <a:t>), %</a:t>
            </a:r>
            <a:r>
              <a:rPr lang="en-US" dirty="0" err="1" smtClean="0"/>
              <a:t>ebx</a:t>
            </a:r>
            <a:r>
              <a:rPr lang="en-US" dirty="0" smtClean="0"/>
              <a:t>        // x, i.e.   %</a:t>
            </a:r>
            <a:r>
              <a:rPr lang="en-US" dirty="0" err="1" smtClean="0"/>
              <a:t>ebx</a:t>
            </a:r>
            <a:r>
              <a:rPr lang="en-US" dirty="0" smtClean="0"/>
              <a:t> = *</a:t>
            </a:r>
            <a:r>
              <a:rPr lang="en-US" dirty="0" err="1" smtClean="0"/>
              <a:t>xp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(%</a:t>
            </a:r>
            <a:r>
              <a:rPr lang="en-US" dirty="0" err="1" smtClean="0"/>
              <a:t>ecx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// y, i.e.   %</a:t>
            </a:r>
            <a:r>
              <a:rPr lang="en-US" dirty="0" err="1" smtClean="0"/>
              <a:t>eax</a:t>
            </a:r>
            <a:r>
              <a:rPr lang="en-US" dirty="0" smtClean="0"/>
              <a:t> = *</a:t>
            </a:r>
            <a:r>
              <a:rPr lang="en-US" dirty="0" err="1" smtClean="0"/>
              <a:t>yp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edx</a:t>
            </a:r>
            <a:r>
              <a:rPr lang="en-US" dirty="0" smtClean="0"/>
              <a:t>)         // *</a:t>
            </a:r>
            <a:r>
              <a:rPr lang="en-US" dirty="0" err="1" smtClean="0"/>
              <a:t>xp</a:t>
            </a:r>
            <a:r>
              <a:rPr lang="en-US" dirty="0" smtClean="0"/>
              <a:t> = *</a:t>
            </a:r>
            <a:r>
              <a:rPr lang="en-US" dirty="0" err="1" smtClean="0"/>
              <a:t>yp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(%</a:t>
            </a:r>
            <a:r>
              <a:rPr lang="en-US" dirty="0" err="1" smtClean="0"/>
              <a:t>ecx</a:t>
            </a:r>
            <a:r>
              <a:rPr lang="en-US" dirty="0" smtClean="0"/>
              <a:t>)         //  *</a:t>
            </a:r>
            <a:r>
              <a:rPr lang="en-US" dirty="0" err="1" smtClean="0"/>
              <a:t>yp</a:t>
            </a:r>
            <a:r>
              <a:rPr lang="en-US" dirty="0" smtClean="0"/>
              <a:t> = *</a:t>
            </a:r>
            <a:r>
              <a:rPr lang="en-US" dirty="0" err="1" smtClean="0"/>
              <a:t>xp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%</a:t>
            </a:r>
            <a:r>
              <a:rPr lang="en-US" dirty="0" err="1" smtClean="0"/>
              <a:t>ebx</a:t>
            </a:r>
            <a:r>
              <a:rPr lang="en-US" dirty="0" smtClean="0"/>
              <a:t>, %</a:t>
            </a:r>
            <a:r>
              <a:rPr lang="en-US" sz="2900" dirty="0" err="1" smtClean="0"/>
              <a:t>eax</a:t>
            </a:r>
            <a:r>
              <a:rPr lang="en-US" sz="2900" dirty="0" smtClean="0"/>
              <a:t>               // %</a:t>
            </a:r>
            <a:r>
              <a:rPr lang="en-US" sz="2900" dirty="0" err="1" smtClean="0"/>
              <a:t>eax</a:t>
            </a:r>
            <a:r>
              <a:rPr lang="en-US" sz="2900" dirty="0" smtClean="0"/>
              <a:t> = x +y for return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ebx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 (</a:t>
            </a:r>
            <a:r>
              <a:rPr lang="en-US" sz="1600" dirty="0" err="1" smtClean="0"/>
              <a:t>swap_add.c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xp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*</a:t>
            </a:r>
            <a:r>
              <a:rPr lang="en-US" sz="1600" dirty="0" err="1" smtClean="0"/>
              <a:t>yp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x = *</a:t>
            </a:r>
            <a:r>
              <a:rPr lang="en-US" sz="1600" dirty="0" err="1" smtClean="0"/>
              <a:t>xp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y = *</a:t>
            </a:r>
            <a:r>
              <a:rPr lang="en-US" sz="1600" dirty="0" err="1" smtClean="0"/>
              <a:t>yp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xp</a:t>
            </a:r>
            <a:r>
              <a:rPr lang="en-US" sz="1600" dirty="0" smtClean="0"/>
              <a:t> = y;</a:t>
            </a:r>
          </a:p>
          <a:p>
            <a:r>
              <a:rPr lang="en-US" sz="1600" dirty="0" smtClean="0"/>
              <a:t>        *</a:t>
            </a:r>
            <a:r>
              <a:rPr lang="en-US" sz="1600" dirty="0" err="1" smtClean="0"/>
              <a:t>yp</a:t>
            </a:r>
            <a:r>
              <a:rPr lang="en-US" sz="1600" dirty="0" smtClean="0"/>
              <a:t> = x;</a:t>
            </a:r>
          </a:p>
          <a:p>
            <a:r>
              <a:rPr lang="en-US" sz="1600" dirty="0" smtClean="0"/>
              <a:t>        return x + y;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caller: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pushl</a:t>
            </a:r>
            <a:r>
              <a:rPr lang="en-US" dirty="0" smtClean="0"/>
              <a:t>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$24, %</a:t>
            </a:r>
            <a:r>
              <a:rPr lang="en-US" dirty="0" err="1" smtClean="0"/>
              <a:t>esp</a:t>
            </a:r>
            <a:r>
              <a:rPr lang="en-US" dirty="0" smtClean="0"/>
              <a:t>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$534, -4(%</a:t>
            </a:r>
            <a:r>
              <a:rPr lang="en-US" dirty="0" err="1" smtClean="0"/>
              <a:t>ebp</a:t>
            </a:r>
            <a:r>
              <a:rPr lang="en-US" dirty="0" smtClean="0"/>
              <a:t>)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$1057, -8(%</a:t>
            </a:r>
            <a:r>
              <a:rPr lang="en-US" dirty="0" err="1" smtClean="0"/>
              <a:t>ebp</a:t>
            </a:r>
            <a:r>
              <a:rPr lang="en-US" dirty="0" smtClean="0"/>
              <a:t>)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4(%</a:t>
            </a:r>
            <a:r>
              <a:rPr lang="en-US" dirty="0" err="1" smtClean="0"/>
              <a:t>esp</a:t>
            </a:r>
            <a:r>
              <a:rPr lang="en-US" dirty="0" smtClean="0"/>
              <a:t>)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esp</a:t>
            </a:r>
            <a:r>
              <a:rPr lang="en-US" dirty="0" smtClean="0"/>
              <a:t>)       //</a:t>
            </a:r>
          </a:p>
          <a:p>
            <a:pPr>
              <a:buNone/>
            </a:pPr>
            <a:r>
              <a:rPr lang="en-US" dirty="0" smtClean="0"/>
              <a:t>        call    </a:t>
            </a:r>
            <a:r>
              <a:rPr lang="en-US" dirty="0" err="1" smtClean="0"/>
              <a:t>swap_add</a:t>
            </a: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.R1 </a:t>
            </a:r>
            <a:r>
              <a:rPr lang="en-US" dirty="0" smtClean="0"/>
              <a:t> </a:t>
            </a:r>
            <a:r>
              <a:rPr lang="en-US" dirty="0" err="1" smtClean="0"/>
              <a:t>movl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</a:t>
            </a:r>
          </a:p>
          <a:p>
            <a:pPr>
              <a:buNone/>
            </a:pPr>
            <a:r>
              <a:rPr lang="en-US" dirty="0" smtClean="0"/>
              <a:t>        leave                                   //</a:t>
            </a: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 (</a:t>
            </a:r>
            <a:r>
              <a:rPr lang="en-US" sz="1600" dirty="0" err="1" smtClean="0"/>
              <a:t>caller.c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caller()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arg1 = 534;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arg2 = 1057;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(&amp;arg1, &amp;arg2);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diff = arg1 - arg2;</a:t>
            </a:r>
          </a:p>
          <a:p>
            <a:r>
              <a:rPr lang="en-US" sz="1600" dirty="0" smtClean="0"/>
              <a:t>        return sum*diff;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410200" cy="4876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Here is the assembly code generated: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caller: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pushl</a:t>
            </a:r>
            <a:r>
              <a:rPr lang="en-US" dirty="0" smtClean="0"/>
              <a:t>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$24, %</a:t>
            </a:r>
            <a:r>
              <a:rPr lang="en-US" dirty="0" err="1" smtClean="0"/>
              <a:t>esp</a:t>
            </a:r>
            <a:r>
              <a:rPr lang="en-US" dirty="0" smtClean="0"/>
              <a:t>             //allocate 6  double words on the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$534, -4(%</a:t>
            </a:r>
            <a:r>
              <a:rPr lang="en-US" dirty="0" err="1" smtClean="0"/>
              <a:t>ebp</a:t>
            </a:r>
            <a:r>
              <a:rPr lang="en-US" dirty="0" smtClean="0"/>
              <a:t>)   // 534 on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$1057, -8(%</a:t>
            </a:r>
            <a:r>
              <a:rPr lang="en-US" dirty="0" err="1" smtClean="0"/>
              <a:t>ebp</a:t>
            </a:r>
            <a:r>
              <a:rPr lang="en-US" dirty="0" smtClean="0"/>
              <a:t>) // 1057 on the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 &amp;1057 into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4(%</a:t>
            </a:r>
            <a:r>
              <a:rPr lang="en-US" dirty="0" err="1" smtClean="0"/>
              <a:t>esp</a:t>
            </a:r>
            <a:r>
              <a:rPr lang="en-US" dirty="0" smtClean="0"/>
              <a:t>)     // &amp;1057 on stack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// &amp;534 into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(%</a:t>
            </a:r>
            <a:r>
              <a:rPr lang="en-US" dirty="0" err="1" smtClean="0"/>
              <a:t>esp</a:t>
            </a:r>
            <a:r>
              <a:rPr lang="en-US" dirty="0" smtClean="0"/>
              <a:t>)       // &amp;534 on stack</a:t>
            </a:r>
          </a:p>
          <a:p>
            <a:pPr>
              <a:buNone/>
            </a:pPr>
            <a:r>
              <a:rPr lang="en-US" dirty="0" smtClean="0"/>
              <a:t>        call    </a:t>
            </a:r>
            <a:r>
              <a:rPr lang="en-US" dirty="0" err="1" smtClean="0"/>
              <a:t>swap_add</a:t>
            </a:r>
            <a:r>
              <a:rPr lang="en-US" dirty="0" smtClean="0"/>
              <a:t>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.R1 </a:t>
            </a:r>
            <a:r>
              <a:rPr lang="en-US" dirty="0" smtClean="0"/>
              <a:t> </a:t>
            </a:r>
            <a:r>
              <a:rPr lang="en-US" dirty="0" err="1" smtClean="0"/>
              <a:t>movl</a:t>
            </a:r>
            <a:r>
              <a:rPr lang="en-US" dirty="0" smtClean="0"/>
              <a:t>    -4(%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//  arg1 into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-8(%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// arg1 – arg2 into %</a:t>
            </a:r>
            <a:r>
              <a:rPr lang="en-US" dirty="0" err="1" smtClean="0"/>
              <a:t>edx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 diff * return value in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leave                                   // restore the stack pointer</a:t>
            </a:r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676400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 Code (</a:t>
            </a:r>
            <a:r>
              <a:rPr lang="en-US" sz="1600" dirty="0" err="1" smtClean="0"/>
              <a:t>caller.c</a:t>
            </a:r>
            <a:r>
              <a:rPr lang="en-US" sz="1600" dirty="0" smtClean="0"/>
              <a:t>)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caller()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arg1 = 534;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arg2 = 1057;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sum =  </a:t>
            </a:r>
            <a:r>
              <a:rPr lang="en-US" sz="1600" dirty="0" err="1" smtClean="0"/>
              <a:t>swap_add</a:t>
            </a:r>
            <a:r>
              <a:rPr lang="en-US" sz="1600" dirty="0" smtClean="0"/>
              <a:t>(&amp;arg1, &amp;arg2);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diff = arg1 - arg2;</a:t>
            </a:r>
          </a:p>
          <a:p>
            <a:r>
              <a:rPr lang="en-US" sz="1600" dirty="0" smtClean="0"/>
              <a:t>        return sum*diff;</a:t>
            </a:r>
          </a:p>
          <a:p>
            <a:r>
              <a:rPr lang="en-US" sz="1600" dirty="0" smtClean="0"/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Practice Problem 1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Keep track of register values:    %</a:t>
            </a:r>
            <a:r>
              <a:rPr lang="en-US" sz="2400" dirty="0" err="1" smtClean="0"/>
              <a:t>eax</a:t>
            </a:r>
            <a:r>
              <a:rPr lang="en-US" sz="2400" dirty="0" smtClean="0"/>
              <a:t>,  %</a:t>
            </a:r>
            <a:r>
              <a:rPr lang="en-US" sz="2400" dirty="0" err="1" smtClean="0"/>
              <a:t>ebx</a:t>
            </a:r>
            <a:r>
              <a:rPr lang="en-US" sz="2400" dirty="0" smtClean="0"/>
              <a:t>,  %</a:t>
            </a:r>
            <a:r>
              <a:rPr lang="en-US" sz="2400" dirty="0" err="1" smtClean="0"/>
              <a:t>ecx</a:t>
            </a:r>
            <a:r>
              <a:rPr lang="en-US" sz="2400" dirty="0" smtClean="0"/>
              <a:t>, %</a:t>
            </a:r>
            <a:r>
              <a:rPr lang="en-US" sz="2400" dirty="0" err="1" smtClean="0"/>
              <a:t>edx</a:t>
            </a:r>
            <a:r>
              <a:rPr lang="en-US" sz="2400" dirty="0" smtClean="0"/>
              <a:t>, %</a:t>
            </a:r>
            <a:r>
              <a:rPr lang="en-US" sz="2400" dirty="0" err="1" smtClean="0"/>
              <a:t>ebp</a:t>
            </a:r>
            <a:r>
              <a:rPr lang="en-US" sz="2400" dirty="0" smtClean="0"/>
              <a:t>, %</a:t>
            </a:r>
            <a:r>
              <a:rPr lang="en-US" sz="2400" dirty="0" err="1" smtClean="0"/>
              <a:t>esp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In the simplest assembly language model, a computer consists of -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A main memory </a:t>
            </a:r>
          </a:p>
          <a:p>
            <a:pPr lvl="1"/>
            <a:r>
              <a:rPr lang="en-US" sz="1900" dirty="0" smtClean="0"/>
              <a:t>An array of bytes</a:t>
            </a:r>
          </a:p>
          <a:p>
            <a:pPr lvl="1"/>
            <a:r>
              <a:rPr lang="en-US" sz="1900" dirty="0" smtClean="0"/>
              <a:t>Consecutive numbered start at 0.</a:t>
            </a:r>
            <a:r>
              <a:rPr lang="en-US" sz="1900" dirty="0"/>
              <a:t> </a:t>
            </a:r>
          </a:p>
          <a:p>
            <a:pPr lvl="2"/>
            <a:r>
              <a:rPr lang="en-US" sz="1600" dirty="0" smtClean="0"/>
              <a:t>These numbers are called </a:t>
            </a:r>
            <a:r>
              <a:rPr lang="en-US" sz="1600" i="1" dirty="0" smtClean="0"/>
              <a:t>memory addresses</a:t>
            </a:r>
            <a:r>
              <a:rPr lang="en-US" sz="1600" dirty="0" smtClean="0"/>
              <a:t>.</a:t>
            </a:r>
          </a:p>
          <a:p>
            <a:r>
              <a:rPr lang="en-US" sz="2800" b="1" dirty="0" smtClean="0"/>
              <a:t>A program counter or PC</a:t>
            </a:r>
          </a:p>
          <a:p>
            <a:pPr lvl="1"/>
            <a:r>
              <a:rPr lang="en-US" sz="1600" dirty="0" smtClean="0"/>
              <a:t>Hold a memory address.</a:t>
            </a:r>
          </a:p>
          <a:p>
            <a:pPr lvl="1"/>
            <a:r>
              <a:rPr lang="en-US" sz="1600" dirty="0" smtClean="0"/>
              <a:t>Called %</a:t>
            </a:r>
            <a:r>
              <a:rPr lang="en-US" sz="1600" dirty="0" err="1" smtClean="0"/>
              <a:t>eip</a:t>
            </a:r>
            <a:r>
              <a:rPr lang="en-US" sz="1600" dirty="0" smtClean="0"/>
              <a:t> in IA32.</a:t>
            </a:r>
          </a:p>
          <a:p>
            <a:r>
              <a:rPr lang="en-US" sz="2800" b="1" dirty="0" smtClean="0"/>
              <a:t>A register file </a:t>
            </a:r>
            <a:r>
              <a:rPr lang="en-US" sz="2800" dirty="0" smtClean="0"/>
              <a:t>containing a small number of named locations.</a:t>
            </a:r>
          </a:p>
          <a:p>
            <a:pPr lvl="1"/>
            <a:r>
              <a:rPr lang="en-US" sz="1600" dirty="0" smtClean="0"/>
              <a:t>Each location (register) can hold a fixed amount of information corresponding to the word size of the machines</a:t>
            </a:r>
          </a:p>
          <a:p>
            <a:pPr lvl="2"/>
            <a:r>
              <a:rPr lang="en-US" sz="1200" dirty="0" smtClean="0"/>
              <a:t>Typical word size is 4 bytes (32-bits machine)</a:t>
            </a:r>
          </a:p>
          <a:p>
            <a:pPr lvl="2"/>
            <a:r>
              <a:rPr lang="en-US" sz="1200" dirty="0" smtClean="0"/>
              <a:t>%</a:t>
            </a:r>
            <a:r>
              <a:rPr lang="en-US" sz="1200" dirty="0" err="1" smtClean="0"/>
              <a:t>eax</a:t>
            </a:r>
            <a:r>
              <a:rPr lang="en-US" sz="1200" dirty="0" smtClean="0"/>
              <a:t>, %</a:t>
            </a:r>
            <a:r>
              <a:rPr lang="en-US" sz="1200" dirty="0" err="1" smtClean="0"/>
              <a:t>edx</a:t>
            </a:r>
            <a:r>
              <a:rPr lang="en-US" sz="1200" dirty="0" smtClean="0"/>
              <a:t>, %</a:t>
            </a:r>
            <a:r>
              <a:rPr lang="en-US" sz="1200" dirty="0" err="1" smtClean="0"/>
              <a:t>ecx</a:t>
            </a:r>
            <a:r>
              <a:rPr lang="en-US" sz="1200" dirty="0" smtClean="0"/>
              <a:t>, %</a:t>
            </a:r>
            <a:r>
              <a:rPr lang="en-US" sz="1200" dirty="0" err="1" smtClean="0"/>
              <a:t>ebx</a:t>
            </a:r>
            <a:r>
              <a:rPr lang="en-US" sz="1200" dirty="0" smtClean="0"/>
              <a:t>, %</a:t>
            </a:r>
            <a:r>
              <a:rPr lang="en-US" sz="1200" dirty="0" err="1" smtClean="0"/>
              <a:t>esi</a:t>
            </a:r>
            <a:r>
              <a:rPr lang="en-US" sz="1200" dirty="0" smtClean="0"/>
              <a:t>, %</a:t>
            </a:r>
            <a:r>
              <a:rPr lang="en-US" sz="1200" dirty="0" err="1" smtClean="0"/>
              <a:t>edi</a:t>
            </a:r>
            <a:r>
              <a:rPr lang="en-US" sz="1200" dirty="0" smtClean="0"/>
              <a:t>, 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r>
              <a:rPr lang="en-US" sz="1200" dirty="0" smtClean="0"/>
              <a:t> (8 registers)</a:t>
            </a:r>
          </a:p>
          <a:p>
            <a:r>
              <a:rPr lang="en-US" sz="2800" b="1" dirty="0" smtClean="0"/>
              <a:t>Conditional code registers</a:t>
            </a:r>
          </a:p>
          <a:p>
            <a:pPr lvl="1"/>
            <a:r>
              <a:rPr lang="en-US" sz="1600" dirty="0" smtClean="0"/>
              <a:t>Contain information about the last arithmetic or logical operation.</a:t>
            </a:r>
          </a:p>
          <a:p>
            <a:pPr lvl="1"/>
            <a:r>
              <a:rPr lang="en-US" sz="1600" dirty="0" smtClean="0"/>
              <a:t>For example, ZF (zero flag) is set if the last operation resulted in 0.</a:t>
            </a:r>
          </a:p>
          <a:p>
            <a:pPr lvl="1"/>
            <a:r>
              <a:rPr lang="en-US" sz="1600" dirty="0" smtClean="0"/>
              <a:t>For example, SF (sign </a:t>
            </a:r>
            <a:r>
              <a:rPr lang="en-US" sz="1600" dirty="0" err="1" smtClean="0"/>
              <a:t>flg</a:t>
            </a:r>
            <a:r>
              <a:rPr lang="en-US" sz="1600" dirty="0" smtClean="0"/>
              <a:t>) is set if the last operation yielded a negative value.</a:t>
            </a:r>
          </a:p>
          <a:p>
            <a:r>
              <a:rPr lang="en-US" sz="2800" dirty="0" smtClean="0"/>
              <a:t>A set of floating-point registers for holding floating-point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Why did the compiler reserve 6 words = 24 bytes on the stack when it only needed 4?</a:t>
            </a:r>
          </a:p>
          <a:p>
            <a:pPr marL="0" indent="0">
              <a:buNone/>
            </a:pPr>
            <a:r>
              <a:rPr lang="en-US" sz="2400" dirty="0" smtClean="0"/>
              <a:t>Answer:</a:t>
            </a:r>
          </a:p>
          <a:p>
            <a:pPr marL="233363" indent="-233363"/>
            <a:r>
              <a:rPr lang="en-US" sz="2400" dirty="0" smtClean="0"/>
              <a:t>Convention: the total number of stack bytes used by a function should be a multiple of 16, e.g., 16, 32, 48.</a:t>
            </a:r>
          </a:p>
          <a:p>
            <a:pPr marL="233363" indent="-233363"/>
            <a:r>
              <a:rPr lang="en-US" sz="2400" dirty="0" smtClean="0"/>
              <a:t>This counts the 4 bytes for the return address and the 4 bytes for the saved %</a:t>
            </a:r>
            <a:r>
              <a:rPr lang="en-US" sz="2400" dirty="0" err="1" smtClean="0"/>
              <a:t>ebp</a:t>
            </a:r>
            <a:endParaRPr lang="en-US" sz="2400" dirty="0" smtClean="0"/>
          </a:p>
          <a:p>
            <a:pPr marL="233363" indent="-233363"/>
            <a:r>
              <a:rPr lang="en-US" sz="2400" dirty="0" smtClean="0"/>
              <a:t>If only 4 words were reserved, this would be 16+8=24 bytes</a:t>
            </a:r>
          </a:p>
          <a:p>
            <a:pPr marL="233363" indent="-233363"/>
            <a:r>
              <a:rPr lang="en-US" sz="2400" dirty="0" smtClean="0"/>
              <a:t>To get this up to 32, we need to add 8 more bytes, or 2 more words.</a:t>
            </a:r>
          </a:p>
          <a:p>
            <a:pPr marL="233363" indent="-233363"/>
            <a:r>
              <a:rPr lang="en-US" sz="2400" dirty="0" smtClean="0"/>
              <a:t>This does not reduce the speed of execution.</a:t>
            </a:r>
          </a:p>
          <a:p>
            <a:pPr marL="233363" indent="-233363"/>
            <a:r>
              <a:rPr lang="en-US" sz="2400" dirty="0" smtClean="0"/>
              <a:t>It does use a small amount of extra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recursive procedure example of Section 3.7.5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rfact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result;</a:t>
            </a:r>
          </a:p>
          <a:p>
            <a:pPr>
              <a:buNone/>
            </a:pPr>
            <a:r>
              <a:rPr lang="en-US" sz="2400" dirty="0" smtClean="0"/>
              <a:t>     if (n &lt;1 )</a:t>
            </a:r>
          </a:p>
          <a:p>
            <a:pPr>
              <a:buNone/>
            </a:pPr>
            <a:r>
              <a:rPr lang="en-US" sz="2400" dirty="0" smtClean="0"/>
              <a:t>         result =1;</a:t>
            </a:r>
          </a:p>
          <a:p>
            <a:pPr>
              <a:buNone/>
            </a:pPr>
            <a:r>
              <a:rPr lang="en-US" sz="2400" dirty="0" smtClean="0"/>
              <a:t>     else</a:t>
            </a:r>
          </a:p>
          <a:p>
            <a:pPr>
              <a:buNone/>
            </a:pPr>
            <a:r>
              <a:rPr lang="en-US" sz="2400" dirty="0" smtClean="0"/>
              <a:t>        result = n * </a:t>
            </a:r>
            <a:r>
              <a:rPr lang="en-US" sz="2400" dirty="0" err="1" smtClean="0"/>
              <a:t>rfact</a:t>
            </a:r>
            <a:r>
              <a:rPr lang="en-US" sz="2400" dirty="0" smtClean="0"/>
              <a:t>(n-1);</a:t>
            </a:r>
          </a:p>
          <a:p>
            <a:pPr>
              <a:buNone/>
            </a:pPr>
            <a:r>
              <a:rPr lang="en-US" sz="2400" dirty="0" smtClean="0"/>
              <a:t>     return result;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1600200"/>
            <a:ext cx="5181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the assembly code generated: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 smtClean="0"/>
              <a:t>rfact</a:t>
            </a:r>
            <a:r>
              <a:rPr lang="en-US" sz="3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movl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esp</a:t>
            </a:r>
            <a:r>
              <a:rPr lang="en-US" sz="3200" dirty="0" smtClean="0">
                <a:solidFill>
                  <a:srgbClr val="FF0000"/>
                </a:solidFill>
              </a:rPr>
              <a:t>,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subl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r>
              <a:rPr lang="en-US" sz="3200" dirty="0" smtClean="0"/>
              <a:t>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8(%</a:t>
            </a:r>
            <a:r>
              <a:rPr lang="en-US" sz="3200" dirty="0" err="1" smtClean="0"/>
              <a:t>ebp</a:t>
            </a:r>
            <a:r>
              <a:rPr lang="en-US" sz="3200" dirty="0" smtClean="0"/>
              <a:t>),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$1,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testl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jle</a:t>
            </a:r>
            <a:r>
              <a:rPr lang="en-US" sz="3200" dirty="0" smtClean="0"/>
              <a:t>     .L3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leal</a:t>
            </a:r>
            <a:r>
              <a:rPr lang="en-US" sz="3200" dirty="0" smtClean="0"/>
              <a:t>    -1(%</a:t>
            </a:r>
            <a:r>
              <a:rPr lang="en-US" sz="3200" dirty="0" err="1" smtClean="0"/>
              <a:t>ebx</a:t>
            </a:r>
            <a:r>
              <a:rPr lang="en-US" sz="3200" dirty="0" smtClean="0"/>
              <a:t>),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%</a:t>
            </a:r>
            <a:r>
              <a:rPr lang="en-US" sz="3200" dirty="0" err="1" smtClean="0"/>
              <a:t>eax</a:t>
            </a:r>
            <a:r>
              <a:rPr lang="en-US" sz="3200" dirty="0" smtClean="0"/>
              <a:t>, (%</a:t>
            </a:r>
            <a:r>
              <a:rPr lang="en-US" sz="3200" dirty="0" err="1" smtClean="0"/>
              <a:t>esp</a:t>
            </a:r>
            <a:r>
              <a:rPr lang="en-US" sz="3200" dirty="0" smtClean="0"/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call    </a:t>
            </a:r>
            <a:r>
              <a:rPr lang="en-US" sz="3200" dirty="0" err="1" smtClean="0"/>
              <a:t>rfact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.R1        </a:t>
            </a:r>
            <a:r>
              <a:rPr lang="en-US" sz="3200" dirty="0" err="1" smtClean="0"/>
              <a:t>imull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.L3: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addl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ret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Recursive Procedure Example of Section 3.7.5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C code: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rfact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 {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result;</a:t>
            </a:r>
          </a:p>
          <a:p>
            <a:pPr>
              <a:buNone/>
            </a:pPr>
            <a:r>
              <a:rPr lang="en-US" sz="2400" dirty="0" smtClean="0"/>
              <a:t>     if (n &lt;1 )</a:t>
            </a:r>
          </a:p>
          <a:p>
            <a:pPr>
              <a:buNone/>
            </a:pPr>
            <a:r>
              <a:rPr lang="en-US" sz="2400" dirty="0" smtClean="0"/>
              <a:t>         result =1;</a:t>
            </a:r>
          </a:p>
          <a:p>
            <a:pPr>
              <a:buNone/>
            </a:pPr>
            <a:r>
              <a:rPr lang="en-US" sz="2400" dirty="0" smtClean="0"/>
              <a:t>     else</a:t>
            </a:r>
          </a:p>
          <a:p>
            <a:pPr>
              <a:buNone/>
            </a:pPr>
            <a:r>
              <a:rPr lang="en-US" sz="2400" dirty="0" smtClean="0"/>
              <a:t>        result = n * </a:t>
            </a:r>
            <a:r>
              <a:rPr lang="en-US" sz="2400" dirty="0" err="1" smtClean="0"/>
              <a:t>rfact</a:t>
            </a:r>
            <a:r>
              <a:rPr lang="en-US" sz="2400" dirty="0" smtClean="0"/>
              <a:t>(n-1);</a:t>
            </a:r>
          </a:p>
          <a:p>
            <a:pPr>
              <a:buNone/>
            </a:pPr>
            <a:r>
              <a:rPr lang="en-US" sz="2400" dirty="0" smtClean="0"/>
              <a:t>     return result;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1400" y="1600200"/>
            <a:ext cx="5562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 is the assembly code generated: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 smtClean="0"/>
              <a:t>rfact</a:t>
            </a:r>
            <a:r>
              <a:rPr lang="en-US" sz="3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movl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esp</a:t>
            </a:r>
            <a:r>
              <a:rPr lang="en-US" sz="3200" dirty="0" smtClean="0">
                <a:solidFill>
                  <a:srgbClr val="FF0000"/>
                </a:solidFill>
              </a:rPr>
              <a:t>,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pushl</a:t>
            </a:r>
            <a:r>
              <a:rPr lang="en-US" sz="3200" dirty="0" smtClean="0">
                <a:solidFill>
                  <a:srgbClr val="FF0000"/>
                </a:solidFill>
              </a:rPr>
              <a:t>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subl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r>
              <a:rPr lang="en-US" sz="3200" dirty="0" smtClean="0"/>
              <a:t>              // reserve 4 extra bytes on the stack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8(%</a:t>
            </a:r>
            <a:r>
              <a:rPr lang="en-US" sz="3200" dirty="0" err="1" smtClean="0"/>
              <a:t>ebp</a:t>
            </a:r>
            <a:r>
              <a:rPr lang="en-US" sz="3200" dirty="0" smtClean="0"/>
              <a:t>), %</a:t>
            </a:r>
            <a:r>
              <a:rPr lang="en-US" sz="3200" dirty="0" err="1" smtClean="0"/>
              <a:t>ebx</a:t>
            </a:r>
            <a:r>
              <a:rPr lang="en-US" sz="3200" dirty="0" smtClean="0"/>
              <a:t>   // n into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$1, %</a:t>
            </a:r>
            <a:r>
              <a:rPr lang="en-US" sz="3200" dirty="0" err="1" smtClean="0"/>
              <a:t>eax</a:t>
            </a:r>
            <a:r>
              <a:rPr lang="en-US" sz="3200" dirty="0" smtClean="0"/>
              <a:t>              //  1 into %</a:t>
            </a:r>
            <a:r>
              <a:rPr lang="en-US" sz="3200" dirty="0" err="1" smtClean="0"/>
              <a:t>eax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testl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ebx</a:t>
            </a:r>
            <a:r>
              <a:rPr lang="en-US" sz="3200" dirty="0" smtClean="0"/>
              <a:t>          // test n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jle</a:t>
            </a:r>
            <a:r>
              <a:rPr lang="en-US" sz="3200" dirty="0" smtClean="0"/>
              <a:t>     .L3                            // jump if n &lt;=0 (same as n &lt;1)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leal</a:t>
            </a:r>
            <a:r>
              <a:rPr lang="en-US" sz="3200" dirty="0" smtClean="0"/>
              <a:t>    -1(%</a:t>
            </a:r>
            <a:r>
              <a:rPr lang="en-US" sz="3200" dirty="0" err="1" smtClean="0"/>
              <a:t>ebx</a:t>
            </a:r>
            <a:r>
              <a:rPr lang="en-US" sz="3200" dirty="0" smtClean="0"/>
              <a:t>), %</a:t>
            </a:r>
            <a:r>
              <a:rPr lang="en-US" sz="3200" dirty="0" err="1" smtClean="0"/>
              <a:t>eax</a:t>
            </a:r>
            <a:r>
              <a:rPr lang="en-US" sz="3200" dirty="0" smtClean="0"/>
              <a:t>    // %</a:t>
            </a:r>
            <a:r>
              <a:rPr lang="en-US" sz="3200" dirty="0" err="1" smtClean="0"/>
              <a:t>eax</a:t>
            </a:r>
            <a:r>
              <a:rPr lang="en-US" sz="3200" dirty="0" smtClean="0"/>
              <a:t> = n-1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movl</a:t>
            </a:r>
            <a:r>
              <a:rPr lang="en-US" sz="3200" dirty="0" smtClean="0"/>
              <a:t>    %</a:t>
            </a:r>
            <a:r>
              <a:rPr lang="en-US" sz="3200" dirty="0" err="1" smtClean="0"/>
              <a:t>eax</a:t>
            </a:r>
            <a:r>
              <a:rPr lang="en-US" sz="3200" dirty="0" smtClean="0"/>
              <a:t>, (%</a:t>
            </a:r>
            <a:r>
              <a:rPr lang="en-US" sz="3200" dirty="0" err="1" smtClean="0"/>
              <a:t>esp</a:t>
            </a:r>
            <a:r>
              <a:rPr lang="en-US" sz="3200" dirty="0" smtClean="0"/>
              <a:t>)      // move n-1 on the stack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call    </a:t>
            </a:r>
            <a:r>
              <a:rPr lang="en-US" sz="3200" dirty="0" err="1" smtClean="0"/>
              <a:t>rfact</a:t>
            </a:r>
            <a:r>
              <a:rPr lang="en-US" sz="3200" dirty="0" smtClean="0"/>
              <a:t>                        // call </a:t>
            </a:r>
            <a:r>
              <a:rPr lang="en-US" sz="3200" dirty="0" err="1" smtClean="0"/>
              <a:t>rfact</a:t>
            </a:r>
            <a:r>
              <a:rPr lang="en-US" sz="3200" dirty="0" smtClean="0"/>
              <a:t>  with parameter n-1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.R1        </a:t>
            </a:r>
            <a:r>
              <a:rPr lang="en-US" sz="3200" dirty="0" err="1" smtClean="0"/>
              <a:t>imull</a:t>
            </a:r>
            <a:r>
              <a:rPr lang="en-US" sz="3200" dirty="0" smtClean="0"/>
              <a:t>   %</a:t>
            </a:r>
            <a:r>
              <a:rPr lang="en-US" sz="3200" dirty="0" err="1" smtClean="0"/>
              <a:t>ebx</a:t>
            </a:r>
            <a:r>
              <a:rPr lang="en-US" sz="3200" dirty="0" smtClean="0"/>
              <a:t>, %</a:t>
            </a:r>
            <a:r>
              <a:rPr lang="en-US" sz="3200" dirty="0" err="1" smtClean="0"/>
              <a:t>eax</a:t>
            </a:r>
            <a:r>
              <a:rPr lang="en-US" sz="3200" dirty="0" smtClean="0"/>
              <a:t>          // n * return value into %</a:t>
            </a:r>
            <a:r>
              <a:rPr lang="en-US" sz="3200" dirty="0" err="1" smtClean="0"/>
              <a:t>eax</a:t>
            </a:r>
            <a:r>
              <a:rPr lang="en-US" sz="3200" dirty="0" smtClean="0"/>
              <a:t> for return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.L3:                                                 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/>
              <a:t>addl</a:t>
            </a:r>
            <a:r>
              <a:rPr lang="en-US" sz="3200" dirty="0" smtClean="0"/>
              <a:t>    $4, %</a:t>
            </a:r>
            <a:r>
              <a:rPr lang="en-US" sz="3200" dirty="0" err="1" smtClean="0"/>
              <a:t>esp</a:t>
            </a:r>
            <a:r>
              <a:rPr lang="en-US" sz="3200" dirty="0" smtClean="0"/>
              <a:t>               // restore %</a:t>
            </a:r>
            <a:r>
              <a:rPr lang="en-US" sz="3200" dirty="0" err="1" smtClean="0"/>
              <a:t>esp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ebx</a:t>
            </a:r>
            <a:r>
              <a:rPr lang="en-US" sz="3200" dirty="0" smtClean="0">
                <a:solidFill>
                  <a:srgbClr val="FF0000"/>
                </a:solidFill>
              </a:rPr>
              <a:t>                     </a:t>
            </a:r>
            <a:r>
              <a:rPr lang="en-US" sz="3200" dirty="0" smtClean="0"/>
              <a:t>// restore %</a:t>
            </a:r>
            <a:r>
              <a:rPr lang="en-US" sz="3200" dirty="0" err="1" smtClean="0"/>
              <a:t>ebx</a:t>
            </a:r>
            <a:endParaRPr lang="en-US" sz="3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>              </a:t>
            </a:r>
            <a:r>
              <a:rPr lang="en-US" sz="3200" dirty="0" err="1" smtClean="0">
                <a:solidFill>
                  <a:srgbClr val="FF0000"/>
                </a:solidFill>
              </a:rPr>
              <a:t>popl</a:t>
            </a:r>
            <a:r>
              <a:rPr lang="en-US" sz="3200" dirty="0" smtClean="0">
                <a:solidFill>
                  <a:srgbClr val="FF0000"/>
                </a:solidFill>
              </a:rPr>
              <a:t>    %</a:t>
            </a:r>
            <a:r>
              <a:rPr lang="en-US" sz="3200" dirty="0" err="1" smtClean="0">
                <a:solidFill>
                  <a:srgbClr val="FF0000"/>
                </a:solidFill>
              </a:rPr>
              <a:t>ebp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3200" dirty="0" smtClean="0"/>
              <a:t>              ret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procedure example of Section 3.7.5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Practice Problem 2</a:t>
            </a:r>
            <a:r>
              <a:rPr lang="en-US" sz="20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/>
              <a:t>Keep track of register values:    %</a:t>
            </a:r>
            <a:r>
              <a:rPr lang="en-US" sz="2400" dirty="0" err="1" smtClean="0"/>
              <a:t>eax</a:t>
            </a:r>
            <a:r>
              <a:rPr lang="en-US" sz="2400" dirty="0" smtClean="0"/>
              <a:t>,  %</a:t>
            </a:r>
            <a:r>
              <a:rPr lang="en-US" sz="2400" dirty="0" err="1" smtClean="0"/>
              <a:t>ebx</a:t>
            </a:r>
            <a:r>
              <a:rPr lang="en-US" sz="2400" dirty="0" smtClean="0"/>
              <a:t>, %</a:t>
            </a:r>
            <a:r>
              <a:rPr lang="en-US" sz="2400" dirty="0" err="1" smtClean="0"/>
              <a:t>ebp</a:t>
            </a:r>
            <a:r>
              <a:rPr lang="en-US" sz="2400" dirty="0" smtClean="0"/>
              <a:t>, %</a:t>
            </a:r>
            <a:r>
              <a:rPr lang="en-US" sz="2400" dirty="0" err="1" smtClean="0"/>
              <a:t>esp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Section 3.1 History of Intel Processor Line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5600" dirty="0" smtClean="0">
                <a:solidFill>
                  <a:srgbClr val="FF0000"/>
                </a:solidFill>
              </a:rPr>
              <a:t>1972: 8008 (3.5K) - first Intel microprocessor with 8-bit words.</a:t>
            </a:r>
            <a:r>
              <a:rPr lang="en-US" sz="5600" dirty="0" smtClean="0"/>
              <a:t/>
            </a:r>
            <a:br>
              <a:rPr lang="en-US" sz="5600" dirty="0" smtClean="0"/>
            </a:br>
            <a:r>
              <a:rPr lang="en-US" sz="5600" dirty="0" smtClean="0"/>
              <a:t>           The instruction set was designed by </a:t>
            </a:r>
            <a:r>
              <a:rPr lang="en-US" sz="5600" b="1" dirty="0" err="1" smtClean="0"/>
              <a:t>Datapoint</a:t>
            </a:r>
            <a:r>
              <a:rPr lang="en-US" sz="5600" b="1" dirty="0" smtClean="0"/>
              <a:t> Corporation</a:t>
            </a:r>
            <a:r>
              <a:rPr lang="en-US" sz="5600" dirty="0" smtClean="0"/>
              <a:t> which was a leading maker of programmable CRT terminals.</a:t>
            </a:r>
            <a:br>
              <a:rPr lang="en-US" sz="5600" dirty="0" smtClean="0"/>
            </a:br>
            <a:r>
              <a:rPr lang="en-US" sz="5600" dirty="0" smtClean="0"/>
              <a:t>           </a:t>
            </a:r>
            <a:r>
              <a:rPr lang="en-US" sz="5600" dirty="0" err="1" smtClean="0"/>
              <a:t>Datapoint</a:t>
            </a:r>
            <a:r>
              <a:rPr lang="en-US" sz="5600" dirty="0" smtClean="0"/>
              <a:t> was based in San Antonio, so you might say that the Intel architecture started just a few miles from here. </a:t>
            </a:r>
          </a:p>
          <a:p>
            <a:r>
              <a:rPr lang="en-US" sz="5600" dirty="0" smtClean="0"/>
              <a:t>1974: 8080 (4.5K) - first successful Intel microprocessor, had some 16-bit instructions. </a:t>
            </a:r>
          </a:p>
          <a:p>
            <a:r>
              <a:rPr lang="en-US" sz="5600" dirty="0" smtClean="0">
                <a:solidFill>
                  <a:srgbClr val="FF0000"/>
                </a:solidFill>
              </a:rPr>
              <a:t>1978: 8086 (29K) - One of the first 16-bit microprocessors</a:t>
            </a:r>
            <a:r>
              <a:rPr lang="en-US" sz="5600" dirty="0" smtClean="0"/>
              <a:t>.</a:t>
            </a:r>
            <a:br>
              <a:rPr lang="en-US" sz="5600" dirty="0" smtClean="0"/>
            </a:br>
            <a:r>
              <a:rPr lang="en-US" sz="5600" dirty="0" smtClean="0"/>
              <a:t>           20-bit addresses with segmented address space. </a:t>
            </a:r>
          </a:p>
          <a:p>
            <a:r>
              <a:rPr lang="en-US" sz="5600" dirty="0" smtClean="0"/>
              <a:t>1979: 8088 (29K) - An 8086 with an 8-bit external bus - basis of the original IBM PC </a:t>
            </a:r>
          </a:p>
          <a:p>
            <a:r>
              <a:rPr lang="en-US" sz="5600" dirty="0" smtClean="0"/>
              <a:t>1980: 8087 (45K) - A floating point coprocessor for the 8086 and 8088, formed the bases for IEEE floating point standard. </a:t>
            </a:r>
          </a:p>
          <a:p>
            <a:r>
              <a:rPr lang="en-US" sz="5600" dirty="0" smtClean="0"/>
              <a:t>1982: 80286 (134K) - basis of the IBM PC-AT and MS Windows </a:t>
            </a:r>
          </a:p>
          <a:p>
            <a:r>
              <a:rPr lang="en-US" sz="5600" dirty="0" smtClean="0"/>
              <a:t>1985: 80386 (275K) (</a:t>
            </a:r>
            <a:r>
              <a:rPr lang="en-US" sz="5600" dirty="0" smtClean="0">
                <a:solidFill>
                  <a:srgbClr val="FF0000"/>
                </a:solidFill>
              </a:rPr>
              <a:t>also called i386 – expanded the architecture to 32 bits</a:t>
            </a:r>
            <a:r>
              <a:rPr lang="en-US" sz="5600" dirty="0" smtClean="0"/>
              <a:t>) - added flat address space, could run Linux. </a:t>
            </a:r>
          </a:p>
          <a:p>
            <a:r>
              <a:rPr lang="en-US" sz="5600" dirty="0" smtClean="0"/>
              <a:t>1989: 80486 (1.2M) - integrated the floating point processor </a:t>
            </a:r>
          </a:p>
          <a:p>
            <a:r>
              <a:rPr lang="en-US" sz="5600" dirty="0" smtClean="0"/>
              <a:t>1993: Pentium (3.1M) - improved performance </a:t>
            </a:r>
          </a:p>
          <a:p>
            <a:r>
              <a:rPr lang="en-US" sz="5600" dirty="0" smtClean="0"/>
              <a:t>1995: </a:t>
            </a:r>
            <a:r>
              <a:rPr lang="en-US" sz="5600" dirty="0" err="1" smtClean="0"/>
              <a:t>PentiumPro</a:t>
            </a:r>
            <a:r>
              <a:rPr lang="en-US" sz="5600" dirty="0" smtClean="0"/>
              <a:t> (5.5M) - new processor design </a:t>
            </a:r>
          </a:p>
          <a:p>
            <a:r>
              <a:rPr lang="en-US" sz="5600" dirty="0" smtClean="0"/>
              <a:t>1997: Pentium 2 (7M) - more of the same </a:t>
            </a:r>
          </a:p>
          <a:p>
            <a:r>
              <a:rPr lang="en-US" sz="5600" dirty="0" smtClean="0"/>
              <a:t>1999: Pentium 3 (8.2M) - new floating point instructions </a:t>
            </a:r>
          </a:p>
          <a:p>
            <a:r>
              <a:rPr lang="en-US" sz="5600" dirty="0" smtClean="0"/>
              <a:t>2000: Pentium 4 (42M) - double precision floating point and many new instructions. </a:t>
            </a:r>
          </a:p>
          <a:p>
            <a:r>
              <a:rPr lang="en-US" sz="5600" dirty="0" smtClean="0"/>
              <a:t>2004: Pentium 4E (125M) - added </a:t>
            </a:r>
            <a:r>
              <a:rPr lang="en-US" sz="5600" dirty="0" err="1" smtClean="0"/>
              <a:t>hyperthreading</a:t>
            </a:r>
            <a:r>
              <a:rPr lang="en-US" sz="5600" dirty="0" smtClean="0"/>
              <a:t> </a:t>
            </a:r>
          </a:p>
          <a:p>
            <a:r>
              <a:rPr lang="en-US" sz="5600" dirty="0" smtClean="0"/>
              <a:t>2006: Core2 Duo (291M) - multiple cores, not </a:t>
            </a:r>
            <a:r>
              <a:rPr lang="en-US" sz="5600" dirty="0" err="1" smtClean="0"/>
              <a:t>hyperthreading</a:t>
            </a:r>
            <a:r>
              <a:rPr lang="en-US" sz="5600" dirty="0" smtClean="0"/>
              <a:t> </a:t>
            </a:r>
          </a:p>
          <a:p>
            <a:r>
              <a:rPr lang="en-US" sz="5600" dirty="0" smtClean="0"/>
              <a:t>2008: Core i7 Quad (781M) - multiple cores and </a:t>
            </a:r>
            <a:r>
              <a:rPr lang="en-US" sz="5600" dirty="0" err="1" smtClean="0"/>
              <a:t>hyperthreading</a:t>
            </a:r>
            <a:r>
              <a:rPr lang="en-US" sz="5600" dirty="0" smtClean="0"/>
              <a:t> </a:t>
            </a:r>
          </a:p>
          <a:p>
            <a:r>
              <a:rPr lang="en-US" sz="5600" dirty="0" smtClean="0"/>
              <a:t>2010: Itanium Tukwila (2B) - instruction-level parallelism </a:t>
            </a:r>
          </a:p>
          <a:p>
            <a:r>
              <a:rPr lang="en-US" sz="5600" dirty="0" smtClean="0"/>
              <a:t>2011: Xeon </a:t>
            </a:r>
            <a:r>
              <a:rPr lang="en-US" sz="5600" dirty="0" err="1" smtClean="0"/>
              <a:t>Westmere</a:t>
            </a:r>
            <a:r>
              <a:rPr lang="en-US" sz="5600" dirty="0" smtClean="0"/>
              <a:t> (2.6B) - 10 cores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Some region of memory</a:t>
            </a:r>
          </a:p>
          <a:p>
            <a:pPr lvl="1"/>
            <a:r>
              <a:rPr lang="en-US" dirty="0" smtClean="0"/>
              <a:t>A data structure where values can be added or deleted, but only according to a “last-in, first-out” discipline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ush:  add data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op: remove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sum(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{</a:t>
            </a:r>
          </a:p>
          <a:p>
            <a:pPr>
              <a:buNone/>
            </a:pPr>
            <a:r>
              <a:rPr lang="en-US" sz="2400" dirty="0" smtClean="0"/>
              <a:t>	return x + y;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r>
              <a:rPr lang="en-US" sz="1800" dirty="0" smtClean="0"/>
              <a:t>Before the function is entered, a stack is set up with the stack pointer contained in a designated register (%</a:t>
            </a:r>
            <a:r>
              <a:rPr lang="en-US" sz="1800" dirty="0" err="1" smtClean="0"/>
              <a:t>esp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The stack grows toward low memory.</a:t>
            </a:r>
          </a:p>
          <a:p>
            <a:r>
              <a:rPr lang="en-US" sz="1800" dirty="0" smtClean="0"/>
              <a:t>The stack pointer points to the last item pushed on the stack.</a:t>
            </a:r>
          </a:p>
          <a:p>
            <a:r>
              <a:rPr lang="en-US" sz="1800" dirty="0" smtClean="0"/>
              <a:t>The values of x and y are pushed on the stack.</a:t>
            </a:r>
          </a:p>
          <a:p>
            <a:r>
              <a:rPr lang="en-US" sz="1800" dirty="0" smtClean="0"/>
              <a:t>The return address is also pushed on the stack.</a:t>
            </a:r>
          </a:p>
          <a:p>
            <a:r>
              <a:rPr lang="en-US" sz="1800" dirty="0" smtClean="0"/>
              <a:t>Assume %</a:t>
            </a:r>
            <a:r>
              <a:rPr lang="en-US" sz="1800" dirty="0" err="1" smtClean="0"/>
              <a:t>esp</a:t>
            </a:r>
            <a:r>
              <a:rPr lang="en-US" sz="1800" dirty="0" smtClean="0"/>
              <a:t> is the stack pointer and all items are 4 bytes.</a:t>
            </a:r>
          </a:p>
          <a:p>
            <a:r>
              <a:rPr lang="en-US" sz="1800" dirty="0" smtClean="0"/>
              <a:t>The return address is at 0(%</a:t>
            </a:r>
            <a:r>
              <a:rPr lang="en-US" sz="1800" dirty="0" err="1" smtClean="0"/>
              <a:t>esp</a:t>
            </a:r>
            <a:r>
              <a:rPr lang="en-US" sz="1800" dirty="0" smtClean="0"/>
              <a:t>) and the return value stored in %</a:t>
            </a:r>
            <a:r>
              <a:rPr lang="en-US" sz="1800" dirty="0" err="1" smtClean="0"/>
              <a:t>eax</a:t>
            </a:r>
            <a:r>
              <a:rPr lang="en-US" sz="1800" dirty="0" smtClean="0"/>
              <a:t>.</a:t>
            </a:r>
          </a:p>
          <a:p>
            <a:r>
              <a:rPr lang="en-US" sz="1800" i="1" dirty="0" smtClean="0"/>
              <a:t>x</a:t>
            </a:r>
            <a:r>
              <a:rPr lang="en-US" sz="1800" dirty="0" smtClean="0"/>
              <a:t> is at 4(%</a:t>
            </a:r>
            <a:r>
              <a:rPr lang="en-US" sz="1800" dirty="0" err="1" smtClean="0"/>
              <a:t>esp</a:t>
            </a:r>
            <a:r>
              <a:rPr lang="en-US" sz="1800" dirty="0" smtClean="0"/>
              <a:t>).</a:t>
            </a:r>
          </a:p>
          <a:p>
            <a:r>
              <a:rPr lang="en-US" sz="1800" i="1" dirty="0" smtClean="0"/>
              <a:t>y</a:t>
            </a:r>
            <a:r>
              <a:rPr lang="en-US" sz="1800" dirty="0" smtClean="0"/>
              <a:t> is at 8(%</a:t>
            </a:r>
            <a:r>
              <a:rPr lang="en-US" sz="1800" dirty="0" err="1" smtClean="0"/>
              <a:t>esp</a:t>
            </a:r>
            <a:r>
              <a:rPr lang="en-US" sz="1800" dirty="0" smtClean="0"/>
              <a:t>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4800600" cy="4068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---------------------------------------------------------</a:t>
            </a:r>
          </a:p>
          <a:p>
            <a:pPr>
              <a:buNone/>
            </a:pPr>
            <a:r>
              <a:rPr lang="en-US" dirty="0" err="1" smtClean="0"/>
              <a:t>sum.o</a:t>
            </a:r>
            <a:r>
              <a:rPr lang="en-US" dirty="0" smtClean="0"/>
              <a:t>:     file format elf32-i386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Disassembly of section .text: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00000000 &lt;add&gt;:</a:t>
            </a:r>
          </a:p>
          <a:p>
            <a:pPr>
              <a:buNone/>
            </a:pPr>
            <a:r>
              <a:rPr lang="en-US" dirty="0" smtClean="0"/>
              <a:t>   0:   55                      push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1:   89 e5                 </a:t>
            </a:r>
            <a:r>
              <a:rPr lang="en-US" dirty="0" err="1" smtClean="0"/>
              <a:t>mov</a:t>
            </a:r>
            <a:r>
              <a:rPr lang="en-US" dirty="0" smtClean="0"/>
              <a:t>    %</a:t>
            </a:r>
            <a:r>
              <a:rPr lang="en-US" dirty="0" err="1" smtClean="0"/>
              <a:t>esp,%ebp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3:   8b 45 0c           </a:t>
            </a:r>
            <a:r>
              <a:rPr lang="en-US" dirty="0" err="1" smtClean="0"/>
              <a:t>mov</a:t>
            </a:r>
            <a:r>
              <a:rPr lang="en-US" dirty="0" smtClean="0"/>
              <a:t>    0xc(%</a:t>
            </a:r>
            <a:r>
              <a:rPr lang="en-US" dirty="0" err="1" smtClean="0"/>
              <a:t>ebp</a:t>
            </a:r>
            <a:r>
              <a:rPr lang="en-US" dirty="0" smtClean="0"/>
              <a:t>),%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6:   03 45 08           add    0x8(%</a:t>
            </a:r>
            <a:r>
              <a:rPr lang="en-US" dirty="0" err="1" smtClean="0"/>
              <a:t>ebp</a:t>
            </a:r>
            <a:r>
              <a:rPr lang="en-US" dirty="0" smtClean="0"/>
              <a:t>),%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9:   5d                      pop 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a:   c3                      ret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1600200"/>
            <a:ext cx="304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To inspect the contents of machine-code files, a class of programs known as </a:t>
            </a:r>
            <a:r>
              <a:rPr lang="en-US" i="1" dirty="0" err="1" smtClean="0"/>
              <a:t>disasemblers</a:t>
            </a:r>
            <a:r>
              <a:rPr lang="en-US" dirty="0" smtClean="0"/>
              <a:t> can be invaluable.</a:t>
            </a:r>
          </a:p>
          <a:p>
            <a:pPr marL="233363" indent="-233363">
              <a:buFont typeface="Arial" pitchFamily="34" charset="0"/>
              <a:buChar char="•"/>
            </a:pPr>
            <a:endParaRPr lang="en-US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i="1" dirty="0" err="1"/>
              <a:t>o</a:t>
            </a:r>
            <a:r>
              <a:rPr lang="en-US" i="1" dirty="0" err="1" smtClean="0"/>
              <a:t>bjdump</a:t>
            </a:r>
            <a:r>
              <a:rPr lang="en-US" dirty="0" smtClean="0"/>
              <a:t> (for “object dump”) generates a format similar to assembly code from the machine code.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447800"/>
            <a:ext cx="5334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3733800"/>
            <a:ext cx="2133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3733800"/>
            <a:ext cx="25146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8800" y="45720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Each instruction takes up 1 to 15 bytes</a:t>
            </a:r>
          </a:p>
          <a:p>
            <a:pPr marL="233363" indent="-233363">
              <a:buFont typeface="Arial" pitchFamily="34" charset="0"/>
              <a:buChar char="•"/>
            </a:pPr>
            <a:endParaRPr lang="en-US" dirty="0" smtClean="0"/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Common instructions such as push, pop, or ret, are short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51507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cc –c </a:t>
            </a:r>
            <a:r>
              <a:rPr lang="en-US" dirty="0" err="1" smtClean="0"/>
              <a:t>sum.s</a:t>
            </a:r>
            <a:endParaRPr lang="en-US" dirty="0" smtClean="0"/>
          </a:p>
          <a:p>
            <a:r>
              <a:rPr lang="en-US" dirty="0" err="1" smtClean="0"/>
              <a:t>objdump</a:t>
            </a:r>
            <a:r>
              <a:rPr lang="en-US" dirty="0" smtClean="0"/>
              <a:t> –d </a:t>
            </a:r>
            <a:r>
              <a:rPr lang="en-US" dirty="0" err="1" smtClean="0"/>
              <a:t>sum.o</a:t>
            </a:r>
            <a:r>
              <a:rPr lang="en-US" dirty="0" smtClean="0"/>
              <a:t> which produces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8" grpId="0" animBg="1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use this program, we need a main to call it:</a:t>
            </a:r>
          </a:p>
          <a:p>
            <a:r>
              <a:rPr lang="en-US" dirty="0" smtClean="0"/>
              <a:t>e1.c</a:t>
            </a:r>
          </a:p>
          <a:p>
            <a:pPr>
              <a:buNone/>
            </a:pPr>
            <a:r>
              <a:rPr lang="en-US" dirty="0" smtClean="0"/>
              <a:t>      --------------------------------------------------------------------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x, </a:t>
            </a:r>
            <a:r>
              <a:rPr lang="en-US" dirty="0" err="1" smtClean="0"/>
              <a:t>int</a:t>
            </a:r>
            <a:r>
              <a:rPr lang="en-US" dirty="0" smtClean="0"/>
              <a:t> y);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 {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x = 12;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y = 31;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int</a:t>
            </a:r>
            <a:r>
              <a:rPr lang="en-US" dirty="0" smtClean="0"/>
              <a:t> z;</a:t>
            </a:r>
          </a:p>
          <a:p>
            <a:pPr>
              <a:buNone/>
            </a:pPr>
            <a:r>
              <a:rPr lang="en-US" dirty="0" smtClean="0"/>
              <a:t>        	z=add(x, y);</a:t>
            </a:r>
          </a:p>
          <a:p>
            <a:pPr>
              <a:buNone/>
            </a:pPr>
            <a:r>
              <a:rPr lang="en-US" dirty="0" smtClean="0"/>
              <a:t>        	</a:t>
            </a:r>
            <a:r>
              <a:rPr lang="en-US" dirty="0" err="1" smtClean="0"/>
              <a:t>printf</a:t>
            </a:r>
            <a:r>
              <a:rPr lang="en-US" dirty="0" smtClean="0"/>
              <a:t>("x is %d, y is %d, and z is %d\n", x, y, z);</a:t>
            </a:r>
          </a:p>
          <a:p>
            <a:pPr>
              <a:buNone/>
            </a:pPr>
            <a:r>
              <a:rPr lang="en-US" dirty="0" smtClean="0"/>
              <a:t>        	return 0;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We do:  cc –O1 –S e1.c to create: e1.s which is…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e1.s – Machine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main: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leal</a:t>
            </a:r>
            <a:r>
              <a:rPr lang="en-US" sz="1200" dirty="0" smtClean="0"/>
              <a:t>    4(%</a:t>
            </a:r>
            <a:r>
              <a:rPr lang="en-US" sz="1200" dirty="0" err="1" smtClean="0"/>
              <a:t>esp</a:t>
            </a:r>
            <a:r>
              <a:rPr lang="en-US" sz="1200" dirty="0" smtClean="0"/>
              <a:t>), %</a:t>
            </a:r>
            <a:r>
              <a:rPr lang="en-US" sz="1200" dirty="0" err="1" smtClean="0"/>
              <a:t>ecx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andl</a:t>
            </a:r>
            <a:r>
              <a:rPr lang="en-US" sz="1200" dirty="0" smtClean="0"/>
              <a:t>    $-16,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pushl</a:t>
            </a:r>
            <a:r>
              <a:rPr lang="en-US" sz="1200" dirty="0" smtClean="0"/>
              <a:t>   -4(%</a:t>
            </a:r>
            <a:r>
              <a:rPr lang="en-US" sz="1200" dirty="0" err="1" smtClean="0"/>
              <a:t>ecx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pushl</a:t>
            </a:r>
            <a:r>
              <a:rPr lang="en-US" sz="1200" dirty="0" smtClean="0"/>
              <a:t>  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%</a:t>
            </a:r>
            <a:r>
              <a:rPr lang="en-US" sz="1200" dirty="0" err="1" smtClean="0"/>
              <a:t>esp</a:t>
            </a:r>
            <a:r>
              <a:rPr lang="en-US" sz="1200" dirty="0" smtClean="0"/>
              <a:t>,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pushl</a:t>
            </a:r>
            <a:r>
              <a:rPr lang="en-US" sz="1200" dirty="0" smtClean="0"/>
              <a:t>   %</a:t>
            </a:r>
            <a:r>
              <a:rPr lang="en-US" sz="1200" dirty="0" err="1" smtClean="0"/>
              <a:t>ecx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subl</a:t>
            </a:r>
            <a:r>
              <a:rPr lang="en-US" sz="1200" dirty="0" smtClean="0"/>
              <a:t>    $20,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$31, 4(%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$12, 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call    add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%</a:t>
            </a:r>
            <a:r>
              <a:rPr lang="en-US" sz="1200" dirty="0" err="1" smtClean="0"/>
              <a:t>eax</a:t>
            </a:r>
            <a:r>
              <a:rPr lang="en-US" sz="1200" dirty="0" smtClean="0"/>
              <a:t>, 12(%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$31, 8(%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$12, 4(%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$.LC0, (%</a:t>
            </a:r>
            <a:r>
              <a:rPr lang="en-US" sz="1200" dirty="0" err="1" smtClean="0"/>
              <a:t>esp</a:t>
            </a:r>
            <a:r>
              <a:rPr lang="en-US" sz="1200" dirty="0" smtClean="0"/>
              <a:t>)</a:t>
            </a:r>
          </a:p>
          <a:p>
            <a:pPr>
              <a:buNone/>
            </a:pPr>
            <a:r>
              <a:rPr lang="en-US" sz="1200" dirty="0" smtClean="0"/>
              <a:t>        call    </a:t>
            </a:r>
            <a:r>
              <a:rPr lang="en-US" sz="1200" dirty="0" err="1" smtClean="0"/>
              <a:t>printf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movl</a:t>
            </a:r>
            <a:r>
              <a:rPr lang="en-US" sz="1200" dirty="0" smtClean="0"/>
              <a:t>    $0, %</a:t>
            </a:r>
            <a:r>
              <a:rPr lang="en-US" sz="1200" dirty="0" err="1" smtClean="0"/>
              <a:t>eax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addl</a:t>
            </a:r>
            <a:r>
              <a:rPr lang="en-US" sz="1200" dirty="0" smtClean="0"/>
              <a:t>    $20,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popl</a:t>
            </a:r>
            <a:r>
              <a:rPr lang="en-US" sz="1200" dirty="0" smtClean="0"/>
              <a:t>    %</a:t>
            </a:r>
            <a:r>
              <a:rPr lang="en-US" sz="1200" dirty="0" err="1" smtClean="0"/>
              <a:t>ecx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popl</a:t>
            </a:r>
            <a:r>
              <a:rPr lang="en-US" sz="1200" dirty="0" smtClean="0"/>
              <a:t>    %</a:t>
            </a:r>
            <a:r>
              <a:rPr lang="en-US" sz="1200" dirty="0" err="1" smtClean="0"/>
              <a:t>ebp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</a:t>
            </a:r>
            <a:r>
              <a:rPr lang="en-US" sz="1200" dirty="0" err="1" smtClean="0"/>
              <a:t>leal</a:t>
            </a:r>
            <a:r>
              <a:rPr lang="en-US" sz="1200" dirty="0" smtClean="0"/>
              <a:t>    -4(%</a:t>
            </a:r>
            <a:r>
              <a:rPr lang="en-US" sz="1200" dirty="0" err="1" smtClean="0"/>
              <a:t>ecx</a:t>
            </a:r>
            <a:r>
              <a:rPr lang="en-US" sz="1200" dirty="0" smtClean="0"/>
              <a:t>), %</a:t>
            </a:r>
            <a:r>
              <a:rPr lang="en-US" sz="1200" dirty="0" err="1" smtClean="0"/>
              <a:t>esp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ret</a:t>
            </a:r>
          </a:p>
          <a:p>
            <a:pPr>
              <a:buNone/>
            </a:pPr>
            <a:r>
              <a:rPr lang="en-US" sz="800" dirty="0" smtClean="0"/>
              <a:t>        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1965, Gordon Moore, the founder of Intel predicted that the number of transistors that could fit </a:t>
            </a:r>
            <a:r>
              <a:rPr lang="en-US" dirty="0"/>
              <a:t>o</a:t>
            </a:r>
            <a:r>
              <a:rPr lang="en-US" dirty="0" smtClean="0"/>
              <a:t>n a chip would double every year for 10 years.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Actually has about doubled every 18 months to 2 years for 45 years!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3.2 Program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gcc</a:t>
            </a:r>
            <a:r>
              <a:rPr lang="en-US" dirty="0" smtClean="0"/>
              <a:t> –O1 –o sum </a:t>
            </a:r>
            <a:r>
              <a:rPr lang="en-US" dirty="0" err="1" smtClean="0"/>
              <a:t>sum.c</a:t>
            </a:r>
            <a:endParaRPr lang="en-US" dirty="0" smtClean="0"/>
          </a:p>
          <a:p>
            <a:pPr lvl="1"/>
            <a:r>
              <a:rPr lang="en-US" dirty="0" smtClean="0"/>
              <a:t>The -O1 is a compiler directive telling it to limit the optimizations used. </a:t>
            </a:r>
          </a:p>
          <a:p>
            <a:pPr lvl="1"/>
            <a:r>
              <a:rPr lang="en-US" dirty="0" smtClean="0"/>
              <a:t>The compiler generates assembly code: </a:t>
            </a:r>
            <a:r>
              <a:rPr lang="en-US" dirty="0" err="1" smtClean="0"/>
              <a:t>sum.s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assembler converts the assembly code into object code: </a:t>
            </a:r>
            <a:r>
              <a:rPr lang="en-US" dirty="0" err="1" smtClean="0"/>
              <a:t>sum.o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linker combines the object code with the libraries to produce an executable: sum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sum.s</a:t>
            </a:r>
            <a:r>
              <a:rPr lang="en-US" dirty="0" smtClean="0"/>
              <a:t> file is not saved by default. </a:t>
            </a:r>
          </a:p>
          <a:p>
            <a:endParaRPr lang="en-US" dirty="0" smtClean="0"/>
          </a:p>
          <a:p>
            <a:r>
              <a:rPr lang="en-US" dirty="0" smtClean="0"/>
              <a:t>You can look at the assembly code generated using:</a:t>
            </a:r>
            <a:br>
              <a:rPr lang="en-US" dirty="0" smtClean="0"/>
            </a:br>
            <a:r>
              <a:rPr lang="en-US" dirty="0" err="1" smtClean="0"/>
              <a:t>gcc</a:t>
            </a:r>
            <a:r>
              <a:rPr lang="en-US" dirty="0" smtClean="0"/>
              <a:t> -O1 </a:t>
            </a:r>
            <a:r>
              <a:rPr lang="en-US" dirty="0" smtClean="0">
                <a:solidFill>
                  <a:srgbClr val="FF0000"/>
                </a:solidFill>
              </a:rPr>
              <a:t>-S</a:t>
            </a:r>
            <a:r>
              <a:rPr lang="en-US" dirty="0" smtClean="0"/>
              <a:t> </a:t>
            </a:r>
            <a:r>
              <a:rPr lang="en-US" dirty="0" err="1" smtClean="0"/>
              <a:t>sum.c</a:t>
            </a:r>
            <a:endParaRPr lang="en-US" dirty="0"/>
          </a:p>
          <a:p>
            <a:pPr lvl="1"/>
            <a:r>
              <a:rPr lang="en-US" dirty="0" smtClean="0"/>
              <a:t>This produces a file </a:t>
            </a:r>
            <a:r>
              <a:rPr lang="en-US" dirty="0" err="1" smtClean="0"/>
              <a:t>sum.s</a:t>
            </a:r>
            <a:r>
              <a:rPr lang="en-US" dirty="0" smtClean="0"/>
              <a:t>  in ATT format. 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–O1 –o sum </a:t>
            </a:r>
            <a:r>
              <a:rPr lang="en-US" dirty="0" err="1" smtClean="0"/>
              <a:t>sum.c</a:t>
            </a:r>
            <a:endParaRPr lang="en-US" dirty="0" smtClean="0"/>
          </a:p>
          <a:p>
            <a:pPr lvl="1"/>
            <a:r>
              <a:rPr lang="en-US" dirty="0" smtClean="0"/>
              <a:t>This produces a file </a:t>
            </a:r>
            <a:r>
              <a:rPr lang="en-US" dirty="0" err="1" smtClean="0"/>
              <a:t>sum.s</a:t>
            </a:r>
            <a:r>
              <a:rPr lang="en-US" dirty="0" smtClean="0"/>
              <a:t> in Intel format.</a:t>
            </a:r>
          </a:p>
          <a:p>
            <a:pPr lvl="2"/>
            <a:r>
              <a:rPr lang="en-US" dirty="0" err="1" smtClean="0"/>
              <a:t>gcc</a:t>
            </a:r>
            <a:r>
              <a:rPr lang="en-US" dirty="0" smtClean="0"/>
              <a:t> –O1 –S </a:t>
            </a:r>
            <a:r>
              <a:rPr lang="en-US" i="1" dirty="0" smtClean="0">
                <a:solidFill>
                  <a:srgbClr val="FF0000"/>
                </a:solidFill>
              </a:rPr>
              <a:t>–</a:t>
            </a:r>
            <a:r>
              <a:rPr lang="en-US" i="1" dirty="0" err="1" smtClean="0">
                <a:solidFill>
                  <a:srgbClr val="FF0000"/>
                </a:solidFill>
              </a:rPr>
              <a:t>masm</a:t>
            </a:r>
            <a:r>
              <a:rPr lang="en-US" i="1" dirty="0" smtClean="0">
                <a:solidFill>
                  <a:srgbClr val="FF0000"/>
                </a:solidFill>
              </a:rPr>
              <a:t>=</a:t>
            </a:r>
            <a:r>
              <a:rPr lang="en-US" i="1" dirty="0" err="1" smtClean="0">
                <a:solidFill>
                  <a:srgbClr val="FF0000"/>
                </a:solidFill>
              </a:rPr>
              <a:t>intel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sum.c</a:t>
            </a:r>
            <a:r>
              <a:rPr lang="en-US" dirty="0" smtClean="0"/>
              <a:t>  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Chapter 3 Machine-Level Representations of Programs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11/03/2016 (Thursday)</a:t>
            </a:r>
          </a:p>
          <a:p>
            <a:pPr lvl="1"/>
            <a:r>
              <a:rPr lang="en-US" altLang="zh-CN" dirty="0" smtClean="0"/>
              <a:t>Slides </a:t>
            </a:r>
            <a:r>
              <a:rPr lang="en-US" altLang="zh-CN" smtClean="0"/>
              <a:t>(58-75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Practice Problems for </a:t>
            </a:r>
            <a:r>
              <a:rPr lang="en-US" altLang="zh-CN" dirty="0"/>
              <a:t>C</a:t>
            </a:r>
            <a:r>
              <a:rPr lang="en-US" altLang="zh-CN" dirty="0" smtClean="0"/>
              <a:t>onditional Flags</a:t>
            </a:r>
          </a:p>
          <a:p>
            <a:pPr lvl="1"/>
            <a:r>
              <a:rPr lang="en-US" altLang="zh-CN" dirty="0" smtClean="0"/>
              <a:t>Assignment 4 is due Now.</a:t>
            </a:r>
          </a:p>
          <a:p>
            <a:r>
              <a:rPr lang="en-US" altLang="zh-CN" dirty="0" smtClean="0"/>
              <a:t>11/01/2016 (Tuesday)</a:t>
            </a:r>
            <a:endParaRPr lang="en-US" altLang="zh-CN" dirty="0" smtClean="0"/>
          </a:p>
          <a:p>
            <a:pPr lvl="1"/>
            <a:r>
              <a:rPr lang="en-US" dirty="0" smtClean="0"/>
              <a:t>Slides(45-57 )</a:t>
            </a:r>
            <a:endParaRPr lang="en-US" dirty="0" smtClean="0"/>
          </a:p>
          <a:p>
            <a:pPr lvl="1"/>
            <a:r>
              <a:rPr lang="en-US" dirty="0" smtClean="0"/>
              <a:t>Quiz </a:t>
            </a:r>
            <a:r>
              <a:rPr lang="en-US" dirty="0" smtClean="0"/>
              <a:t>3 </a:t>
            </a:r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Use hen01~hen04.cs.utsa.edu (32-bit machines)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IA32 32-bit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Eight 32-bits registers</a:t>
            </a:r>
          </a:p>
          <a:p>
            <a:pPr>
              <a:buNone/>
            </a:pP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:    accumulator 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ecx</a:t>
            </a:r>
            <a:r>
              <a:rPr lang="en-US" dirty="0" smtClean="0"/>
              <a:t>:    counter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edx</a:t>
            </a:r>
            <a:r>
              <a:rPr lang="en-US" dirty="0" smtClean="0"/>
              <a:t>:    data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%</a:t>
            </a:r>
            <a:r>
              <a:rPr lang="en-US" dirty="0" err="1" smtClean="0"/>
              <a:t>ebx</a:t>
            </a:r>
            <a:r>
              <a:rPr lang="en-US" dirty="0" smtClean="0"/>
              <a:t>:    base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esi</a:t>
            </a:r>
            <a:r>
              <a:rPr lang="en-US" dirty="0" smtClean="0"/>
              <a:t>:     source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edi</a:t>
            </a:r>
            <a:r>
              <a:rPr lang="en-US" dirty="0" smtClean="0"/>
              <a:t>:     destination 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esp</a:t>
            </a:r>
            <a:r>
              <a:rPr lang="en-US" dirty="0" smtClean="0"/>
              <a:t>:    stack pointer</a:t>
            </a:r>
            <a:br>
              <a:rPr lang="en-US" dirty="0" smtClean="0"/>
            </a:br>
            <a:r>
              <a:rPr lang="en-US" dirty="0" smtClean="0"/>
              <a:t>%</a:t>
            </a:r>
            <a:r>
              <a:rPr lang="en-US" dirty="0" err="1" smtClean="0"/>
              <a:t>ebp</a:t>
            </a:r>
            <a:r>
              <a:rPr lang="en-US" dirty="0" smtClean="0"/>
              <a:t>:    frame pointer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3.4 Access Information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4998248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00800" y="1600200"/>
            <a:ext cx="236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IA32 Registers</a:t>
            </a:r>
          </a:p>
          <a:p>
            <a:pPr marL="344488" lvl="1" indent="-176213">
              <a:buFont typeface="Calibri" pitchFamily="34" charset="0"/>
              <a:buChar char="−"/>
            </a:pPr>
            <a:r>
              <a:rPr lang="en-US" dirty="0" smtClean="0"/>
              <a:t>8 8-bit registers</a:t>
            </a:r>
          </a:p>
          <a:p>
            <a:pPr marL="344488" lvl="1" indent="-176213">
              <a:buFont typeface="Calibri" pitchFamily="34" charset="0"/>
              <a:buChar char="−"/>
            </a:pPr>
            <a:r>
              <a:rPr lang="en-US" dirty="0" smtClean="0"/>
              <a:t>8 16-bit registers</a:t>
            </a:r>
          </a:p>
          <a:p>
            <a:pPr marL="344488" lvl="1" indent="-176213">
              <a:buFont typeface="Calibri" pitchFamily="34" charset="0"/>
              <a:buChar char="−"/>
            </a:pPr>
            <a:r>
              <a:rPr lang="en-US" dirty="0" smtClean="0"/>
              <a:t>8 32-bit registers</a:t>
            </a:r>
          </a:p>
          <a:p>
            <a:pPr marL="168275" indent="-168275">
              <a:buFont typeface="Arial" pitchFamily="34" charset="0"/>
              <a:buChar char="•"/>
            </a:pPr>
            <a:endParaRPr lang="en-US" dirty="0"/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The first 6 32-bits registers can be considered general purpose registers, but historically they had specific uses.</a:t>
            </a:r>
          </a:p>
          <a:p>
            <a:pPr marL="168275" indent="-168275"/>
            <a:endParaRPr lang="en-US" dirty="0" smtClean="0"/>
          </a:p>
          <a:p>
            <a:pPr marL="168275" indent="-168275">
              <a:buFont typeface="Arial" pitchFamily="34" charset="0"/>
              <a:buChar char="•"/>
            </a:pPr>
            <a:r>
              <a:rPr lang="en-US" dirty="0" smtClean="0"/>
              <a:t>You can modify the 8-bit registers without modifying the rest of the bits of the corresponding 32-bit register.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these strange names?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goes back to the 8080, an 8-bit machine with registers: </a:t>
            </a:r>
            <a:r>
              <a:rPr lang="en-US" i="1" dirty="0" smtClean="0"/>
              <a:t>A, B, C, D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 8086 had 16-bit registers: </a:t>
            </a:r>
            <a:r>
              <a:rPr lang="en-US" i="1" dirty="0" smtClean="0"/>
              <a:t>ax, </a:t>
            </a:r>
            <a:r>
              <a:rPr lang="en-US" i="1" dirty="0" err="1" smtClean="0"/>
              <a:t>bx</a:t>
            </a:r>
            <a:r>
              <a:rPr lang="en-US" i="1" dirty="0" smtClean="0"/>
              <a:t>, </a:t>
            </a:r>
            <a:r>
              <a:rPr lang="en-US" i="1" dirty="0" err="1" smtClean="0"/>
              <a:t>cx</a:t>
            </a:r>
            <a:r>
              <a:rPr lang="en-US" i="1" dirty="0" smtClean="0"/>
              <a:t>, </a:t>
            </a:r>
            <a:r>
              <a:rPr lang="en-US" i="1" dirty="0" err="1" smtClean="0"/>
              <a:t>dx</a:t>
            </a:r>
            <a:r>
              <a:rPr lang="en-US" dirty="0" smtClean="0"/>
              <a:t>, where </a:t>
            </a:r>
            <a:r>
              <a:rPr lang="en-US" i="1" dirty="0" smtClean="0"/>
              <a:t>ax</a:t>
            </a:r>
            <a:r>
              <a:rPr lang="en-US" dirty="0" smtClean="0"/>
              <a:t> was made up of 2 8-bit registers, </a:t>
            </a:r>
            <a:r>
              <a:rPr lang="en-US" i="1" dirty="0" smtClean="0"/>
              <a:t>al</a:t>
            </a:r>
            <a:r>
              <a:rPr lang="en-US" dirty="0" smtClean="0"/>
              <a:t> and </a:t>
            </a:r>
            <a:r>
              <a:rPr lang="en-US" i="1" dirty="0" smtClean="0"/>
              <a:t>ah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Similarly with </a:t>
            </a:r>
            <a:r>
              <a:rPr lang="en-US" i="1" dirty="0" err="1" smtClean="0"/>
              <a:t>bx</a:t>
            </a:r>
            <a:r>
              <a:rPr lang="en-US" i="1" dirty="0" smtClean="0"/>
              <a:t>, </a:t>
            </a:r>
            <a:r>
              <a:rPr lang="en-US" i="1" dirty="0" err="1" smtClean="0"/>
              <a:t>cx</a:t>
            </a:r>
            <a:r>
              <a:rPr lang="en-US" i="1" dirty="0" smtClean="0"/>
              <a:t>,</a:t>
            </a:r>
            <a:r>
              <a:rPr lang="en-US" dirty="0" smtClean="0"/>
              <a:t> and </a:t>
            </a:r>
            <a:r>
              <a:rPr lang="en-US" i="1" dirty="0" err="1" smtClean="0"/>
              <a:t>dx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32-bit version (80386) extended these to 32 bits, making </a:t>
            </a:r>
            <a:r>
              <a:rPr lang="en-US" i="1" dirty="0" err="1" smtClean="0"/>
              <a:t>eax</a:t>
            </a:r>
            <a:r>
              <a:rPr lang="en-US" i="1" dirty="0" smtClean="0"/>
              <a:t>, </a:t>
            </a:r>
            <a:r>
              <a:rPr lang="en-US" i="1" dirty="0" err="1" smtClean="0"/>
              <a:t>ebx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The low 16 bits of </a:t>
            </a:r>
            <a:r>
              <a:rPr lang="en-US" i="1" dirty="0" err="1" smtClean="0"/>
              <a:t>eax</a:t>
            </a:r>
            <a:r>
              <a:rPr lang="en-US" dirty="0" smtClean="0"/>
              <a:t> are just </a:t>
            </a:r>
            <a:r>
              <a:rPr lang="en-US" i="1" dirty="0" smtClean="0"/>
              <a:t>ax</a:t>
            </a:r>
            <a:r>
              <a:rPr lang="en-US" dirty="0" smtClean="0"/>
              <a:t>, and </a:t>
            </a:r>
            <a:r>
              <a:rPr lang="en-US" i="1" dirty="0" smtClean="0"/>
              <a:t>ax</a:t>
            </a:r>
            <a:r>
              <a:rPr lang="en-US" dirty="0" smtClean="0"/>
              <a:t> is made up of </a:t>
            </a:r>
            <a:r>
              <a:rPr lang="en-US" i="1" dirty="0" smtClean="0"/>
              <a:t>ah</a:t>
            </a:r>
            <a:r>
              <a:rPr lang="en-US" dirty="0" smtClean="0"/>
              <a:t> and </a:t>
            </a:r>
            <a:r>
              <a:rPr lang="en-US" i="1" dirty="0" smtClean="0"/>
              <a:t>al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64-bit architecture has 128 64-bit registers called </a:t>
            </a:r>
            <a:r>
              <a:rPr lang="en-US" i="1" dirty="0" smtClean="0"/>
              <a:t>r0 - r127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3.3 Data Formats for IA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 Byte: 8 bits (of course)</a:t>
            </a:r>
          </a:p>
          <a:p>
            <a:pPr lvl="1"/>
            <a:r>
              <a:rPr lang="en-US" dirty="0" smtClean="0"/>
              <a:t>used for char </a:t>
            </a:r>
          </a:p>
          <a:p>
            <a:r>
              <a:rPr lang="en-US" dirty="0" smtClean="0"/>
              <a:t>w Word: 16 bits (for </a:t>
            </a:r>
            <a:r>
              <a:rPr lang="en-US" dirty="0" err="1" smtClean="0"/>
              <a:t>compatability</a:t>
            </a:r>
            <a:r>
              <a:rPr lang="en-US" dirty="0" smtClean="0"/>
              <a:t> with 16-bit architecture)</a:t>
            </a:r>
          </a:p>
          <a:p>
            <a:pPr lvl="1"/>
            <a:r>
              <a:rPr lang="en-US" dirty="0" smtClean="0"/>
              <a:t>used for short </a:t>
            </a:r>
          </a:p>
          <a:p>
            <a:r>
              <a:rPr lang="en-US" dirty="0" smtClean="0"/>
              <a:t>l Double Word: 32 bits</a:t>
            </a:r>
          </a:p>
          <a:p>
            <a:pPr lvl="1"/>
            <a:r>
              <a:rPr lang="en-US" dirty="0" smtClean="0"/>
              <a:t>used for </a:t>
            </a:r>
            <a:r>
              <a:rPr lang="en-US" dirty="0" err="1" smtClean="0"/>
              <a:t>int</a:t>
            </a:r>
            <a:r>
              <a:rPr lang="en-US" dirty="0" smtClean="0"/>
              <a:t>, long, and pointers </a:t>
            </a:r>
          </a:p>
          <a:p>
            <a:r>
              <a:rPr lang="en-US" dirty="0" smtClean="0"/>
              <a:t>s Single Precision: 32 bits</a:t>
            </a:r>
          </a:p>
          <a:p>
            <a:pPr lvl="1"/>
            <a:r>
              <a:rPr lang="en-US" dirty="0" smtClean="0"/>
              <a:t>used for float </a:t>
            </a:r>
          </a:p>
          <a:p>
            <a:r>
              <a:rPr lang="en-US" dirty="0" smtClean="0"/>
              <a:t>l Double Precision: 64 bits</a:t>
            </a:r>
          </a:p>
          <a:p>
            <a:pPr lvl="1"/>
            <a:r>
              <a:rPr lang="en-US" dirty="0" smtClean="0"/>
              <a:t>used for double </a:t>
            </a:r>
          </a:p>
          <a:p>
            <a:r>
              <a:rPr lang="en-US" dirty="0" smtClean="0"/>
              <a:t>t Extended Precision: 80 or 96 bits</a:t>
            </a:r>
          </a:p>
          <a:p>
            <a:pPr lvl="1"/>
            <a:r>
              <a:rPr lang="en-US" dirty="0" smtClean="0"/>
              <a:t>used for long double </a:t>
            </a:r>
          </a:p>
          <a:p>
            <a:r>
              <a:rPr lang="en-US" dirty="0" smtClean="0"/>
              <a:t>No direct support for long </a:t>
            </a:r>
            <a:r>
              <a:rPr lang="en-US" dirty="0" err="1" smtClean="0"/>
              <a:t>long</a:t>
            </a:r>
            <a:r>
              <a:rPr lang="en-US" dirty="0" smtClean="0"/>
              <a:t> (64-bit </a:t>
            </a:r>
            <a:r>
              <a:rPr lang="en-US" dirty="0" err="1" smtClean="0"/>
              <a:t>ints</a:t>
            </a:r>
            <a:r>
              <a:rPr lang="en-US" dirty="0" smtClean="0"/>
              <a:t>).</a:t>
            </a:r>
            <a:br>
              <a:rPr lang="en-US" dirty="0" smtClean="0"/>
            </a:br>
            <a:r>
              <a:rPr lang="en-US" dirty="0" smtClean="0"/>
              <a:t>Operations must be done in pieces.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3.4.1 Operand </a:t>
            </a:r>
            <a:r>
              <a:rPr lang="en-US" dirty="0" err="1" smtClean="0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There are 11 basic forms for operands.</a:t>
            </a:r>
          </a:p>
          <a:p>
            <a:pPr lvl="1"/>
            <a:r>
              <a:rPr lang="en-US" sz="2400" dirty="0" smtClean="0"/>
              <a:t>1 for immediate (constant) values</a:t>
            </a:r>
          </a:p>
          <a:p>
            <a:pPr lvl="1"/>
            <a:r>
              <a:rPr lang="en-US" sz="2400" dirty="0" smtClean="0"/>
              <a:t>1 for registers</a:t>
            </a:r>
          </a:p>
          <a:p>
            <a:pPr lvl="1"/>
            <a:r>
              <a:rPr lang="en-US" sz="2400" dirty="0" smtClean="0"/>
              <a:t>The rest are for memory.</a:t>
            </a:r>
          </a:p>
          <a:p>
            <a:r>
              <a:rPr lang="en-US" sz="2800" dirty="0" smtClean="0"/>
              <a:t>Three operand types:</a:t>
            </a:r>
          </a:p>
          <a:p>
            <a:pPr lvl="1"/>
            <a:r>
              <a:rPr lang="en-US" sz="2400" i="1" dirty="0" smtClean="0"/>
              <a:t>Immediate</a:t>
            </a:r>
            <a:r>
              <a:rPr lang="en-US" sz="2400" dirty="0" smtClean="0"/>
              <a:t>, is for constant values</a:t>
            </a:r>
          </a:p>
          <a:p>
            <a:pPr lvl="2"/>
            <a:r>
              <a:rPr lang="en-US" sz="1800" dirty="0" smtClean="0"/>
              <a:t>Written with a $ followed by an integer, e.g., $-577 or $0x17</a:t>
            </a:r>
          </a:p>
          <a:p>
            <a:pPr lvl="1"/>
            <a:r>
              <a:rPr lang="en-US" sz="2200" i="1" dirty="0" smtClean="0"/>
              <a:t>Register,</a:t>
            </a:r>
            <a:r>
              <a:rPr lang="en-US" sz="2200" dirty="0" smtClean="0"/>
              <a:t> denote the contents of one of the registers</a:t>
            </a:r>
          </a:p>
          <a:p>
            <a:pPr lvl="2"/>
            <a:r>
              <a:rPr lang="en-US" sz="1800" dirty="0" smtClean="0"/>
              <a:t>Its value R[E</a:t>
            </a:r>
            <a:r>
              <a:rPr lang="en-US" sz="1800" baseline="-25000" dirty="0" smtClean="0"/>
              <a:t>a</a:t>
            </a:r>
            <a:r>
              <a:rPr lang="en-US" sz="1800" dirty="0" smtClean="0"/>
              <a:t>]</a:t>
            </a:r>
          </a:p>
          <a:p>
            <a:pPr lvl="1"/>
            <a:r>
              <a:rPr lang="en-US" sz="2200" i="1" dirty="0" smtClean="0"/>
              <a:t>Memory</a:t>
            </a:r>
            <a:r>
              <a:rPr lang="en-US" sz="2200" dirty="0" smtClean="0"/>
              <a:t>, </a:t>
            </a:r>
          </a:p>
          <a:p>
            <a:pPr lvl="2"/>
            <a:r>
              <a:rPr lang="en-US" sz="1800" dirty="0" smtClean="0"/>
              <a:t>M</a:t>
            </a:r>
            <a:r>
              <a:rPr lang="en-US" sz="1800" baseline="-25000" dirty="0" smtClean="0"/>
              <a:t>b</a:t>
            </a:r>
            <a:r>
              <a:rPr lang="en-US" sz="1800" dirty="0" smtClean="0"/>
              <a:t>[</a:t>
            </a:r>
            <a:r>
              <a:rPr lang="en-US" sz="1800" i="1" dirty="0" err="1" smtClean="0"/>
              <a:t>Addr</a:t>
            </a:r>
            <a:r>
              <a:rPr lang="en-US" sz="1800" dirty="0" smtClean="0"/>
              <a:t>] to denote the b-byte value stored in memory starting at address </a:t>
            </a:r>
            <a:r>
              <a:rPr lang="en-US" sz="1800" i="1" dirty="0" err="1" smtClean="0"/>
              <a:t>Addr</a:t>
            </a:r>
            <a:endParaRPr lang="en-US" sz="1800" i="1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 Forms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46958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1600" dirty="0" smtClean="0"/>
              <a:t>Operands can denote immediate (constant) values, register values, or values from memory. </a:t>
            </a:r>
          </a:p>
          <a:p>
            <a:pPr marL="233363" indent="-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1600" dirty="0" smtClean="0"/>
              <a:t>The scaling factor </a:t>
            </a:r>
            <a:r>
              <a:rPr lang="en-US" sz="1600" i="1" dirty="0" smtClean="0"/>
              <a:t>s</a:t>
            </a:r>
            <a:r>
              <a:rPr lang="en-US" sz="1600" dirty="0" smtClean="0"/>
              <a:t> must be either 1, 2, 4, or 8</a:t>
            </a:r>
          </a:p>
          <a:p>
            <a:pPr marL="233363" indent="-233363">
              <a:buFont typeface="Arial" pitchFamily="34" charset="0"/>
              <a:buChar char="•"/>
              <a:tabLst>
                <a:tab pos="233363" algn="l"/>
              </a:tabLst>
            </a:pPr>
            <a:r>
              <a:rPr lang="en-US" sz="1600" dirty="0" smtClean="0"/>
              <a:t>The general form is shown at the bottom of the table.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828800"/>
            <a:ext cx="50292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133600"/>
            <a:ext cx="5029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2514600"/>
            <a:ext cx="5029200" cy="3124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Operand                        Value                                   Operand                          Value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----------------------------------------------------       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                     ________                              9(%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                 ________                             260(%</a:t>
            </a:r>
            <a:r>
              <a:rPr lang="en-US" sz="1600" dirty="0" err="1" smtClean="0"/>
              <a:t>ecx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$0x108                        _________                            0xFC(, %</a:t>
            </a:r>
            <a:r>
              <a:rPr lang="en-US" sz="1600" dirty="0" err="1" smtClean="0"/>
              <a:t>ecx</a:t>
            </a:r>
            <a:r>
              <a:rPr lang="en-US" sz="1600" dirty="0" smtClean="0"/>
              <a:t>, 4)   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  _________                     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            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_________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Operand                        Value                                   Operand                          Value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----------------------------------------------------       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                     _0x100___                              9(%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    _0x11_____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                 _0xAB____                             260(%</a:t>
            </a:r>
            <a:r>
              <a:rPr lang="en-US" sz="1600" dirty="0" err="1" smtClean="0"/>
              <a:t>ecx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)           _0x13_____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$0x108                        _0x108____                            0xFC(, %</a:t>
            </a:r>
            <a:r>
              <a:rPr lang="en-US" sz="1600" dirty="0" err="1" smtClean="0"/>
              <a:t>ecx</a:t>
            </a:r>
            <a:r>
              <a:rPr lang="en-US" sz="1600" dirty="0" smtClean="0"/>
              <a:t>, 4)              _0xFF_____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  __0xFF____                          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            _0x11_____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           __0xAB___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 classes</a:t>
            </a:r>
          </a:p>
          <a:p>
            <a:pPr lvl="1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Operate on the data size of 1, 2, and 4 bytes, respectively</a:t>
            </a:r>
          </a:p>
          <a:p>
            <a:pPr lvl="1"/>
            <a:r>
              <a:rPr lang="en-US" dirty="0" err="1" smtClean="0"/>
              <a:t>movs</a:t>
            </a:r>
            <a:r>
              <a:rPr lang="en-US" dirty="0" smtClean="0"/>
              <a:t>, </a:t>
            </a:r>
            <a:r>
              <a:rPr lang="en-US" dirty="0" err="1" smtClean="0"/>
              <a:t>movz</a:t>
            </a:r>
            <a:r>
              <a:rPr lang="en-US" dirty="0" smtClean="0"/>
              <a:t> classes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bw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bl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wl</a:t>
            </a:r>
            <a:endParaRPr lang="en-US" dirty="0" smtClean="0"/>
          </a:p>
          <a:p>
            <a:pPr lvl="3"/>
            <a:r>
              <a:rPr lang="en-US" dirty="0" smtClean="0"/>
              <a:t>Sign-extended</a:t>
            </a:r>
          </a:p>
          <a:p>
            <a:pPr lvl="2"/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/>
              <a:t>bw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/>
              <a:t>bl</a:t>
            </a:r>
            <a:r>
              <a:rPr lang="en-US" dirty="0" smtClean="0"/>
              <a:t>, </a:t>
            </a:r>
            <a:r>
              <a:rPr lang="en-US" dirty="0" err="1" smtClean="0"/>
              <a:t>mov</a:t>
            </a:r>
            <a:r>
              <a:rPr lang="en-US" dirty="0" err="1" smtClean="0">
                <a:solidFill>
                  <a:srgbClr val="FF0000"/>
                </a:solidFill>
              </a:rPr>
              <a:t>z</a:t>
            </a:r>
            <a:r>
              <a:rPr lang="en-US" dirty="0" err="1" smtClean="0"/>
              <a:t>wl</a:t>
            </a:r>
            <a:endParaRPr lang="en-US" dirty="0" smtClean="0"/>
          </a:p>
          <a:p>
            <a:pPr lvl="3"/>
            <a:r>
              <a:rPr lang="en-US" dirty="0" smtClean="0"/>
              <a:t>Zero-extended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Movement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371600" y="1752600"/>
          <a:ext cx="6080760" cy="3837369"/>
        </p:xfrm>
        <a:graphic>
          <a:graphicData uri="http://schemas.openxmlformats.org/drawingml/2006/table">
            <a:tbl>
              <a:tblPr/>
              <a:tblGrid>
                <a:gridCol w="1268730"/>
                <a:gridCol w="278511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SimSun"/>
                          <a:cs typeface="Times New Roman"/>
                        </a:rPr>
                        <a:t>MOV              S, D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double words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MOV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SignExtend(S)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with 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sign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extension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movsbw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sign-extended byte to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movsbl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sign-extended byte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movswl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sign-extended word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MOV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Z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S,D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ZeroExtend(S)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with </a:t>
                      </a:r>
                      <a:r>
                        <a:rPr lang="en-US" sz="1100" b="1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zero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extension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movzbw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zero-extended byte to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movzbl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zero-extended byte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movzwl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Move zero-extended word to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pushl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R[%esp]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R[%esp]-4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Push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M[R[%esp]]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popl</a:t>
                      </a:r>
                      <a:r>
                        <a:rPr lang="en-US" sz="1100" dirty="0" smtClean="0">
                          <a:latin typeface="Calibri"/>
                          <a:ea typeface="SimSun"/>
                          <a:cs typeface="Times New Roman"/>
                        </a:rPr>
                        <a:t>               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M[R[%esp]];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Pop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R[%esp]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R[%esp]+4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Chapter 3 Machine-Level Representations of Programs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10/27/2016 (Thursday)</a:t>
            </a:r>
            <a:endParaRPr lang="en-US" altLang="zh-CN" dirty="0" smtClean="0"/>
          </a:p>
          <a:p>
            <a:pPr lvl="1"/>
            <a:r>
              <a:rPr lang="en-US" dirty="0" smtClean="0"/>
              <a:t>Review past week’s lecture (slides </a:t>
            </a:r>
            <a:r>
              <a:rPr lang="en-US" dirty="0" smtClean="0"/>
              <a:t>31-43)</a:t>
            </a:r>
            <a:endParaRPr lang="en-US" dirty="0" smtClean="0"/>
          </a:p>
          <a:p>
            <a:pPr lvl="1"/>
            <a:r>
              <a:rPr lang="en-US" dirty="0" smtClean="0"/>
              <a:t>Homework 4 is assigned and due on Nov. 3, 2016</a:t>
            </a:r>
          </a:p>
          <a:p>
            <a:pPr lvl="1"/>
            <a:r>
              <a:rPr lang="en-US" dirty="0" smtClean="0"/>
              <a:t>Quiz 3 on Tuesday Nov. 1, 2016</a:t>
            </a:r>
          </a:p>
          <a:p>
            <a:r>
              <a:rPr lang="en-US" dirty="0" smtClean="0"/>
              <a:t>10/25/2016 (Tuesday)</a:t>
            </a:r>
          </a:p>
          <a:p>
            <a:pPr lvl="1"/>
            <a:r>
              <a:rPr lang="en-US" dirty="0" smtClean="0"/>
              <a:t>Review past weeks’ lecture</a:t>
            </a:r>
          </a:p>
          <a:p>
            <a:pPr lvl="2"/>
            <a:r>
              <a:rPr lang="en-US" dirty="0" smtClean="0"/>
              <a:t>Slides 3-30</a:t>
            </a:r>
          </a:p>
          <a:p>
            <a:r>
              <a:rPr lang="en-US" dirty="0" smtClean="0"/>
              <a:t>10/10-10/20</a:t>
            </a:r>
          </a:p>
          <a:p>
            <a:pPr lvl="1"/>
            <a:r>
              <a:rPr lang="en-US" dirty="0" smtClean="0"/>
              <a:t>Replacement Lectures by Larry (001), Hugh(002), </a:t>
            </a:r>
            <a:r>
              <a:rPr lang="en-US" dirty="0" err="1" smtClean="0"/>
              <a:t>Palden</a:t>
            </a:r>
            <a:r>
              <a:rPr lang="en-US" dirty="0" smtClean="0"/>
              <a:t>(002), and Abdullah(002)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initially that %dh = 0xCD, %</a:t>
            </a:r>
            <a:r>
              <a:rPr lang="en-US" sz="2400" dirty="0" err="1" smtClean="0"/>
              <a:t>eax</a:t>
            </a:r>
            <a:r>
              <a:rPr lang="en-US" sz="2400" dirty="0" smtClean="0"/>
              <a:t> = 0x98765432</a:t>
            </a:r>
          </a:p>
          <a:p>
            <a:pPr>
              <a:buNone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movb</a:t>
            </a:r>
            <a:r>
              <a:rPr lang="en-US" sz="2000" dirty="0" smtClean="0"/>
              <a:t> %dh, %al      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=?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movsbl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?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movzbl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Assume initially that %dh = 0xCD, %</a:t>
            </a:r>
            <a:r>
              <a:rPr lang="en-US" sz="2400" dirty="0" err="1" smtClean="0"/>
              <a:t>eax</a:t>
            </a:r>
            <a:r>
              <a:rPr lang="en-US" sz="2400" dirty="0" smtClean="0"/>
              <a:t> = 0x98765432</a:t>
            </a:r>
          </a:p>
          <a:p>
            <a:pPr>
              <a:buNone/>
            </a:pPr>
            <a:endParaRPr lang="en-US" sz="2400" dirty="0" smtClean="0"/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movb</a:t>
            </a:r>
            <a:r>
              <a:rPr lang="en-US" sz="2000" dirty="0" smtClean="0"/>
              <a:t> %dh, %al      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0x987654CD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movsbl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0xFFFFFFCD</a:t>
            </a:r>
          </a:p>
          <a:p>
            <a:pPr marL="914400" lvl="1" indent="-457200">
              <a:buAutoNum type="arabicPeriod"/>
            </a:pPr>
            <a:r>
              <a:rPr lang="en-US" sz="2000" dirty="0" err="1" smtClean="0"/>
              <a:t>movzbl</a:t>
            </a:r>
            <a:r>
              <a:rPr lang="en-US" sz="2000" dirty="0" smtClean="0"/>
              <a:t>  %dh,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 %</a:t>
            </a:r>
            <a:r>
              <a:rPr lang="en-US" sz="2000" dirty="0" err="1" smtClean="0"/>
              <a:t>eax</a:t>
            </a:r>
            <a:r>
              <a:rPr lang="en-US" sz="2000" dirty="0" smtClean="0"/>
              <a:t> = 0x000000CD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each line?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$0xF,  (%</a:t>
            </a:r>
            <a:r>
              <a:rPr lang="en-US" dirty="0" err="1" smtClean="0"/>
              <a:t>bl</a:t>
            </a:r>
            <a:r>
              <a:rPr lang="en-US" dirty="0" smtClean="0"/>
              <a:t>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movl</a:t>
            </a:r>
            <a:r>
              <a:rPr lang="en-US" dirty="0" smtClean="0"/>
              <a:t>   %ax, 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movw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), 4(%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%ah, %</a:t>
            </a:r>
            <a:r>
              <a:rPr lang="en-US" dirty="0" err="1" smtClean="0"/>
              <a:t>sh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$0x123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dx</a:t>
            </a:r>
            <a:endParaRPr lang="en-US" dirty="0" smtClean="0"/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 %</a:t>
            </a:r>
            <a:r>
              <a:rPr lang="en-US" dirty="0" err="1" smtClean="0"/>
              <a:t>si</a:t>
            </a:r>
            <a:r>
              <a:rPr lang="en-US" dirty="0" smtClean="0"/>
              <a:t>, 8(%</a:t>
            </a:r>
            <a:r>
              <a:rPr lang="en-US" dirty="0" err="1" smtClean="0"/>
              <a:t>ebp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What’s wrong with each line?</a:t>
            </a:r>
          </a:p>
          <a:p>
            <a:pPr marL="971550" lvl="1" indent="-514350">
              <a:buAutoNum type="arabicPeriod"/>
            </a:pPr>
            <a:r>
              <a:rPr lang="en-US" dirty="0" err="1" smtClean="0"/>
              <a:t>movb</a:t>
            </a:r>
            <a:r>
              <a:rPr lang="en-US" dirty="0" smtClean="0"/>
              <a:t>  $0xF,  (%</a:t>
            </a:r>
            <a:r>
              <a:rPr lang="en-US" dirty="0" err="1" smtClean="0"/>
              <a:t>bl</a:t>
            </a:r>
            <a:r>
              <a:rPr lang="en-US" dirty="0" smtClean="0"/>
              <a:t>)  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smtClean="0"/>
              <a:t> </a:t>
            </a:r>
            <a:r>
              <a:rPr lang="en-US" dirty="0" err="1" smtClean="0"/>
              <a:t>Ans</a:t>
            </a:r>
            <a:r>
              <a:rPr lang="en-US" dirty="0" smtClean="0"/>
              <a:t>: cannot use %</a:t>
            </a:r>
            <a:r>
              <a:rPr lang="en-US" dirty="0" err="1" smtClean="0"/>
              <a:t>bl</a:t>
            </a:r>
            <a:r>
              <a:rPr lang="en-US" dirty="0" smtClean="0"/>
              <a:t> as address register</a:t>
            </a:r>
          </a:p>
          <a:p>
            <a:pPr marL="971550" lvl="1" indent="-514350">
              <a:buNone/>
            </a:pPr>
            <a:r>
              <a:rPr lang="en-US" dirty="0" smtClean="0"/>
              <a:t>2.       </a:t>
            </a:r>
            <a:r>
              <a:rPr lang="en-US" dirty="0" err="1" smtClean="0"/>
              <a:t>movl</a:t>
            </a:r>
            <a:r>
              <a:rPr lang="en-US" dirty="0" smtClean="0"/>
              <a:t>   %ax, 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mismatch between suffix with register ID</a:t>
            </a:r>
          </a:p>
          <a:p>
            <a:pPr marL="971550" lvl="1" indent="-514350">
              <a:buNone/>
            </a:pPr>
            <a:r>
              <a:rPr lang="en-US" dirty="0" smtClean="0"/>
              <a:t>3.      </a:t>
            </a:r>
            <a:r>
              <a:rPr lang="en-US" dirty="0" err="1" smtClean="0"/>
              <a:t>movw</a:t>
            </a:r>
            <a:r>
              <a:rPr lang="en-US" dirty="0" smtClean="0"/>
              <a:t> (%</a:t>
            </a:r>
            <a:r>
              <a:rPr lang="en-US" dirty="0" err="1" smtClean="0"/>
              <a:t>eax</a:t>
            </a:r>
            <a:r>
              <a:rPr lang="en-US" dirty="0" smtClean="0"/>
              <a:t>), 4(%</a:t>
            </a:r>
            <a:r>
              <a:rPr lang="en-US" dirty="0" err="1" smtClean="0"/>
              <a:t>esp</a:t>
            </a:r>
            <a:r>
              <a:rPr lang="en-US" dirty="0" smtClean="0"/>
              <a:t>)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cannot have both source and destination be memory address</a:t>
            </a:r>
          </a:p>
          <a:p>
            <a:pPr marL="971550" lvl="1" indent="-514350">
              <a:buNone/>
            </a:pPr>
            <a:r>
              <a:rPr lang="en-US" dirty="0" smtClean="0"/>
              <a:t>4.      </a:t>
            </a:r>
            <a:r>
              <a:rPr lang="en-US" dirty="0" err="1" smtClean="0"/>
              <a:t>movb</a:t>
            </a:r>
            <a:r>
              <a:rPr lang="en-US" dirty="0" smtClean="0"/>
              <a:t>  %ah, %</a:t>
            </a:r>
            <a:r>
              <a:rPr lang="en-US" dirty="0" err="1" smtClean="0"/>
              <a:t>sh</a:t>
            </a:r>
            <a:endParaRPr lang="en-US" dirty="0" smtClean="0"/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no register named %</a:t>
            </a:r>
            <a:r>
              <a:rPr lang="en-US" dirty="0" err="1" smtClean="0"/>
              <a:t>sh</a:t>
            </a:r>
            <a:endParaRPr lang="en-US" dirty="0" smtClean="0"/>
          </a:p>
          <a:p>
            <a:pPr marL="971550" lvl="1" indent="-514350">
              <a:buNone/>
            </a:pPr>
            <a:r>
              <a:rPr lang="en-US" dirty="0" smtClean="0"/>
              <a:t>5.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$0x123</a:t>
            </a:r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Cannot have immediate as destination</a:t>
            </a:r>
          </a:p>
          <a:p>
            <a:pPr marL="971550" lvl="1" indent="-514350">
              <a:buNone/>
            </a:pPr>
            <a:r>
              <a:rPr lang="en-US" dirty="0" smtClean="0"/>
              <a:t>6.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dx</a:t>
            </a:r>
            <a:endParaRPr lang="en-US" dirty="0" smtClean="0"/>
          </a:p>
          <a:p>
            <a:pPr marL="971550" lvl="1" indent="-514350">
              <a:spcAft>
                <a:spcPts val="600"/>
              </a:spcAft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Destination operand incorrect size</a:t>
            </a:r>
          </a:p>
          <a:p>
            <a:pPr marL="971550" lvl="1" indent="-514350">
              <a:buNone/>
            </a:pPr>
            <a:r>
              <a:rPr lang="en-US" dirty="0" smtClean="0"/>
              <a:t>7.       </a:t>
            </a:r>
            <a:r>
              <a:rPr lang="en-US" dirty="0" err="1" smtClean="0"/>
              <a:t>movb</a:t>
            </a:r>
            <a:r>
              <a:rPr lang="en-US" dirty="0" smtClean="0"/>
              <a:t>   %</a:t>
            </a:r>
            <a:r>
              <a:rPr lang="en-US" dirty="0" err="1" smtClean="0"/>
              <a:t>si</a:t>
            </a:r>
            <a:r>
              <a:rPr lang="en-US" dirty="0" smtClean="0"/>
              <a:t>, 8(%</a:t>
            </a:r>
            <a:r>
              <a:rPr lang="en-US" dirty="0" err="1" smtClean="0"/>
              <a:t>ebp</a:t>
            </a:r>
            <a:r>
              <a:rPr lang="en-US" dirty="0" smtClean="0"/>
              <a:t>)</a:t>
            </a:r>
          </a:p>
          <a:p>
            <a:pPr marL="971550" lvl="1" indent="-51435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Mismatch between instruction suffix with register ID.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 1: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simple(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x) {</a:t>
            </a:r>
          </a:p>
          <a:p>
            <a:pPr>
              <a:buNone/>
            </a:pPr>
            <a:r>
              <a:rPr lang="en-US" sz="2000" i="1" dirty="0" smtClean="0"/>
              <a:t>		return x+17;</a:t>
            </a:r>
          </a:p>
          <a:p>
            <a:pPr>
              <a:buNone/>
            </a:pPr>
            <a:r>
              <a:rPr lang="en-US" sz="2000" i="1" dirty="0" smtClean="0"/>
              <a:t>       }</a:t>
            </a:r>
          </a:p>
          <a:p>
            <a:pPr>
              <a:buNone/>
            </a:pPr>
            <a:r>
              <a:rPr lang="en-US" sz="2000" dirty="0" smtClean="0"/>
              <a:t>Complies to:</a:t>
            </a:r>
          </a:p>
          <a:p>
            <a:pPr>
              <a:buNone/>
            </a:pPr>
            <a:r>
              <a:rPr lang="en-US" sz="2000" i="1" dirty="0" smtClean="0"/>
              <a:t>simple: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pushl</a:t>
            </a:r>
            <a:r>
              <a:rPr lang="en-US" sz="2000" i="1" dirty="0" smtClean="0"/>
              <a:t>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esp</a:t>
            </a:r>
            <a:r>
              <a:rPr lang="en-US" sz="2000" i="1" dirty="0" smtClean="0"/>
              <a:t>,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8(%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// x into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addl</a:t>
            </a:r>
            <a:r>
              <a:rPr lang="en-US" sz="2000" i="1" dirty="0" smtClean="0"/>
              <a:t>    $17,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    // x+17 into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popl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ret</a:t>
            </a:r>
          </a:p>
          <a:p>
            <a:pPr>
              <a:buNone/>
            </a:pPr>
            <a:r>
              <a:rPr lang="en-US" sz="200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Example 2: </a:t>
            </a:r>
          </a:p>
          <a:p>
            <a:pPr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array(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* s,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{</a:t>
            </a:r>
          </a:p>
          <a:p>
            <a:pPr>
              <a:buNone/>
            </a:pPr>
            <a:r>
              <a:rPr lang="en-US" sz="2000" i="1" dirty="0" smtClean="0"/>
              <a:t>        return s[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];</a:t>
            </a:r>
          </a:p>
          <a:p>
            <a:pPr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r>
              <a:rPr lang="en-US" sz="2000" dirty="0" smtClean="0"/>
              <a:t>Complies to:</a:t>
            </a:r>
          </a:p>
          <a:p>
            <a:pPr>
              <a:buNone/>
            </a:pPr>
            <a:r>
              <a:rPr lang="en-US" sz="2000" i="1" dirty="0" smtClean="0"/>
              <a:t>array: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pushl</a:t>
            </a:r>
            <a:r>
              <a:rPr lang="en-US" sz="2000" i="1" dirty="0" smtClean="0"/>
              <a:t>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esp</a:t>
            </a:r>
            <a:r>
              <a:rPr lang="en-US" sz="2000" i="1" dirty="0" smtClean="0"/>
              <a:t>,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12(%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         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8(%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edx</a:t>
            </a:r>
            <a:r>
              <a:rPr lang="en-US" sz="2000" i="1" dirty="0" smtClean="0"/>
              <a:t>                         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(%edx,%eax,4),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popl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ret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Question</a:t>
            </a:r>
            <a:r>
              <a:rPr lang="en-US" sz="2000" dirty="0" smtClean="0"/>
              <a:t>:  if we changed this to an array of short, could we just change the 4 to 2?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dirty="0" smtClean="0"/>
              <a:t>Example 2: </a:t>
            </a:r>
          </a:p>
          <a:p>
            <a:pPr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array(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* s,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) {</a:t>
            </a:r>
          </a:p>
          <a:p>
            <a:pPr>
              <a:buNone/>
            </a:pPr>
            <a:r>
              <a:rPr lang="en-US" sz="2000" i="1" dirty="0" smtClean="0"/>
              <a:t>        return s[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];</a:t>
            </a:r>
          </a:p>
          <a:p>
            <a:pPr>
              <a:buNone/>
            </a:pPr>
            <a:r>
              <a:rPr lang="en-US" sz="2000" i="1" dirty="0" smtClean="0"/>
              <a:t>}</a:t>
            </a:r>
          </a:p>
          <a:p>
            <a:pPr>
              <a:buNone/>
            </a:pPr>
            <a:r>
              <a:rPr lang="en-US" sz="2000" dirty="0" smtClean="0"/>
              <a:t>Complies to:</a:t>
            </a:r>
          </a:p>
          <a:p>
            <a:pPr>
              <a:buNone/>
            </a:pPr>
            <a:r>
              <a:rPr lang="en-US" sz="2000" i="1" dirty="0" smtClean="0"/>
              <a:t>array:</a:t>
            </a:r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pushl</a:t>
            </a:r>
            <a:r>
              <a:rPr lang="en-US" sz="2000" i="1" dirty="0" smtClean="0"/>
              <a:t>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esp</a:t>
            </a:r>
            <a:r>
              <a:rPr lang="en-US" sz="2000" i="1" dirty="0" smtClean="0"/>
              <a:t>,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12(%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         //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 into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8(%</a:t>
            </a:r>
            <a:r>
              <a:rPr lang="en-US" sz="2000" i="1" dirty="0" err="1" smtClean="0"/>
              <a:t>ebp</a:t>
            </a:r>
            <a:r>
              <a:rPr lang="en-US" sz="2000" i="1" dirty="0" smtClean="0"/>
              <a:t>), %</a:t>
            </a:r>
            <a:r>
              <a:rPr lang="en-US" sz="2000" i="1" dirty="0" err="1" smtClean="0"/>
              <a:t>edx</a:t>
            </a:r>
            <a:r>
              <a:rPr lang="en-US" sz="2000" i="1" dirty="0" smtClean="0"/>
              <a:t>                         // s into %</a:t>
            </a:r>
            <a:r>
              <a:rPr lang="en-US" sz="2000" i="1" dirty="0" err="1" smtClean="0"/>
              <a:t>edx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movl</a:t>
            </a:r>
            <a:r>
              <a:rPr lang="en-US" sz="2000" i="1" dirty="0" smtClean="0"/>
              <a:t>    (%edx,%eax,4), %</a:t>
            </a:r>
            <a:r>
              <a:rPr lang="en-US" sz="2000" i="1" dirty="0" err="1" smtClean="0"/>
              <a:t>eax</a:t>
            </a:r>
            <a:r>
              <a:rPr lang="en-US" sz="2000" i="1" dirty="0" smtClean="0"/>
              <a:t>              // M[S+4*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] -&gt; %</a:t>
            </a:r>
            <a:r>
              <a:rPr lang="en-US" sz="2000" i="1" dirty="0" err="1" smtClean="0"/>
              <a:t>eax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</a:t>
            </a:r>
            <a:r>
              <a:rPr lang="en-US" sz="2000" i="1" dirty="0" err="1" smtClean="0"/>
              <a:t>popl</a:t>
            </a:r>
            <a:r>
              <a:rPr lang="en-US" sz="2000" i="1" dirty="0" smtClean="0"/>
              <a:t>    %</a:t>
            </a:r>
            <a:r>
              <a:rPr lang="en-US" sz="2000" i="1" dirty="0" err="1" smtClean="0"/>
              <a:t>ebp</a:t>
            </a:r>
            <a:endParaRPr lang="en-US" sz="2000" i="1" dirty="0" smtClean="0"/>
          </a:p>
          <a:p>
            <a:pPr>
              <a:buNone/>
            </a:pPr>
            <a:r>
              <a:rPr lang="en-US" sz="2000" i="1" dirty="0" smtClean="0"/>
              <a:t>        ret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Question</a:t>
            </a:r>
            <a:r>
              <a:rPr lang="en-US" sz="2000" dirty="0" smtClean="0"/>
              <a:t>:  if we changed this to an array of short, could we just change the 4 to 2?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Example 3</a:t>
            </a:r>
          </a:p>
          <a:p>
            <a:pPr>
              <a:buNone/>
            </a:pPr>
            <a:r>
              <a:rPr lang="en-US" sz="2600" i="1" dirty="0" smtClean="0"/>
              <a:t>short array(short* s, </a:t>
            </a:r>
            <a:r>
              <a:rPr lang="en-US" sz="2600" i="1" dirty="0" err="1" smtClean="0"/>
              <a:t>int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) {</a:t>
            </a:r>
          </a:p>
          <a:p>
            <a:pPr>
              <a:buNone/>
            </a:pPr>
            <a:r>
              <a:rPr lang="en-US" sz="2600" i="1" dirty="0" smtClean="0"/>
              <a:t>        return s[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];</a:t>
            </a:r>
          </a:p>
          <a:p>
            <a:pPr>
              <a:buNone/>
            </a:pPr>
            <a:r>
              <a:rPr lang="en-US" sz="2600" i="1" dirty="0" smtClean="0"/>
              <a:t>}</a:t>
            </a:r>
          </a:p>
          <a:p>
            <a:pPr>
              <a:buNone/>
            </a:pPr>
            <a:r>
              <a:rPr lang="en-US" sz="2300" dirty="0" smtClean="0"/>
              <a:t>Complies to:</a:t>
            </a:r>
          </a:p>
          <a:p>
            <a:pPr>
              <a:buNone/>
            </a:pPr>
            <a:r>
              <a:rPr lang="en-US" sz="2900" i="1" dirty="0" smtClean="0"/>
              <a:t>array:</a:t>
            </a:r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pushl</a:t>
            </a:r>
            <a:r>
              <a:rPr lang="en-US" sz="2900" i="1" dirty="0" smtClean="0"/>
              <a:t>  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esp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12(%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eax</a:t>
            </a:r>
            <a:r>
              <a:rPr lang="en-US" sz="2900" i="1" dirty="0" smtClean="0"/>
              <a:t>                        </a:t>
            </a:r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8(%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edx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</a:t>
            </a:r>
            <a:r>
              <a:rPr lang="en-US" sz="2900" i="1" dirty="0" err="1" smtClean="0">
                <a:solidFill>
                  <a:srgbClr val="FF0000"/>
                </a:solidFill>
              </a:rPr>
              <a:t>zwl</a:t>
            </a:r>
            <a:r>
              <a:rPr lang="en-US" sz="2900" i="1" dirty="0" smtClean="0"/>
              <a:t>  </a:t>
            </a:r>
            <a:r>
              <a:rPr lang="en-US" sz="2900" i="1" dirty="0" smtClean="0">
                <a:solidFill>
                  <a:srgbClr val="FF0000"/>
                </a:solidFill>
              </a:rPr>
              <a:t>(%edx,%eax,2)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eax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popl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                                           </a:t>
            </a:r>
          </a:p>
          <a:p>
            <a:pPr>
              <a:buNone/>
            </a:pPr>
            <a:r>
              <a:rPr lang="en-US" sz="2900" i="1" dirty="0" smtClean="0"/>
              <a:t>        ret</a:t>
            </a:r>
          </a:p>
          <a:p>
            <a:pPr>
              <a:buNone/>
            </a:pPr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1) what does the </a:t>
            </a:r>
            <a:r>
              <a:rPr lang="en-US" dirty="0" err="1" smtClean="0"/>
              <a:t>movzwl</a:t>
            </a:r>
            <a:r>
              <a:rPr lang="en-US" dirty="0" smtClean="0"/>
              <a:t> do?</a:t>
            </a:r>
          </a:p>
          <a:p>
            <a:pPr>
              <a:buNone/>
            </a:pPr>
            <a:r>
              <a:rPr lang="en-US" dirty="0" smtClean="0"/>
              <a:t> 2) What value would be returned in %</a:t>
            </a:r>
            <a:r>
              <a:rPr lang="en-US" dirty="0" err="1" smtClean="0"/>
              <a:t>eax</a:t>
            </a:r>
            <a:r>
              <a:rPr lang="en-US" dirty="0" smtClean="0"/>
              <a:t> if the array contained -1?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Example 3</a:t>
            </a:r>
          </a:p>
          <a:p>
            <a:pPr>
              <a:buNone/>
            </a:pPr>
            <a:r>
              <a:rPr lang="en-US" sz="2600" i="1" dirty="0" smtClean="0"/>
              <a:t>short array(short* s, </a:t>
            </a:r>
            <a:r>
              <a:rPr lang="en-US" sz="2600" i="1" dirty="0" err="1" smtClean="0"/>
              <a:t>int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) {</a:t>
            </a:r>
          </a:p>
          <a:p>
            <a:pPr>
              <a:buNone/>
            </a:pPr>
            <a:r>
              <a:rPr lang="en-US" sz="2600" i="1" dirty="0" smtClean="0"/>
              <a:t>        return s[</a:t>
            </a:r>
            <a:r>
              <a:rPr lang="en-US" sz="2600" i="1" dirty="0" err="1" smtClean="0"/>
              <a:t>i</a:t>
            </a:r>
            <a:r>
              <a:rPr lang="en-US" sz="2600" i="1" dirty="0" smtClean="0"/>
              <a:t>];</a:t>
            </a:r>
          </a:p>
          <a:p>
            <a:pPr>
              <a:buNone/>
            </a:pPr>
            <a:r>
              <a:rPr lang="en-US" sz="2600" i="1" dirty="0" smtClean="0"/>
              <a:t>}</a:t>
            </a:r>
          </a:p>
          <a:p>
            <a:pPr>
              <a:buNone/>
            </a:pPr>
            <a:r>
              <a:rPr lang="en-US" sz="2300" dirty="0" smtClean="0"/>
              <a:t>Complies to:</a:t>
            </a:r>
          </a:p>
          <a:p>
            <a:pPr>
              <a:buNone/>
            </a:pPr>
            <a:r>
              <a:rPr lang="en-US" sz="2900" i="1" dirty="0" smtClean="0"/>
              <a:t>array:</a:t>
            </a:r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pushl</a:t>
            </a:r>
            <a:r>
              <a:rPr lang="en-US" sz="2900" i="1" dirty="0" smtClean="0"/>
              <a:t>  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esp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ebp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12(%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eax</a:t>
            </a:r>
            <a:r>
              <a:rPr lang="en-US" sz="2900" i="1" dirty="0" smtClean="0"/>
              <a:t>                        // </a:t>
            </a:r>
            <a:r>
              <a:rPr lang="en-US" sz="2900" i="1" dirty="0" err="1" smtClean="0"/>
              <a:t>i</a:t>
            </a:r>
            <a:r>
              <a:rPr lang="en-US" sz="2900" i="1" dirty="0" smtClean="0"/>
              <a:t> into %</a:t>
            </a:r>
            <a:r>
              <a:rPr lang="en-US" sz="2900" i="1" dirty="0" err="1" smtClean="0"/>
              <a:t>eax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movl</a:t>
            </a:r>
            <a:r>
              <a:rPr lang="en-US" sz="2900" i="1" dirty="0" smtClean="0"/>
              <a:t>    8(%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), %</a:t>
            </a:r>
            <a:r>
              <a:rPr lang="en-US" sz="2900" i="1" dirty="0" err="1" smtClean="0"/>
              <a:t>edx</a:t>
            </a:r>
            <a:r>
              <a:rPr lang="en-US" sz="2900" i="1" dirty="0" smtClean="0"/>
              <a:t>                          // s into %</a:t>
            </a:r>
            <a:r>
              <a:rPr lang="en-US" sz="2900" i="1" dirty="0" err="1" smtClean="0"/>
              <a:t>edx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mov</a:t>
            </a:r>
            <a:r>
              <a:rPr lang="en-US" sz="2900" i="1" dirty="0" err="1" smtClean="0">
                <a:solidFill>
                  <a:srgbClr val="FF0000"/>
                </a:solidFill>
              </a:rPr>
              <a:t>zwl</a:t>
            </a:r>
            <a:r>
              <a:rPr lang="en-US" sz="2900" i="1" dirty="0" smtClean="0"/>
              <a:t>  </a:t>
            </a:r>
            <a:r>
              <a:rPr lang="en-US" sz="2900" i="1" dirty="0" smtClean="0">
                <a:solidFill>
                  <a:srgbClr val="FF0000"/>
                </a:solidFill>
              </a:rPr>
              <a:t>(%edx,%eax,2)</a:t>
            </a:r>
            <a:r>
              <a:rPr lang="en-US" sz="2900" i="1" dirty="0" smtClean="0"/>
              <a:t>, %</a:t>
            </a:r>
            <a:r>
              <a:rPr lang="en-US" sz="2900" i="1" dirty="0" err="1" smtClean="0"/>
              <a:t>eax</a:t>
            </a:r>
            <a:r>
              <a:rPr lang="en-US" sz="2900" i="1" dirty="0" smtClean="0"/>
              <a:t>            // M[</a:t>
            </a:r>
            <a:r>
              <a:rPr lang="en-US" sz="2900" i="1" dirty="0" err="1" smtClean="0"/>
              <a:t>s+i</a:t>
            </a:r>
            <a:r>
              <a:rPr lang="en-US" sz="2900" i="1" dirty="0" smtClean="0"/>
              <a:t>*2] -&gt; %</a:t>
            </a:r>
            <a:r>
              <a:rPr lang="en-US" sz="2900" i="1" dirty="0" err="1" smtClean="0"/>
              <a:t>eax</a:t>
            </a:r>
            <a:endParaRPr lang="en-US" sz="2900" i="1" dirty="0" smtClean="0"/>
          </a:p>
          <a:p>
            <a:pPr>
              <a:buNone/>
            </a:pPr>
            <a:r>
              <a:rPr lang="en-US" sz="2900" i="1" dirty="0" smtClean="0"/>
              <a:t>        </a:t>
            </a:r>
            <a:r>
              <a:rPr lang="en-US" sz="2900" i="1" dirty="0" err="1" smtClean="0"/>
              <a:t>popl</a:t>
            </a:r>
            <a:r>
              <a:rPr lang="en-US" sz="2900" i="1" dirty="0" smtClean="0"/>
              <a:t>    %</a:t>
            </a:r>
            <a:r>
              <a:rPr lang="en-US" sz="2900" i="1" dirty="0" err="1" smtClean="0"/>
              <a:t>ebp</a:t>
            </a:r>
            <a:r>
              <a:rPr lang="en-US" sz="2900" i="1" dirty="0" smtClean="0"/>
              <a:t>                                           </a:t>
            </a:r>
          </a:p>
          <a:p>
            <a:pPr>
              <a:buNone/>
            </a:pPr>
            <a:r>
              <a:rPr lang="en-US" sz="2900" i="1" dirty="0" smtClean="0"/>
              <a:t>        ret</a:t>
            </a:r>
          </a:p>
          <a:p>
            <a:pPr>
              <a:buNone/>
            </a:pPr>
            <a:r>
              <a:rPr lang="en-US" b="1" dirty="0" smtClean="0"/>
              <a:t>Questions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1) what does the </a:t>
            </a:r>
            <a:r>
              <a:rPr lang="en-US" dirty="0" err="1" smtClean="0"/>
              <a:t>movzwl</a:t>
            </a:r>
            <a:r>
              <a:rPr lang="en-US" dirty="0" smtClean="0"/>
              <a:t> do?</a:t>
            </a:r>
          </a:p>
          <a:p>
            <a:pPr>
              <a:buNone/>
            </a:pPr>
            <a:r>
              <a:rPr lang="en-US" dirty="0" smtClean="0"/>
              <a:t> 2) What value would be returned in %</a:t>
            </a:r>
            <a:r>
              <a:rPr lang="en-US" dirty="0" err="1" smtClean="0"/>
              <a:t>eax</a:t>
            </a:r>
            <a:r>
              <a:rPr lang="en-US" dirty="0" smtClean="0"/>
              <a:t> if the array contained -1?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3.5 Arithmetic and Logical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1620" y="1571244"/>
          <a:ext cx="6080760" cy="3715512"/>
        </p:xfrm>
        <a:graphic>
          <a:graphicData uri="http://schemas.openxmlformats.org/drawingml/2006/table">
            <a:tbl>
              <a:tblPr/>
              <a:tblGrid>
                <a:gridCol w="1268730"/>
                <a:gridCol w="2785110"/>
                <a:gridCol w="202692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leal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&amp;S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Load effective 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INC 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D+1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Increment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DEC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D-1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Decrement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NEG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-D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Negate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NOT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~D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Complement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ADD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S+D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Add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SUB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D-S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Subtract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IMUL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D*S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Multiply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XOR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D^S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Exclusive-or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OR </a:t>
                      </a:r>
                      <a:r>
                        <a:rPr lang="en-US" sz="1100" b="1">
                          <a:latin typeface="Calibri"/>
                          <a:ea typeface="SimSun"/>
                          <a:cs typeface="Times New Roman"/>
                        </a:rPr>
                        <a:t> 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 | 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AND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S,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 &amp; S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SAL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D&lt;&lt; 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Left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SHL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D&lt;&lt; 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Left Shift (same as SAL)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SAR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D&gt;&gt;</a:t>
                      </a:r>
                      <a:r>
                        <a:rPr lang="en-US" sz="1100" b="1" i="1" baseline="-250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A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Arithmetic right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SHR            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k, D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 D&gt;&gt;</a:t>
                      </a:r>
                      <a:r>
                        <a:rPr lang="en-US" sz="1100" b="1" i="1" baseline="-250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L</a:t>
                      </a:r>
                      <a:r>
                        <a:rPr lang="en-US" sz="1100" i="1" baseline="-25000">
                          <a:latin typeface="Calibri"/>
                          <a:ea typeface="SimSun"/>
                          <a:cs typeface="Times New Roman"/>
                        </a:rPr>
                        <a:t> </a:t>
                      </a:r>
                      <a:r>
                        <a:rPr lang="en-US" sz="1100" i="1">
                          <a:latin typeface="Calibri"/>
                          <a:ea typeface="SimSun"/>
                          <a:cs typeface="Times New Roman"/>
                        </a:rPr>
                        <a:t>k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Logical right shift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4864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3.7 Integer arithmetic operations. </a:t>
            </a:r>
          </a:p>
          <a:p>
            <a:r>
              <a:rPr lang="en-US" sz="1400" dirty="0" smtClean="0"/>
              <a:t>The load effective address (</a:t>
            </a:r>
            <a:r>
              <a:rPr lang="en-US" sz="1400" dirty="0" err="1" smtClean="0"/>
              <a:t>leal</a:t>
            </a:r>
            <a:r>
              <a:rPr lang="en-US" sz="1400" dirty="0" smtClean="0"/>
              <a:t>) instruction is commonly used to perform simple arithmetic. The remaining ones are more standard unary or binary operations. We use the notation &gt;&gt;A and &gt;&gt;L to denote arithmetic and logical right shift, respectively.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Chapter 3 Machine-Level Representations of Programs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10/06/2016 (Thursday)</a:t>
            </a:r>
          </a:p>
          <a:p>
            <a:pPr lvl="1"/>
            <a:r>
              <a:rPr lang="en-US" dirty="0" smtClean="0"/>
              <a:t>Q&amp;A for </a:t>
            </a:r>
            <a:r>
              <a:rPr lang="en-US" smtClean="0"/>
              <a:t>midterm One</a:t>
            </a:r>
          </a:p>
          <a:p>
            <a:pPr lvl="1"/>
            <a:r>
              <a:rPr lang="en-US" dirty="0" smtClean="0"/>
              <a:t>Travel to ECCV 2016 and ACM Multimedia 2016</a:t>
            </a:r>
          </a:p>
          <a:p>
            <a:pPr lvl="2"/>
            <a:r>
              <a:rPr lang="en-US" dirty="0" smtClean="0"/>
              <a:t>Amsterdam, The Netherland, Oct. 10-20, 2016</a:t>
            </a:r>
          </a:p>
          <a:p>
            <a:pPr lvl="2"/>
            <a:r>
              <a:rPr lang="en-US" dirty="0" smtClean="0"/>
              <a:t>Replacement lecture by Larry Clark, Hugh Maynard, Lama </a:t>
            </a:r>
            <a:r>
              <a:rPr lang="en-US" dirty="0" err="1" smtClean="0"/>
              <a:t>Palden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smtClean="0"/>
              <a:t>Abdullah </a:t>
            </a:r>
            <a:r>
              <a:rPr lang="en-US" dirty="0" err="1" smtClean="0"/>
              <a:t>Muzahid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introduction to Assembly </a:t>
            </a:r>
            <a:r>
              <a:rPr lang="en-US" dirty="0" smtClean="0"/>
              <a:t>Code</a:t>
            </a:r>
          </a:p>
          <a:p>
            <a:pPr lvl="1"/>
            <a:r>
              <a:rPr lang="en-US" dirty="0"/>
              <a:t>Operand forms</a:t>
            </a:r>
          </a:p>
          <a:p>
            <a:pPr lvl="1"/>
            <a:r>
              <a:rPr lang="en-US" dirty="0"/>
              <a:t>Practice Problem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09/29/2016 (Thursday)</a:t>
            </a:r>
          </a:p>
          <a:p>
            <a:pPr lvl="1"/>
            <a:r>
              <a:rPr lang="en-US" dirty="0" smtClean="0"/>
              <a:t>Homework 3 is due Now.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Reminder: Midterm One Exam, October 4, 2017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Section 3.5.2 Unary and Binary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Unary operations: inc, </a:t>
            </a:r>
            <a:r>
              <a:rPr lang="en-US" dirty="0" err="1" smtClean="0"/>
              <a:t>dec</a:t>
            </a:r>
            <a:r>
              <a:rPr lang="en-US" dirty="0" smtClean="0"/>
              <a:t>, </a:t>
            </a:r>
            <a:r>
              <a:rPr lang="en-US" dirty="0" err="1" smtClean="0"/>
              <a:t>neg</a:t>
            </a:r>
            <a:r>
              <a:rPr lang="en-US" dirty="0" smtClean="0"/>
              <a:t>, not</a:t>
            </a:r>
          </a:p>
          <a:p>
            <a:endParaRPr lang="en-US" dirty="0" smtClean="0"/>
          </a:p>
          <a:p>
            <a:r>
              <a:rPr lang="en-US" dirty="0" smtClean="0"/>
              <a:t>Binary operations: </a:t>
            </a:r>
          </a:p>
          <a:p>
            <a:pPr lvl="1"/>
            <a:r>
              <a:rPr lang="en-US" dirty="0" smtClean="0"/>
              <a:t>Operate on source and destination, storing results in destination</a:t>
            </a:r>
          </a:p>
          <a:p>
            <a:pPr lvl="1"/>
            <a:r>
              <a:rPr lang="en-US" dirty="0" smtClean="0"/>
              <a:t>add, sub, </a:t>
            </a:r>
            <a:r>
              <a:rPr lang="en-US" dirty="0" err="1" smtClean="0"/>
              <a:t>imul</a:t>
            </a:r>
            <a:endParaRPr lang="en-US" dirty="0" smtClean="0"/>
          </a:p>
          <a:p>
            <a:pPr lvl="1"/>
            <a:r>
              <a:rPr lang="en-US" dirty="0" err="1" smtClean="0"/>
              <a:t>xor</a:t>
            </a:r>
            <a:r>
              <a:rPr lang="en-US" dirty="0" smtClean="0"/>
              <a:t>, or, and</a:t>
            </a:r>
          </a:p>
          <a:p>
            <a:pPr lvl="2"/>
            <a:r>
              <a:rPr lang="en-US" dirty="0" smtClean="0"/>
              <a:t>Bitwise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Suppose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holds value x and %</a:t>
            </a:r>
            <a:r>
              <a:rPr lang="en-US" sz="1800" dirty="0" err="1" smtClean="0"/>
              <a:t>ecx</a:t>
            </a:r>
            <a:r>
              <a:rPr lang="en-US" sz="1800" dirty="0" smtClean="0"/>
              <a:t> holds value y. Fill in the table below with formulas indicating the value that will be stored in register %</a:t>
            </a:r>
            <a:r>
              <a:rPr lang="en-US" sz="1800" dirty="0" err="1" smtClean="0"/>
              <a:t>edx</a:t>
            </a:r>
            <a:r>
              <a:rPr lang="en-US" sz="1800" dirty="0" smtClean="0"/>
              <a:t> for each of the given assembly code instructions: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Instruction                                                        Result</a:t>
            </a:r>
          </a:p>
          <a:p>
            <a:pPr>
              <a:buNone/>
            </a:pPr>
            <a:r>
              <a:rPr lang="en-US" sz="1200" dirty="0" smtClean="0"/>
              <a:t>______________________________________________________________________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6(%</a:t>
            </a:r>
            <a:r>
              <a:rPr lang="en-US" sz="1800" dirty="0" err="1" smtClean="0"/>
              <a:t>eax</a:t>
            </a:r>
            <a:r>
              <a:rPr lang="en-US" sz="1800" dirty="0" smtClean="0"/>
              <a:t>),  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7(%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eax</a:t>
            </a:r>
            <a:r>
              <a:rPr lang="en-US" sz="1800" dirty="0" smtClean="0"/>
              <a:t>, 8),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0xA(,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4),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9(%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2),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_____________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 </a:t>
            </a:r>
            <a:r>
              <a:rPr lang="en-US" i="1" dirty="0" smtClean="0"/>
              <a:t>- </a:t>
            </a:r>
            <a:r>
              <a:rPr lang="en-US" dirty="0" smtClean="0"/>
              <a:t>Solution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Suppose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holds value x and %</a:t>
            </a:r>
            <a:r>
              <a:rPr lang="en-US" sz="1800" dirty="0" err="1" smtClean="0"/>
              <a:t>ecx</a:t>
            </a:r>
            <a:r>
              <a:rPr lang="en-US" sz="1800" dirty="0" smtClean="0"/>
              <a:t> holds value y. Fill in the table below with formulas indicating the value that will be stored in register %</a:t>
            </a:r>
            <a:r>
              <a:rPr lang="en-US" sz="1800" dirty="0" err="1" smtClean="0"/>
              <a:t>edx</a:t>
            </a:r>
            <a:r>
              <a:rPr lang="en-US" sz="1800" dirty="0" smtClean="0"/>
              <a:t> for each of the given assembly code instructions: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Instruction                                                        Result</a:t>
            </a:r>
          </a:p>
          <a:p>
            <a:pPr>
              <a:buNone/>
            </a:pPr>
            <a:r>
              <a:rPr lang="en-US" sz="1200" dirty="0" smtClean="0"/>
              <a:t>______________________________________________________________________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6(%</a:t>
            </a:r>
            <a:r>
              <a:rPr lang="en-US" sz="1800" dirty="0" err="1" smtClean="0"/>
              <a:t>eax</a:t>
            </a:r>
            <a:r>
              <a:rPr lang="en-US" sz="1800" dirty="0" smtClean="0"/>
              <a:t>),  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      ____6+x______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  ___</a:t>
            </a:r>
            <a:r>
              <a:rPr lang="en-US" sz="1800" dirty="0" err="1" smtClean="0"/>
              <a:t>x+y</a:t>
            </a:r>
            <a:r>
              <a:rPr lang="en-US" sz="1800" dirty="0" smtClean="0"/>
              <a:t>______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7(%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eax</a:t>
            </a:r>
            <a:r>
              <a:rPr lang="en-US" sz="1800" dirty="0" smtClean="0"/>
              <a:t>, 8),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___7+x+8y___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0xA(,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4),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     ___10+4y____</a:t>
            </a:r>
          </a:p>
          <a:p>
            <a:pPr>
              <a:buNone/>
            </a:pPr>
            <a:r>
              <a:rPr lang="en-US" sz="1800" dirty="0" err="1" smtClean="0"/>
              <a:t>leal</a:t>
            </a:r>
            <a:r>
              <a:rPr lang="en-US" sz="1800" dirty="0" smtClean="0"/>
              <a:t>   9(%</a:t>
            </a:r>
            <a:r>
              <a:rPr lang="en-US" sz="1800" dirty="0" err="1" smtClean="0"/>
              <a:t>eax</a:t>
            </a:r>
            <a:r>
              <a:rPr lang="en-US" sz="1800" dirty="0" smtClean="0"/>
              <a:t>, %</a:t>
            </a:r>
            <a:r>
              <a:rPr lang="en-US" sz="1800" dirty="0" err="1" smtClean="0"/>
              <a:t>ecx</a:t>
            </a:r>
            <a:r>
              <a:rPr lang="en-US" sz="1800" dirty="0" smtClean="0"/>
              <a:t>, 2), %</a:t>
            </a:r>
            <a:r>
              <a:rPr lang="en-US" sz="1800" dirty="0" err="1" smtClean="0"/>
              <a:t>edx</a:t>
            </a:r>
            <a:r>
              <a:rPr lang="en-US" sz="1800" dirty="0" smtClean="0"/>
              <a:t>                       ___9+x+2y___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Instruction                                    Destination                 Value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________________________________________________________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addl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,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	________                  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	________                  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imul</a:t>
            </a:r>
            <a:r>
              <a:rPr lang="en-US" sz="1600" dirty="0" smtClean="0"/>
              <a:t> $16,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	________                  ________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incl</a:t>
            </a:r>
            <a:r>
              <a:rPr lang="en-US" sz="1600" dirty="0" smtClean="0"/>
              <a:t>   8(%</a:t>
            </a:r>
            <a:r>
              <a:rPr lang="en-US" sz="1600" dirty="0" err="1" smtClean="0"/>
              <a:t>eax</a:t>
            </a:r>
            <a:r>
              <a:rPr lang="en-US" sz="1600" dirty="0" smtClean="0"/>
              <a:t>) 		________                  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decl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 		________                  ________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%</a:t>
            </a:r>
            <a:r>
              <a:rPr lang="en-US" sz="1600" dirty="0" err="1" smtClean="0"/>
              <a:t>edx</a:t>
            </a:r>
            <a:r>
              <a:rPr lang="en-US" sz="1600" dirty="0" smtClean="0"/>
              <a:t>, %</a:t>
            </a:r>
            <a:r>
              <a:rPr lang="en-US" sz="1600" dirty="0" err="1" smtClean="0"/>
              <a:t>eax</a:t>
            </a:r>
            <a:r>
              <a:rPr lang="en-US" sz="1600" dirty="0" smtClean="0"/>
              <a:t> 		________                  ________  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5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Assume the following values are stored at the indicated memory addresses and registers</a:t>
            </a:r>
          </a:p>
          <a:p>
            <a:pPr>
              <a:buNone/>
            </a:pPr>
            <a:r>
              <a:rPr lang="en-US" sz="1600" dirty="0" smtClean="0"/>
              <a:t>       Address    Values         Register   Values</a:t>
            </a:r>
          </a:p>
          <a:p>
            <a:pPr>
              <a:buNone/>
            </a:pPr>
            <a:r>
              <a:rPr lang="en-US" sz="1600" dirty="0" smtClean="0"/>
              <a:t>       ---------------------------------------------------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0x100          0xFF          %</a:t>
            </a:r>
            <a:r>
              <a:rPr lang="en-US" sz="1600" dirty="0" err="1" smtClean="0"/>
              <a:t>eax</a:t>
            </a:r>
            <a:r>
              <a:rPr lang="en-US" sz="1600" dirty="0" smtClean="0"/>
              <a:t>       0x100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0x104          0xAB         %</a:t>
            </a:r>
            <a:r>
              <a:rPr lang="en-US" sz="1600" dirty="0" err="1" smtClean="0"/>
              <a:t>ecx</a:t>
            </a:r>
            <a:r>
              <a:rPr lang="en-US" sz="1600" dirty="0" smtClean="0"/>
              <a:t>        0x1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0x108          0x13         %</a:t>
            </a:r>
            <a:r>
              <a:rPr lang="en-US" sz="1600" dirty="0" err="1" smtClean="0"/>
              <a:t>edx</a:t>
            </a:r>
            <a:r>
              <a:rPr lang="en-US" sz="1600" dirty="0" smtClean="0"/>
              <a:t>        0x3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0x10C          0x11        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Fill the following table: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smtClean="0"/>
              <a:t>Instruction                                    Destination                 Value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________________________________________________________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addl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, 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   	_0x100__                  __0x100_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4(%</a:t>
            </a:r>
            <a:r>
              <a:rPr lang="en-US" sz="1600" dirty="0" err="1" smtClean="0"/>
              <a:t>eax</a:t>
            </a:r>
            <a:r>
              <a:rPr lang="en-US" sz="1600" dirty="0" smtClean="0"/>
              <a:t>)         	_0x104__                   __0xA8__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imul</a:t>
            </a:r>
            <a:r>
              <a:rPr lang="en-US" sz="1600" dirty="0" smtClean="0"/>
              <a:t> $16, (%</a:t>
            </a:r>
            <a:r>
              <a:rPr lang="en-US" sz="1600" dirty="0" err="1" smtClean="0"/>
              <a:t>eax</a:t>
            </a:r>
            <a:r>
              <a:rPr lang="en-US" sz="1600" dirty="0" smtClean="0"/>
              <a:t>, %</a:t>
            </a:r>
            <a:r>
              <a:rPr lang="en-US" sz="1600" dirty="0" err="1" smtClean="0"/>
              <a:t>edx</a:t>
            </a:r>
            <a:r>
              <a:rPr lang="en-US" sz="1600" dirty="0" smtClean="0"/>
              <a:t>, 4) 	_0x10C_                    __0x110__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incl</a:t>
            </a:r>
            <a:r>
              <a:rPr lang="en-US" sz="1600" dirty="0" smtClean="0"/>
              <a:t>   8(%</a:t>
            </a:r>
            <a:r>
              <a:rPr lang="en-US" sz="1600" dirty="0" err="1" smtClean="0"/>
              <a:t>eax</a:t>
            </a:r>
            <a:r>
              <a:rPr lang="en-US" sz="1600" dirty="0" smtClean="0"/>
              <a:t>) 		_0x108__                  __0x14_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decl</a:t>
            </a:r>
            <a:r>
              <a:rPr lang="en-US" sz="1600" dirty="0" smtClean="0"/>
              <a:t> %</a:t>
            </a:r>
            <a:r>
              <a:rPr lang="en-US" sz="1600" dirty="0" err="1" smtClean="0"/>
              <a:t>ecx</a:t>
            </a:r>
            <a:r>
              <a:rPr lang="en-US" sz="1600" dirty="0" smtClean="0"/>
              <a:t> 		_%</a:t>
            </a:r>
            <a:r>
              <a:rPr lang="en-US" sz="1600" dirty="0" err="1" smtClean="0"/>
              <a:t>ecx</a:t>
            </a:r>
            <a:r>
              <a:rPr lang="en-US" sz="1600" dirty="0" smtClean="0"/>
              <a:t>__                    __0x0___      </a:t>
            </a:r>
          </a:p>
          <a:p>
            <a:pPr>
              <a:buNone/>
            </a:pPr>
            <a:r>
              <a:rPr lang="en-US" sz="1600" dirty="0" smtClean="0"/>
              <a:t>       </a:t>
            </a:r>
            <a:r>
              <a:rPr lang="en-US" sz="1600" dirty="0" err="1" smtClean="0"/>
              <a:t>subl</a:t>
            </a:r>
            <a:r>
              <a:rPr lang="en-US" sz="1600" dirty="0" smtClean="0"/>
              <a:t> %</a:t>
            </a:r>
            <a:r>
              <a:rPr lang="en-US" sz="1600" dirty="0" err="1" smtClean="0"/>
              <a:t>edx</a:t>
            </a:r>
            <a:r>
              <a:rPr lang="en-US" sz="1600" dirty="0" smtClean="0"/>
              <a:t>, %</a:t>
            </a:r>
            <a:r>
              <a:rPr lang="en-US" sz="1600" dirty="0" err="1" smtClean="0"/>
              <a:t>eax</a:t>
            </a:r>
            <a:r>
              <a:rPr lang="en-US" sz="1600" dirty="0" smtClean="0"/>
              <a:t> 		_%</a:t>
            </a:r>
            <a:r>
              <a:rPr lang="en-US" sz="1600" dirty="0" err="1" smtClean="0"/>
              <a:t>eax</a:t>
            </a:r>
            <a:r>
              <a:rPr lang="en-US" sz="1600" dirty="0" smtClean="0"/>
              <a:t>___                   _0xFD__    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3.5.3: Shift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D=[x</a:t>
            </a:r>
            <a:r>
              <a:rPr lang="en-US" baseline="-25000" dirty="0" smtClean="0"/>
              <a:t>n-1</a:t>
            </a:r>
            <a:r>
              <a:rPr lang="en-US" dirty="0" smtClean="0"/>
              <a:t>,x</a:t>
            </a:r>
            <a:r>
              <a:rPr lang="en-US" baseline="-25000" dirty="0" smtClean="0"/>
              <a:t>n-2</a:t>
            </a:r>
            <a:r>
              <a:rPr lang="en-US" dirty="0" smtClean="0"/>
              <a:t>, …, x</a:t>
            </a:r>
            <a:r>
              <a:rPr lang="en-US" baseline="-25000" dirty="0" smtClean="0"/>
              <a:t>0</a:t>
            </a:r>
            <a:r>
              <a:rPr lang="en-US" dirty="0" smtClean="0"/>
              <a:t>]</a:t>
            </a:r>
          </a:p>
          <a:p>
            <a:r>
              <a:rPr lang="en-US" dirty="0" smtClean="0"/>
              <a:t>Left Shift</a:t>
            </a:r>
          </a:p>
          <a:p>
            <a:pPr lvl="1"/>
            <a:r>
              <a:rPr lang="en-US" dirty="0" smtClean="0"/>
              <a:t>SAL, SHL  are same</a:t>
            </a:r>
          </a:p>
          <a:p>
            <a:pPr lvl="1"/>
            <a:r>
              <a:rPr lang="en-US" dirty="0" smtClean="0"/>
              <a:t>D&lt;&lt;k = [x</a:t>
            </a:r>
            <a:r>
              <a:rPr lang="en-US" baseline="-25000" dirty="0" smtClean="0"/>
              <a:t>n-k-1</a:t>
            </a:r>
            <a:r>
              <a:rPr lang="en-US" dirty="0" smtClean="0"/>
              <a:t>,x</a:t>
            </a:r>
            <a:r>
              <a:rPr lang="en-US" baseline="-25000" dirty="0" smtClean="0"/>
              <a:t>n-k-2</a:t>
            </a:r>
            <a:r>
              <a:rPr lang="en-US" dirty="0" smtClean="0"/>
              <a:t>, …, x</a:t>
            </a:r>
            <a:r>
              <a:rPr lang="en-US" baseline="-25000" dirty="0" smtClean="0"/>
              <a:t>0, </a:t>
            </a:r>
            <a:r>
              <a:rPr lang="en-US" dirty="0" smtClean="0"/>
              <a:t>0,0,…0]</a:t>
            </a:r>
          </a:p>
          <a:p>
            <a:pPr lvl="2"/>
            <a:r>
              <a:rPr lang="en-US" dirty="0" smtClean="0"/>
              <a:t>Dropping off the k most significant bits</a:t>
            </a:r>
          </a:p>
          <a:p>
            <a:r>
              <a:rPr lang="en-US" dirty="0" smtClean="0"/>
              <a:t>Right Shift</a:t>
            </a:r>
          </a:p>
          <a:p>
            <a:pPr lvl="1"/>
            <a:r>
              <a:rPr lang="en-US" dirty="0" smtClean="0"/>
              <a:t>SAR: arithmetic right shift</a:t>
            </a:r>
          </a:p>
          <a:p>
            <a:pPr lvl="2"/>
            <a:r>
              <a:rPr lang="en-US" dirty="0" smtClean="0"/>
              <a:t>D&gt;&gt;</a:t>
            </a:r>
            <a:r>
              <a:rPr lang="en-US" baseline="-25000" dirty="0" err="1" smtClean="0"/>
              <a:t>A</a:t>
            </a:r>
            <a:r>
              <a:rPr lang="en-US" dirty="0" err="1" smtClean="0"/>
              <a:t>k</a:t>
            </a:r>
            <a:r>
              <a:rPr lang="en-US" dirty="0" smtClean="0"/>
              <a:t> = [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n-1,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baseline="-25000" dirty="0" smtClean="0">
                <a:solidFill>
                  <a:srgbClr val="FF0000"/>
                </a:solidFill>
              </a:rPr>
              <a:t>n-1, …, </a:t>
            </a:r>
            <a:r>
              <a:rPr lang="en-US" dirty="0" smtClean="0"/>
              <a:t>x</a:t>
            </a:r>
            <a:r>
              <a:rPr lang="en-US" baseline="-25000" dirty="0" smtClean="0"/>
              <a:t>n-1</a:t>
            </a:r>
            <a:r>
              <a:rPr lang="en-US" dirty="0" smtClean="0"/>
              <a:t>,x</a:t>
            </a:r>
            <a:r>
              <a:rPr lang="en-US" baseline="-25000" dirty="0" smtClean="0"/>
              <a:t>n-2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SHR: logical right shift</a:t>
            </a:r>
          </a:p>
          <a:p>
            <a:pPr lvl="2"/>
            <a:r>
              <a:rPr lang="en-US" dirty="0" smtClean="0"/>
              <a:t>D&gt;&gt;</a:t>
            </a:r>
            <a:r>
              <a:rPr lang="en-US" baseline="-25000" dirty="0" err="1" smtClean="0"/>
              <a:t>L</a:t>
            </a:r>
            <a:r>
              <a:rPr lang="en-US" dirty="0" err="1" smtClean="0"/>
              <a:t>k</a:t>
            </a:r>
            <a:r>
              <a:rPr lang="en-US" dirty="0" smtClean="0"/>
              <a:t> = [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baseline="-25000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0</a:t>
            </a:r>
            <a:r>
              <a:rPr lang="en-US" baseline="-25000" dirty="0" smtClean="0">
                <a:solidFill>
                  <a:srgbClr val="FF0000"/>
                </a:solidFill>
              </a:rPr>
              <a:t>, …,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,x</a:t>
            </a:r>
            <a:r>
              <a:rPr lang="en-US" baseline="-25000" dirty="0" smtClean="0"/>
              <a:t>n-1</a:t>
            </a:r>
            <a:r>
              <a:rPr lang="en-US" dirty="0" smtClean="0"/>
              <a:t>,x</a:t>
            </a:r>
            <a:r>
              <a:rPr lang="en-US" baseline="-25000" dirty="0" smtClean="0"/>
              <a:t>n-2</a:t>
            </a:r>
            <a:r>
              <a:rPr lang="en-US" dirty="0" smtClean="0"/>
              <a:t>, 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Shift Amounts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 is encoded as a single byte, since only shift amounts between 0 and 31 are possible (only the low-order 5 bits of the shift amounts are considered)</a:t>
            </a:r>
          </a:p>
          <a:p>
            <a:pPr lvl="1"/>
            <a:r>
              <a:rPr lang="en-US" dirty="0" smtClean="0"/>
              <a:t>Shift amount is given either as an immediate or in the single byte register element %</a:t>
            </a:r>
            <a:r>
              <a:rPr lang="en-US" dirty="0" err="1" smtClean="0"/>
              <a:t>cl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Suppose we want to generate assembly code for the following C function:</a:t>
            </a:r>
          </a:p>
          <a:p>
            <a:pPr marL="0" indent="0"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shift_left2_rightn(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n) {</a:t>
            </a:r>
          </a:p>
          <a:p>
            <a:pPr marL="0" indent="0">
              <a:buNone/>
            </a:pPr>
            <a:r>
              <a:rPr lang="en-US" sz="2000" i="1" dirty="0" smtClean="0"/>
              <a:t>     x &lt;&lt; = 2;</a:t>
            </a:r>
          </a:p>
          <a:p>
            <a:pPr marL="0" indent="0">
              <a:buNone/>
            </a:pPr>
            <a:r>
              <a:rPr lang="en-US" sz="2000" i="1" dirty="0" smtClean="0"/>
              <a:t>     x &gt;&gt; = n;</a:t>
            </a:r>
          </a:p>
          <a:p>
            <a:pPr marL="0" indent="0">
              <a:buNone/>
            </a:pPr>
            <a:r>
              <a:rPr lang="en-US" sz="2000" i="1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The code that follows is a portion of the assembly code that performs the actual shifts and leaves the final value in register %</a:t>
            </a:r>
            <a:r>
              <a:rPr lang="en-US" sz="2000" dirty="0" err="1" smtClean="0"/>
              <a:t>eax</a:t>
            </a:r>
            <a:r>
              <a:rPr lang="en-US" sz="2000" dirty="0" smtClean="0"/>
              <a:t>. Two key instructions have been omitted. Parameters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are stored at memory locations with offsets 8 and 12, respectively to the address in register %</a:t>
            </a:r>
            <a:r>
              <a:rPr lang="en-US" sz="2000" dirty="0" err="1" smtClean="0"/>
              <a:t>ebp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8(%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// get  </a:t>
            </a:r>
            <a:r>
              <a:rPr lang="en-US" sz="2000" i="1" dirty="0" smtClean="0"/>
              <a:t>x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 &lt;&lt; =2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12(%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ecx</a:t>
            </a:r>
            <a:r>
              <a:rPr lang="en-US" sz="2000" dirty="0" smtClean="0"/>
              <a:t>         // get 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_____________________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&gt;&gt; 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6 -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Suppose we want to generate assembly code for the following C function:</a:t>
            </a:r>
          </a:p>
          <a:p>
            <a:pPr marL="0" indent="0">
              <a:buNone/>
            </a:pPr>
            <a:r>
              <a:rPr lang="en-US" sz="2000" i="1" dirty="0" err="1" smtClean="0"/>
              <a:t>int</a:t>
            </a:r>
            <a:r>
              <a:rPr lang="en-US" sz="2000" i="1" dirty="0" smtClean="0"/>
              <a:t> shift_left2_rightn(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x, </a:t>
            </a:r>
            <a:r>
              <a:rPr lang="en-US" sz="2000" i="1" dirty="0" err="1" smtClean="0"/>
              <a:t>int</a:t>
            </a:r>
            <a:r>
              <a:rPr lang="en-US" sz="2000" i="1" dirty="0" smtClean="0"/>
              <a:t> n) {</a:t>
            </a:r>
          </a:p>
          <a:p>
            <a:pPr marL="0" indent="0">
              <a:buNone/>
            </a:pPr>
            <a:r>
              <a:rPr lang="en-US" sz="2000" i="1" dirty="0" smtClean="0"/>
              <a:t>     x &lt;&lt; = 2;</a:t>
            </a:r>
          </a:p>
          <a:p>
            <a:pPr marL="0" indent="0">
              <a:buNone/>
            </a:pPr>
            <a:r>
              <a:rPr lang="en-US" sz="2000" i="1" dirty="0" smtClean="0"/>
              <a:t>     x &gt;&gt; = n;</a:t>
            </a:r>
          </a:p>
          <a:p>
            <a:pPr marL="0" indent="0">
              <a:buNone/>
            </a:pPr>
            <a:r>
              <a:rPr lang="en-US" sz="2000" i="1" dirty="0" smtClean="0"/>
              <a:t>}</a:t>
            </a:r>
          </a:p>
          <a:p>
            <a:pPr marL="0" indent="0">
              <a:buNone/>
            </a:pPr>
            <a:r>
              <a:rPr lang="en-US" sz="2000" dirty="0" smtClean="0"/>
              <a:t>The code that follows is a portion of the assembly code that performs the actual shifts and leaves the final value in register %</a:t>
            </a:r>
            <a:r>
              <a:rPr lang="en-US" sz="2000" dirty="0" err="1" smtClean="0"/>
              <a:t>eax</a:t>
            </a:r>
            <a:r>
              <a:rPr lang="en-US" sz="2000" dirty="0" smtClean="0"/>
              <a:t>. Two key instructions have been omitted. Parameters </a:t>
            </a:r>
            <a:r>
              <a:rPr lang="en-US" sz="2000" i="1" dirty="0" smtClean="0"/>
              <a:t>x</a:t>
            </a:r>
            <a:r>
              <a:rPr lang="en-US" sz="2000" dirty="0" smtClean="0"/>
              <a:t> and </a:t>
            </a:r>
            <a:r>
              <a:rPr lang="en-US" sz="2000" i="1" dirty="0" smtClean="0"/>
              <a:t>n</a:t>
            </a:r>
            <a:r>
              <a:rPr lang="en-US" sz="2000" dirty="0" smtClean="0"/>
              <a:t> are stored at memory locations with offsets 8 and 12, respectively to the address in register %</a:t>
            </a:r>
            <a:r>
              <a:rPr lang="en-US" sz="2000" dirty="0" err="1" smtClean="0"/>
              <a:t>ebp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8(%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// get  </a:t>
            </a:r>
            <a:r>
              <a:rPr lang="en-US" sz="2000" i="1" dirty="0" smtClean="0"/>
              <a:t>x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</a:t>
            </a:r>
            <a:r>
              <a:rPr lang="en-US" sz="2000" dirty="0" err="1" smtClean="0"/>
              <a:t>sall</a:t>
            </a:r>
            <a:r>
              <a:rPr lang="en-US" sz="2000" dirty="0" smtClean="0"/>
              <a:t>         $2, %</a:t>
            </a:r>
            <a:r>
              <a:rPr lang="en-US" sz="2000" dirty="0" err="1" smtClean="0"/>
              <a:t>eax</a:t>
            </a:r>
            <a:r>
              <a:rPr lang="en-US" sz="2000" dirty="0" smtClean="0"/>
              <a:t>_____ 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 &lt;&lt; =2</a:t>
            </a:r>
          </a:p>
          <a:p>
            <a:pPr marL="457200" indent="-457200">
              <a:buAutoNum type="arabicPeriod"/>
            </a:pPr>
            <a:r>
              <a:rPr lang="en-US" sz="2000" dirty="0" err="1" smtClean="0"/>
              <a:t>movl</a:t>
            </a:r>
            <a:r>
              <a:rPr lang="en-US" sz="2000" dirty="0" smtClean="0"/>
              <a:t>        12(%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ecx</a:t>
            </a:r>
            <a:r>
              <a:rPr lang="en-US" sz="2000" dirty="0" smtClean="0"/>
              <a:t>         // get n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__</a:t>
            </a:r>
            <a:r>
              <a:rPr lang="en-US" sz="2000" dirty="0" err="1" smtClean="0"/>
              <a:t>sarl</a:t>
            </a:r>
            <a:r>
              <a:rPr lang="en-US" sz="2000" dirty="0" smtClean="0"/>
              <a:t>      %</a:t>
            </a:r>
            <a:r>
              <a:rPr lang="en-US" sz="2000" dirty="0" err="1" smtClean="0"/>
              <a:t>cl</a:t>
            </a:r>
            <a:r>
              <a:rPr lang="en-US" sz="2000" dirty="0" smtClean="0"/>
              <a:t>,  %</a:t>
            </a:r>
            <a:r>
              <a:rPr lang="en-US" sz="2000" dirty="0" err="1" smtClean="0"/>
              <a:t>eax</a:t>
            </a:r>
            <a:r>
              <a:rPr lang="en-US" sz="2000" dirty="0" smtClean="0"/>
              <a:t>____         // </a:t>
            </a:r>
            <a:r>
              <a:rPr lang="en-US" sz="2000" i="1" dirty="0" smtClean="0"/>
              <a:t>x</a:t>
            </a:r>
            <a:r>
              <a:rPr lang="en-US" sz="2000" dirty="0" smtClean="0"/>
              <a:t> &gt;&gt; =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Example 4</a:t>
            </a:r>
          </a:p>
          <a:p>
            <a:pPr>
              <a:buNone/>
            </a:pPr>
            <a:r>
              <a:rPr lang="en-US" sz="1900" i="1" dirty="0" smtClean="0"/>
              <a:t>void </a:t>
            </a:r>
            <a:r>
              <a:rPr lang="en-US" sz="1900" i="1" dirty="0" err="1" smtClean="0"/>
              <a:t>array_set</a:t>
            </a:r>
            <a:r>
              <a:rPr lang="en-US" sz="1900" i="1" dirty="0" smtClean="0"/>
              <a:t>(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* s,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value) {</a:t>
            </a:r>
          </a:p>
          <a:p>
            <a:pPr>
              <a:buNone/>
            </a:pPr>
            <a:r>
              <a:rPr lang="en-US" sz="1900" i="1" dirty="0" smtClean="0"/>
              <a:t>	s[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]= value;</a:t>
            </a:r>
          </a:p>
          <a:p>
            <a:pPr>
              <a:buNone/>
            </a:pPr>
            <a:r>
              <a:rPr lang="en-US" sz="1900" i="1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to:</a:t>
            </a:r>
          </a:p>
          <a:p>
            <a:pPr>
              <a:buNone/>
            </a:pPr>
            <a:r>
              <a:rPr lang="en-US" sz="1900" i="1" dirty="0" err="1" smtClean="0"/>
              <a:t>array_set</a:t>
            </a:r>
            <a:r>
              <a:rPr lang="en-US" sz="1900" i="1" dirty="0" smtClean="0"/>
              <a:t>: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pushl</a:t>
            </a:r>
            <a:r>
              <a:rPr lang="en-US" sz="1900" i="1" dirty="0" smtClean="0"/>
              <a:t>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esp</a:t>
            </a:r>
            <a:r>
              <a:rPr lang="en-US" sz="1900" i="1" dirty="0" smtClean="0"/>
              <a:t>, 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                 // add comments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16(%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       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12(%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edx</a:t>
            </a:r>
            <a:r>
              <a:rPr lang="en-US" sz="1900" i="1" dirty="0" smtClean="0"/>
              <a:t>      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8(%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eax</a:t>
            </a:r>
            <a:r>
              <a:rPr lang="en-US" sz="1900" i="1" dirty="0" smtClean="0"/>
              <a:t>        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, (%eax,%edx,4)   //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popl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/>
              <a:t>Example 4</a:t>
            </a:r>
          </a:p>
          <a:p>
            <a:pPr>
              <a:buNone/>
            </a:pPr>
            <a:r>
              <a:rPr lang="en-US" sz="1900" i="1" dirty="0" smtClean="0"/>
              <a:t>void </a:t>
            </a:r>
            <a:r>
              <a:rPr lang="en-US" sz="1900" i="1" dirty="0" err="1" smtClean="0"/>
              <a:t>array_set</a:t>
            </a:r>
            <a:r>
              <a:rPr lang="en-US" sz="1900" i="1" dirty="0" smtClean="0"/>
              <a:t>(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* s,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, </a:t>
            </a:r>
            <a:r>
              <a:rPr lang="en-US" sz="1900" i="1" dirty="0" err="1" smtClean="0"/>
              <a:t>int</a:t>
            </a:r>
            <a:r>
              <a:rPr lang="en-US" sz="1900" i="1" dirty="0" smtClean="0"/>
              <a:t> value) {</a:t>
            </a:r>
          </a:p>
          <a:p>
            <a:pPr>
              <a:buNone/>
            </a:pPr>
            <a:r>
              <a:rPr lang="en-US" sz="1900" i="1" dirty="0" smtClean="0"/>
              <a:t>	s[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]= value;</a:t>
            </a:r>
          </a:p>
          <a:p>
            <a:pPr>
              <a:buNone/>
            </a:pPr>
            <a:r>
              <a:rPr lang="en-US" sz="1900" i="1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to:</a:t>
            </a:r>
          </a:p>
          <a:p>
            <a:pPr>
              <a:buNone/>
            </a:pPr>
            <a:r>
              <a:rPr lang="en-US" sz="1900" i="1" dirty="0" err="1" smtClean="0"/>
              <a:t>array_set</a:t>
            </a:r>
            <a:r>
              <a:rPr lang="en-US" sz="1900" i="1" dirty="0" smtClean="0"/>
              <a:t>: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pushl</a:t>
            </a:r>
            <a:r>
              <a:rPr lang="en-US" sz="1900" i="1" dirty="0" smtClean="0"/>
              <a:t>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esp</a:t>
            </a:r>
            <a:r>
              <a:rPr lang="en-US" sz="1900" i="1" dirty="0" smtClean="0"/>
              <a:t>,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16(%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                     // value into %</a:t>
            </a:r>
            <a:r>
              <a:rPr lang="en-US" sz="1900" i="1" dirty="0" err="1" smtClean="0"/>
              <a:t>ecx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12(%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edx</a:t>
            </a:r>
            <a:r>
              <a:rPr lang="en-US" sz="1900" i="1" dirty="0" smtClean="0"/>
              <a:t>                     // 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 into %</a:t>
            </a:r>
            <a:r>
              <a:rPr lang="en-US" sz="1900" i="1" dirty="0" err="1" smtClean="0"/>
              <a:t>edx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8(%</a:t>
            </a:r>
            <a:r>
              <a:rPr lang="en-US" sz="1900" i="1" dirty="0" err="1" smtClean="0"/>
              <a:t>ebp</a:t>
            </a:r>
            <a:r>
              <a:rPr lang="en-US" sz="1900" i="1" dirty="0" smtClean="0"/>
              <a:t>), %</a:t>
            </a:r>
            <a:r>
              <a:rPr lang="en-US" sz="1900" i="1" dirty="0" err="1" smtClean="0"/>
              <a:t>eax</a:t>
            </a:r>
            <a:r>
              <a:rPr lang="en-US" sz="1900" i="1" dirty="0" smtClean="0"/>
              <a:t>                       // s into %</a:t>
            </a:r>
            <a:r>
              <a:rPr lang="en-US" sz="1900" i="1" dirty="0" err="1" smtClean="0"/>
              <a:t>eax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movl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ecx</a:t>
            </a:r>
            <a:r>
              <a:rPr lang="en-US" sz="1900" i="1" dirty="0" smtClean="0"/>
              <a:t>, (%eax,%edx,4)            // value into memory at (s + 4*</a:t>
            </a:r>
            <a:r>
              <a:rPr lang="en-US" sz="1900" i="1" dirty="0" err="1" smtClean="0"/>
              <a:t>i</a:t>
            </a:r>
            <a:r>
              <a:rPr lang="en-US" sz="1900" i="1" dirty="0" smtClean="0"/>
              <a:t>)</a:t>
            </a:r>
          </a:p>
          <a:p>
            <a:pPr>
              <a:buNone/>
            </a:pPr>
            <a:r>
              <a:rPr lang="en-US" sz="1900" i="1" dirty="0" smtClean="0"/>
              <a:t>        </a:t>
            </a:r>
            <a:r>
              <a:rPr lang="en-US" sz="1900" i="1" dirty="0" err="1" smtClean="0"/>
              <a:t>popl</a:t>
            </a:r>
            <a:r>
              <a:rPr lang="en-US" sz="1900" i="1" dirty="0" smtClean="0"/>
              <a:t>    %</a:t>
            </a:r>
            <a:r>
              <a:rPr lang="en-US" sz="1900" i="1" dirty="0" err="1" smtClean="0"/>
              <a:t>ebp</a:t>
            </a:r>
            <a:endParaRPr lang="en-US" sz="1900" i="1" dirty="0" smtClean="0"/>
          </a:p>
          <a:p>
            <a:pPr>
              <a:buNone/>
            </a:pPr>
            <a:r>
              <a:rPr lang="en-US" sz="1900" i="1" dirty="0" smtClean="0"/>
              <a:t>        ret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machine specific</a:t>
            </a:r>
          </a:p>
          <a:p>
            <a:r>
              <a:rPr lang="en-US" dirty="0" smtClean="0"/>
              <a:t>Why study it?</a:t>
            </a:r>
          </a:p>
          <a:p>
            <a:pPr lvl="1"/>
            <a:r>
              <a:rPr lang="en-US" dirty="0" smtClean="0"/>
              <a:t>Being able to read and understand it is an important skill for serious programmers.</a:t>
            </a:r>
          </a:p>
          <a:p>
            <a:pPr lvl="1"/>
            <a:r>
              <a:rPr lang="en-US" dirty="0" smtClean="0"/>
              <a:t>Shifted over the years from one of being able to </a:t>
            </a:r>
            <a:r>
              <a:rPr lang="en-US" dirty="0" smtClean="0">
                <a:solidFill>
                  <a:srgbClr val="FF0000"/>
                </a:solidFill>
              </a:rPr>
              <a:t>write programs </a:t>
            </a:r>
            <a:r>
              <a:rPr lang="en-US" dirty="0" smtClean="0"/>
              <a:t>directly in assembly to one of being able to </a:t>
            </a:r>
            <a:r>
              <a:rPr lang="en-US" dirty="0" smtClean="0">
                <a:solidFill>
                  <a:srgbClr val="FF0000"/>
                </a:solidFill>
              </a:rPr>
              <a:t>read and understand </a:t>
            </a:r>
            <a:r>
              <a:rPr lang="en-US" dirty="0" smtClean="0"/>
              <a:t>the code generated by compilers.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Example 5: Examples 4 using short</a:t>
            </a:r>
          </a:p>
          <a:p>
            <a:pPr>
              <a:buNone/>
            </a:pPr>
            <a:r>
              <a:rPr lang="en-US" sz="1800" i="1" dirty="0" smtClean="0"/>
              <a:t>void </a:t>
            </a:r>
            <a:r>
              <a:rPr lang="en-US" sz="1800" i="1" dirty="0" err="1" smtClean="0"/>
              <a:t>array_set</a:t>
            </a:r>
            <a:r>
              <a:rPr lang="en-US" sz="1800" i="1" dirty="0" smtClean="0"/>
              <a:t>(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* s,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value) {</a:t>
            </a:r>
          </a:p>
          <a:p>
            <a:pPr>
              <a:buNone/>
            </a:pPr>
            <a:r>
              <a:rPr lang="en-US" sz="1800" i="1" dirty="0" smtClean="0"/>
              <a:t>	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]= value;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i="1" dirty="0" smtClean="0"/>
              <a:t>Compiles to:</a:t>
            </a:r>
          </a:p>
          <a:p>
            <a:pPr>
              <a:buNone/>
            </a:pPr>
            <a:r>
              <a:rPr lang="en-US" sz="1800" i="1" dirty="0" err="1" smtClean="0"/>
              <a:t>array_set</a:t>
            </a:r>
            <a:r>
              <a:rPr lang="en-US" sz="1800" i="1" dirty="0" smtClean="0"/>
              <a:t>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                  // add comments here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16(%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ecx</a:t>
            </a:r>
            <a:r>
              <a:rPr lang="en-US" sz="1800" i="1" dirty="0" smtClean="0"/>
              <a:t>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// 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// 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</a:t>
            </a:r>
            <a:r>
              <a:rPr lang="en-US" sz="1800" i="1" dirty="0" err="1" smtClean="0">
                <a:solidFill>
                  <a:srgbClr val="FF0000"/>
                </a:solidFill>
              </a:rPr>
              <a:t>w</a:t>
            </a:r>
            <a:r>
              <a:rPr lang="en-US" sz="1800" i="1" dirty="0" smtClean="0"/>
              <a:t>  </a:t>
            </a:r>
            <a:r>
              <a:rPr lang="en-US" sz="1800" i="1" dirty="0" smtClean="0">
                <a:solidFill>
                  <a:srgbClr val="FF0000"/>
                </a:solidFill>
              </a:rPr>
              <a:t>%</a:t>
            </a:r>
            <a:r>
              <a:rPr lang="en-US" sz="1800" i="1" dirty="0" err="1" smtClean="0">
                <a:solidFill>
                  <a:srgbClr val="FF0000"/>
                </a:solidFill>
              </a:rPr>
              <a:t>cx</a:t>
            </a:r>
            <a:r>
              <a:rPr lang="en-US" sz="1800" i="1" dirty="0" smtClean="0"/>
              <a:t>, (%eax,%edx,</a:t>
            </a:r>
            <a:r>
              <a:rPr lang="en-US" sz="1800" i="1" dirty="0" smtClean="0">
                <a:solidFill>
                  <a:srgbClr val="FF0000"/>
                </a:solidFill>
              </a:rPr>
              <a:t>2</a:t>
            </a:r>
            <a:r>
              <a:rPr lang="en-US" sz="1800" i="1" dirty="0" smtClean="0"/>
              <a:t>)    //  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Note:   the use of </a:t>
            </a:r>
            <a:r>
              <a:rPr lang="en-US" sz="1800" dirty="0" err="1" smtClean="0"/>
              <a:t>movw</a:t>
            </a:r>
            <a:r>
              <a:rPr lang="en-US" sz="1800" dirty="0" smtClean="0"/>
              <a:t> and </a:t>
            </a:r>
            <a:r>
              <a:rPr lang="en-US" sz="1800" dirty="0" err="1" smtClean="0"/>
              <a:t>cx</a:t>
            </a:r>
            <a:r>
              <a:rPr lang="en-US" sz="1800" dirty="0" smtClean="0"/>
              <a:t> instead of </a:t>
            </a:r>
            <a:r>
              <a:rPr lang="en-US" sz="1800" dirty="0" err="1" smtClean="0"/>
              <a:t>movl</a:t>
            </a:r>
            <a:r>
              <a:rPr lang="en-US" sz="1800" dirty="0" smtClean="0"/>
              <a:t> and </a:t>
            </a:r>
            <a:r>
              <a:rPr lang="en-US" sz="1800" dirty="0" err="1" smtClean="0"/>
              <a:t>ecx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Note:  4 bytes are used to store value on the stack, even though only 2 are needed.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Example 5: Examples 4 using short</a:t>
            </a:r>
          </a:p>
          <a:p>
            <a:pPr>
              <a:buNone/>
            </a:pPr>
            <a:r>
              <a:rPr lang="en-US" sz="1800" i="1" dirty="0" smtClean="0"/>
              <a:t>void </a:t>
            </a:r>
            <a:r>
              <a:rPr lang="en-US" sz="1800" i="1" dirty="0" err="1" smtClean="0"/>
              <a:t>array_set</a:t>
            </a:r>
            <a:r>
              <a:rPr lang="en-US" sz="1800" i="1" dirty="0" smtClean="0"/>
              <a:t>(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* s,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, </a:t>
            </a:r>
            <a:r>
              <a:rPr lang="en-US" sz="1800" i="1" dirty="0" smtClean="0">
                <a:solidFill>
                  <a:srgbClr val="FF0000"/>
                </a:solidFill>
              </a:rPr>
              <a:t>short</a:t>
            </a:r>
            <a:r>
              <a:rPr lang="en-US" sz="1800" i="1" dirty="0" smtClean="0"/>
              <a:t> value) {</a:t>
            </a:r>
          </a:p>
          <a:p>
            <a:pPr>
              <a:buNone/>
            </a:pPr>
            <a:r>
              <a:rPr lang="en-US" sz="1800" i="1" dirty="0" smtClean="0"/>
              <a:t>	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]= value;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i="1" dirty="0" smtClean="0"/>
              <a:t>Compiles to:</a:t>
            </a:r>
          </a:p>
          <a:p>
            <a:pPr>
              <a:buNone/>
            </a:pPr>
            <a:r>
              <a:rPr lang="en-US" sz="1800" i="1" dirty="0" err="1" smtClean="0"/>
              <a:t>array_set</a:t>
            </a:r>
            <a:r>
              <a:rPr lang="en-US" sz="1800" i="1" dirty="0" smtClean="0"/>
              <a:t>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16(%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ecx</a:t>
            </a:r>
            <a:r>
              <a:rPr lang="en-US" sz="1800" i="1" dirty="0" smtClean="0"/>
              <a:t>                     // value into %</a:t>
            </a:r>
            <a:r>
              <a:rPr lang="en-US" sz="1800" i="1" dirty="0" err="1" smtClean="0"/>
              <a:t>ecx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  //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  // s into %</a:t>
            </a:r>
            <a:r>
              <a:rPr lang="en-US" sz="1800" i="1" dirty="0" err="1" smtClean="0"/>
              <a:t>eax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</a:t>
            </a:r>
            <a:r>
              <a:rPr lang="en-US" sz="1800" i="1" dirty="0" err="1" smtClean="0">
                <a:solidFill>
                  <a:srgbClr val="FF0000"/>
                </a:solidFill>
              </a:rPr>
              <a:t>w</a:t>
            </a:r>
            <a:r>
              <a:rPr lang="en-US" sz="1800" i="1" dirty="0" smtClean="0"/>
              <a:t>  </a:t>
            </a:r>
            <a:r>
              <a:rPr lang="en-US" sz="1800" i="1" dirty="0" smtClean="0">
                <a:solidFill>
                  <a:srgbClr val="FF0000"/>
                </a:solidFill>
              </a:rPr>
              <a:t>%</a:t>
            </a:r>
            <a:r>
              <a:rPr lang="en-US" sz="1800" i="1" dirty="0" err="1" smtClean="0">
                <a:solidFill>
                  <a:srgbClr val="FF0000"/>
                </a:solidFill>
              </a:rPr>
              <a:t>cx</a:t>
            </a:r>
            <a:r>
              <a:rPr lang="en-US" sz="1800" i="1" dirty="0" smtClean="0"/>
              <a:t>, (%eax,%edx,</a:t>
            </a:r>
            <a:r>
              <a:rPr lang="en-US" sz="1800" i="1" dirty="0" smtClean="0">
                <a:solidFill>
                  <a:srgbClr val="FF0000"/>
                </a:solidFill>
              </a:rPr>
              <a:t>2</a:t>
            </a:r>
            <a:r>
              <a:rPr lang="en-US" sz="1800" i="1" dirty="0" smtClean="0"/>
              <a:t>)               // value into memory at (s+ 2*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r>
              <a:rPr lang="en-US" sz="1800" dirty="0" smtClean="0"/>
              <a:t>Note:   the use of </a:t>
            </a:r>
            <a:r>
              <a:rPr lang="en-US" sz="1800" dirty="0" err="1" smtClean="0"/>
              <a:t>movw</a:t>
            </a:r>
            <a:r>
              <a:rPr lang="en-US" sz="1800" dirty="0" smtClean="0"/>
              <a:t> and </a:t>
            </a:r>
            <a:r>
              <a:rPr lang="en-US" sz="1800" dirty="0" err="1" smtClean="0"/>
              <a:t>cx</a:t>
            </a:r>
            <a:r>
              <a:rPr lang="en-US" sz="1800" dirty="0" smtClean="0"/>
              <a:t> instead of </a:t>
            </a:r>
            <a:r>
              <a:rPr lang="en-US" sz="1800" dirty="0" err="1" smtClean="0"/>
              <a:t>movl</a:t>
            </a:r>
            <a:r>
              <a:rPr lang="en-US" sz="1800" dirty="0" smtClean="0"/>
              <a:t> and </a:t>
            </a:r>
            <a:r>
              <a:rPr lang="en-US" sz="1800" dirty="0" err="1" smtClean="0"/>
              <a:t>ecx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Note:  4 bytes are used to store value on the stack, even though only 2 are needed.</a:t>
            </a:r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sz="1800" i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Example 6: using long </a:t>
            </a:r>
            <a:r>
              <a:rPr lang="en-US" sz="2000" dirty="0" err="1" smtClean="0"/>
              <a:t>long</a:t>
            </a:r>
            <a:endParaRPr lang="en-US" sz="2000" dirty="0" smtClean="0"/>
          </a:p>
          <a:p>
            <a:pPr>
              <a:buNone/>
            </a:pPr>
            <a:r>
              <a:rPr lang="en-US" sz="1800" i="1" dirty="0" smtClean="0"/>
              <a:t>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 array(long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* s,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{</a:t>
            </a:r>
          </a:p>
          <a:p>
            <a:pPr>
              <a:buNone/>
            </a:pPr>
            <a:r>
              <a:rPr lang="en-US" sz="1800" i="1" dirty="0" smtClean="0"/>
              <a:t>	return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dirty="0" smtClean="0"/>
              <a:t>Compiles to:</a:t>
            </a:r>
          </a:p>
          <a:p>
            <a:pPr>
              <a:buNone/>
            </a:pPr>
            <a:r>
              <a:rPr lang="en-US" sz="1800" i="1" dirty="0" smtClean="0"/>
              <a:t>array: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                       // add comments here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leal</a:t>
            </a:r>
            <a:r>
              <a:rPr lang="en-US" sz="1800" i="1" dirty="0" smtClean="0"/>
              <a:t>    (%eax,%edx,8),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4(%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//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dirty="0" smtClean="0"/>
              <a:t>Example 6: using long </a:t>
            </a:r>
            <a:r>
              <a:rPr lang="en-US" sz="2000" dirty="0" err="1" smtClean="0"/>
              <a:t>long</a:t>
            </a:r>
            <a:endParaRPr lang="en-US" sz="2000" dirty="0" smtClean="0"/>
          </a:p>
          <a:p>
            <a:pPr>
              <a:buNone/>
            </a:pPr>
            <a:r>
              <a:rPr lang="en-US" sz="1800" i="1" dirty="0" smtClean="0"/>
              <a:t>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 array(long </a:t>
            </a:r>
            <a:r>
              <a:rPr lang="en-US" sz="1800" i="1" dirty="0" err="1" smtClean="0"/>
              <a:t>long</a:t>
            </a:r>
            <a:r>
              <a:rPr lang="en-US" sz="1800" i="1" dirty="0" smtClean="0"/>
              <a:t>* s, </a:t>
            </a:r>
            <a:r>
              <a:rPr lang="en-US" sz="1800" i="1" dirty="0" err="1" smtClean="0"/>
              <a:t>int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) {</a:t>
            </a:r>
          </a:p>
          <a:p>
            <a:pPr>
              <a:buNone/>
            </a:pPr>
            <a:r>
              <a:rPr lang="en-US" sz="1800" i="1" dirty="0" smtClean="0"/>
              <a:t>	return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];</a:t>
            </a:r>
          </a:p>
          <a:p>
            <a:pPr>
              <a:buNone/>
            </a:pPr>
            <a:r>
              <a:rPr lang="en-US" sz="1800" i="1" dirty="0" smtClean="0"/>
              <a:t>}</a:t>
            </a:r>
          </a:p>
          <a:p>
            <a:pPr>
              <a:buNone/>
            </a:pPr>
            <a:r>
              <a:rPr lang="en-US" sz="1800" dirty="0" smtClean="0"/>
              <a:t>Compiles to:</a:t>
            </a:r>
          </a:p>
          <a:p>
            <a:pPr>
              <a:buNone/>
            </a:pPr>
            <a:r>
              <a:rPr lang="en-US" sz="1800" i="1" dirty="0" smtClean="0"/>
              <a:t>array:</a:t>
            </a:r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pushl</a:t>
            </a:r>
            <a:r>
              <a:rPr lang="en-US" sz="1800" i="1" dirty="0" smtClean="0"/>
              <a:t>  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esp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ebp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12(%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    // </a:t>
            </a:r>
            <a:r>
              <a:rPr lang="en-US" sz="1800" i="1" dirty="0" err="1" smtClean="0"/>
              <a:t>mov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8(%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    // s into %</a:t>
            </a:r>
            <a:r>
              <a:rPr lang="en-US" sz="1800" i="1" dirty="0" err="1" smtClean="0"/>
              <a:t>eax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leal</a:t>
            </a:r>
            <a:r>
              <a:rPr lang="en-US" sz="1800" i="1" dirty="0" smtClean="0"/>
              <a:t>    (%eax,%edx,8),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// address of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eax</a:t>
            </a:r>
            <a:r>
              <a:rPr lang="en-US" sz="1800" i="1" dirty="0" smtClean="0"/>
              <a:t>                           // low 32 bits of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movl</a:t>
            </a:r>
            <a:r>
              <a:rPr lang="en-US" sz="1800" i="1" dirty="0" smtClean="0"/>
              <a:t>    4(%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),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                         // high 32 bits of s[</a:t>
            </a:r>
            <a:r>
              <a:rPr lang="en-US" sz="1800" i="1" dirty="0" err="1" smtClean="0"/>
              <a:t>i</a:t>
            </a:r>
            <a:r>
              <a:rPr lang="en-US" sz="1800" i="1" dirty="0" smtClean="0"/>
              <a:t>] into %</a:t>
            </a:r>
            <a:r>
              <a:rPr lang="en-US" sz="1800" i="1" dirty="0" err="1" smtClean="0"/>
              <a:t>edx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</a:t>
            </a:r>
            <a:r>
              <a:rPr lang="en-US" sz="1800" i="1" dirty="0" err="1" smtClean="0"/>
              <a:t>popl</a:t>
            </a:r>
            <a:r>
              <a:rPr lang="en-US" sz="1800" i="1" dirty="0" smtClean="0"/>
              <a:t>    %</a:t>
            </a:r>
            <a:r>
              <a:rPr lang="en-US" sz="1800" i="1" dirty="0" err="1" smtClean="0"/>
              <a:t>ebp</a:t>
            </a:r>
            <a:r>
              <a:rPr lang="en-US" sz="1800" i="1" dirty="0" smtClean="0"/>
              <a:t>                                          // 64-bit return value in %</a:t>
            </a:r>
            <a:r>
              <a:rPr lang="en-US" sz="1800" i="1" dirty="0" err="1" smtClean="0"/>
              <a:t>edx</a:t>
            </a:r>
            <a:r>
              <a:rPr lang="en-US" sz="1800" i="1" dirty="0" smtClean="0"/>
              <a:t>, %</a:t>
            </a:r>
            <a:r>
              <a:rPr lang="en-US" sz="1800" i="1" dirty="0" err="1" smtClean="0"/>
              <a:t>eax</a:t>
            </a:r>
            <a:endParaRPr lang="en-US" sz="1800" i="1" dirty="0" smtClean="0"/>
          </a:p>
          <a:p>
            <a:pPr>
              <a:buNone/>
            </a:pPr>
            <a:r>
              <a:rPr lang="en-US" sz="1800" i="1" dirty="0" smtClean="0"/>
              <a:t>        ret</a:t>
            </a:r>
          </a:p>
          <a:p>
            <a:pPr>
              <a:buNone/>
            </a:pPr>
            <a:endParaRPr lang="en-US" sz="180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7:  Using Pointer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5600" dirty="0" smtClean="0"/>
              <a:t>void exchange(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xp</a:t>
            </a:r>
            <a:r>
              <a:rPr lang="en-US" sz="5600" dirty="0" smtClean="0"/>
              <a:t>, 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yp</a:t>
            </a:r>
            <a:r>
              <a:rPr lang="en-US" sz="56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temp = *</a:t>
            </a:r>
            <a:r>
              <a:rPr lang="en-US" sz="5600" dirty="0" err="1" smtClean="0"/>
              <a:t>xp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xp</a:t>
            </a:r>
            <a:r>
              <a:rPr lang="en-US" sz="5600" dirty="0" smtClean="0"/>
              <a:t> = *</a:t>
            </a:r>
            <a:r>
              <a:rPr lang="en-US" sz="5600" dirty="0" err="1" smtClean="0"/>
              <a:t>yp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yp</a:t>
            </a:r>
            <a:r>
              <a:rPr lang="en-US" sz="5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6400" dirty="0" smtClean="0"/>
              <a:t>Compiles to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exchange: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movl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esp</a:t>
            </a:r>
            <a:r>
              <a:rPr lang="en-US" sz="5600" dirty="0" smtClean="0">
                <a:solidFill>
                  <a:srgbClr val="00B050"/>
                </a:solidFill>
              </a:rPr>
              <a:t>,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r>
              <a:rPr lang="en-US" sz="56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r>
              <a:rPr lang="en-US" sz="5600" dirty="0" smtClean="0">
                <a:solidFill>
                  <a:srgbClr val="00B050"/>
                </a:solidFill>
              </a:rPr>
              <a:t>                                    // add comments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//     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ecx</a:t>
            </a:r>
            <a:r>
              <a:rPr lang="en-US" sz="5600" dirty="0" smtClean="0"/>
              <a:t>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                      // 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     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r>
              <a:rPr lang="en-US" sz="5600" dirty="0" smtClean="0">
                <a:solidFill>
                  <a:srgbClr val="00B050"/>
                </a:solidFill>
              </a:rPr>
              <a:t>                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r>
              <a:rPr lang="en-US" sz="5600" dirty="0" smtClean="0">
                <a:solidFill>
                  <a:srgbClr val="00B050"/>
                </a:solidFill>
              </a:rPr>
              <a:t>                                     //</a:t>
            </a:r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r>
              <a:rPr lang="en-US" sz="5600" dirty="0" smtClean="0"/>
              <a:t>Question:   It takes </a:t>
            </a:r>
            <a:r>
              <a:rPr lang="en-US" sz="5600" dirty="0" smtClean="0"/>
              <a:t>6 </a:t>
            </a:r>
            <a:r>
              <a:rPr lang="en-US" sz="5600" dirty="0" err="1" smtClean="0"/>
              <a:t>movl</a:t>
            </a:r>
            <a:r>
              <a:rPr lang="en-US" sz="5600" dirty="0" smtClean="0"/>
              <a:t> instructions to do the exchange.   The C source code does this in 3 moves?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7:  Using Pointer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5600" dirty="0" smtClean="0"/>
              <a:t>void exchange(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xp</a:t>
            </a:r>
            <a:r>
              <a:rPr lang="en-US" sz="5600" dirty="0" smtClean="0"/>
              <a:t>, </a:t>
            </a:r>
            <a:r>
              <a:rPr lang="en-US" sz="5600" dirty="0" err="1" smtClean="0"/>
              <a:t>int</a:t>
            </a:r>
            <a:r>
              <a:rPr lang="en-US" sz="5600" dirty="0" smtClean="0"/>
              <a:t> *</a:t>
            </a:r>
            <a:r>
              <a:rPr lang="en-US" sz="5600" dirty="0" err="1" smtClean="0"/>
              <a:t>yp</a:t>
            </a:r>
            <a:r>
              <a:rPr lang="en-US" sz="5600" dirty="0" smtClean="0"/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temp = *</a:t>
            </a:r>
            <a:r>
              <a:rPr lang="en-US" sz="5600" dirty="0" err="1" smtClean="0"/>
              <a:t>xp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xp</a:t>
            </a:r>
            <a:r>
              <a:rPr lang="en-US" sz="5600" dirty="0" smtClean="0"/>
              <a:t> = *</a:t>
            </a:r>
            <a:r>
              <a:rPr lang="en-US" sz="5600" dirty="0" err="1" smtClean="0"/>
              <a:t>yp</a:t>
            </a:r>
            <a:r>
              <a:rPr lang="en-US" sz="56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        *</a:t>
            </a:r>
            <a:r>
              <a:rPr lang="en-US" sz="5600" dirty="0" err="1" smtClean="0"/>
              <a:t>yp</a:t>
            </a:r>
            <a:r>
              <a:rPr lang="en-US" sz="5600" dirty="0" smtClean="0"/>
              <a:t> = temp;</a:t>
            </a:r>
          </a:p>
          <a:p>
            <a:pPr>
              <a:spcBef>
                <a:spcPts val="0"/>
              </a:spcBef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r>
              <a:rPr lang="en-US" sz="6400" dirty="0" smtClean="0"/>
              <a:t>Compiles to</a:t>
            </a:r>
          </a:p>
          <a:p>
            <a:pPr>
              <a:buNone/>
            </a:pP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exchange: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movl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esp</a:t>
            </a:r>
            <a:r>
              <a:rPr lang="en-US" sz="5600" dirty="0" smtClean="0">
                <a:solidFill>
                  <a:srgbClr val="00B050"/>
                </a:solidFill>
              </a:rPr>
              <a:t>,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pushl</a:t>
            </a:r>
            <a:r>
              <a:rPr lang="en-US" sz="5600" dirty="0" smtClean="0">
                <a:solidFill>
                  <a:srgbClr val="00B050"/>
                </a:solidFill>
              </a:rPr>
              <a:t>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// %</a:t>
            </a:r>
            <a:r>
              <a:rPr lang="en-US" sz="5600" dirty="0" err="1" smtClean="0"/>
              <a:t>edx</a:t>
            </a:r>
            <a:r>
              <a:rPr lang="en-US" sz="5600" dirty="0" smtClean="0"/>
              <a:t> = </a:t>
            </a:r>
            <a:r>
              <a:rPr lang="en-US" sz="5600" dirty="0" err="1" smtClean="0"/>
              <a:t>xp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ecx</a:t>
            </a:r>
            <a:r>
              <a:rPr lang="en-US" sz="5600" dirty="0" smtClean="0"/>
              <a:t>        // %</a:t>
            </a:r>
            <a:r>
              <a:rPr lang="en-US" sz="5600" dirty="0" err="1" smtClean="0"/>
              <a:t>ecx</a:t>
            </a:r>
            <a:r>
              <a:rPr lang="en-US" sz="5600" dirty="0" smtClean="0"/>
              <a:t> = </a:t>
            </a:r>
            <a:r>
              <a:rPr lang="en-US" sz="5600" dirty="0" err="1" smtClean="0"/>
              <a:t>yp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             // 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xp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),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              //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yp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eax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edx</a:t>
            </a:r>
            <a:r>
              <a:rPr lang="en-US" sz="5600" dirty="0" smtClean="0">
                <a:solidFill>
                  <a:srgbClr val="FF0000"/>
                </a:solidFill>
              </a:rPr>
              <a:t>)             // *</a:t>
            </a:r>
            <a:r>
              <a:rPr lang="en-US" sz="5600" dirty="0" err="1" smtClean="0">
                <a:solidFill>
                  <a:srgbClr val="FF0000"/>
                </a:solidFill>
              </a:rPr>
              <a:t>xp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yp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movl</a:t>
            </a:r>
            <a:r>
              <a:rPr lang="en-US" sz="5600" dirty="0" smtClean="0">
                <a:solidFill>
                  <a:srgbClr val="FF0000"/>
                </a:solidFill>
              </a:rPr>
              <a:t>    %</a:t>
            </a:r>
            <a:r>
              <a:rPr lang="en-US" sz="5600" dirty="0" err="1" smtClean="0">
                <a:solidFill>
                  <a:srgbClr val="FF0000"/>
                </a:solidFill>
              </a:rPr>
              <a:t>ebx</a:t>
            </a:r>
            <a:r>
              <a:rPr lang="en-US" sz="5600" dirty="0" smtClean="0">
                <a:solidFill>
                  <a:srgbClr val="FF0000"/>
                </a:solidFill>
              </a:rPr>
              <a:t>, (%</a:t>
            </a:r>
            <a:r>
              <a:rPr lang="en-US" sz="5600" dirty="0" err="1" smtClean="0">
                <a:solidFill>
                  <a:srgbClr val="FF0000"/>
                </a:solidFill>
              </a:rPr>
              <a:t>ecx</a:t>
            </a:r>
            <a:r>
              <a:rPr lang="en-US" sz="5600" dirty="0" smtClean="0">
                <a:solidFill>
                  <a:srgbClr val="FF0000"/>
                </a:solidFill>
              </a:rPr>
              <a:t>)             //  *</a:t>
            </a:r>
            <a:r>
              <a:rPr lang="en-US" sz="5600" dirty="0" err="1" smtClean="0">
                <a:solidFill>
                  <a:srgbClr val="FF0000"/>
                </a:solidFill>
              </a:rPr>
              <a:t>yp</a:t>
            </a:r>
            <a:r>
              <a:rPr lang="en-US" sz="5600" dirty="0" smtClean="0">
                <a:solidFill>
                  <a:srgbClr val="FF0000"/>
                </a:solidFill>
              </a:rPr>
              <a:t> = *</a:t>
            </a:r>
            <a:r>
              <a:rPr lang="en-US" sz="5600" dirty="0" err="1" smtClean="0">
                <a:solidFill>
                  <a:srgbClr val="FF0000"/>
                </a:solidFill>
              </a:rPr>
              <a:t>xp</a:t>
            </a:r>
            <a:endParaRPr lang="en-US" sz="5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ebx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>
                <a:solidFill>
                  <a:srgbClr val="00B050"/>
                </a:solidFill>
              </a:rPr>
              <a:t>        </a:t>
            </a:r>
            <a:r>
              <a:rPr lang="en-US" sz="5600" dirty="0" err="1" smtClean="0">
                <a:solidFill>
                  <a:srgbClr val="00B050"/>
                </a:solidFill>
              </a:rPr>
              <a:t>popl</a:t>
            </a:r>
            <a:r>
              <a:rPr lang="en-US" sz="5600" dirty="0" smtClean="0">
                <a:solidFill>
                  <a:srgbClr val="00B050"/>
                </a:solidFill>
              </a:rPr>
              <a:t>    %</a:t>
            </a:r>
            <a:r>
              <a:rPr lang="en-US" sz="5600" dirty="0" err="1" smtClean="0">
                <a:solidFill>
                  <a:srgbClr val="00B050"/>
                </a:solidFill>
              </a:rPr>
              <a:t>ebp</a:t>
            </a:r>
            <a:endParaRPr lang="en-US" sz="5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r>
              <a:rPr lang="en-US" sz="5600" dirty="0" smtClean="0"/>
              <a:t>Question:   It takes </a:t>
            </a:r>
            <a:r>
              <a:rPr lang="en-US" sz="5600" dirty="0" smtClean="0"/>
              <a:t>6 </a:t>
            </a:r>
            <a:r>
              <a:rPr lang="en-US" sz="5600" dirty="0" err="1" smtClean="0"/>
              <a:t>movl</a:t>
            </a:r>
            <a:r>
              <a:rPr lang="en-US" sz="5600" dirty="0" smtClean="0"/>
              <a:t> instructions to do the exchange.   The C source code does this in 3 moves?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8: Arithmetic and Logical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3000" dirty="0" err="1" smtClean="0"/>
              <a:t>int</a:t>
            </a:r>
            <a:r>
              <a:rPr lang="fr-FR" sz="3000" dirty="0" smtClean="0"/>
              <a:t> </a:t>
            </a:r>
            <a:r>
              <a:rPr lang="fr-FR" sz="3000" dirty="0" err="1" smtClean="0"/>
              <a:t>arith</a:t>
            </a:r>
            <a:r>
              <a:rPr lang="fr-FR" sz="3000" dirty="0" smtClean="0"/>
              <a:t>(</a:t>
            </a:r>
            <a:r>
              <a:rPr lang="fr-FR" sz="3000" dirty="0" err="1" smtClean="0"/>
              <a:t>int</a:t>
            </a:r>
            <a:r>
              <a:rPr lang="fr-FR" sz="3000" dirty="0" smtClean="0"/>
              <a:t> x, </a:t>
            </a:r>
            <a:r>
              <a:rPr lang="fr-FR" sz="3000" dirty="0" err="1" smtClean="0"/>
              <a:t>int</a:t>
            </a:r>
            <a:r>
              <a:rPr lang="fr-FR" sz="3000" dirty="0" smtClean="0"/>
              <a:t> y, </a:t>
            </a:r>
            <a:r>
              <a:rPr lang="fr-FR" sz="3000" dirty="0" err="1" smtClean="0"/>
              <a:t>int</a:t>
            </a:r>
            <a:r>
              <a:rPr lang="fr-FR" sz="3000" dirty="0" smtClean="0"/>
              <a:t> z) {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t1 = x + y;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t2 = z + t1;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t3 = x + 4;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t4 = y * 48;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t5 = t3 + t4;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</a:t>
            </a:r>
            <a:r>
              <a:rPr lang="fr-FR" sz="3000" dirty="0" err="1" smtClean="0"/>
              <a:t>rval</a:t>
            </a:r>
            <a:r>
              <a:rPr lang="fr-FR" sz="3000" dirty="0" smtClean="0"/>
              <a:t> = t2 * t5;</a:t>
            </a:r>
          </a:p>
          <a:p>
            <a:pPr>
              <a:buNone/>
            </a:pPr>
            <a:r>
              <a:rPr lang="fr-FR" sz="3000" dirty="0" smtClean="0"/>
              <a:t>        return </a:t>
            </a:r>
            <a:r>
              <a:rPr lang="fr-FR" sz="3000" dirty="0" err="1" smtClean="0"/>
              <a:t>rval</a:t>
            </a:r>
            <a:r>
              <a:rPr lang="fr-FR" sz="3000" dirty="0" smtClean="0"/>
              <a:t>;</a:t>
            </a:r>
          </a:p>
          <a:p>
            <a:pPr>
              <a:buNone/>
            </a:pPr>
            <a:r>
              <a:rPr lang="fr-FR" sz="3000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</a:t>
            </a:r>
          </a:p>
          <a:p>
            <a:pPr>
              <a:buNone/>
            </a:pPr>
            <a:r>
              <a:rPr lang="en-US" dirty="0" err="1" smtClean="0"/>
              <a:t>arith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pushl</a:t>
            </a:r>
            <a:r>
              <a:rPr lang="en-US" dirty="0" smtClean="0">
                <a:solidFill>
                  <a:srgbClr val="00B050"/>
                </a:solidFill>
              </a:rPr>
              <a:t>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movl</a:t>
            </a:r>
            <a:r>
              <a:rPr lang="en-US" dirty="0" smtClean="0">
                <a:solidFill>
                  <a:srgbClr val="00B050"/>
                </a:solidFill>
              </a:rPr>
              <a:t>    %</a:t>
            </a:r>
            <a:r>
              <a:rPr lang="en-US" dirty="0" err="1" smtClean="0">
                <a:solidFill>
                  <a:srgbClr val="00B050"/>
                </a:solidFill>
              </a:rPr>
              <a:t>esp</a:t>
            </a:r>
            <a:r>
              <a:rPr lang="en-US" dirty="0" smtClean="0">
                <a:solidFill>
                  <a:srgbClr val="00B050"/>
                </a:solidFill>
              </a:rPr>
              <a:t>,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r>
              <a:rPr lang="en-US" dirty="0" smtClean="0">
                <a:solidFill>
                  <a:srgbClr val="00B050"/>
                </a:solidFill>
              </a:rPr>
              <a:t>                             // add comments here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(%edx,%edx,2), %</a:t>
            </a:r>
            <a:r>
              <a:rPr lang="en-US" dirty="0" err="1" smtClean="0"/>
              <a:t>eax</a:t>
            </a:r>
            <a:r>
              <a:rPr lang="en-US" dirty="0" smtClean="0"/>
              <a:t>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sall</a:t>
            </a:r>
            <a:r>
              <a:rPr lang="en-US" dirty="0" smtClean="0"/>
              <a:t>       $4,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4(%</a:t>
            </a:r>
            <a:r>
              <a:rPr lang="en-US" dirty="0" err="1" smtClean="0"/>
              <a:t>ecx,%eax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 %</a:t>
            </a:r>
            <a:r>
              <a:rPr lang="en-US" dirty="0" err="1" smtClean="0"/>
              <a:t>ecx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16(%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     //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popl</a:t>
            </a:r>
            <a:r>
              <a:rPr lang="en-US" dirty="0" smtClean="0">
                <a:solidFill>
                  <a:srgbClr val="00B050"/>
                </a:solidFill>
              </a:rPr>
              <a:t>  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8: Arithmetic and Logical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fr-FR" sz="3000" dirty="0" err="1" smtClean="0"/>
              <a:t>int</a:t>
            </a:r>
            <a:r>
              <a:rPr lang="fr-FR" sz="3000" dirty="0" smtClean="0"/>
              <a:t> </a:t>
            </a:r>
            <a:r>
              <a:rPr lang="fr-FR" sz="3000" dirty="0" err="1" smtClean="0"/>
              <a:t>arith</a:t>
            </a:r>
            <a:r>
              <a:rPr lang="fr-FR" sz="3000" dirty="0" smtClean="0"/>
              <a:t>(</a:t>
            </a:r>
            <a:r>
              <a:rPr lang="fr-FR" sz="3000" dirty="0" err="1" smtClean="0"/>
              <a:t>int</a:t>
            </a:r>
            <a:r>
              <a:rPr lang="fr-FR" sz="3000" dirty="0" smtClean="0"/>
              <a:t> x, </a:t>
            </a:r>
            <a:r>
              <a:rPr lang="fr-FR" sz="3000" dirty="0" err="1" smtClean="0"/>
              <a:t>int</a:t>
            </a:r>
            <a:r>
              <a:rPr lang="fr-FR" sz="3000" dirty="0" smtClean="0"/>
              <a:t> y, </a:t>
            </a:r>
            <a:r>
              <a:rPr lang="fr-FR" sz="3000" dirty="0" err="1" smtClean="0"/>
              <a:t>int</a:t>
            </a:r>
            <a:r>
              <a:rPr lang="fr-FR" sz="3000" dirty="0" smtClean="0"/>
              <a:t> z) {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t1 = x + y;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t2 = z + t1;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t3 = x + 4;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t4 = y * 48;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t5 = t3 + t4;</a:t>
            </a:r>
          </a:p>
          <a:p>
            <a:pPr>
              <a:buNone/>
            </a:pPr>
            <a:r>
              <a:rPr lang="fr-FR" sz="3000" dirty="0" smtClean="0"/>
              <a:t>        </a:t>
            </a:r>
            <a:r>
              <a:rPr lang="fr-FR" sz="3000" dirty="0" err="1" smtClean="0"/>
              <a:t>int</a:t>
            </a:r>
            <a:r>
              <a:rPr lang="fr-FR" sz="3000" dirty="0" smtClean="0"/>
              <a:t>   </a:t>
            </a:r>
            <a:r>
              <a:rPr lang="fr-FR" sz="3000" dirty="0" err="1" smtClean="0"/>
              <a:t>rval</a:t>
            </a:r>
            <a:r>
              <a:rPr lang="fr-FR" sz="3000" dirty="0" smtClean="0"/>
              <a:t> = t2 * t5;</a:t>
            </a:r>
          </a:p>
          <a:p>
            <a:pPr>
              <a:buNone/>
            </a:pPr>
            <a:r>
              <a:rPr lang="fr-FR" sz="3000" dirty="0" smtClean="0"/>
              <a:t>        return </a:t>
            </a:r>
            <a:r>
              <a:rPr lang="fr-FR" sz="3000" dirty="0" err="1" smtClean="0"/>
              <a:t>rval</a:t>
            </a:r>
            <a:r>
              <a:rPr lang="fr-FR" sz="3000" dirty="0" smtClean="0"/>
              <a:t>;</a:t>
            </a:r>
          </a:p>
          <a:p>
            <a:pPr>
              <a:buNone/>
            </a:pPr>
            <a:r>
              <a:rPr lang="fr-FR" sz="3000" dirty="0" smtClean="0"/>
              <a:t>}</a:t>
            </a:r>
          </a:p>
          <a:p>
            <a:pPr>
              <a:buNone/>
            </a:pPr>
            <a:r>
              <a:rPr lang="en-US" dirty="0" smtClean="0"/>
              <a:t>Compiles to</a:t>
            </a:r>
          </a:p>
          <a:p>
            <a:pPr>
              <a:buNone/>
            </a:pPr>
            <a:r>
              <a:rPr lang="en-US" dirty="0" err="1" smtClean="0"/>
              <a:t>arith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pushl</a:t>
            </a:r>
            <a:r>
              <a:rPr lang="en-US" dirty="0" smtClean="0">
                <a:solidFill>
                  <a:srgbClr val="00B050"/>
                </a:solidFill>
              </a:rPr>
              <a:t>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movl</a:t>
            </a:r>
            <a:r>
              <a:rPr lang="en-US" dirty="0" smtClean="0">
                <a:solidFill>
                  <a:srgbClr val="00B050"/>
                </a:solidFill>
              </a:rPr>
              <a:t>    %</a:t>
            </a:r>
            <a:r>
              <a:rPr lang="en-US" dirty="0" err="1" smtClean="0">
                <a:solidFill>
                  <a:srgbClr val="00B050"/>
                </a:solidFill>
              </a:rPr>
              <a:t>esp</a:t>
            </a:r>
            <a:r>
              <a:rPr lang="en-US" dirty="0" smtClean="0">
                <a:solidFill>
                  <a:srgbClr val="00B050"/>
                </a:solidFill>
              </a:rPr>
              <a:t>,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              // %</a:t>
            </a:r>
            <a:r>
              <a:rPr lang="en-US" dirty="0" err="1" smtClean="0"/>
              <a:t>ecx</a:t>
            </a:r>
            <a:r>
              <a:rPr lang="en-US" dirty="0" smtClean="0"/>
              <a:t> = x             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// %</a:t>
            </a:r>
            <a:r>
              <a:rPr lang="en-US" dirty="0" err="1" smtClean="0"/>
              <a:t>edx</a:t>
            </a:r>
            <a:r>
              <a:rPr lang="en-US" dirty="0" smtClean="0"/>
              <a:t> = y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(%edx,%edx,2), %</a:t>
            </a:r>
            <a:r>
              <a:rPr lang="en-US" dirty="0" err="1" smtClean="0"/>
              <a:t>eax</a:t>
            </a:r>
            <a:r>
              <a:rPr lang="en-US" dirty="0" smtClean="0"/>
              <a:t>        //  %</a:t>
            </a:r>
            <a:r>
              <a:rPr lang="en-US" dirty="0" err="1" smtClean="0"/>
              <a:t>eax</a:t>
            </a:r>
            <a:r>
              <a:rPr lang="en-US" dirty="0" smtClean="0"/>
              <a:t> = y+2*y = 3y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sall</a:t>
            </a:r>
            <a:r>
              <a:rPr lang="en-US" dirty="0" smtClean="0"/>
              <a:t>       $4,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    // %</a:t>
            </a:r>
            <a:r>
              <a:rPr lang="en-US" dirty="0" err="1" smtClean="0"/>
              <a:t>eax</a:t>
            </a:r>
            <a:r>
              <a:rPr lang="en-US" dirty="0" smtClean="0"/>
              <a:t> = 16*3y=48y =t4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leal</a:t>
            </a:r>
            <a:r>
              <a:rPr lang="en-US" dirty="0" smtClean="0"/>
              <a:t>      4(%</a:t>
            </a:r>
            <a:r>
              <a:rPr lang="en-US" dirty="0" err="1" smtClean="0"/>
              <a:t>ecx,%eax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r>
              <a:rPr lang="en-US" dirty="0" smtClean="0"/>
              <a:t>          //  %</a:t>
            </a:r>
            <a:r>
              <a:rPr lang="en-US" dirty="0" err="1" smtClean="0"/>
              <a:t>eax</a:t>
            </a:r>
            <a:r>
              <a:rPr lang="en-US" dirty="0" smtClean="0"/>
              <a:t> = 4+x+48y =t3+t4=t5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 %</a:t>
            </a:r>
            <a:r>
              <a:rPr lang="en-US" dirty="0" err="1" smtClean="0"/>
              <a:t>ecx</a:t>
            </a:r>
            <a:r>
              <a:rPr lang="en-US" dirty="0" smtClean="0"/>
              <a:t>, %</a:t>
            </a:r>
            <a:r>
              <a:rPr lang="en-US" dirty="0" err="1" smtClean="0"/>
              <a:t>edx</a:t>
            </a:r>
            <a:r>
              <a:rPr lang="en-US" dirty="0" smtClean="0"/>
              <a:t>                         // %</a:t>
            </a:r>
            <a:r>
              <a:rPr lang="en-US" dirty="0" err="1" smtClean="0"/>
              <a:t>edx</a:t>
            </a:r>
            <a:r>
              <a:rPr lang="en-US" dirty="0" smtClean="0"/>
              <a:t> = x + y=t1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16(%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            // %</a:t>
            </a:r>
            <a:r>
              <a:rPr lang="en-US" dirty="0" err="1" smtClean="0"/>
              <a:t>edx</a:t>
            </a:r>
            <a:r>
              <a:rPr lang="en-US" dirty="0" smtClean="0"/>
              <a:t> = z+t1 = t2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             // %</a:t>
            </a:r>
            <a:r>
              <a:rPr lang="en-US" dirty="0" err="1" smtClean="0"/>
              <a:t>eax</a:t>
            </a:r>
            <a:r>
              <a:rPr lang="en-US" dirty="0" smtClean="0"/>
              <a:t> = t2*t5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00B050"/>
                </a:solidFill>
              </a:rPr>
              <a:t>popl</a:t>
            </a:r>
            <a:r>
              <a:rPr lang="en-US" dirty="0" smtClean="0">
                <a:solidFill>
                  <a:srgbClr val="00B050"/>
                </a:solidFill>
              </a:rPr>
              <a:t>     %</a:t>
            </a:r>
            <a:r>
              <a:rPr lang="en-US" dirty="0" err="1" smtClean="0">
                <a:solidFill>
                  <a:srgbClr val="00B050"/>
                </a:solidFill>
              </a:rPr>
              <a:t>ebp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3.5.4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instruction do?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xorl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3.5.4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following instruction do?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xorl</a:t>
            </a:r>
            <a:r>
              <a:rPr lang="en-US" dirty="0" smtClean="0"/>
              <a:t> %</a:t>
            </a:r>
            <a:r>
              <a:rPr lang="en-US" dirty="0" err="1" smtClean="0"/>
              <a:t>eax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Ans</a:t>
            </a:r>
            <a:r>
              <a:rPr lang="en-US" dirty="0" smtClean="0"/>
              <a:t>:  Set %</a:t>
            </a:r>
            <a:r>
              <a:rPr lang="en-US" dirty="0" err="1" smtClean="0"/>
              <a:t>eax</a:t>
            </a:r>
            <a:r>
              <a:rPr lang="en-US" dirty="0" smtClean="0"/>
              <a:t> to zero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IA32 – Intel Architecture 32-bits</a:t>
            </a:r>
          </a:p>
          <a:p>
            <a:pPr lvl="1"/>
            <a:r>
              <a:rPr lang="en-US" dirty="0" smtClean="0"/>
              <a:t>The dominant machine language of most computers, and x86-64, its extension to run on 64-bit machine.</a:t>
            </a:r>
          </a:p>
          <a:p>
            <a:pPr lvl="1"/>
            <a:r>
              <a:rPr lang="en-US" dirty="0" smtClean="0"/>
              <a:t>All the examples in this chapter are related mainly to 32-bits IA32 – it is our </a:t>
            </a:r>
            <a:r>
              <a:rPr lang="en-US" dirty="0" smtClean="0">
                <a:solidFill>
                  <a:srgbClr val="FF0000"/>
                </a:solidFill>
              </a:rPr>
              <a:t>focus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Computers execute </a:t>
            </a:r>
            <a:r>
              <a:rPr lang="en-US" i="1" dirty="0" smtClean="0"/>
              <a:t>machine code.</a:t>
            </a:r>
          </a:p>
          <a:p>
            <a:pPr lvl="2"/>
            <a:r>
              <a:rPr lang="en-US" dirty="0" smtClean="0"/>
              <a:t>Sequences of bytes encoding low-level operations.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06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Section 3.5. Special Arithmetic 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special operations</a:t>
            </a:r>
          </a:p>
          <a:p>
            <a:pPr lvl="1"/>
            <a:r>
              <a:rPr lang="en-US" dirty="0" err="1" smtClean="0"/>
              <a:t>imull</a:t>
            </a:r>
            <a:r>
              <a:rPr lang="en-US" dirty="0" smtClean="0"/>
              <a:t>, mull, </a:t>
            </a:r>
            <a:r>
              <a:rPr lang="en-US" dirty="0" err="1" smtClean="0"/>
              <a:t>cltd</a:t>
            </a:r>
            <a:r>
              <a:rPr lang="en-US" dirty="0" smtClean="0"/>
              <a:t>, </a:t>
            </a:r>
            <a:r>
              <a:rPr lang="en-US" dirty="0" err="1" smtClean="0"/>
              <a:t>idivl</a:t>
            </a:r>
            <a:r>
              <a:rPr lang="en-US" dirty="0" smtClean="0"/>
              <a:t>, </a:t>
            </a:r>
            <a:r>
              <a:rPr lang="en-US" dirty="0" err="1" smtClean="0"/>
              <a:t>divl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895600"/>
          <a:ext cx="6553200" cy="2743195"/>
        </p:xfrm>
        <a:graphic>
          <a:graphicData uri="http://schemas.openxmlformats.org/drawingml/2006/table">
            <a:tbl>
              <a:tblPr/>
              <a:tblGrid>
                <a:gridCol w="1367304"/>
                <a:gridCol w="3001496"/>
                <a:gridCol w="2184400"/>
              </a:tblGrid>
              <a:tr h="3097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imull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R[%edx]: R[%eax]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 </a:t>
                      </a:r>
                      <a:r>
                        <a:rPr lang="en-US" sz="1100">
                          <a:latin typeface="Calibri"/>
                          <a:ea typeface="SimSun"/>
                          <a:cs typeface="Calibri"/>
                        </a:rPr>
                        <a:t>×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R[%eax]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full multiply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mull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R[%edx]: R[%eax]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 </a:t>
                      </a:r>
                      <a:r>
                        <a:rPr lang="en-US" sz="1100">
                          <a:latin typeface="Calibri"/>
                          <a:ea typeface="SimSun"/>
                          <a:cs typeface="Calibri"/>
                        </a:rPr>
                        <a:t>×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R[%eax]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Unsigned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full multiply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cltd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R[%edx]: R[%eax]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SignExtend(R[%eax])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Convert to quad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idivl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: R[%eax] mod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divide (remainder)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edx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: 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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Quotient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divl                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R[%edx] : R[%eax] mod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Unsigned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divide (remainder)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3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edx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: R[%</a:t>
                      </a:r>
                      <a:r>
                        <a:rPr lang="en-US" sz="1100" dirty="0" err="1">
                          <a:latin typeface="Calibri"/>
                          <a:ea typeface="SimSun"/>
                          <a:cs typeface="Times New Roman"/>
                        </a:rPr>
                        <a:t>eax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]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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S;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Quotient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imull</a:t>
            </a:r>
            <a:r>
              <a:rPr lang="en-US" dirty="0" smtClean="0"/>
              <a:t> and mull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one operand:  </a:t>
            </a:r>
            <a:r>
              <a:rPr lang="en-US" i="1" dirty="0" err="1" smtClean="0"/>
              <a:t>imull</a:t>
            </a:r>
            <a:r>
              <a:rPr lang="en-US" i="1" dirty="0" smtClean="0"/>
              <a:t>   S</a:t>
            </a:r>
          </a:p>
          <a:p>
            <a:r>
              <a:rPr lang="en-US" dirty="0" smtClean="0"/>
              <a:t>Multiply the operand by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The resulting 64 bits are put in %</a:t>
            </a:r>
            <a:r>
              <a:rPr lang="en-US" dirty="0" err="1" smtClean="0"/>
              <a:t>edx</a:t>
            </a:r>
            <a:r>
              <a:rPr lang="en-US" dirty="0" smtClean="0"/>
              <a:t> (high bits) and %</a:t>
            </a:r>
            <a:r>
              <a:rPr lang="en-US" dirty="0" err="1" smtClean="0"/>
              <a:t>eax</a:t>
            </a:r>
            <a:r>
              <a:rPr lang="en-US" dirty="0" smtClean="0"/>
              <a:t> (low bits)</a:t>
            </a:r>
          </a:p>
          <a:p>
            <a:pPr lvl="1"/>
            <a:r>
              <a:rPr lang="en-US" dirty="0" smtClean="0"/>
              <a:t>Compared to </a:t>
            </a:r>
            <a:r>
              <a:rPr lang="en-US" i="1" dirty="0" err="1" smtClean="0"/>
              <a:t>imull</a:t>
            </a:r>
            <a:r>
              <a:rPr lang="en-US" i="1" dirty="0" smtClean="0"/>
              <a:t> S, D</a:t>
            </a:r>
          </a:p>
          <a:p>
            <a:pPr lvl="2"/>
            <a:r>
              <a:rPr lang="en-US" dirty="0" err="1" smtClean="0"/>
              <a:t>imull</a:t>
            </a:r>
            <a:r>
              <a:rPr lang="en-US" dirty="0" smtClean="0"/>
              <a:t> throws away the high order bits that do not fit in the destination</a:t>
            </a:r>
          </a:p>
          <a:p>
            <a:r>
              <a:rPr lang="en-US" dirty="0" err="1" smtClean="0"/>
              <a:t>imull</a:t>
            </a:r>
            <a:r>
              <a:rPr lang="en-US" dirty="0" smtClean="0"/>
              <a:t> is for signed and mull is for unsigned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Suppose we have signed numbers x and y stored at positions 8 and 12 relative to %</a:t>
            </a:r>
            <a:r>
              <a:rPr lang="en-US" sz="2400" dirty="0" err="1" smtClean="0"/>
              <a:t>ebp</a:t>
            </a:r>
            <a:r>
              <a:rPr lang="en-US" sz="2400" dirty="0" smtClean="0"/>
              <a:t>, and we want to store their full 64-bit product as 8 bytes on top of the stack.</a:t>
            </a:r>
          </a:p>
          <a:p>
            <a:pPr marL="0" indent="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movl</a:t>
            </a:r>
            <a:r>
              <a:rPr lang="en-US" sz="2400" dirty="0" smtClean="0"/>
              <a:t>   12(%</a:t>
            </a:r>
            <a:r>
              <a:rPr lang="en-US" sz="2400" dirty="0" err="1" smtClean="0"/>
              <a:t>ebp</a:t>
            </a:r>
            <a:r>
              <a:rPr lang="en-US" sz="2400" dirty="0" smtClean="0"/>
              <a:t>), %</a:t>
            </a:r>
            <a:r>
              <a:rPr lang="en-US" sz="2400" dirty="0" err="1" smtClean="0"/>
              <a:t>eax</a:t>
            </a:r>
            <a:r>
              <a:rPr lang="en-US" sz="2400" dirty="0" smtClean="0"/>
              <a:t>             // y into %</a:t>
            </a:r>
            <a:r>
              <a:rPr lang="en-US" sz="2400" dirty="0" err="1" smtClean="0"/>
              <a:t>eax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err="1" smtClean="0"/>
              <a:t>imul</a:t>
            </a:r>
            <a:r>
              <a:rPr lang="en-US" sz="2400" dirty="0" smtClean="0"/>
              <a:t>     8(%</a:t>
            </a:r>
            <a:r>
              <a:rPr lang="en-US" sz="2400" dirty="0" err="1" smtClean="0"/>
              <a:t>ebp</a:t>
            </a:r>
            <a:r>
              <a:rPr lang="en-US" sz="2400" dirty="0" smtClean="0"/>
              <a:t>)                          // x * y in R[%</a:t>
            </a:r>
            <a:r>
              <a:rPr lang="en-US" sz="2400" dirty="0" err="1" smtClean="0"/>
              <a:t>edx</a:t>
            </a:r>
            <a:r>
              <a:rPr lang="en-US" sz="2400" dirty="0" smtClean="0"/>
              <a:t>]:R[%</a:t>
            </a:r>
            <a:r>
              <a:rPr lang="en-US" sz="2400" dirty="0" err="1" smtClean="0"/>
              <a:t>eax</a:t>
            </a:r>
            <a:r>
              <a:rPr lang="en-US" sz="2400" dirty="0" smtClean="0"/>
              <a:t>]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movl</a:t>
            </a:r>
            <a:r>
              <a:rPr lang="en-US" sz="2400" dirty="0" smtClean="0"/>
              <a:t>    %</a:t>
            </a:r>
            <a:r>
              <a:rPr lang="en-US" sz="2400" dirty="0" err="1" smtClean="0"/>
              <a:t>eax</a:t>
            </a:r>
            <a:r>
              <a:rPr lang="en-US" sz="2400" dirty="0" smtClean="0"/>
              <a:t>,  (%</a:t>
            </a:r>
            <a:r>
              <a:rPr lang="en-US" sz="2400" dirty="0" err="1" smtClean="0"/>
              <a:t>esp</a:t>
            </a:r>
            <a:r>
              <a:rPr lang="en-US" sz="2400" dirty="0" smtClean="0"/>
              <a:t>)                // store low 32 bits</a:t>
            </a:r>
          </a:p>
          <a:p>
            <a:pPr marL="457200" indent="-457200">
              <a:buAutoNum type="arabicPeriod"/>
            </a:pPr>
            <a:r>
              <a:rPr lang="en-US" sz="2400" dirty="0" err="1" smtClean="0"/>
              <a:t>movl</a:t>
            </a:r>
            <a:r>
              <a:rPr lang="en-US" sz="2400" dirty="0" smtClean="0"/>
              <a:t>    %</a:t>
            </a:r>
            <a:r>
              <a:rPr lang="en-US" sz="2400" dirty="0" err="1" smtClean="0"/>
              <a:t>edx</a:t>
            </a:r>
            <a:r>
              <a:rPr lang="en-US" sz="2400" dirty="0" smtClean="0"/>
              <a:t>, 4(%</a:t>
            </a:r>
            <a:r>
              <a:rPr lang="en-US" sz="2400" dirty="0" err="1" smtClean="0"/>
              <a:t>esp</a:t>
            </a:r>
            <a:r>
              <a:rPr lang="en-US" sz="2400" dirty="0" smtClean="0"/>
              <a:t>)               // store high 32 bits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r>
              <a:rPr lang="en-US" sz="2400" dirty="0" smtClean="0"/>
              <a:t>Note: Assume little </a:t>
            </a:r>
            <a:r>
              <a:rPr lang="en-US" sz="2400" dirty="0" err="1" smtClean="0"/>
              <a:t>endian</a:t>
            </a:r>
            <a:r>
              <a:rPr lang="en-US" sz="2400" dirty="0" smtClean="0"/>
              <a:t> machine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idivl</a:t>
            </a:r>
            <a:r>
              <a:rPr lang="en-US" dirty="0" smtClean="0"/>
              <a:t> and </a:t>
            </a:r>
            <a:r>
              <a:rPr lang="en-US" dirty="0" err="1" smtClean="0"/>
              <a:t>divl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Take one operand: </a:t>
            </a:r>
            <a:r>
              <a:rPr lang="en-US" sz="2800" dirty="0" err="1" smtClean="0"/>
              <a:t>idvil</a:t>
            </a:r>
            <a:r>
              <a:rPr lang="en-US" sz="2800" dirty="0" smtClean="0"/>
              <a:t>  S</a:t>
            </a:r>
          </a:p>
          <a:p>
            <a:r>
              <a:rPr lang="en-US" sz="2800" dirty="0" smtClean="0"/>
              <a:t>Divide the 64-bit R[%</a:t>
            </a:r>
            <a:r>
              <a:rPr lang="en-US" sz="2800" dirty="0" err="1" smtClean="0"/>
              <a:t>edx</a:t>
            </a:r>
            <a:r>
              <a:rPr lang="en-US" sz="2800" dirty="0" smtClean="0"/>
              <a:t>]:R[%</a:t>
            </a:r>
            <a:r>
              <a:rPr lang="en-US" sz="2800" dirty="0" err="1" smtClean="0"/>
              <a:t>eax</a:t>
            </a:r>
            <a:r>
              <a:rPr lang="en-US" sz="2800" dirty="0" smtClean="0"/>
              <a:t>] by the operand</a:t>
            </a:r>
          </a:p>
          <a:p>
            <a:r>
              <a:rPr lang="en-US" sz="2800" dirty="0" smtClean="0"/>
              <a:t>The low 32 bits of the quotient are put in %</a:t>
            </a:r>
            <a:r>
              <a:rPr lang="en-US" sz="2800" dirty="0" err="1" smtClean="0"/>
              <a:t>eax</a:t>
            </a:r>
            <a:endParaRPr lang="en-US" sz="2800" dirty="0" smtClean="0"/>
          </a:p>
          <a:p>
            <a:r>
              <a:rPr lang="en-US" sz="2800" dirty="0" smtClean="0"/>
              <a:t>The remainder is put into %</a:t>
            </a:r>
            <a:r>
              <a:rPr lang="en-US" sz="2800" dirty="0" err="1" smtClean="0"/>
              <a:t>edx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signed numbers x and y stored at positions 8 and 12 relative to %</a:t>
            </a:r>
            <a:r>
              <a:rPr lang="en-US" dirty="0" err="1" smtClean="0"/>
              <a:t>ebp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8(%</a:t>
            </a:r>
            <a:r>
              <a:rPr lang="en-US" sz="2600" dirty="0" err="1" smtClean="0"/>
              <a:t>ebp</a:t>
            </a:r>
            <a:r>
              <a:rPr lang="en-US" sz="2600" dirty="0" smtClean="0"/>
              <a:t>),  %</a:t>
            </a:r>
            <a:r>
              <a:rPr lang="en-US" sz="2600" dirty="0" err="1" smtClean="0"/>
              <a:t>eax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cltd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idivl</a:t>
            </a:r>
            <a:r>
              <a:rPr lang="en-US" sz="2600" dirty="0" smtClean="0"/>
              <a:t> 12(%</a:t>
            </a:r>
            <a:r>
              <a:rPr lang="en-US" sz="2600" dirty="0" err="1" smtClean="0"/>
              <a:t>ebp</a:t>
            </a:r>
            <a:r>
              <a:rPr lang="en-US" sz="26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eax</a:t>
            </a:r>
            <a:r>
              <a:rPr lang="en-US" sz="2600" dirty="0" smtClean="0"/>
              <a:t>, 4(%</a:t>
            </a:r>
            <a:r>
              <a:rPr lang="en-US" sz="2600" dirty="0" err="1" smtClean="0"/>
              <a:t>esp</a:t>
            </a:r>
            <a:r>
              <a:rPr lang="en-US" sz="2600" dirty="0" smtClean="0"/>
              <a:t>)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edx</a:t>
            </a:r>
            <a:r>
              <a:rPr lang="en-US" sz="2600" dirty="0" smtClean="0"/>
              <a:t>, (%</a:t>
            </a:r>
            <a:r>
              <a:rPr lang="en-US" sz="2600" dirty="0" err="1" smtClean="0"/>
              <a:t>esp</a:t>
            </a:r>
            <a:r>
              <a:rPr lang="en-US" sz="260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we have signed numbers x and y stored at positions 8 and 12 relative to %</a:t>
            </a:r>
            <a:r>
              <a:rPr lang="en-US" dirty="0" err="1" smtClean="0"/>
              <a:t>ebp</a:t>
            </a:r>
            <a:endParaRPr lang="en-US" dirty="0" smtClean="0"/>
          </a:p>
          <a:p>
            <a:endParaRPr lang="en-US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8(%</a:t>
            </a:r>
            <a:r>
              <a:rPr lang="en-US" sz="2600" dirty="0" err="1" smtClean="0"/>
              <a:t>ebp</a:t>
            </a:r>
            <a:r>
              <a:rPr lang="en-US" sz="2600" dirty="0" smtClean="0"/>
              <a:t>),  %</a:t>
            </a:r>
            <a:r>
              <a:rPr lang="en-US" sz="2600" dirty="0" err="1" smtClean="0"/>
              <a:t>eax</a:t>
            </a:r>
            <a:r>
              <a:rPr lang="en-US" sz="2600" dirty="0" smtClean="0"/>
              <a:t>     // x into %</a:t>
            </a:r>
            <a:r>
              <a:rPr lang="en-US" sz="2600" dirty="0" err="1" smtClean="0"/>
              <a:t>eax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cltd</a:t>
            </a:r>
            <a:r>
              <a:rPr lang="en-US" sz="2600" dirty="0" smtClean="0"/>
              <a:t>                                   // sign extended into %</a:t>
            </a:r>
            <a:r>
              <a:rPr lang="en-US" sz="2600" dirty="0" err="1" smtClean="0"/>
              <a:t>edx</a:t>
            </a:r>
            <a:endParaRPr lang="en-US" sz="2600" dirty="0" smtClean="0"/>
          </a:p>
          <a:p>
            <a:pPr marL="514350" indent="-514350">
              <a:buAutoNum type="arabicPeriod"/>
            </a:pPr>
            <a:r>
              <a:rPr lang="en-US" sz="2600" dirty="0" err="1" smtClean="0"/>
              <a:t>idivl</a:t>
            </a:r>
            <a:r>
              <a:rPr lang="en-US" sz="2600" dirty="0" smtClean="0"/>
              <a:t> 12(%</a:t>
            </a:r>
            <a:r>
              <a:rPr lang="en-US" sz="2600" dirty="0" err="1" smtClean="0"/>
              <a:t>ebp</a:t>
            </a:r>
            <a:r>
              <a:rPr lang="en-US" sz="2600" dirty="0" smtClean="0"/>
              <a:t>)                // divide x by y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eax</a:t>
            </a:r>
            <a:r>
              <a:rPr lang="en-US" sz="2600" dirty="0" smtClean="0"/>
              <a:t>, 4(%</a:t>
            </a:r>
            <a:r>
              <a:rPr lang="en-US" sz="2600" dirty="0" err="1" smtClean="0"/>
              <a:t>esp</a:t>
            </a:r>
            <a:r>
              <a:rPr lang="en-US" sz="2600" dirty="0" smtClean="0"/>
              <a:t>)      //  x/y </a:t>
            </a:r>
          </a:p>
          <a:p>
            <a:pPr marL="514350" indent="-514350">
              <a:buAutoNum type="arabicPeriod"/>
            </a:pPr>
            <a:r>
              <a:rPr lang="en-US" sz="2600" dirty="0" err="1" smtClean="0"/>
              <a:t>movl</a:t>
            </a:r>
            <a:r>
              <a:rPr lang="en-US" sz="2600" dirty="0" smtClean="0"/>
              <a:t> %</a:t>
            </a:r>
            <a:r>
              <a:rPr lang="en-US" sz="2600" dirty="0" err="1" smtClean="0"/>
              <a:t>edx</a:t>
            </a:r>
            <a:r>
              <a:rPr lang="en-US" sz="2600" dirty="0" smtClean="0"/>
              <a:t>, (%</a:t>
            </a:r>
            <a:r>
              <a:rPr lang="en-US" sz="2600" dirty="0" err="1" smtClean="0"/>
              <a:t>esp</a:t>
            </a:r>
            <a:r>
              <a:rPr lang="en-US" sz="2600" dirty="0" smtClean="0"/>
              <a:t>)         //  x % y = x mod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3.6.1 Conditional Codes</a:t>
            </a:r>
          </a:p>
          <a:p>
            <a:pPr marL="457200" lvl="1" indent="0">
              <a:buNone/>
            </a:pPr>
            <a:r>
              <a:rPr lang="en-US" sz="2000" dirty="0" smtClean="0"/>
              <a:t>IA32 uses four </a:t>
            </a:r>
            <a:r>
              <a:rPr lang="en-US" sz="2000" dirty="0" smtClean="0">
                <a:solidFill>
                  <a:srgbClr val="FF0000"/>
                </a:solidFill>
              </a:rPr>
              <a:t>single-bit</a:t>
            </a:r>
            <a:r>
              <a:rPr lang="en-US" sz="2000" dirty="0" smtClean="0"/>
              <a:t> flags called conditional codes which are set by certain instructions based on the result of the instruction.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3200400"/>
          <a:ext cx="6248400" cy="1659366"/>
        </p:xfrm>
        <a:graphic>
          <a:graphicData uri="http://schemas.openxmlformats.org/drawingml/2006/table">
            <a:tbl>
              <a:tblPr/>
              <a:tblGrid>
                <a:gridCol w="540275"/>
                <a:gridCol w="1115786"/>
                <a:gridCol w="4592339"/>
              </a:tblGrid>
              <a:tr h="1904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7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Carry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Carry out of the most significant bit. Used to detect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overflow for unsigned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 operations.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Zero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The most recent operation yielded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zero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Sign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The most recent operation yielded 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negative 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value.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Overflow flag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The most recent operation caused a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two's-complement overflow 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- either positive or negative</a:t>
                      </a:r>
                      <a:r>
                        <a:rPr lang="en-US" sz="1400" dirty="0" smtClean="0">
                          <a:latin typeface="Calibri"/>
                          <a:ea typeface="SimSun"/>
                          <a:cs typeface="Times New Roman"/>
                        </a:rPr>
                        <a:t>.  (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for</a:t>
                      </a: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latin typeface="Calibri"/>
                          <a:ea typeface="SimSun"/>
                          <a:cs typeface="Times New Roman"/>
                        </a:rPr>
                        <a:t> signed overflow</a:t>
                      </a:r>
                      <a:r>
                        <a:rPr lang="en-US" sz="1400" baseline="0" dirty="0" smtClean="0">
                          <a:latin typeface="Calibri"/>
                          <a:ea typeface="SimSun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flag: result of add or sub has wrong sign</a:t>
            </a:r>
          </a:p>
          <a:p>
            <a:pPr lvl="1"/>
            <a:r>
              <a:rPr lang="en-US" i="1" dirty="0" err="1" smtClean="0"/>
              <a:t>addl</a:t>
            </a:r>
            <a:r>
              <a:rPr lang="en-US" dirty="0" smtClean="0"/>
              <a:t> sets the OF if both operands have the same sign, but the result has a different sign.</a:t>
            </a:r>
          </a:p>
          <a:p>
            <a:pPr lvl="1"/>
            <a:r>
              <a:rPr lang="en-US" dirty="0" err="1" smtClean="0"/>
              <a:t>Subl</a:t>
            </a:r>
            <a:r>
              <a:rPr lang="en-US" dirty="0" smtClean="0"/>
              <a:t> A, B calculates B-A and sets OF if</a:t>
            </a:r>
          </a:p>
          <a:p>
            <a:pPr lvl="1">
              <a:buNone/>
            </a:pPr>
            <a:r>
              <a:rPr lang="en-US" dirty="0" smtClean="0"/>
              <a:t>    B&gt;0, A&lt;0, and B-A &lt;0 or</a:t>
            </a:r>
          </a:p>
          <a:p>
            <a:pPr lvl="1">
              <a:buNone/>
            </a:pPr>
            <a:r>
              <a:rPr lang="en-US" dirty="0" smtClean="0"/>
              <a:t>    B&lt;0, A&gt;0, and B-A &gt;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CF flag: carry out of high bit</a:t>
            </a:r>
          </a:p>
          <a:p>
            <a:pPr lvl="1"/>
            <a:r>
              <a:rPr lang="en-US" i="1" dirty="0" err="1" smtClean="0"/>
              <a:t>addl</a:t>
            </a:r>
            <a:r>
              <a:rPr lang="en-US" dirty="0" smtClean="0"/>
              <a:t> sets CF if unsigned result does not fit.</a:t>
            </a:r>
          </a:p>
          <a:p>
            <a:pPr lvl="1">
              <a:buNone/>
            </a:pPr>
            <a:r>
              <a:rPr lang="en-US" dirty="0" smtClean="0"/>
              <a:t>    e.g., 8-bit unsigned operation:  127+ 131 = 2 </a:t>
            </a:r>
          </a:p>
          <a:p>
            <a:pPr lvl="1"/>
            <a:r>
              <a:rPr lang="en-US" dirty="0" smtClean="0"/>
              <a:t>For shift operations</a:t>
            </a:r>
          </a:p>
          <a:p>
            <a:pPr lvl="2"/>
            <a:r>
              <a:rPr lang="en-US" dirty="0" smtClean="0"/>
              <a:t>CF is set to be the last bit shifted out. </a:t>
            </a:r>
          </a:p>
          <a:p>
            <a:pPr lvl="2"/>
            <a:r>
              <a:rPr lang="en-US" i="1" dirty="0" err="1" smtClean="0"/>
              <a:t>sal</a:t>
            </a:r>
            <a:r>
              <a:rPr lang="en-US" dirty="0" smtClean="0"/>
              <a:t> and </a:t>
            </a:r>
            <a:r>
              <a:rPr lang="en-US" i="1" dirty="0" err="1" smtClean="0"/>
              <a:t>shl</a:t>
            </a:r>
            <a:r>
              <a:rPr lang="en-US" dirty="0" smtClean="0"/>
              <a:t> set the carry bit to the former MSB  (most significant bit)</a:t>
            </a:r>
          </a:p>
          <a:p>
            <a:pPr lvl="2"/>
            <a:r>
              <a:rPr lang="en-US" i="1" dirty="0" err="1" smtClean="0"/>
              <a:t>sar</a:t>
            </a:r>
            <a:r>
              <a:rPr lang="en-US" dirty="0" smtClean="0"/>
              <a:t> and </a:t>
            </a:r>
            <a:r>
              <a:rPr lang="en-US" i="1" dirty="0" err="1" smtClean="0"/>
              <a:t>shr</a:t>
            </a:r>
            <a:r>
              <a:rPr lang="en-US" dirty="0" smtClean="0"/>
              <a:t> set the carry bit to the former LSB (least significant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instructions set the conditional codes appropriately: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inc, </a:t>
            </a:r>
            <a:r>
              <a:rPr lang="en-US" i="1" dirty="0" err="1" smtClean="0"/>
              <a:t>dec</a:t>
            </a:r>
            <a:r>
              <a:rPr lang="en-US" i="1" dirty="0" smtClean="0"/>
              <a:t>, </a:t>
            </a:r>
            <a:r>
              <a:rPr lang="en-US" i="1" dirty="0" err="1" smtClean="0"/>
              <a:t>neg</a:t>
            </a:r>
            <a:r>
              <a:rPr lang="en-US" i="1" dirty="0" smtClean="0"/>
              <a:t>, not, add, sub, </a:t>
            </a:r>
            <a:r>
              <a:rPr lang="en-US" i="1" dirty="0" err="1" smtClean="0"/>
              <a:t>mul</a:t>
            </a:r>
            <a:r>
              <a:rPr lang="en-US" i="1" dirty="0" smtClean="0"/>
              <a:t>, </a:t>
            </a:r>
            <a:r>
              <a:rPr lang="en-US" i="1" dirty="0" err="1" smtClean="0"/>
              <a:t>imul</a:t>
            </a:r>
            <a:r>
              <a:rPr lang="en-US" i="1" dirty="0" smtClean="0"/>
              <a:t>, div, </a:t>
            </a:r>
            <a:r>
              <a:rPr lang="en-US" i="1" dirty="0" err="1" smtClean="0"/>
              <a:t>idiv</a:t>
            </a:r>
            <a:r>
              <a:rPr lang="en-US" i="1" dirty="0" smtClean="0"/>
              <a:t>, </a:t>
            </a:r>
            <a:r>
              <a:rPr lang="en-US" i="1" dirty="0" err="1" smtClean="0"/>
              <a:t>xor</a:t>
            </a:r>
            <a:r>
              <a:rPr lang="en-US" i="1" dirty="0" smtClean="0"/>
              <a:t>, or, and, </a:t>
            </a:r>
            <a:r>
              <a:rPr lang="en-US" i="1" dirty="0" err="1" smtClean="0"/>
              <a:t>sal</a:t>
            </a:r>
            <a:r>
              <a:rPr lang="en-US" i="1" dirty="0" smtClean="0"/>
              <a:t>, </a:t>
            </a:r>
            <a:r>
              <a:rPr lang="en-US" i="1" dirty="0" err="1" smtClean="0"/>
              <a:t>shl</a:t>
            </a:r>
            <a:r>
              <a:rPr lang="en-US" i="1" dirty="0" smtClean="0"/>
              <a:t>, </a:t>
            </a:r>
            <a:r>
              <a:rPr lang="en-US" i="1" dirty="0" err="1" smtClean="0"/>
              <a:t>sar</a:t>
            </a:r>
            <a:r>
              <a:rPr lang="en-US" i="1" dirty="0" smtClean="0"/>
              <a:t>, </a:t>
            </a:r>
            <a:r>
              <a:rPr lang="en-US" i="1" dirty="0" err="1" smtClean="0"/>
              <a:t>shr</a:t>
            </a:r>
            <a:endParaRPr lang="en-US" i="1" dirty="0" smtClean="0"/>
          </a:p>
          <a:p>
            <a:r>
              <a:rPr lang="en-US" dirty="0" smtClean="0"/>
              <a:t>The following instructions do not modify the condition codes: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i="1" dirty="0" err="1" smtClean="0"/>
              <a:t>mov</a:t>
            </a:r>
            <a:r>
              <a:rPr lang="en-US" i="1" dirty="0" smtClean="0"/>
              <a:t>, </a:t>
            </a:r>
            <a:r>
              <a:rPr lang="en-US" i="1" dirty="0" err="1" smtClean="0"/>
              <a:t>leal</a:t>
            </a:r>
            <a:r>
              <a:rPr lang="en-US" i="1" dirty="0" smtClean="0"/>
              <a:t>, push, pop, call, ret, </a:t>
            </a:r>
            <a:r>
              <a:rPr lang="en-US" i="1" dirty="0" err="1" smtClean="0"/>
              <a:t>cltd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Introduction to 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IA32 – Intel Architecture 32-bits</a:t>
            </a:r>
          </a:p>
          <a:p>
            <a:pPr lvl="1"/>
            <a:r>
              <a:rPr lang="en-US" b="1" i="1" dirty="0" smtClean="0"/>
              <a:t>Assembly Code</a:t>
            </a:r>
            <a:r>
              <a:rPr lang="en-US" i="1" dirty="0" smtClean="0"/>
              <a:t>: </a:t>
            </a:r>
            <a:r>
              <a:rPr lang="en-US" dirty="0" smtClean="0"/>
              <a:t>a textual representation for the machine code giving the individual instructions in the program.</a:t>
            </a:r>
          </a:p>
          <a:p>
            <a:pPr lvl="1"/>
            <a:r>
              <a:rPr lang="en-US" dirty="0" smtClean="0"/>
              <a:t>Complier, e.g., </a:t>
            </a:r>
            <a:r>
              <a:rPr lang="en-US" i="1" dirty="0" err="1" smtClean="0"/>
              <a:t>gcc</a:t>
            </a:r>
            <a:r>
              <a:rPr lang="en-US" i="1" dirty="0" smtClean="0"/>
              <a:t> C</a:t>
            </a:r>
            <a:r>
              <a:rPr lang="en-US" dirty="0" smtClean="0"/>
              <a:t> complier invokes an </a:t>
            </a:r>
            <a:r>
              <a:rPr lang="en-US" i="1" dirty="0" smtClean="0"/>
              <a:t>assembler</a:t>
            </a:r>
            <a:r>
              <a:rPr lang="en-US" dirty="0" smtClean="0"/>
              <a:t> and a </a:t>
            </a:r>
            <a:r>
              <a:rPr lang="en-US" i="1" dirty="0" smtClean="0"/>
              <a:t>linker</a:t>
            </a:r>
            <a:r>
              <a:rPr lang="en-US" dirty="0" smtClean="0"/>
              <a:t> to generate the executable </a:t>
            </a:r>
            <a:r>
              <a:rPr lang="en-US" i="1" dirty="0" smtClean="0"/>
              <a:t>machine code </a:t>
            </a:r>
            <a:r>
              <a:rPr lang="en-US" dirty="0" smtClean="0"/>
              <a:t>from the assembly code.</a:t>
            </a:r>
          </a:p>
          <a:p>
            <a:r>
              <a:rPr lang="en-US" dirty="0" smtClean="0"/>
              <a:t>We take a close look at machine code and its human-readable representation as </a:t>
            </a:r>
            <a:r>
              <a:rPr lang="en-US" dirty="0" smtClean="0">
                <a:solidFill>
                  <a:srgbClr val="FF0000"/>
                </a:solidFill>
              </a:rPr>
              <a:t>assembly code</a:t>
            </a:r>
            <a:r>
              <a:rPr lang="en-US" dirty="0" smtClean="0"/>
              <a:t>.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and Test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905000"/>
          <a:ext cx="6080760" cy="2410398"/>
        </p:xfrm>
        <a:graphic>
          <a:graphicData uri="http://schemas.openxmlformats.org/drawingml/2006/table">
            <a:tbl>
              <a:tblPr/>
              <a:tblGrid>
                <a:gridCol w="1752600"/>
                <a:gridCol w="1828800"/>
                <a:gridCol w="249936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Based 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CMP            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,     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- 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Compare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Calibri"/>
                          <a:ea typeface="SimSun"/>
                          <a:cs typeface="Times New Roman"/>
                        </a:rPr>
                        <a:t>cmpb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Compare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cmpw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Compare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cmpl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Compare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           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,     S</a:t>
                      </a:r>
                      <a:r>
                        <a:rPr lang="en-US" sz="1400" baseline="-25000">
                          <a:latin typeface="Calibri"/>
                          <a:ea typeface="SimSun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1 </a:t>
                      </a: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&amp; S</a:t>
                      </a:r>
                      <a:r>
                        <a:rPr lang="en-US" sz="1400" baseline="-25000" dirty="0">
                          <a:latin typeface="Calibri"/>
                          <a:ea typeface="SimSun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SimSun"/>
                          <a:cs typeface="Times New Roman"/>
                        </a:rPr>
                        <a:t>Test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SimSun"/>
                          <a:cs typeface="Times New Roman"/>
                        </a:rPr>
                        <a:t>Test double word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4800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do not store the resulting computation in the destination, only the conditional codes are set.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used one of the ADD instructions to perform the equivalent of the C assignment </a:t>
            </a:r>
            <a:r>
              <a:rPr lang="en-US" i="1" dirty="0" smtClean="0"/>
              <a:t>t=</a:t>
            </a:r>
            <a:r>
              <a:rPr lang="en-US" i="1" dirty="0" err="1" smtClean="0"/>
              <a:t>a+b</a:t>
            </a:r>
            <a:r>
              <a:rPr lang="en-US" dirty="0" smtClean="0"/>
              <a:t>, where variables 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t</a:t>
            </a:r>
            <a:r>
              <a:rPr lang="en-US" dirty="0" smtClean="0"/>
              <a:t> are integers.</a:t>
            </a:r>
          </a:p>
          <a:p>
            <a:r>
              <a:rPr lang="en-US" sz="2400" dirty="0" smtClean="0"/>
              <a:t>CF:  (unsigned) </a:t>
            </a:r>
            <a:r>
              <a:rPr lang="en-US" sz="2400" i="1" dirty="0" smtClean="0"/>
              <a:t>t</a:t>
            </a:r>
            <a:r>
              <a:rPr lang="en-US" sz="2400" dirty="0" smtClean="0"/>
              <a:t> &lt; (unsigned) </a:t>
            </a:r>
            <a:r>
              <a:rPr lang="en-US" sz="2400" i="1" dirty="0" smtClean="0"/>
              <a:t>a</a:t>
            </a:r>
            <a:r>
              <a:rPr lang="en-US" sz="2400" dirty="0" smtClean="0"/>
              <a:t>            Unsigned Overflow</a:t>
            </a:r>
          </a:p>
          <a:p>
            <a:r>
              <a:rPr lang="en-US" sz="2400" dirty="0" smtClean="0"/>
              <a:t>ZF:   (t == 0)                                                Zero</a:t>
            </a:r>
          </a:p>
          <a:p>
            <a:r>
              <a:rPr lang="en-US" sz="2400" dirty="0" smtClean="0"/>
              <a:t>SF:   (t &lt; 0)                                                  Negative</a:t>
            </a:r>
          </a:p>
          <a:p>
            <a:r>
              <a:rPr lang="en-US" sz="2400" dirty="0" smtClean="0"/>
              <a:t>OF:  (a &lt; 0 == b &lt; 0) &amp;&amp; (t &lt; 0 != a &lt; 0) signed overflow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3.6.2 Accessing the Condition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set a byte to 0 or 1 on the condition flags with the set instructions.</a:t>
            </a:r>
          </a:p>
          <a:p>
            <a:endParaRPr lang="en-US" dirty="0" smtClean="0"/>
          </a:p>
          <a:p>
            <a:r>
              <a:rPr lang="en-US" dirty="0" smtClean="0"/>
              <a:t>These take a single byte operand as the destination: either an 8-bit register or a single byte of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1447800"/>
          <a:ext cx="6080760" cy="3175470"/>
        </p:xfrm>
        <a:graphic>
          <a:graphicData uri="http://schemas.openxmlformats.org/drawingml/2006/table">
            <a:tbl>
              <a:tblPr/>
              <a:tblGrid>
                <a:gridCol w="925830"/>
                <a:gridCol w="800100"/>
                <a:gridCol w="2400300"/>
                <a:gridCol w="1954530"/>
              </a:tblGrid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Synonym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Effect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sete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= 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Equal or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Setne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D=~ZF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Not equal or not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sets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= 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setns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= ~SF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nonnegative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setg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~(SF^OF)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Greater (signed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setge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~(SF^OF)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Greater or equal (signed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setl 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SF^OF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Less (signed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setle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(SF^OF) | 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Less or equal (signed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seta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~CF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Above (unsigned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setae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~CF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Above or equal (unsigned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setb    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 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Below (unsigned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SimSun"/>
                          <a:cs typeface="Times New Roman"/>
                        </a:rPr>
                        <a:t>Setbe</a:t>
                      </a:r>
                      <a:r>
                        <a:rPr lang="en-US" sz="1100" dirty="0" smtClean="0">
                          <a:latin typeface="Calibri"/>
                          <a:ea typeface="SimSun"/>
                          <a:cs typeface="Times New Roman"/>
                        </a:rPr>
                        <a:t>  D</a:t>
                      </a:r>
                      <a:endParaRPr lang="en-US" sz="11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SimSun"/>
                          <a:cs typeface="Times New Roman"/>
                        </a:rPr>
                        <a:t>setna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D 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  <a:sym typeface="Symbol"/>
                        </a:rPr>
                        <a:t></a:t>
                      </a: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 CF|ZF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SimSun"/>
                          <a:cs typeface="Times New Roman"/>
                        </a:rPr>
                        <a:t>Below or equal (unsigned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4876800"/>
            <a:ext cx="678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The important part of this table is the effect field which shows how the 4 condition codes are related to various tests.</a:t>
            </a:r>
          </a:p>
          <a:p>
            <a:pPr marL="233363" indent="-233363">
              <a:buFont typeface="Arial" pitchFamily="34" charset="0"/>
              <a:buChar char="•"/>
            </a:pPr>
            <a:r>
              <a:rPr lang="en-US" dirty="0" smtClean="0"/>
              <a:t>The description field is based on a previous instruction of the form</a:t>
            </a:r>
          </a:p>
          <a:p>
            <a:pPr marL="233363" indent="-233363"/>
            <a:r>
              <a:rPr lang="en-US" dirty="0" smtClean="0"/>
              <a:t>              </a:t>
            </a:r>
            <a:r>
              <a:rPr lang="en-US" dirty="0" err="1" smtClean="0"/>
              <a:t>cmp</a:t>
            </a:r>
            <a:r>
              <a:rPr lang="en-US" dirty="0" smtClean="0"/>
              <a:t>  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</a:p>
          <a:p>
            <a:pPr marL="233363" indent="-233363"/>
            <a:r>
              <a:rPr lang="en-US" dirty="0" smtClean="0"/>
              <a:t>     </a:t>
            </a:r>
            <a:r>
              <a:rPr lang="en-US" i="1" dirty="0" smtClean="0"/>
              <a:t>negative</a:t>
            </a:r>
            <a:r>
              <a:rPr lang="en-US" dirty="0" smtClean="0"/>
              <a:t> refers to the value of S</a:t>
            </a:r>
            <a:r>
              <a:rPr lang="en-US" baseline="-25000" dirty="0" smtClean="0"/>
              <a:t>1</a:t>
            </a:r>
            <a:r>
              <a:rPr lang="en-US" dirty="0" smtClean="0"/>
              <a:t>-S</a:t>
            </a:r>
            <a:r>
              <a:rPr lang="en-US" baseline="-25000" dirty="0" smtClean="0"/>
              <a:t>2</a:t>
            </a:r>
          </a:p>
          <a:p>
            <a:pPr marL="233363" indent="-233363"/>
            <a:r>
              <a:rPr lang="en-US" dirty="0" smtClean="0"/>
              <a:t>     </a:t>
            </a:r>
            <a:r>
              <a:rPr lang="en-US" i="1" dirty="0" smtClean="0"/>
              <a:t>greater, less, above, </a:t>
            </a:r>
            <a:r>
              <a:rPr lang="en-US" dirty="0" smtClean="0"/>
              <a:t>or</a:t>
            </a:r>
            <a:r>
              <a:rPr lang="en-US" i="1" dirty="0" smtClean="0"/>
              <a:t> below </a:t>
            </a:r>
            <a:r>
              <a:rPr lang="en-US" dirty="0" smtClean="0"/>
              <a:t>refer to comparing S</a:t>
            </a:r>
            <a:r>
              <a:rPr lang="en-US" baseline="-25000" dirty="0" smtClean="0"/>
              <a:t>1</a:t>
            </a:r>
            <a:r>
              <a:rPr lang="en-US" dirty="0" smtClean="0"/>
              <a:t> to 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28956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signed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unsigned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interpreting the effect and description, consider the instruction: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cmpl</a:t>
            </a:r>
            <a:r>
              <a:rPr lang="en-US" dirty="0" smtClean="0"/>
              <a:t> 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  which calculates S</a:t>
            </a:r>
            <a:r>
              <a:rPr lang="en-US" baseline="-25000" dirty="0" smtClean="0"/>
              <a:t>1</a:t>
            </a:r>
            <a:r>
              <a:rPr lang="en-US" dirty="0" smtClean="0"/>
              <a:t>-S</a:t>
            </a:r>
            <a:r>
              <a:rPr lang="en-US" baseline="-25000" dirty="0" smtClean="0"/>
              <a:t>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If S</a:t>
            </a:r>
            <a:r>
              <a:rPr lang="en-US" baseline="-25000" dirty="0" smtClean="0"/>
              <a:t>1</a:t>
            </a:r>
            <a:r>
              <a:rPr lang="en-US" dirty="0" smtClean="0"/>
              <a:t> and S</a:t>
            </a:r>
            <a:r>
              <a:rPr lang="en-US" baseline="-25000" dirty="0" smtClean="0"/>
              <a:t>2</a:t>
            </a:r>
            <a:r>
              <a:rPr lang="en-US" dirty="0" smtClean="0"/>
              <a:t> are unsigned, S</a:t>
            </a:r>
            <a:r>
              <a:rPr lang="en-US" baseline="-25000" dirty="0" smtClean="0"/>
              <a:t>1</a:t>
            </a:r>
            <a:r>
              <a:rPr lang="en-US" dirty="0" smtClean="0"/>
              <a:t> is above S</a:t>
            </a:r>
            <a:r>
              <a:rPr lang="en-US" baseline="-25000" dirty="0" smtClean="0"/>
              <a:t>2</a:t>
            </a:r>
            <a:r>
              <a:rPr lang="en-US" dirty="0" smtClean="0"/>
              <a:t> if the result of S</a:t>
            </a:r>
            <a:r>
              <a:rPr lang="en-US" baseline="-25000" dirty="0" smtClean="0"/>
              <a:t>1</a:t>
            </a:r>
            <a:r>
              <a:rPr lang="en-US" dirty="0" smtClean="0"/>
              <a:t>-S</a:t>
            </a:r>
            <a:r>
              <a:rPr lang="en-US" baseline="-25000" dirty="0" smtClean="0"/>
              <a:t>2</a:t>
            </a:r>
            <a:r>
              <a:rPr lang="en-US" dirty="0" smtClean="0"/>
              <a:t> is not zero and does not set the carry flag.</a:t>
            </a:r>
          </a:p>
          <a:p>
            <a:pPr>
              <a:buNone/>
            </a:pPr>
            <a:r>
              <a:rPr lang="en-US" dirty="0" smtClean="0">
                <a:ea typeface="SimSun"/>
                <a:cs typeface="Times New Roman"/>
              </a:rPr>
              <a:t>         D </a:t>
            </a:r>
            <a:r>
              <a:rPr lang="en-US" dirty="0" smtClean="0">
                <a:ea typeface="SimSun"/>
                <a:cs typeface="Times New Roman"/>
                <a:sym typeface="Symbol"/>
              </a:rPr>
              <a:t></a:t>
            </a:r>
            <a:r>
              <a:rPr lang="en-US" dirty="0" smtClean="0">
                <a:ea typeface="SimSun"/>
                <a:cs typeface="Times New Roman"/>
              </a:rPr>
              <a:t> ~CF &amp; ~ZF</a:t>
            </a:r>
          </a:p>
          <a:p>
            <a:pPr>
              <a:buNone/>
            </a:pPr>
            <a:endParaRPr lang="en-US" dirty="0" smtClean="0">
              <a:ea typeface="SimSun"/>
              <a:cs typeface="Times New Roman"/>
            </a:endParaRPr>
          </a:p>
          <a:p>
            <a:r>
              <a:rPr lang="en-US" dirty="0" smtClean="0">
                <a:ea typeface="SimSun"/>
                <a:cs typeface="Times New Roman"/>
              </a:rPr>
              <a:t>The other three comparisons can be understood from this one using de Morgan’s laws.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signed comparison are a bit more complicated</a:t>
            </a:r>
          </a:p>
          <a:p>
            <a:r>
              <a:rPr lang="en-US" dirty="0" smtClean="0"/>
              <a:t>Consider greater than or equal test condition.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Under what conditions S1 &gt;= S2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Answer:  S1 – S2 &gt;=0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This would indicate that we just want SF =0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But recall, that sometimes the SF is incorrect.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This is indicated by the OF flag.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So if SF is correct (OF=0), we just test SF=0, or ~SF.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If SF is incorrect (OF=1), we want SF=1.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This is  ~(SF^OF)</a:t>
            </a:r>
          </a:p>
          <a:p>
            <a:pPr lvl="1">
              <a:buSzPct val="50000"/>
              <a:buFont typeface="Courier New" pitchFamily="49" charset="0"/>
              <a:buChar char="o"/>
            </a:pPr>
            <a:r>
              <a:rPr lang="en-US" dirty="0" smtClean="0"/>
              <a:t>^ is exclusive or</a:t>
            </a:r>
          </a:p>
          <a:p>
            <a:pPr>
              <a:buSzPct val="100000"/>
            </a:pPr>
            <a:r>
              <a:rPr lang="en-US" dirty="0" smtClean="0"/>
              <a:t>Other signed comparison can be gotten from &gt;= using De Morgan’s laws.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 segment: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cmpl</a:t>
            </a:r>
            <a:r>
              <a:rPr lang="en-US" dirty="0" smtClean="0"/>
              <a:t>  $10, $20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jle</a:t>
            </a:r>
            <a:r>
              <a:rPr lang="en-US" dirty="0" smtClean="0"/>
              <a:t>     .L1</a:t>
            </a:r>
          </a:p>
          <a:p>
            <a:pPr>
              <a:buNone/>
            </a:pPr>
            <a:r>
              <a:rPr lang="en-US" dirty="0" smtClean="0"/>
              <a:t>Does this jump?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code segment: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cmpl</a:t>
            </a:r>
            <a:r>
              <a:rPr lang="en-US" dirty="0" smtClean="0"/>
              <a:t>  $10, $20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jle</a:t>
            </a:r>
            <a:r>
              <a:rPr lang="en-US" dirty="0" smtClean="0"/>
              <a:t>     .L1</a:t>
            </a:r>
          </a:p>
          <a:p>
            <a:pPr>
              <a:buNone/>
            </a:pPr>
            <a:r>
              <a:rPr lang="en-US" dirty="0" smtClean="0"/>
              <a:t>Does this jump?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 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3.6.3 Jump Instructions and Their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Jump instruction change the flow of control so that the next instruction executed is not the next instruction.</a:t>
            </a:r>
          </a:p>
          <a:p>
            <a:r>
              <a:rPr lang="en-US" sz="2400" dirty="0" smtClean="0"/>
              <a:t>Traditional </a:t>
            </a:r>
            <a:r>
              <a:rPr lang="en-US" sz="2400" b="1" dirty="0" smtClean="0"/>
              <a:t>instruction cycle</a:t>
            </a:r>
            <a:r>
              <a:rPr lang="en-US" sz="2400" dirty="0" smtClean="0"/>
              <a:t>, also called </a:t>
            </a:r>
            <a:r>
              <a:rPr lang="en-US" sz="2400" b="1" dirty="0" smtClean="0"/>
              <a:t>fetch-and-execute cycle </a:t>
            </a:r>
            <a:r>
              <a:rPr lang="en-US" sz="2400" dirty="0" smtClean="0"/>
              <a:t>or </a:t>
            </a:r>
            <a:r>
              <a:rPr lang="en-US" sz="2400" b="1" dirty="0" smtClean="0"/>
              <a:t>fetch-decode-execute cycle</a:t>
            </a:r>
            <a:r>
              <a:rPr lang="en-US" sz="2400" dirty="0" smtClean="0"/>
              <a:t>.</a:t>
            </a:r>
          </a:p>
          <a:p>
            <a:r>
              <a:rPr lang="en-US" sz="3000" dirty="0" smtClean="0"/>
              <a:t>The program counter (PC) register contains the address of the </a:t>
            </a:r>
            <a:r>
              <a:rPr lang="en-US" sz="3000" dirty="0" smtClean="0">
                <a:solidFill>
                  <a:srgbClr val="FF0000"/>
                </a:solidFill>
              </a:rPr>
              <a:t>next instruction </a:t>
            </a:r>
            <a:r>
              <a:rPr lang="en-US" sz="3000" dirty="0" smtClean="0"/>
              <a:t>to execute.</a:t>
            </a:r>
          </a:p>
          <a:p>
            <a:pPr lvl="1"/>
            <a:r>
              <a:rPr lang="en-US" sz="2400" b="1" dirty="0" smtClean="0"/>
              <a:t>Fetch</a:t>
            </a:r>
            <a:r>
              <a:rPr lang="en-US" sz="2400" dirty="0" smtClean="0"/>
              <a:t>: read the instruction whose address is in the PC</a:t>
            </a:r>
          </a:p>
          <a:p>
            <a:pPr lvl="1"/>
            <a:r>
              <a:rPr lang="en-US" sz="2400" b="1" dirty="0" smtClean="0"/>
              <a:t>Increment PC</a:t>
            </a:r>
            <a:r>
              <a:rPr lang="en-US" sz="2400" dirty="0" smtClean="0"/>
              <a:t>: increment PC so that it points to the next instruction.</a:t>
            </a:r>
          </a:p>
          <a:p>
            <a:pPr lvl="1"/>
            <a:r>
              <a:rPr lang="en-US" sz="2400" b="1" dirty="0" smtClean="0"/>
              <a:t>Decode</a:t>
            </a:r>
            <a:r>
              <a:rPr lang="en-US" sz="2400" dirty="0" smtClean="0"/>
              <a:t>: determine what instruction this is.</a:t>
            </a:r>
          </a:p>
          <a:p>
            <a:pPr lvl="1"/>
            <a:r>
              <a:rPr lang="en-US" sz="2400" b="1" dirty="0" smtClean="0"/>
              <a:t>Execute</a:t>
            </a:r>
            <a:r>
              <a:rPr lang="en-US" sz="2400" dirty="0" smtClean="0"/>
              <a:t>: do what the instruction indicates.</a:t>
            </a:r>
          </a:p>
          <a:p>
            <a:pPr lvl="1"/>
            <a:r>
              <a:rPr lang="en-US" sz="2400" b="1" dirty="0" smtClean="0"/>
              <a:t>Store</a:t>
            </a:r>
            <a:r>
              <a:rPr lang="en-US" sz="2400" dirty="0" smtClean="0"/>
              <a:t>: store the result.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Section 3.6.3 </a:t>
            </a:r>
            <a:r>
              <a:rPr lang="en-US" dirty="0" smtClean="0"/>
              <a:t>Jump Instructions and Their 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600200"/>
          <a:ext cx="7086600" cy="4114792"/>
        </p:xfrm>
        <a:graphic>
          <a:graphicData uri="http://schemas.openxmlformats.org/drawingml/2006/table">
            <a:tbl>
              <a:tblPr/>
              <a:tblGrid>
                <a:gridCol w="1771650"/>
                <a:gridCol w="1039013"/>
                <a:gridCol w="1465274"/>
                <a:gridCol w="2810663"/>
              </a:tblGrid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Instruction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Synonym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Jump condition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jmp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Direct jump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Jmp *Operand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Indirect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jump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je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Equal /zero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Not equal / not zero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js 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jns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~SF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Nonnegative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jg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~(SF^OF)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Greater (signed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jge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~(SF^OF)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Greater or equal (signed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jl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SF^OF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Less (signed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jle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(SF^OF) | 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Less or equal (signed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ja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jnbe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~CF &amp; ~ZF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Above (unsigned &gt;)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jae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~CF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Above or equal (unsigned &gt;=)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jb  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jnae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Below (unsigned &lt;)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5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jbe  </a:t>
                      </a:r>
                      <a:r>
                        <a:rPr lang="en-US" sz="1100" i="1">
                          <a:latin typeface="Calibri"/>
                          <a:ea typeface="宋体"/>
                          <a:cs typeface="Times New Roman"/>
                        </a:rPr>
                        <a:t>Label</a:t>
                      </a:r>
                      <a:endParaRPr lang="en-US" sz="1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jna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Calibri"/>
                          <a:ea typeface="宋体"/>
                          <a:cs typeface="Times New Roman"/>
                        </a:rPr>
                        <a:t>CF |ZF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Below or equal (unsigned &lt;=)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6019800"/>
            <a:ext cx="7391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Figure. 3.12. </a:t>
            </a:r>
            <a:r>
              <a:rPr lang="en-US" sz="1400" b="1" dirty="0" smtClean="0"/>
              <a:t>The jump instructions</a:t>
            </a:r>
            <a:r>
              <a:rPr lang="en-US" sz="1400" dirty="0" smtClean="0"/>
              <a:t>. These instructions jump to a labeled destination when the jump condition holds. Some instructions have “synonyms”, alternate names for the same machine instructions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90500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unconditional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96240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conditional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>
            <a:off x="990600" y="2590800"/>
            <a:ext cx="228600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Assembly Codes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Example 1 – </a:t>
            </a:r>
            <a:r>
              <a:rPr lang="en-US" dirty="0" err="1" smtClean="0"/>
              <a:t>sum.c</a:t>
            </a:r>
            <a:endParaRPr lang="en-US" dirty="0" smtClean="0"/>
          </a:p>
          <a:p>
            <a:pPr lvl="1">
              <a:buNone/>
            </a:pPr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add(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{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 z;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z=</a:t>
            </a:r>
            <a:r>
              <a:rPr lang="en-US" sz="2400" dirty="0" err="1" smtClean="0"/>
              <a:t>x+y</a:t>
            </a:r>
            <a:r>
              <a:rPr lang="en-US" sz="2400" dirty="0" smtClean="0"/>
              <a:t>;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return z;</a:t>
            </a:r>
          </a:p>
          <a:p>
            <a:pPr lvl="1">
              <a:buNone/>
            </a:pPr>
            <a:r>
              <a:rPr lang="en-US" sz="2400" dirty="0" smtClean="0"/>
              <a:t>}</a:t>
            </a:r>
          </a:p>
          <a:p>
            <a:pPr lvl="1">
              <a:buNone/>
            </a:pPr>
            <a:endParaRPr lang="en-US" sz="2400" dirty="0" smtClean="0"/>
          </a:p>
          <a:p>
            <a:pPr marL="396875" lvl="1" indent="-396875">
              <a:buFont typeface="Arial" pitchFamily="34" charset="0"/>
              <a:buChar char="•"/>
            </a:pPr>
            <a:r>
              <a:rPr lang="en-US" sz="2400" dirty="0" smtClean="0"/>
              <a:t>What is its assembly code?</a:t>
            </a:r>
          </a:p>
          <a:p>
            <a:pPr lvl="1">
              <a:buNone/>
            </a:pPr>
            <a:r>
              <a:rPr lang="en-US" sz="2400" dirty="0" err="1"/>
              <a:t>g</a:t>
            </a:r>
            <a:r>
              <a:rPr lang="en-US" sz="2400" dirty="0" err="1" smtClean="0"/>
              <a:t>cc</a:t>
            </a:r>
            <a:r>
              <a:rPr lang="en-US" sz="2400" dirty="0" smtClean="0"/>
              <a:t> –O1 –S </a:t>
            </a:r>
            <a:r>
              <a:rPr lang="en-US" sz="2400" dirty="0" err="1" smtClean="0"/>
              <a:t>sum.c</a:t>
            </a:r>
            <a:endParaRPr lang="en-US" sz="2400" dirty="0" smtClean="0"/>
          </a:p>
          <a:p>
            <a:endParaRPr lang="en-US" sz="2600" dirty="0" smtClean="0"/>
          </a:p>
          <a:p>
            <a:r>
              <a:rPr lang="en-US" sz="2600" dirty="0" smtClean="0"/>
              <a:t>Department Machines:  </a:t>
            </a:r>
            <a:r>
              <a:rPr lang="en-US" sz="2600" strike="sngStrike" dirty="0" smtClean="0"/>
              <a:t>fox01(~06).</a:t>
            </a:r>
            <a:r>
              <a:rPr lang="en-US" sz="2600" strike="sngStrike" dirty="0" smtClean="0"/>
              <a:t>cs.utsa.edu</a:t>
            </a:r>
            <a:r>
              <a:rPr lang="en-US" sz="2600" dirty="0" smtClean="0"/>
              <a:t>  (64-bit machines)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                                        hen01(~04).csutsa.edu (32-bit machines)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Unconditional jump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000" dirty="0" smtClean="0"/>
              <a:t>    mov1 $0, %</a:t>
            </a:r>
            <a:r>
              <a:rPr lang="en-US" sz="2000" dirty="0" err="1" smtClean="0"/>
              <a:t>eax</a:t>
            </a:r>
            <a:r>
              <a:rPr lang="en-US" sz="2000" dirty="0" smtClean="0"/>
              <a:t>                        // set %</a:t>
            </a:r>
            <a:r>
              <a:rPr lang="en-US" sz="2000" dirty="0" err="1" smtClean="0"/>
              <a:t>eax</a:t>
            </a:r>
            <a:r>
              <a:rPr lang="en-US" sz="2000" dirty="0" smtClean="0"/>
              <a:t> to 0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jmp</a:t>
            </a:r>
            <a:r>
              <a:rPr lang="en-US" sz="2000" dirty="0" smtClean="0"/>
              <a:t>  .L1                                    // </a:t>
            </a:r>
            <a:r>
              <a:rPr lang="en-US" sz="2000" dirty="0" err="1" smtClean="0"/>
              <a:t>goto</a:t>
            </a:r>
            <a:r>
              <a:rPr lang="en-US" sz="2000" dirty="0" smtClean="0"/>
              <a:t> .L1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movl</a:t>
            </a:r>
            <a:r>
              <a:rPr lang="en-US" sz="2000" dirty="0" smtClean="0"/>
              <a:t>   (%</a:t>
            </a:r>
            <a:r>
              <a:rPr lang="en-US" sz="2000" dirty="0" err="1" smtClean="0"/>
              <a:t>eax</a:t>
            </a:r>
            <a:r>
              <a:rPr lang="en-US" sz="2000" dirty="0" smtClean="0"/>
              <a:t>), %</a:t>
            </a:r>
            <a:r>
              <a:rPr lang="en-US" sz="2000" dirty="0" err="1" smtClean="0"/>
              <a:t>edx</a:t>
            </a:r>
            <a:r>
              <a:rPr lang="en-US" sz="2000" dirty="0" smtClean="0"/>
              <a:t>               // will be skipped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.L1:</a:t>
            </a:r>
          </a:p>
          <a:p>
            <a:pPr marL="514350" indent="-514350">
              <a:buAutoNum type="arabicPeriod"/>
            </a:pPr>
            <a:r>
              <a:rPr lang="en-US" sz="2000" dirty="0" smtClean="0"/>
              <a:t>    </a:t>
            </a:r>
            <a:r>
              <a:rPr lang="en-US" sz="2000" dirty="0" err="1" smtClean="0"/>
              <a:t>popl</a:t>
            </a:r>
            <a:r>
              <a:rPr lang="en-US" sz="2000" dirty="0" smtClean="0"/>
              <a:t> %</a:t>
            </a:r>
            <a:r>
              <a:rPr lang="en-US" sz="2000" dirty="0" err="1" smtClean="0"/>
              <a:t>edx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sz="2000" dirty="0" smtClean="0"/>
          </a:p>
          <a:p>
            <a:pPr marL="514350" indent="-514350"/>
            <a:r>
              <a:rPr lang="en-US" sz="2000" dirty="0" smtClean="0"/>
              <a:t>IA 32 </a:t>
            </a:r>
            <a:r>
              <a:rPr lang="en-US" sz="2000" b="1" dirty="0" smtClean="0"/>
              <a:t>unconditional</a:t>
            </a:r>
            <a:r>
              <a:rPr lang="en-US" sz="2000" dirty="0" smtClean="0"/>
              <a:t> jump instructions:</a:t>
            </a:r>
          </a:p>
          <a:p>
            <a:pPr marL="514350" indent="-514350">
              <a:buNone/>
            </a:pPr>
            <a:r>
              <a:rPr lang="en-US" sz="2000" dirty="0" smtClean="0"/>
              <a:t>	Two types:  direct and indirect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jmp</a:t>
            </a:r>
            <a:r>
              <a:rPr lang="en-US" sz="2000" dirty="0" smtClean="0"/>
              <a:t> </a:t>
            </a:r>
            <a:r>
              <a:rPr lang="en-US" sz="2000" i="1" dirty="0" smtClean="0"/>
              <a:t>Label  </a:t>
            </a:r>
            <a:r>
              <a:rPr lang="en-US" sz="2000" dirty="0" smtClean="0"/>
              <a:t>   </a:t>
            </a:r>
          </a:p>
          <a:p>
            <a:pPr marL="514350" indent="-51435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jmp</a:t>
            </a:r>
            <a:r>
              <a:rPr lang="en-US" sz="2000" dirty="0" smtClean="0"/>
              <a:t>  *Operand</a:t>
            </a:r>
          </a:p>
          <a:p>
            <a:pPr marL="514350" indent="-514350">
              <a:buNone/>
            </a:pPr>
            <a:r>
              <a:rPr lang="en-US" sz="2000" dirty="0" smtClean="0"/>
              <a:t>	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*%</a:t>
            </a:r>
            <a:r>
              <a:rPr lang="en-US" sz="1800" dirty="0" err="1" smtClean="0"/>
              <a:t>eax</a:t>
            </a:r>
            <a:r>
              <a:rPr lang="en-US" sz="1800" dirty="0" smtClean="0"/>
              <a:t>        // use the value in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as the jump target</a:t>
            </a:r>
          </a:p>
          <a:p>
            <a:pPr marL="514350" indent="-514350">
              <a:buNone/>
            </a:pPr>
            <a:r>
              <a:rPr lang="en-US" sz="1800" dirty="0" smtClean="0"/>
              <a:t>         	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*(%</a:t>
            </a:r>
            <a:r>
              <a:rPr lang="en-US" sz="1800" dirty="0" err="1" smtClean="0"/>
              <a:t>eax</a:t>
            </a:r>
            <a:r>
              <a:rPr lang="en-US" sz="1800" dirty="0" smtClean="0"/>
              <a:t>)     // use the value in register %</a:t>
            </a:r>
            <a:r>
              <a:rPr lang="en-US" sz="1800" dirty="0" err="1" smtClean="0"/>
              <a:t>eax</a:t>
            </a:r>
            <a:r>
              <a:rPr lang="en-US" sz="1800" dirty="0" smtClean="0"/>
              <a:t> as the read address</a:t>
            </a:r>
          </a:p>
          <a:p>
            <a:pPr marL="514350" indent="-514350">
              <a:buNone/>
            </a:pPr>
            <a:endParaRPr lang="en-US" sz="1800" dirty="0" smtClean="0"/>
          </a:p>
          <a:p>
            <a:pPr marL="514350" indent="-514350"/>
            <a:r>
              <a:rPr lang="en-US" sz="1800" dirty="0" smtClean="0"/>
              <a:t>Unconditional jumps are rarely used, except with conditional jumps.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An example: </a:t>
            </a:r>
            <a:r>
              <a:rPr lang="en-US" sz="5600" dirty="0" err="1" smtClean="0"/>
              <a:t>jump.c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simple_jump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x, </a:t>
            </a:r>
            <a:r>
              <a:rPr lang="en-US" sz="5600" dirty="0" err="1" smtClean="0"/>
              <a:t>int</a:t>
            </a:r>
            <a:r>
              <a:rPr lang="en-US" sz="5600" dirty="0" smtClean="0"/>
              <a:t> y, </a:t>
            </a:r>
            <a:r>
              <a:rPr lang="en-US" sz="5600" dirty="0" err="1" smtClean="0"/>
              <a:t>int</a:t>
            </a:r>
            <a:r>
              <a:rPr lang="en-US" sz="5600" dirty="0" smtClean="0"/>
              <a:t> z) {</a:t>
            </a:r>
          </a:p>
          <a:p>
            <a:pPr>
              <a:buNone/>
            </a:pPr>
            <a:r>
              <a:rPr lang="en-US" sz="5600" dirty="0" smtClean="0"/>
              <a:t>        if (x == 0)</a:t>
            </a:r>
          </a:p>
          <a:p>
            <a:pPr>
              <a:buNone/>
            </a:pPr>
            <a:r>
              <a:rPr lang="en-US" sz="5600" dirty="0" smtClean="0"/>
              <a:t>                return y-z;</a:t>
            </a:r>
          </a:p>
          <a:p>
            <a:pPr>
              <a:buNone/>
            </a:pPr>
            <a:r>
              <a:rPr lang="en-US" sz="5600" dirty="0" smtClean="0"/>
              <a:t>        return z-y;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500" dirty="0" smtClean="0"/>
              <a:t>After  cc –O1 –S </a:t>
            </a:r>
            <a:r>
              <a:rPr lang="en-US" sz="5500" dirty="0" err="1" smtClean="0"/>
              <a:t>jump.c</a:t>
            </a:r>
            <a:r>
              <a:rPr lang="en-US" sz="5500" dirty="0" smtClean="0"/>
              <a:t>,   </a:t>
            </a:r>
            <a:r>
              <a:rPr lang="en-US" sz="5500" dirty="0" err="1" smtClean="0"/>
              <a:t>jump.s</a:t>
            </a:r>
            <a:r>
              <a:rPr lang="en-US" sz="5500" dirty="0" smtClean="0"/>
              <a:t> contains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600" dirty="0" err="1" smtClean="0"/>
              <a:t>simple_jump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$0,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jne</a:t>
            </a:r>
            <a:r>
              <a:rPr lang="en-US" sz="5600" dirty="0" smtClean="0">
                <a:solidFill>
                  <a:srgbClr val="FF0000"/>
                </a:solidFill>
              </a:rPr>
              <a:t>     .L2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jmp</a:t>
            </a:r>
            <a:r>
              <a:rPr lang="en-US" sz="5600" dirty="0" smtClean="0">
                <a:solidFill>
                  <a:srgbClr val="FF0000"/>
                </a:solidFill>
              </a:rPr>
              <a:t>     .L3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.L2: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.L3: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smtClean="0"/>
              <a:t>An example: </a:t>
            </a:r>
            <a:r>
              <a:rPr lang="en-US" sz="5600" dirty="0" err="1" smtClean="0"/>
              <a:t>jump.c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simple_jump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x, </a:t>
            </a:r>
            <a:r>
              <a:rPr lang="en-US" sz="5600" dirty="0" err="1" smtClean="0"/>
              <a:t>int</a:t>
            </a:r>
            <a:r>
              <a:rPr lang="en-US" sz="5600" dirty="0" smtClean="0"/>
              <a:t> y, </a:t>
            </a:r>
            <a:r>
              <a:rPr lang="en-US" sz="5600" dirty="0" err="1" smtClean="0"/>
              <a:t>int</a:t>
            </a:r>
            <a:r>
              <a:rPr lang="en-US" sz="5600" dirty="0" smtClean="0"/>
              <a:t> z) {</a:t>
            </a:r>
          </a:p>
          <a:p>
            <a:pPr>
              <a:buNone/>
            </a:pPr>
            <a:r>
              <a:rPr lang="en-US" sz="5600" dirty="0" smtClean="0"/>
              <a:t>        if (x == 0)</a:t>
            </a:r>
          </a:p>
          <a:p>
            <a:pPr>
              <a:buNone/>
            </a:pPr>
            <a:r>
              <a:rPr lang="en-US" sz="5600" dirty="0" smtClean="0"/>
              <a:t>                return y-z;</a:t>
            </a:r>
          </a:p>
          <a:p>
            <a:pPr>
              <a:buNone/>
            </a:pPr>
            <a:r>
              <a:rPr lang="en-US" sz="5600" dirty="0" smtClean="0"/>
              <a:t>        return z-y;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sz="4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500" dirty="0" smtClean="0"/>
              <a:t>After  cc –O1 –S </a:t>
            </a:r>
            <a:r>
              <a:rPr lang="en-US" sz="5500" dirty="0" err="1" smtClean="0"/>
              <a:t>jump.c</a:t>
            </a:r>
            <a:r>
              <a:rPr lang="en-US" sz="5500" dirty="0" smtClean="0"/>
              <a:t>,   </a:t>
            </a:r>
            <a:r>
              <a:rPr lang="en-US" sz="5500" dirty="0" err="1" smtClean="0"/>
              <a:t>jump.s</a:t>
            </a:r>
            <a:r>
              <a:rPr lang="en-US" sz="5500" dirty="0" smtClean="0"/>
              <a:t> contains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5600" dirty="0" err="1" smtClean="0"/>
              <a:t>simple_jump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$0,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                               // compare   x to 0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jne</a:t>
            </a:r>
            <a:r>
              <a:rPr lang="en-US" sz="5600" dirty="0" smtClean="0">
                <a:solidFill>
                  <a:srgbClr val="FF0000"/>
                </a:solidFill>
              </a:rPr>
              <a:t>     .L2                                                  </a:t>
            </a:r>
            <a:r>
              <a:rPr lang="en-US" sz="5600" dirty="0" smtClean="0"/>
              <a:t>// </a:t>
            </a:r>
            <a:r>
              <a:rPr lang="en-US" sz="5600" dirty="0" err="1" smtClean="0"/>
              <a:t>jmp</a:t>
            </a:r>
            <a:r>
              <a:rPr lang="en-US" sz="5600" dirty="0" smtClean="0"/>
              <a:t> if x ! = 0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// y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  //  y-z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jmp</a:t>
            </a:r>
            <a:r>
              <a:rPr lang="en-US" sz="5600" dirty="0" smtClean="0">
                <a:solidFill>
                  <a:srgbClr val="FF0000"/>
                </a:solidFill>
              </a:rPr>
              <a:t>     .L3                                                  </a:t>
            </a:r>
            <a:r>
              <a:rPr lang="en-US" sz="5600" dirty="0" smtClean="0"/>
              <a:t>// done</a:t>
            </a:r>
          </a:p>
          <a:p>
            <a:pPr>
              <a:buNone/>
            </a:pPr>
            <a:r>
              <a:rPr lang="en-US" sz="5600" dirty="0" smtClean="0"/>
              <a:t>.L2:                                                                    // this is the case  x != 0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16(%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 // get z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12(%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      // z-y into %</a:t>
            </a:r>
            <a:r>
              <a:rPr lang="en-US" sz="5600" dirty="0" err="1" smtClean="0"/>
              <a:t>eax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.L3:                                                                     // common return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100" dirty="0" smtClean="0"/>
              <a:t>There are several ways that jump instructions are encoded, the simplest of which is with PC-relative destination.</a:t>
            </a:r>
          </a:p>
          <a:p>
            <a:r>
              <a:rPr lang="en-US" sz="2100" dirty="0" smtClean="0"/>
              <a:t>After cc –c –O1 </a:t>
            </a:r>
            <a:r>
              <a:rPr lang="en-US" sz="2100" dirty="0" err="1" smtClean="0"/>
              <a:t>jump.c</a:t>
            </a:r>
            <a:r>
              <a:rPr lang="en-US" sz="2100" dirty="0" smtClean="0"/>
              <a:t> and </a:t>
            </a:r>
            <a:r>
              <a:rPr lang="en-US" sz="2100" dirty="0" err="1" smtClean="0"/>
              <a:t>objdump</a:t>
            </a:r>
            <a:r>
              <a:rPr lang="en-US" sz="2100" dirty="0" smtClean="0"/>
              <a:t> –d </a:t>
            </a:r>
            <a:r>
              <a:rPr lang="en-US" sz="2100" dirty="0" err="1" smtClean="0"/>
              <a:t>jump.o</a:t>
            </a:r>
            <a:r>
              <a:rPr lang="en-US" sz="2100" dirty="0" smtClean="0"/>
              <a:t>, we get</a:t>
            </a:r>
          </a:p>
          <a:p>
            <a:endParaRPr lang="en-US" sz="2100" dirty="0" smtClean="0"/>
          </a:p>
          <a:p>
            <a:pPr>
              <a:buNone/>
            </a:pPr>
            <a:r>
              <a:rPr lang="en-US" sz="2300" dirty="0" smtClean="0"/>
              <a:t>00000000 &lt;</a:t>
            </a:r>
            <a:r>
              <a:rPr lang="en-US" sz="2300" dirty="0" err="1" smtClean="0"/>
              <a:t>simple_jump</a:t>
            </a:r>
            <a:r>
              <a:rPr lang="en-US" sz="2300" dirty="0" smtClean="0"/>
              <a:t>&gt;:</a:t>
            </a:r>
          </a:p>
          <a:p>
            <a:pPr>
              <a:buNone/>
            </a:pPr>
            <a:r>
              <a:rPr lang="en-US" sz="2300" dirty="0" smtClean="0"/>
              <a:t>   0:   55                        push   %</a:t>
            </a:r>
            <a:r>
              <a:rPr lang="en-US" sz="2300" dirty="0" err="1" smtClean="0"/>
              <a:t>ebp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1:   89 e5                   </a:t>
            </a:r>
            <a:r>
              <a:rPr lang="en-US" sz="2300" dirty="0" err="1" smtClean="0"/>
              <a:t>mov</a:t>
            </a:r>
            <a:r>
              <a:rPr lang="en-US" sz="2300" dirty="0" smtClean="0"/>
              <a:t>    %</a:t>
            </a:r>
            <a:r>
              <a:rPr lang="en-US" sz="2300" dirty="0" err="1" smtClean="0"/>
              <a:t>esp,%ebp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3:   83 7d 08 00        </a:t>
            </a:r>
            <a:r>
              <a:rPr lang="en-US" sz="2300" dirty="0" err="1" smtClean="0"/>
              <a:t>cmpl</a:t>
            </a:r>
            <a:r>
              <a:rPr lang="en-US" sz="2300" dirty="0" smtClean="0"/>
              <a:t>   $0x0,0x8(%</a:t>
            </a:r>
            <a:r>
              <a:rPr lang="en-US" sz="2300" dirty="0" err="1" smtClean="0"/>
              <a:t>ebp</a:t>
            </a:r>
            <a:r>
              <a:rPr lang="en-US" sz="2300" dirty="0" smtClean="0"/>
              <a:t>)</a:t>
            </a:r>
          </a:p>
          <a:p>
            <a:pPr>
              <a:buNone/>
            </a:pPr>
            <a:r>
              <a:rPr lang="en-US" sz="2300" dirty="0" smtClean="0"/>
              <a:t>   7:   75 </a:t>
            </a:r>
            <a:r>
              <a:rPr lang="en-US" sz="2300" dirty="0" smtClean="0">
                <a:solidFill>
                  <a:srgbClr val="FF0000"/>
                </a:solidFill>
              </a:rPr>
              <a:t>08</a:t>
            </a:r>
            <a:r>
              <a:rPr lang="en-US" sz="2300" dirty="0" smtClean="0"/>
              <a:t>                   </a:t>
            </a:r>
            <a:r>
              <a:rPr lang="en-US" sz="2300" dirty="0" err="1" smtClean="0">
                <a:solidFill>
                  <a:srgbClr val="FF0000"/>
                </a:solidFill>
              </a:rPr>
              <a:t>jne</a:t>
            </a:r>
            <a:r>
              <a:rPr lang="en-US" sz="2300" dirty="0" smtClean="0">
                <a:solidFill>
                  <a:srgbClr val="FF0000"/>
                </a:solidFill>
              </a:rPr>
              <a:t>     11</a:t>
            </a:r>
          </a:p>
          <a:p>
            <a:pPr>
              <a:buNone/>
            </a:pPr>
            <a:r>
              <a:rPr lang="en-US" sz="2300" dirty="0" smtClean="0"/>
              <a:t>   </a:t>
            </a:r>
            <a:r>
              <a:rPr lang="en-US" sz="2300" dirty="0" smtClean="0">
                <a:solidFill>
                  <a:srgbClr val="FF0000"/>
                </a:solidFill>
              </a:rPr>
              <a:t>9</a:t>
            </a:r>
            <a:r>
              <a:rPr lang="en-US" sz="2300" dirty="0" smtClean="0"/>
              <a:t>:   8b 45 0c              </a:t>
            </a:r>
            <a:r>
              <a:rPr lang="en-US" sz="2300" dirty="0" err="1" smtClean="0"/>
              <a:t>mov</a:t>
            </a:r>
            <a:r>
              <a:rPr lang="en-US" sz="2300" dirty="0" smtClean="0"/>
              <a:t>    0xc(%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c:   2b 45 10              sub     0x10(%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 f:   </a:t>
            </a:r>
            <a:r>
              <a:rPr lang="en-US" sz="2300" dirty="0" err="1" smtClean="0"/>
              <a:t>eb</a:t>
            </a:r>
            <a:r>
              <a:rPr lang="en-US" sz="2300" dirty="0" smtClean="0"/>
              <a:t> </a:t>
            </a:r>
            <a:r>
              <a:rPr lang="en-US" sz="2300" dirty="0" smtClean="0">
                <a:solidFill>
                  <a:srgbClr val="FF0000"/>
                </a:solidFill>
              </a:rPr>
              <a:t>06</a:t>
            </a:r>
            <a:r>
              <a:rPr lang="en-US" sz="2300" dirty="0" smtClean="0"/>
              <a:t>                    </a:t>
            </a:r>
            <a:r>
              <a:rPr lang="en-US" sz="2300" dirty="0" err="1" smtClean="0">
                <a:solidFill>
                  <a:srgbClr val="FF0000"/>
                </a:solidFill>
              </a:rPr>
              <a:t>jmp</a:t>
            </a:r>
            <a:r>
              <a:rPr lang="en-US" sz="2300" dirty="0" smtClean="0">
                <a:solidFill>
                  <a:srgbClr val="FF0000"/>
                </a:solidFill>
              </a:rPr>
              <a:t>    17</a:t>
            </a:r>
          </a:p>
          <a:p>
            <a:pPr>
              <a:buNone/>
            </a:pPr>
            <a:r>
              <a:rPr lang="en-US" sz="2300" dirty="0" smtClean="0"/>
              <a:t>  </a:t>
            </a:r>
            <a:r>
              <a:rPr lang="en-US" sz="2300" dirty="0" smtClean="0">
                <a:solidFill>
                  <a:srgbClr val="FF0000"/>
                </a:solidFill>
              </a:rPr>
              <a:t>11</a:t>
            </a:r>
            <a:r>
              <a:rPr lang="en-US" sz="2300" dirty="0" smtClean="0"/>
              <a:t>:   8b 45 10            </a:t>
            </a:r>
            <a:r>
              <a:rPr lang="en-US" sz="2300" dirty="0" err="1" smtClean="0"/>
              <a:t>mov</a:t>
            </a:r>
            <a:r>
              <a:rPr lang="en-US" sz="2300" dirty="0" smtClean="0"/>
              <a:t>    0x10(%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14:   2b 45 0c            sub      0xc(%</a:t>
            </a:r>
            <a:r>
              <a:rPr lang="en-US" sz="2300" dirty="0" err="1" smtClean="0"/>
              <a:t>ebp</a:t>
            </a:r>
            <a:r>
              <a:rPr lang="en-US" sz="2300" dirty="0" smtClean="0"/>
              <a:t>),%</a:t>
            </a:r>
            <a:r>
              <a:rPr lang="en-US" sz="2300" dirty="0" err="1" smtClean="0"/>
              <a:t>eax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17:   5d                       pop     %</a:t>
            </a:r>
            <a:r>
              <a:rPr lang="en-US" sz="2300" dirty="0" err="1" smtClean="0"/>
              <a:t>ebp</a:t>
            </a:r>
            <a:endParaRPr lang="en-US" sz="2300" dirty="0" smtClean="0"/>
          </a:p>
          <a:p>
            <a:pPr>
              <a:buNone/>
            </a:pPr>
            <a:r>
              <a:rPr lang="en-US" sz="2300" dirty="0" smtClean="0"/>
              <a:t>  18:   c3                       ret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0" y="2819400"/>
            <a:ext cx="346133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Labels have been replaced by the address relative to the start of the program.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During the executable phase of the </a:t>
            </a:r>
            <a:r>
              <a:rPr lang="en-US" sz="1400" dirty="0" err="1" smtClean="0"/>
              <a:t>jne</a:t>
            </a:r>
            <a:r>
              <a:rPr lang="en-US" sz="1400" dirty="0" smtClean="0"/>
              <a:t> instruction at 7, the PC has the value 9 (point to the next instruction).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The encoding of </a:t>
            </a:r>
            <a:r>
              <a:rPr lang="en-US" sz="1400" dirty="0" err="1" smtClean="0"/>
              <a:t>jne</a:t>
            </a:r>
            <a:r>
              <a:rPr lang="en-US" sz="1400" dirty="0" smtClean="0"/>
              <a:t> shows a jump offset of 8, 9+8 = 17=0x11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During the execution of </a:t>
            </a:r>
            <a:r>
              <a:rPr lang="en-US" sz="1400" dirty="0" err="1" smtClean="0"/>
              <a:t>jmp</a:t>
            </a:r>
            <a:r>
              <a:rPr lang="en-US" sz="1400" dirty="0" smtClean="0"/>
              <a:t> instruction  at f, the PC has value 11.</a:t>
            </a:r>
          </a:p>
          <a:p>
            <a:pPr marL="227013" indent="-227013">
              <a:spcAft>
                <a:spcPts val="600"/>
              </a:spcAft>
              <a:buFont typeface="Arial" pitchFamily="34" charset="0"/>
              <a:buChar char="•"/>
            </a:pPr>
            <a:r>
              <a:rPr lang="en-US" sz="1400" dirty="0" smtClean="0"/>
              <a:t>The jump offset is 6, giving 0x11 +0x6 = 0x17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In the following excerpts from a disassembled binary, some of the information has been replaced by Xs. Answer the following questions about these instructions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lphaUcPeriod"/>
            </a:pPr>
            <a:r>
              <a:rPr lang="en-US" sz="1600" dirty="0" smtClean="0"/>
              <a:t>What is the target of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je</a:t>
            </a:r>
            <a:r>
              <a:rPr lang="en-US" sz="1600" dirty="0" smtClean="0"/>
              <a:t> instructions below? (You don’t need to know anything about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call</a:t>
            </a:r>
            <a:r>
              <a:rPr lang="en-US" sz="1600" dirty="0" smtClean="0"/>
              <a:t> instruction here.)</a:t>
            </a:r>
          </a:p>
          <a:p>
            <a:pPr>
              <a:buNone/>
            </a:pPr>
            <a:r>
              <a:rPr lang="en-US" sz="1600" dirty="0" smtClean="0"/>
              <a:t>             804828f:    74   05                                 je          XXXXXXX</a:t>
            </a:r>
          </a:p>
          <a:p>
            <a:pPr>
              <a:buNone/>
            </a:pPr>
            <a:r>
              <a:rPr lang="en-US" sz="1600" dirty="0" smtClean="0"/>
              <a:t>             8048291:   e8 1e 00 00 00                  call        80482b4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B.    What is the target of the </a:t>
            </a:r>
            <a:r>
              <a:rPr lang="en-US" sz="1600" dirty="0" err="1" smtClean="0"/>
              <a:t>jb</a:t>
            </a:r>
            <a:r>
              <a:rPr lang="en-US" sz="1600" dirty="0" smtClean="0"/>
              <a:t> instruction below?</a:t>
            </a:r>
          </a:p>
          <a:p>
            <a:pPr>
              <a:buNone/>
            </a:pPr>
            <a:r>
              <a:rPr lang="en-US" sz="1600" dirty="0" smtClean="0"/>
              <a:t>             8048357:     72 e7                                 </a:t>
            </a:r>
            <a:r>
              <a:rPr lang="en-US" sz="1600" dirty="0" err="1" smtClean="0"/>
              <a:t>jb</a:t>
            </a:r>
            <a:r>
              <a:rPr lang="en-US" sz="1600" dirty="0" smtClean="0"/>
              <a:t>           XXXXXXX</a:t>
            </a:r>
          </a:p>
          <a:p>
            <a:pPr>
              <a:buNone/>
            </a:pPr>
            <a:r>
              <a:rPr lang="en-US" sz="1600" dirty="0" smtClean="0"/>
              <a:t>             8048359:     c6 05 10 a0 04 08 01      </a:t>
            </a:r>
            <a:r>
              <a:rPr lang="en-US" sz="1600" dirty="0" err="1" smtClean="0"/>
              <a:t>movb</a:t>
            </a:r>
            <a:r>
              <a:rPr lang="en-US" sz="1600" dirty="0" smtClean="0"/>
              <a:t>   $0x1, 0x804a010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C.     What is the address of the </a:t>
            </a:r>
            <a:r>
              <a:rPr lang="en-US" sz="1600" dirty="0" err="1" smtClean="0"/>
              <a:t>mov</a:t>
            </a:r>
            <a:r>
              <a:rPr lang="en-US" sz="1600" dirty="0" smtClean="0"/>
              <a:t> instruction?</a:t>
            </a:r>
          </a:p>
          <a:p>
            <a:pPr>
              <a:buNone/>
            </a:pPr>
            <a:r>
              <a:rPr lang="en-US" sz="1600" dirty="0" smtClean="0"/>
              <a:t>             XXXXXXX:     74 12                                 je           8048391</a:t>
            </a:r>
          </a:p>
          <a:p>
            <a:pPr>
              <a:buNone/>
            </a:pPr>
            <a:r>
              <a:rPr lang="en-US" sz="1600" dirty="0" smtClean="0"/>
              <a:t>             XXXXXXX:     b8 00 00 00 00                </a:t>
            </a:r>
            <a:r>
              <a:rPr lang="en-US" sz="1600" dirty="0" err="1" smtClean="0"/>
              <a:t>mov</a:t>
            </a:r>
            <a:r>
              <a:rPr lang="en-US" sz="1600" dirty="0" smtClean="0"/>
              <a:t>       $0x0, %</a:t>
            </a:r>
            <a:r>
              <a:rPr lang="en-US" sz="1600" dirty="0" err="1" smtClean="0"/>
              <a:t>eax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7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In the following excerpts from a disassembled binary, some of the information has been replaced by Xs. Answer the following questions about these instructions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AutoNum type="alphaUcPeriod"/>
            </a:pPr>
            <a:r>
              <a:rPr lang="en-US" sz="1600" dirty="0" smtClean="0"/>
              <a:t>What is the target of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je</a:t>
            </a:r>
            <a:r>
              <a:rPr lang="en-US" sz="1600" dirty="0" smtClean="0"/>
              <a:t> instructions below? (You don’t need to know anything about 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call</a:t>
            </a:r>
            <a:r>
              <a:rPr lang="en-US" sz="1600" dirty="0" smtClean="0"/>
              <a:t> instruction here.)</a:t>
            </a:r>
          </a:p>
          <a:p>
            <a:pPr>
              <a:buNone/>
            </a:pPr>
            <a:r>
              <a:rPr lang="en-US" sz="1600" dirty="0" smtClean="0"/>
              <a:t>             804828f:    74   05                                 je          XXXXXXX</a:t>
            </a:r>
          </a:p>
          <a:p>
            <a:pPr>
              <a:buNone/>
            </a:pPr>
            <a:r>
              <a:rPr lang="en-US" sz="1600" dirty="0" smtClean="0"/>
              <a:t>             8048291:   e8 1e 00 00 00                  call        80482b4       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Ans</a:t>
            </a:r>
            <a:r>
              <a:rPr lang="en-US" sz="1600" b="1" dirty="0" smtClean="0"/>
              <a:t>:</a:t>
            </a:r>
            <a:r>
              <a:rPr lang="en-US" sz="1600" dirty="0" smtClean="0"/>
              <a:t> PC = 8048291; Offset = 05; 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PC + Offset = 8048291 + 0x05 = 8048296</a:t>
            </a:r>
          </a:p>
          <a:p>
            <a:pPr>
              <a:buNone/>
            </a:pPr>
            <a:r>
              <a:rPr lang="en-US" sz="1600" dirty="0" smtClean="0"/>
              <a:t>		</a:t>
            </a:r>
          </a:p>
          <a:p>
            <a:pPr>
              <a:buNone/>
            </a:pPr>
            <a:r>
              <a:rPr lang="en-US" sz="1600" dirty="0" smtClean="0"/>
              <a:t>B.    What is the target of the </a:t>
            </a:r>
            <a:r>
              <a:rPr lang="en-US" sz="1600" dirty="0" err="1" smtClean="0"/>
              <a:t>jb</a:t>
            </a:r>
            <a:r>
              <a:rPr lang="en-US" sz="1600" dirty="0" smtClean="0"/>
              <a:t> instruction below?</a:t>
            </a:r>
          </a:p>
          <a:p>
            <a:pPr>
              <a:buNone/>
            </a:pPr>
            <a:r>
              <a:rPr lang="en-US" sz="1600" dirty="0" smtClean="0"/>
              <a:t>             8048357:     72 e7                                 </a:t>
            </a:r>
            <a:r>
              <a:rPr lang="en-US" sz="1600" dirty="0" err="1" smtClean="0"/>
              <a:t>jb</a:t>
            </a:r>
            <a:r>
              <a:rPr lang="en-US" sz="1600" dirty="0" smtClean="0"/>
              <a:t>           XXXXXXX</a:t>
            </a:r>
          </a:p>
          <a:p>
            <a:pPr>
              <a:buNone/>
            </a:pPr>
            <a:r>
              <a:rPr lang="en-US" sz="1600" dirty="0" smtClean="0"/>
              <a:t>             8048359:     c6 05 10 a0 04 08 01      </a:t>
            </a:r>
            <a:r>
              <a:rPr lang="en-US" sz="1600" dirty="0" err="1" smtClean="0"/>
              <a:t>movb</a:t>
            </a:r>
            <a:r>
              <a:rPr lang="en-US" sz="1600" dirty="0" smtClean="0"/>
              <a:t>   $0x1, 0x804a010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Ans</a:t>
            </a:r>
            <a:r>
              <a:rPr lang="en-US" sz="1600" b="1" dirty="0" smtClean="0"/>
              <a:t>:</a:t>
            </a:r>
            <a:r>
              <a:rPr lang="en-US" sz="1600" dirty="0" smtClean="0"/>
              <a:t>   PC = 8048359  Offset = e7= 1110,0111=N*=-N=-[0001,1001]=-25=-0x19 </a:t>
            </a:r>
          </a:p>
          <a:p>
            <a:pPr>
              <a:buNone/>
            </a:pPr>
            <a:r>
              <a:rPr lang="en-US" sz="1600" dirty="0" smtClean="0"/>
              <a:t>	          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PC + Offset = 8048359 -0x19 = 8048340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C.     What is the address of the </a:t>
            </a:r>
            <a:r>
              <a:rPr lang="en-US" sz="1600" dirty="0" err="1" smtClean="0"/>
              <a:t>mov</a:t>
            </a:r>
            <a:r>
              <a:rPr lang="en-US" sz="1600" dirty="0" smtClean="0"/>
              <a:t> instruction?</a:t>
            </a:r>
          </a:p>
          <a:p>
            <a:pPr>
              <a:buNone/>
            </a:pPr>
            <a:r>
              <a:rPr lang="en-US" sz="1600" dirty="0" smtClean="0"/>
              <a:t>             XXXXXXX:     74 12                                 je           8048391</a:t>
            </a:r>
          </a:p>
          <a:p>
            <a:pPr>
              <a:buNone/>
            </a:pPr>
            <a:r>
              <a:rPr lang="en-US" sz="1600" dirty="0" smtClean="0"/>
              <a:t>             XXXXXXX:     b8 00 00 00 00                </a:t>
            </a:r>
            <a:r>
              <a:rPr lang="en-US" sz="1600" dirty="0" err="1" smtClean="0"/>
              <a:t>mov</a:t>
            </a:r>
            <a:r>
              <a:rPr lang="en-US" sz="1600" dirty="0" smtClean="0"/>
              <a:t>       $0x0, %</a:t>
            </a:r>
            <a:r>
              <a:rPr lang="en-US" sz="1600" dirty="0" err="1" smtClean="0"/>
              <a:t>eax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</a:t>
            </a:r>
            <a:r>
              <a:rPr lang="en-US" sz="1600" b="1" dirty="0" err="1" smtClean="0"/>
              <a:t>Ans</a:t>
            </a:r>
            <a:r>
              <a:rPr lang="en-US" sz="1600" b="1" dirty="0" smtClean="0"/>
              <a:t>:    </a:t>
            </a:r>
            <a:r>
              <a:rPr lang="en-US" sz="1600" dirty="0" err="1" smtClean="0"/>
              <a:t>Dest</a:t>
            </a:r>
            <a:r>
              <a:rPr lang="en-US" sz="1600" dirty="0" smtClean="0"/>
              <a:t> = PC + Offset   =&gt;  PC = </a:t>
            </a:r>
            <a:r>
              <a:rPr lang="en-US" sz="1600" dirty="0" err="1" smtClean="0"/>
              <a:t>Dest</a:t>
            </a:r>
            <a:r>
              <a:rPr lang="en-US" sz="1600" dirty="0" smtClean="0"/>
              <a:t> – Offset = 8048391 – 0x12 = 804837F</a:t>
            </a:r>
          </a:p>
          <a:p>
            <a:pPr>
              <a:buNone/>
            </a:pPr>
            <a:r>
              <a:rPr lang="en-US" sz="1600" dirty="0" smtClean="0"/>
              <a:t>                      Address of Jump Instruction = 804837F – 0x2= 804837D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lphaUcPeriod" startAt="4"/>
            </a:pPr>
            <a:r>
              <a:rPr lang="en-US" sz="1800" dirty="0" smtClean="0"/>
              <a:t>In the code that follows, the jump target is encoded in PC-relative form as a 4-byte, two’s-complement number. The bytes are listed from least significant to most, reflecting the little-endian byte ordering of IA32. What is the address of the jump target?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80482bf:      e9 e0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   XXXXXXX</a:t>
            </a:r>
          </a:p>
          <a:p>
            <a:pPr>
              <a:buNone/>
            </a:pPr>
            <a:r>
              <a:rPr lang="en-US" sz="1800" dirty="0" smtClean="0"/>
              <a:t>       80482c4:     90                                                      </a:t>
            </a:r>
            <a:r>
              <a:rPr lang="en-US" sz="1800" dirty="0" err="1" smtClean="0"/>
              <a:t>nop</a:t>
            </a:r>
            <a:endParaRPr lang="en-US" sz="1800" dirty="0" smtClean="0"/>
          </a:p>
          <a:p>
            <a:pPr>
              <a:buAutoNum type="alphaUcPeriod" startAt="4"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E.   Explain the relation between the annotation on the right and the byte coding on the left.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80482aa:   ff 25 </a:t>
            </a:r>
            <a:r>
              <a:rPr lang="en-US" sz="1800" dirty="0" err="1" smtClean="0"/>
              <a:t>fc</a:t>
            </a:r>
            <a:r>
              <a:rPr lang="en-US" sz="1800" dirty="0" smtClean="0"/>
              <a:t> 9f 04 08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*0x8049ffc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8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AutoNum type="alphaUcPeriod" startAt="4"/>
            </a:pPr>
            <a:r>
              <a:rPr lang="en-US" sz="1800" dirty="0" smtClean="0"/>
              <a:t>In the code that follows, the jump target is encoded in PC-relative form as a 4-byte, two’s-complement number. The bytes are listed from least significant to most, reflecting the little-endian byte ordering of IA32. What is the address of the jump target?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80482bf:      e9 e0 ff </a:t>
            </a:r>
            <a:r>
              <a:rPr lang="en-US" sz="1800" dirty="0" err="1" smtClean="0"/>
              <a:t>ff</a:t>
            </a:r>
            <a:r>
              <a:rPr lang="en-US" sz="1800" dirty="0" smtClean="0"/>
              <a:t> </a:t>
            </a:r>
            <a:r>
              <a:rPr lang="en-US" sz="1800" dirty="0" err="1" smtClean="0"/>
              <a:t>ff</a:t>
            </a:r>
            <a:r>
              <a:rPr lang="en-US" sz="1800" dirty="0" smtClean="0"/>
              <a:t>   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   XXXXXXX</a:t>
            </a:r>
          </a:p>
          <a:p>
            <a:pPr>
              <a:buNone/>
            </a:pPr>
            <a:r>
              <a:rPr lang="en-US" sz="1800" dirty="0" smtClean="0"/>
              <a:t>       80482c4:     90                                                      </a:t>
            </a:r>
            <a:r>
              <a:rPr lang="en-US" sz="1800" dirty="0" err="1" smtClean="0"/>
              <a:t>nop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Ans</a:t>
            </a:r>
            <a:r>
              <a:rPr lang="en-US" sz="1800" dirty="0" smtClean="0"/>
              <a:t>:  Offset = ffff,ffe0 = -32 = -0x20;   PC = 80482c4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dirty="0" err="1" smtClean="0"/>
              <a:t>Dest</a:t>
            </a:r>
            <a:r>
              <a:rPr lang="en-US" sz="1800" dirty="0" smtClean="0"/>
              <a:t> = PC + Offset = 80482c4 – 0x20 = 80482A4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E.   Explain the relation between the annotation on the right and the byte coding on the left.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 80482aa:   ff 25 </a:t>
            </a:r>
            <a:r>
              <a:rPr lang="en-US" sz="1800" dirty="0" err="1" smtClean="0"/>
              <a:t>fc</a:t>
            </a:r>
            <a:r>
              <a:rPr lang="en-US" sz="1800" dirty="0" smtClean="0"/>
              <a:t> 9f 04 08                                  </a:t>
            </a:r>
            <a:r>
              <a:rPr lang="en-US" sz="1800" dirty="0" err="1" smtClean="0"/>
              <a:t>jmp</a:t>
            </a:r>
            <a:r>
              <a:rPr lang="en-US" sz="1800" dirty="0" smtClean="0"/>
              <a:t>        *0x8049ffc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Ans</a:t>
            </a:r>
            <a:r>
              <a:rPr lang="en-US" sz="1800" dirty="0" smtClean="0"/>
              <a:t>:  An indirect jump is denoted by instruction code ff 25. The address from which the jump target is to read is encoded explicitly by the following 4 bytes. Since the machine is little </a:t>
            </a:r>
            <a:r>
              <a:rPr lang="en-US" sz="1800" dirty="0" err="1" smtClean="0"/>
              <a:t>endian</a:t>
            </a:r>
            <a:r>
              <a:rPr lang="en-US" sz="1800" dirty="0" smtClean="0"/>
              <a:t>, these are given in reverse order as </a:t>
            </a:r>
            <a:r>
              <a:rPr lang="en-US" sz="1800" dirty="0" err="1" smtClean="0"/>
              <a:t>fc</a:t>
            </a:r>
            <a:r>
              <a:rPr lang="en-US" sz="1800" dirty="0" smtClean="0"/>
              <a:t> 9f 04 08.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3.6.5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i="1" dirty="0" smtClean="0"/>
              <a:t>C</a:t>
            </a:r>
            <a:r>
              <a:rPr lang="en-US" sz="2100" dirty="0" smtClean="0"/>
              <a:t> provides several looping constructs – namely, </a:t>
            </a:r>
            <a:r>
              <a:rPr lang="en-US" sz="2100" i="1" dirty="0" smtClean="0"/>
              <a:t>do-while</a:t>
            </a:r>
            <a:r>
              <a:rPr lang="en-US" sz="2100" dirty="0" smtClean="0"/>
              <a:t>, </a:t>
            </a:r>
            <a:r>
              <a:rPr lang="en-US" sz="2100" i="1" dirty="0" smtClean="0"/>
              <a:t>while</a:t>
            </a:r>
            <a:r>
              <a:rPr lang="en-US" sz="2100" dirty="0" smtClean="0"/>
              <a:t>, and </a:t>
            </a:r>
            <a:r>
              <a:rPr lang="en-US" sz="2100" i="1" dirty="0" smtClean="0"/>
              <a:t>for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No corresponding instructions exist in machine codes. Instead, combinations of conditional test and jumps are used to implement the effect of loops.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3.6.5 Loops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133600"/>
          <a:ext cx="7002780" cy="4016502"/>
        </p:xfrm>
        <a:graphic>
          <a:graphicData uri="http://schemas.openxmlformats.org/drawingml/2006/table">
            <a:tbl>
              <a:tblPr/>
              <a:tblGrid>
                <a:gridCol w="2057400"/>
                <a:gridCol w="1981200"/>
                <a:gridCol w="2964180"/>
              </a:tblGrid>
              <a:tr h="28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宋体"/>
                          <a:cs typeface="Times New Roman"/>
                        </a:rPr>
                        <a:t>Do-while</a:t>
                      </a: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 loops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宋体"/>
                          <a:cs typeface="Times New Roman"/>
                        </a:rPr>
                        <a:t>While</a:t>
                      </a: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 loops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Arial"/>
                          <a:ea typeface="宋体"/>
                          <a:cs typeface="Times New Roman"/>
                        </a:rPr>
                        <a:t> For</a:t>
                      </a:r>
                      <a:r>
                        <a:rPr lang="en-US" sz="1600" dirty="0">
                          <a:latin typeface="Calibri"/>
                          <a:ea typeface="宋体"/>
                          <a:cs typeface="Times New Roman"/>
                        </a:rPr>
                        <a:t> loops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75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do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     while(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while (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for (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init-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; test-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; update-</a:t>
                      </a:r>
                      <a:r>
                        <a:rPr lang="en-US" sz="14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4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4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2037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114300" algn="l"/>
                        </a:tabLs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The effect of the loop is to repeatedly execute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, evaluate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, and continue the loop if the evaluation result is nonzero.</a:t>
                      </a: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  <a:tabLst>
                          <a:tab pos="114300" algn="l"/>
                        </a:tabLst>
                      </a:pPr>
                      <a:r>
                        <a:rPr lang="en-US" sz="1100" dirty="0" smtClean="0">
                          <a:latin typeface="Calibri"/>
                          <a:ea typeface="宋体"/>
                          <a:cs typeface="Times New Roman"/>
                        </a:rPr>
                        <a:t>The 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body-statement is executed at least once.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Calibri"/>
                          <a:ea typeface="宋体"/>
                          <a:cs typeface="Times New Roman"/>
                        </a:rPr>
                        <a:t>It differs from </a:t>
                      </a:r>
                      <a:r>
                        <a:rPr lang="en-US" sz="1200" dirty="0">
                          <a:latin typeface="Arial"/>
                          <a:ea typeface="宋体"/>
                          <a:cs typeface="Times New Roman"/>
                        </a:rPr>
                        <a:t>do-while</a:t>
                      </a:r>
                      <a:r>
                        <a:rPr lang="en-US" sz="1200" dirty="0">
                          <a:latin typeface="Calibri"/>
                          <a:ea typeface="宋体"/>
                          <a:cs typeface="Times New Roman"/>
                        </a:rPr>
                        <a:t> in that </a:t>
                      </a:r>
                      <a:r>
                        <a:rPr lang="en-US" sz="12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2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200" dirty="0">
                          <a:latin typeface="Calibri"/>
                          <a:ea typeface="宋体"/>
                          <a:cs typeface="Times New Roman"/>
                        </a:rPr>
                        <a:t> is evaluated and the loops is potentially terminating before the first execution of </a:t>
                      </a:r>
                      <a:r>
                        <a:rPr lang="en-US" sz="1200" i="1" dirty="0">
                          <a:latin typeface="Calibri"/>
                          <a:ea typeface="宋体"/>
                          <a:cs typeface="Times New Roman"/>
                        </a:rPr>
                        <a:t>body-statement.</a:t>
                      </a:r>
                      <a:endParaRPr lang="en-US" sz="12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Identical to the following code: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init-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while (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test-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body-statement</a:t>
                      </a:r>
                      <a:endParaRPr lang="en-US" sz="1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       </a:t>
                      </a:r>
                      <a:r>
                        <a:rPr lang="en-US" sz="1100" i="1" dirty="0">
                          <a:latin typeface="Calibri"/>
                          <a:ea typeface="宋体"/>
                          <a:cs typeface="Times New Roman"/>
                        </a:rPr>
                        <a:t>update-</a:t>
                      </a:r>
                      <a:r>
                        <a:rPr lang="en-US" sz="1100" i="1" dirty="0" err="1">
                          <a:latin typeface="Calibri"/>
                          <a:ea typeface="宋体"/>
                          <a:cs typeface="Times New Roman"/>
                        </a:rPr>
                        <a:t>expr</a:t>
                      </a: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宋体"/>
                          <a:cs typeface="Times New Roman"/>
                        </a:rPr>
                        <a:t>       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um.s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.file   "</a:t>
            </a:r>
            <a:r>
              <a:rPr lang="en-US" dirty="0" err="1" smtClean="0">
                <a:solidFill>
                  <a:srgbClr val="0070C0"/>
                </a:solidFill>
              </a:rPr>
              <a:t>sum.c</a:t>
            </a:r>
            <a:r>
              <a:rPr lang="en-US" dirty="0" smtClean="0">
                <a:solidFill>
                  <a:srgbClr val="0070C0"/>
                </a:solidFill>
              </a:rPr>
              <a:t>"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.text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globl</a:t>
            </a:r>
            <a:r>
              <a:rPr lang="en-US" dirty="0" smtClean="0">
                <a:solidFill>
                  <a:srgbClr val="0070C0"/>
                </a:solidFill>
              </a:rPr>
              <a:t> add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.type   add, @function</a:t>
            </a:r>
          </a:p>
          <a:p>
            <a:pPr>
              <a:buNone/>
            </a:pPr>
            <a:r>
              <a:rPr lang="en-US" dirty="0" smtClean="0"/>
              <a:t>add: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pushl</a:t>
            </a:r>
            <a:r>
              <a:rPr lang="en-US" dirty="0" smtClean="0"/>
              <a:t>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%</a:t>
            </a:r>
            <a:r>
              <a:rPr lang="en-US" dirty="0" err="1" smtClean="0"/>
              <a:t>esp</a:t>
            </a:r>
            <a:r>
              <a:rPr lang="en-US" dirty="0" smtClean="0"/>
              <a:t>,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12(%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eax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ret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0070C0"/>
                </a:solidFill>
              </a:rPr>
              <a:t>.size   add, .-add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</a:t>
            </a:r>
            <a:r>
              <a:rPr lang="en-US" dirty="0" err="1" smtClean="0">
                <a:solidFill>
                  <a:srgbClr val="0070C0"/>
                </a:solidFill>
              </a:rPr>
              <a:t>ident</a:t>
            </a:r>
            <a:r>
              <a:rPr lang="en-US" dirty="0" smtClean="0">
                <a:solidFill>
                  <a:srgbClr val="0070C0"/>
                </a:solidFill>
              </a:rPr>
              <a:t>  "GCC: (</a:t>
            </a:r>
            <a:r>
              <a:rPr lang="en-US" dirty="0" err="1" smtClean="0">
                <a:solidFill>
                  <a:srgbClr val="0070C0"/>
                </a:solidFill>
              </a:rPr>
              <a:t>Ubuntu</a:t>
            </a:r>
            <a:r>
              <a:rPr lang="en-US" dirty="0" smtClean="0">
                <a:solidFill>
                  <a:srgbClr val="0070C0"/>
                </a:solidFill>
              </a:rPr>
              <a:t> 4.3.3-5ubuntu4) 4.3.3"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 .section        .</a:t>
            </a:r>
            <a:r>
              <a:rPr lang="en-US" dirty="0" err="1" smtClean="0">
                <a:solidFill>
                  <a:srgbClr val="0070C0"/>
                </a:solidFill>
              </a:rPr>
              <a:t>note.GNU</a:t>
            </a:r>
            <a:r>
              <a:rPr lang="en-US" dirty="0" smtClean="0">
                <a:solidFill>
                  <a:srgbClr val="0070C0"/>
                </a:solidFill>
              </a:rPr>
              <a:t>-stack,"",@</a:t>
            </a:r>
            <a:r>
              <a:rPr lang="en-US" dirty="0" err="1" smtClean="0">
                <a:solidFill>
                  <a:srgbClr val="0070C0"/>
                </a:solidFill>
              </a:rPr>
              <a:t>progbits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524000"/>
            <a:ext cx="312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9863" indent="-169863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Ignore the lines that start with .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popl</a:t>
            </a:r>
            <a:r>
              <a:rPr lang="en-US" dirty="0" smtClean="0"/>
              <a:t> save and restore </a:t>
            </a:r>
            <a:r>
              <a:rPr lang="en-US" i="1" dirty="0" smtClean="0">
                <a:solidFill>
                  <a:srgbClr val="FF0000"/>
                </a:solidFill>
              </a:rPr>
              <a:t>%</a:t>
            </a:r>
            <a:r>
              <a:rPr lang="en-US" i="1" dirty="0" err="1" smtClean="0">
                <a:solidFill>
                  <a:srgbClr val="FF0000"/>
                </a:solidFill>
              </a:rPr>
              <a:t>ebp</a:t>
            </a:r>
            <a:endParaRPr lang="en-US" i="1" dirty="0" smtClean="0">
              <a:solidFill>
                <a:srgbClr val="FF0000"/>
              </a:solidFill>
            </a:endParaRPr>
          </a:p>
          <a:p>
            <a:pPr marL="169863" indent="-169863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i="1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/>
              <a:t>, the first argument is the source, and the second is the destination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i="1" dirty="0" err="1" smtClean="0">
                <a:solidFill>
                  <a:srgbClr val="FF0000"/>
                </a:solidFill>
              </a:rPr>
              <a:t>ddl</a:t>
            </a:r>
            <a:r>
              <a:rPr lang="en-US" dirty="0" smtClean="0"/>
              <a:t> adds the source and destination and stores the results in the destination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F0000"/>
                </a:solidFill>
              </a:rPr>
              <a:t>%</a:t>
            </a:r>
            <a:r>
              <a:rPr lang="en-US" i="1" dirty="0" err="1" smtClean="0">
                <a:solidFill>
                  <a:srgbClr val="FF0000"/>
                </a:solidFill>
              </a:rPr>
              <a:t>eax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used to hold the return value.</a:t>
            </a:r>
          </a:p>
          <a:p>
            <a:pPr marL="169863" indent="-169863">
              <a:buFont typeface="Arial" pitchFamily="34" charset="0"/>
              <a:buChar char="•"/>
            </a:pPr>
            <a:r>
              <a:rPr lang="en-US" i="1" dirty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at 8(%</a:t>
            </a:r>
            <a:r>
              <a:rPr lang="en-US" dirty="0" err="1" smtClean="0"/>
              <a:t>ebp</a:t>
            </a:r>
            <a:r>
              <a:rPr lang="en-US" dirty="0" smtClean="0"/>
              <a:t>) and 12(%</a:t>
            </a:r>
            <a:r>
              <a:rPr lang="en-US" dirty="0" err="1" smtClean="0"/>
              <a:t>ebp</a:t>
            </a:r>
            <a:r>
              <a:rPr lang="en-US" dirty="0" smtClean="0"/>
              <a:t>)</a:t>
            </a:r>
          </a:p>
          <a:p>
            <a:pPr marL="627063" lvl="1" indent="-169863">
              <a:buFont typeface="Arial" pitchFamily="34" charset="0"/>
              <a:buChar char="•"/>
            </a:pPr>
            <a:r>
              <a:rPr lang="en-US" dirty="0" smtClean="0"/>
              <a:t>Stack set-up and completion</a:t>
            </a:r>
          </a:p>
          <a:p>
            <a:pPr marL="169863" indent="-169863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n) {</a:t>
            </a:r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result = 1;</a:t>
            </a:r>
          </a:p>
          <a:p>
            <a:pPr>
              <a:buNone/>
            </a:pPr>
            <a:r>
              <a:rPr lang="en-US" sz="5600" dirty="0" smtClean="0"/>
              <a:t>    do {</a:t>
            </a:r>
          </a:p>
          <a:p>
            <a:pPr>
              <a:buNone/>
            </a:pPr>
            <a:r>
              <a:rPr lang="en-US" sz="5600" dirty="0" smtClean="0"/>
              <a:t>        result  *=  n;</a:t>
            </a:r>
          </a:p>
          <a:p>
            <a:pPr>
              <a:buNone/>
            </a:pPr>
            <a:r>
              <a:rPr lang="en-US" sz="5600" dirty="0" smtClean="0"/>
              <a:t>        n--;</a:t>
            </a:r>
          </a:p>
          <a:p>
            <a:pPr>
              <a:buNone/>
            </a:pPr>
            <a:r>
              <a:rPr lang="en-US" sz="5600" dirty="0" smtClean="0"/>
              <a:t>   } while (n &gt; 1);</a:t>
            </a:r>
          </a:p>
          <a:p>
            <a:pPr>
              <a:buNone/>
            </a:pPr>
            <a:r>
              <a:rPr lang="en-US" sz="5600" dirty="0" smtClean="0"/>
              <a:t>   return result;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400" dirty="0" smtClean="0"/>
              <a:t>And the corresponding assembly  code:</a:t>
            </a:r>
          </a:p>
          <a:p>
            <a:pPr>
              <a:buNone/>
            </a:pPr>
            <a:endParaRPr lang="en-US" sz="4900" dirty="0" smtClean="0"/>
          </a:p>
          <a:p>
            <a:pPr>
              <a:buNone/>
            </a:pPr>
            <a:r>
              <a:rPr lang="en-US" sz="49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r>
              <a:rPr lang="en-US" sz="5600" dirty="0" smtClean="0"/>
              <a:t>               # comment below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 //</a:t>
            </a:r>
          </a:p>
          <a:p>
            <a:pPr>
              <a:buNone/>
            </a:pPr>
            <a:r>
              <a:rPr lang="en-US" sz="5600" dirty="0" smtClean="0"/>
              <a:t>.L2: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imull</a:t>
            </a:r>
            <a:r>
              <a:rPr lang="en-US" sz="5600" dirty="0" smtClean="0"/>
              <a:t>   %</a:t>
            </a:r>
            <a:r>
              <a:rPr lang="en-US" sz="5600" dirty="0" err="1" smtClean="0"/>
              <a:t>edx</a:t>
            </a:r>
            <a:r>
              <a:rPr lang="en-US" sz="5600" dirty="0" smtClean="0"/>
              <a:t>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    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   //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jg</a:t>
            </a:r>
            <a:r>
              <a:rPr lang="en-US" sz="5600" dirty="0" smtClean="0">
                <a:solidFill>
                  <a:srgbClr val="FF0000"/>
                </a:solidFill>
              </a:rPr>
              <a:t>      .L2                                    </a:t>
            </a:r>
            <a:r>
              <a:rPr lang="en-US" sz="5600" dirty="0" smtClean="0"/>
              <a:t>//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 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 err="1" smtClean="0"/>
              <a:t>int</a:t>
            </a:r>
            <a:r>
              <a:rPr lang="en-US" sz="56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(</a:t>
            </a:r>
            <a:r>
              <a:rPr lang="en-US" sz="5600" dirty="0" err="1" smtClean="0"/>
              <a:t>int</a:t>
            </a:r>
            <a:r>
              <a:rPr lang="en-US" sz="5600" dirty="0" smtClean="0"/>
              <a:t> n) {</a:t>
            </a:r>
          </a:p>
          <a:p>
            <a:pPr>
              <a:buNone/>
            </a:pPr>
            <a:r>
              <a:rPr lang="en-US" sz="5600" dirty="0" smtClean="0"/>
              <a:t>    </a:t>
            </a:r>
            <a:r>
              <a:rPr lang="en-US" sz="5600" dirty="0" err="1" smtClean="0"/>
              <a:t>int</a:t>
            </a:r>
            <a:r>
              <a:rPr lang="en-US" sz="5600" dirty="0" smtClean="0"/>
              <a:t> result = 1;</a:t>
            </a:r>
          </a:p>
          <a:p>
            <a:pPr>
              <a:buNone/>
            </a:pPr>
            <a:r>
              <a:rPr lang="en-US" sz="5600" dirty="0" smtClean="0"/>
              <a:t>    do {</a:t>
            </a:r>
          </a:p>
          <a:p>
            <a:pPr>
              <a:buNone/>
            </a:pPr>
            <a:r>
              <a:rPr lang="en-US" sz="5600" dirty="0" smtClean="0"/>
              <a:t>        result  *=  n;</a:t>
            </a:r>
          </a:p>
          <a:p>
            <a:pPr>
              <a:buNone/>
            </a:pPr>
            <a:r>
              <a:rPr lang="en-US" sz="5600" dirty="0" smtClean="0"/>
              <a:t>        n--;</a:t>
            </a:r>
          </a:p>
          <a:p>
            <a:pPr>
              <a:buNone/>
            </a:pPr>
            <a:r>
              <a:rPr lang="en-US" sz="5600" dirty="0" smtClean="0"/>
              <a:t>   } while (n &gt; 1);</a:t>
            </a:r>
          </a:p>
          <a:p>
            <a:pPr>
              <a:buNone/>
            </a:pPr>
            <a:r>
              <a:rPr lang="en-US" sz="5600" dirty="0" smtClean="0"/>
              <a:t>   return result;</a:t>
            </a:r>
          </a:p>
          <a:p>
            <a:pPr>
              <a:buNone/>
            </a:pPr>
            <a:r>
              <a:rPr lang="en-US" sz="56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400" dirty="0" smtClean="0"/>
              <a:t>And the corresponding assembly  code:</a:t>
            </a:r>
          </a:p>
          <a:p>
            <a:pPr>
              <a:buNone/>
            </a:pPr>
            <a:endParaRPr lang="en-US" sz="4900" dirty="0" smtClean="0"/>
          </a:p>
          <a:p>
            <a:pPr>
              <a:buNone/>
            </a:pPr>
            <a:r>
              <a:rPr lang="en-US" sz="4900" dirty="0" smtClean="0"/>
              <a:t> </a:t>
            </a:r>
            <a:r>
              <a:rPr lang="en-US" sz="5600" dirty="0" err="1" smtClean="0"/>
              <a:t>fact_do</a:t>
            </a:r>
            <a:r>
              <a:rPr lang="en-US" sz="5600" dirty="0" smtClean="0"/>
              <a:t>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pushl</a:t>
            </a:r>
            <a:r>
              <a:rPr lang="en-US" sz="5600" dirty="0" smtClean="0"/>
              <a:t>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%</a:t>
            </a:r>
            <a:r>
              <a:rPr lang="en-US" sz="5600" dirty="0" err="1" smtClean="0"/>
              <a:t>esp</a:t>
            </a:r>
            <a:r>
              <a:rPr lang="en-US" sz="5600" dirty="0" smtClean="0"/>
              <a:t>,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8(%</a:t>
            </a:r>
            <a:r>
              <a:rPr lang="en-US" sz="5600" dirty="0" err="1" smtClean="0"/>
              <a:t>ebp</a:t>
            </a:r>
            <a:r>
              <a:rPr lang="en-US" sz="5600" dirty="0" smtClean="0"/>
              <a:t>),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// n into %</a:t>
            </a:r>
            <a:r>
              <a:rPr lang="en-US" sz="5600" dirty="0" err="1" smtClean="0"/>
              <a:t>edx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movl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     // result is in %</a:t>
            </a:r>
            <a:r>
              <a:rPr lang="en-US" sz="5600" dirty="0" err="1" smtClean="0"/>
              <a:t>eax</a:t>
            </a:r>
            <a:r>
              <a:rPr lang="en-US" sz="5600" dirty="0" smtClean="0"/>
              <a:t>, initial value =1</a:t>
            </a:r>
          </a:p>
          <a:p>
            <a:pPr>
              <a:buNone/>
            </a:pPr>
            <a:r>
              <a:rPr lang="en-US" sz="5600" dirty="0" smtClean="0"/>
              <a:t>.L2: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imull</a:t>
            </a:r>
            <a:r>
              <a:rPr lang="en-US" sz="5600" dirty="0" smtClean="0"/>
              <a:t>   %</a:t>
            </a:r>
            <a:r>
              <a:rPr lang="en-US" sz="5600" dirty="0" err="1" smtClean="0"/>
              <a:t>edx</a:t>
            </a:r>
            <a:r>
              <a:rPr lang="en-US" sz="5600" dirty="0" smtClean="0"/>
              <a:t>, %</a:t>
            </a:r>
            <a:r>
              <a:rPr lang="en-US" sz="5600" dirty="0" err="1" smtClean="0"/>
              <a:t>eax</a:t>
            </a:r>
            <a:r>
              <a:rPr lang="en-US" sz="5600" dirty="0" smtClean="0"/>
              <a:t>               // result = result * n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subl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 //  n--;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cmpl</a:t>
            </a:r>
            <a:r>
              <a:rPr lang="en-US" sz="5600" dirty="0" smtClean="0"/>
              <a:t>    $1, %</a:t>
            </a:r>
            <a:r>
              <a:rPr lang="en-US" sz="5600" dirty="0" err="1" smtClean="0"/>
              <a:t>edx</a:t>
            </a:r>
            <a:r>
              <a:rPr lang="en-US" sz="5600" dirty="0" smtClean="0"/>
              <a:t>                   // compare n to 1</a:t>
            </a:r>
          </a:p>
          <a:p>
            <a:pPr>
              <a:buNone/>
            </a:pPr>
            <a:r>
              <a:rPr lang="en-US" sz="5600" dirty="0" smtClean="0">
                <a:solidFill>
                  <a:srgbClr val="FF0000"/>
                </a:solidFill>
              </a:rPr>
              <a:t>        </a:t>
            </a:r>
            <a:r>
              <a:rPr lang="en-US" sz="5600" dirty="0" err="1" smtClean="0">
                <a:solidFill>
                  <a:srgbClr val="FF0000"/>
                </a:solidFill>
              </a:rPr>
              <a:t>jg</a:t>
            </a:r>
            <a:r>
              <a:rPr lang="en-US" sz="5600" dirty="0" smtClean="0">
                <a:solidFill>
                  <a:srgbClr val="FF0000"/>
                </a:solidFill>
              </a:rPr>
              <a:t>      .L2                                  // jump if n &gt; 1</a:t>
            </a:r>
          </a:p>
          <a:p>
            <a:pPr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popl</a:t>
            </a:r>
            <a:r>
              <a:rPr lang="en-US" sz="5600" dirty="0" smtClean="0"/>
              <a:t>    %</a:t>
            </a:r>
            <a:r>
              <a:rPr lang="en-US" sz="5600" dirty="0" err="1" smtClean="0"/>
              <a:t>ebp</a:t>
            </a:r>
            <a:endParaRPr lang="en-US" sz="5600" dirty="0" smtClean="0"/>
          </a:p>
          <a:p>
            <a:pPr>
              <a:buNone/>
            </a:pPr>
            <a:r>
              <a:rPr lang="en-US" sz="5600" dirty="0" smtClean="0"/>
              <a:t>        ret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fact_while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 while (n &gt; 1) {</a:t>
            </a:r>
          </a:p>
          <a:p>
            <a:pPr>
              <a:buNone/>
            </a:pPr>
            <a:r>
              <a:rPr lang="en-US" sz="1800" dirty="0" smtClean="0"/>
              <a:t>         result  *= n;</a:t>
            </a:r>
          </a:p>
          <a:p>
            <a:pPr>
              <a:buNone/>
            </a:pPr>
            <a:r>
              <a:rPr lang="en-US" sz="1800" dirty="0" smtClean="0"/>
              <a:t>         n--;</a:t>
            </a:r>
          </a:p>
          <a:p>
            <a:pPr>
              <a:buNone/>
            </a:pPr>
            <a:r>
              <a:rPr lang="en-US" sz="1800" dirty="0" smtClean="0"/>
              <a:t>     }</a:t>
            </a:r>
          </a:p>
          <a:p>
            <a:pPr>
              <a:buNone/>
            </a:pPr>
            <a:r>
              <a:rPr lang="en-US" sz="1800" dirty="0" smtClean="0"/>
              <a:t> 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3716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fact_while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r>
              <a:rPr lang="en-US" dirty="0" smtClean="0">
                <a:solidFill>
                  <a:srgbClr val="FF0000"/>
                </a:solidFill>
              </a:rPr>
              <a:t>          </a:t>
            </a:r>
            <a:r>
              <a:rPr lang="en-US" dirty="0" smtClean="0"/>
              <a:t># comment below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//</a:t>
            </a:r>
          </a:p>
          <a:p>
            <a:r>
              <a:rPr lang="en-US" dirty="0" smtClean="0"/>
              <a:t>.L6: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jg</a:t>
            </a:r>
            <a:r>
              <a:rPr lang="en-US" dirty="0" smtClean="0"/>
              <a:t>      .L6                             //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fact_while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 while (n &gt; 1) {</a:t>
            </a:r>
          </a:p>
          <a:p>
            <a:pPr>
              <a:buNone/>
            </a:pPr>
            <a:r>
              <a:rPr lang="en-US" sz="1800" dirty="0" smtClean="0"/>
              <a:t>         result  *= n;</a:t>
            </a:r>
          </a:p>
          <a:p>
            <a:pPr>
              <a:buNone/>
            </a:pPr>
            <a:r>
              <a:rPr lang="en-US" sz="1800" dirty="0" smtClean="0"/>
              <a:t>         n--;</a:t>
            </a:r>
          </a:p>
          <a:p>
            <a:pPr>
              <a:buNone/>
            </a:pPr>
            <a:r>
              <a:rPr lang="en-US" sz="1800" dirty="0" smtClean="0"/>
              <a:t>     }</a:t>
            </a:r>
          </a:p>
          <a:p>
            <a:pPr>
              <a:buNone/>
            </a:pPr>
            <a:r>
              <a:rPr lang="en-US" sz="1800" dirty="0" smtClean="0"/>
              <a:t> 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371600"/>
            <a:ext cx="563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fact_while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edx</a:t>
            </a:r>
            <a:r>
              <a:rPr lang="en-US" dirty="0" smtClean="0"/>
              <a:t>      // get n into %</a:t>
            </a:r>
            <a:r>
              <a:rPr lang="en-US" dirty="0" err="1" smtClean="0"/>
              <a:t>edx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  // result in %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 see if n &gt;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  // no, we are done</a:t>
            </a:r>
          </a:p>
          <a:p>
            <a:r>
              <a:rPr lang="en-US" dirty="0" smtClean="0"/>
              <a:t>.L6: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  // yes, result = result * 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subl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 //  n--;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  compare again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jg</a:t>
            </a:r>
            <a:r>
              <a:rPr lang="en-US" dirty="0" smtClean="0"/>
              <a:t>      .L6                               // keep going if n &gt; 1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fact_for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for (</a:t>
            </a:r>
            <a:r>
              <a:rPr lang="en-US" sz="1800" dirty="0" err="1" smtClean="0"/>
              <a:t>i</a:t>
            </a:r>
            <a:r>
              <a:rPr lang="en-US" sz="1800" dirty="0" smtClean="0"/>
              <a:t>=2;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&lt;=n;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        result *=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371600"/>
            <a:ext cx="6400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$2, %</a:t>
            </a:r>
            <a:r>
              <a:rPr lang="en-US" dirty="0" err="1" smtClean="0"/>
              <a:t>edx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ecx</a:t>
            </a:r>
            <a:r>
              <a:rPr lang="en-US" dirty="0" smtClean="0"/>
              <a:t>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//</a:t>
            </a:r>
          </a:p>
          <a:p>
            <a:r>
              <a:rPr lang="en-US" dirty="0" smtClean="0"/>
              <a:t>.L6: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ecx</a:t>
            </a:r>
            <a:r>
              <a:rPr lang="en-US" dirty="0" smtClean="0"/>
              <a:t>           //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jge</a:t>
            </a:r>
            <a:r>
              <a:rPr lang="en-US" dirty="0" smtClean="0"/>
              <a:t>     .L6                             //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286000" cy="4678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i="1" dirty="0" smtClean="0"/>
              <a:t>C</a:t>
            </a:r>
            <a:r>
              <a:rPr lang="en-US" sz="2000" dirty="0" smtClean="0"/>
              <a:t> code: </a:t>
            </a:r>
          </a:p>
          <a:p>
            <a:pPr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fact_for</a:t>
            </a:r>
            <a:r>
              <a:rPr lang="en-US" sz="1800" dirty="0" smtClean="0"/>
              <a:t>(</a:t>
            </a:r>
            <a:r>
              <a:rPr lang="en-US" sz="1800" dirty="0" err="1" smtClean="0"/>
              <a:t>int</a:t>
            </a:r>
            <a:r>
              <a:rPr lang="en-US" sz="1800" dirty="0" smtClean="0"/>
              <a:t> n) {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result = 1;</a:t>
            </a:r>
          </a:p>
          <a:p>
            <a:pPr>
              <a:buNone/>
            </a:pPr>
            <a:r>
              <a:rPr lang="en-US" sz="1800" dirty="0" smtClean="0"/>
              <a:t>    for (</a:t>
            </a:r>
            <a:r>
              <a:rPr lang="en-US" sz="1800" dirty="0" err="1" smtClean="0"/>
              <a:t>i</a:t>
            </a:r>
            <a:r>
              <a:rPr lang="en-US" sz="1800" dirty="0" smtClean="0"/>
              <a:t>=2; </a:t>
            </a:r>
            <a:r>
              <a:rPr lang="en-US" sz="1800" dirty="0" err="1" smtClean="0"/>
              <a:t>i</a:t>
            </a:r>
            <a:r>
              <a:rPr lang="en-US" sz="1800" dirty="0" smtClean="0"/>
              <a:t> &lt;=n;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>
              <a:buNone/>
            </a:pPr>
            <a:r>
              <a:rPr lang="en-US" sz="1800" dirty="0" smtClean="0"/>
              <a:t>        result *=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return result;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1371600"/>
            <a:ext cx="6477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assembly code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fact_for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pushl</a:t>
            </a:r>
            <a:r>
              <a:rPr lang="en-US" dirty="0" smtClean="0">
                <a:solidFill>
                  <a:srgbClr val="FF0000"/>
                </a:solidFill>
              </a:rPr>
              <a:t>  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</a:rPr>
              <a:t>movl</a:t>
            </a:r>
            <a:r>
              <a:rPr lang="en-US" dirty="0" smtClean="0">
                <a:solidFill>
                  <a:srgbClr val="FF0000"/>
                </a:solidFill>
              </a:rPr>
              <a:t>    %</a:t>
            </a:r>
            <a:r>
              <a:rPr lang="en-US" dirty="0" err="1" smtClean="0">
                <a:solidFill>
                  <a:srgbClr val="FF0000"/>
                </a:solidFill>
              </a:rPr>
              <a:t>esp</a:t>
            </a:r>
            <a:r>
              <a:rPr lang="en-US" dirty="0" smtClean="0">
                <a:solidFill>
                  <a:srgbClr val="FF0000"/>
                </a:solidFill>
              </a:rPr>
              <a:t>, %</a:t>
            </a:r>
            <a:r>
              <a:rPr lang="en-US" dirty="0" err="1" smtClean="0">
                <a:solidFill>
                  <a:srgbClr val="FF0000"/>
                </a:solidFill>
              </a:rPr>
              <a:t>ebp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8(%</a:t>
            </a:r>
            <a:r>
              <a:rPr lang="en-US" dirty="0" err="1" smtClean="0"/>
              <a:t>ebp</a:t>
            </a:r>
            <a:r>
              <a:rPr lang="en-US" dirty="0" smtClean="0"/>
              <a:t>), %</a:t>
            </a:r>
            <a:r>
              <a:rPr lang="en-US" dirty="0" err="1" smtClean="0"/>
              <a:t>ecx</a:t>
            </a:r>
            <a:r>
              <a:rPr lang="en-US" dirty="0" smtClean="0"/>
              <a:t>     // n into %</a:t>
            </a:r>
            <a:r>
              <a:rPr lang="en-US" dirty="0" err="1" smtClean="0"/>
              <a:t>ecx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$2, %</a:t>
            </a:r>
            <a:r>
              <a:rPr lang="en-US" dirty="0" err="1" smtClean="0"/>
              <a:t>edx</a:t>
            </a:r>
            <a:r>
              <a:rPr lang="en-US" dirty="0" smtClean="0"/>
              <a:t>               // 2 into %</a:t>
            </a:r>
            <a:r>
              <a:rPr lang="en-US" dirty="0" err="1" smtClean="0"/>
              <a:t>edx</a:t>
            </a:r>
            <a:r>
              <a:rPr lang="en-US" dirty="0" smtClean="0"/>
              <a:t> (this is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movl</a:t>
            </a:r>
            <a:r>
              <a:rPr lang="en-US" dirty="0" smtClean="0"/>
              <a:t>    $1, %</a:t>
            </a:r>
            <a:r>
              <a:rPr lang="en-US" dirty="0" err="1" smtClean="0"/>
              <a:t>eax</a:t>
            </a:r>
            <a:r>
              <a:rPr lang="en-US" dirty="0" smtClean="0"/>
              <a:t>               // 1 into %</a:t>
            </a:r>
            <a:r>
              <a:rPr lang="en-US" dirty="0" err="1" smtClean="0"/>
              <a:t>eax</a:t>
            </a:r>
            <a:r>
              <a:rPr lang="en-US" dirty="0" smtClean="0"/>
              <a:t> (the result)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$1, %</a:t>
            </a:r>
            <a:r>
              <a:rPr lang="en-US" dirty="0" err="1" smtClean="0"/>
              <a:t>ecx</a:t>
            </a:r>
            <a:r>
              <a:rPr lang="en-US" dirty="0" smtClean="0"/>
              <a:t>               //  compare n to 1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jle</a:t>
            </a:r>
            <a:r>
              <a:rPr lang="en-US" dirty="0" smtClean="0"/>
              <a:t>     .L3                              // done if n &lt;=1 (continue if n &gt; =2)</a:t>
            </a:r>
          </a:p>
          <a:p>
            <a:r>
              <a:rPr lang="en-US" dirty="0" smtClean="0"/>
              <a:t>.L6: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imull</a:t>
            </a:r>
            <a:r>
              <a:rPr lang="en-US" dirty="0" smtClean="0"/>
              <a:t>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eax</a:t>
            </a:r>
            <a:r>
              <a:rPr lang="en-US" dirty="0" smtClean="0"/>
              <a:t>           // result = result *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addl</a:t>
            </a:r>
            <a:r>
              <a:rPr lang="en-US" dirty="0" smtClean="0"/>
              <a:t>    $1, %</a:t>
            </a:r>
            <a:r>
              <a:rPr lang="en-US" dirty="0" err="1" smtClean="0"/>
              <a:t>edx</a:t>
            </a:r>
            <a:r>
              <a:rPr lang="en-US" dirty="0" smtClean="0"/>
              <a:t>                 //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cmpl</a:t>
            </a:r>
            <a:r>
              <a:rPr lang="en-US" dirty="0" smtClean="0"/>
              <a:t>    %</a:t>
            </a:r>
            <a:r>
              <a:rPr lang="en-US" dirty="0" err="1" smtClean="0"/>
              <a:t>edx</a:t>
            </a:r>
            <a:r>
              <a:rPr lang="en-US" dirty="0" smtClean="0"/>
              <a:t>, %</a:t>
            </a:r>
            <a:r>
              <a:rPr lang="en-US" dirty="0" err="1" smtClean="0"/>
              <a:t>ecx</a:t>
            </a:r>
            <a:r>
              <a:rPr lang="en-US" dirty="0" smtClean="0"/>
              <a:t>           // compare n to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jge</a:t>
            </a:r>
            <a:r>
              <a:rPr lang="en-US" dirty="0" smtClean="0"/>
              <a:t>     .L6                             // continue if n &gt;=</a:t>
            </a:r>
            <a:r>
              <a:rPr lang="en-US" dirty="0" err="1" smtClean="0"/>
              <a:t>i</a:t>
            </a:r>
            <a:r>
              <a:rPr lang="en-US" dirty="0" smtClean="0"/>
              <a:t>  (done if n &lt;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.L3: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popl</a:t>
            </a:r>
            <a:r>
              <a:rPr lang="en-US" dirty="0" smtClean="0"/>
              <a:t>    %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        ret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skip the sections 3.6.6 and 3.6.7.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3.7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procedure involves:</a:t>
            </a:r>
          </a:p>
          <a:p>
            <a:pPr lvl="1"/>
            <a:r>
              <a:rPr lang="en-US" dirty="0" smtClean="0"/>
              <a:t>Passing data in the form of procedure parameters and return values</a:t>
            </a:r>
          </a:p>
          <a:p>
            <a:pPr lvl="1"/>
            <a:r>
              <a:rPr lang="en-US" dirty="0" smtClean="0"/>
              <a:t>Passing control from one part of program to another.</a:t>
            </a:r>
          </a:p>
          <a:p>
            <a:pPr lvl="1"/>
            <a:r>
              <a:rPr lang="en-US" dirty="0" smtClean="0"/>
              <a:t>Allocate space for the local variables of the procedure on entry and </a:t>
            </a:r>
            <a:r>
              <a:rPr lang="en-US" dirty="0" err="1" smtClean="0"/>
              <a:t>deallocate</a:t>
            </a:r>
            <a:r>
              <a:rPr lang="en-US" dirty="0" smtClean="0"/>
              <a:t> them on exit.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3.7.1 Stack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Procedure P calls procedure Q</a:t>
            </a:r>
          </a:p>
          <a:p>
            <a:pPr lvl="1"/>
            <a:r>
              <a:rPr lang="en-US" sz="1600" dirty="0" smtClean="0"/>
              <a:t>P:  caller</a:t>
            </a:r>
          </a:p>
          <a:p>
            <a:pPr lvl="1"/>
            <a:r>
              <a:rPr lang="en-US" sz="1600" dirty="0" smtClean="0"/>
              <a:t>Q: </a:t>
            </a:r>
            <a:r>
              <a:rPr lang="en-US" sz="1600" dirty="0" err="1" smtClean="0"/>
              <a:t>callee</a:t>
            </a:r>
            <a:endParaRPr lang="en-US" sz="16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stack is used for passing parameters, for local variables, and storing other values.</a:t>
            </a:r>
          </a:p>
          <a:p>
            <a:endParaRPr lang="en-US" sz="2000" dirty="0" smtClean="0"/>
          </a:p>
          <a:p>
            <a:r>
              <a:rPr lang="en-US" sz="2000" dirty="0" smtClean="0"/>
              <a:t>The stack is organized into pieces called </a:t>
            </a:r>
            <a:r>
              <a:rPr lang="en-US" sz="2000" i="1" dirty="0" smtClean="0"/>
              <a:t>Stack Frames.</a:t>
            </a:r>
          </a:p>
          <a:p>
            <a:endParaRPr lang="en-US" sz="2000" i="1" dirty="0" smtClean="0"/>
          </a:p>
          <a:p>
            <a:r>
              <a:rPr lang="en-US" sz="2000" dirty="0" smtClean="0"/>
              <a:t>Stack frame has 2 pointers</a:t>
            </a:r>
          </a:p>
          <a:p>
            <a:pPr lvl="1"/>
            <a:r>
              <a:rPr lang="en-US" sz="1900" dirty="0" smtClean="0"/>
              <a:t>%</a:t>
            </a:r>
            <a:r>
              <a:rPr lang="en-US" sz="1900" dirty="0" err="1" smtClean="0"/>
              <a:t>ebp</a:t>
            </a:r>
            <a:r>
              <a:rPr lang="en-US" sz="1900" dirty="0" smtClean="0"/>
              <a:t> the </a:t>
            </a:r>
            <a:r>
              <a:rPr lang="en-US" sz="1900" i="1" dirty="0" smtClean="0"/>
              <a:t>frame pointer</a:t>
            </a:r>
            <a:endParaRPr lang="en-US" sz="1900" dirty="0" smtClean="0"/>
          </a:p>
          <a:p>
            <a:pPr marL="914400" lvl="2" indent="-169863"/>
            <a:r>
              <a:rPr lang="en-US" sz="1300" dirty="0" smtClean="0"/>
              <a:t>Most information is accessed relative to the frame pointer</a:t>
            </a:r>
          </a:p>
          <a:p>
            <a:pPr lvl="1"/>
            <a:r>
              <a:rPr lang="en-US" sz="1900" dirty="0" smtClean="0"/>
              <a:t>%</a:t>
            </a:r>
            <a:r>
              <a:rPr lang="en-US" sz="1900" dirty="0" err="1" smtClean="0"/>
              <a:t>esp</a:t>
            </a:r>
            <a:r>
              <a:rPr lang="en-US" sz="1900" dirty="0" smtClean="0"/>
              <a:t>, the </a:t>
            </a:r>
            <a:r>
              <a:rPr lang="en-US" sz="1900" i="1" dirty="0" smtClean="0"/>
              <a:t>stack pointer</a:t>
            </a:r>
            <a:endParaRPr lang="en-US" sz="1900" dirty="0" smtClean="0"/>
          </a:p>
          <a:p>
            <a:pPr marL="914400" lvl="2" indent="-169863"/>
            <a:r>
              <a:rPr lang="en-US" sz="1500" dirty="0" smtClean="0"/>
              <a:t>Can move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295400"/>
            <a:ext cx="3082625" cy="5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3.7.1 Stack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447800"/>
            <a:ext cx="47244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 smtClean="0"/>
              <a:t>The %</a:t>
            </a:r>
            <a:r>
              <a:rPr lang="en-US" sz="1800" dirty="0" err="1" smtClean="0"/>
              <a:t>ebp</a:t>
            </a:r>
            <a:r>
              <a:rPr lang="en-US" sz="1800" dirty="0" smtClean="0"/>
              <a:t> frame pointer points to the saved %</a:t>
            </a:r>
            <a:r>
              <a:rPr lang="en-US" sz="1800" dirty="0" err="1" smtClean="0"/>
              <a:t>ebp</a:t>
            </a:r>
            <a:r>
              <a:rPr lang="en-US" sz="1800" dirty="0" smtClean="0"/>
              <a:t> register on the stack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Usually %</a:t>
            </a:r>
            <a:r>
              <a:rPr lang="en-US" sz="1800" dirty="0" err="1" smtClean="0"/>
              <a:t>ebp</a:t>
            </a:r>
            <a:r>
              <a:rPr lang="en-US" sz="1800" dirty="0" smtClean="0"/>
              <a:t> does not change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The first parameter is at 8(%</a:t>
            </a:r>
            <a:r>
              <a:rPr lang="en-US" sz="1800" dirty="0" err="1" smtClean="0"/>
              <a:t>ebp</a:t>
            </a:r>
            <a:r>
              <a:rPr lang="en-US" sz="1800" dirty="0" smtClean="0"/>
              <a:t>) because of the return address and saved %</a:t>
            </a:r>
            <a:r>
              <a:rPr lang="en-US" sz="1800" dirty="0" err="1" smtClean="0"/>
              <a:t>ebp</a:t>
            </a:r>
            <a:r>
              <a:rPr lang="en-US" sz="1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%</a:t>
            </a:r>
            <a:r>
              <a:rPr lang="en-US" sz="1800" dirty="0" err="1" smtClean="0"/>
              <a:t>ebp</a:t>
            </a:r>
            <a:r>
              <a:rPr lang="en-US" sz="1800" dirty="0" smtClean="0"/>
              <a:t> is used to address data on the caller’s stack (such as parameters)</a:t>
            </a:r>
          </a:p>
          <a:p>
            <a:pPr>
              <a:spcAft>
                <a:spcPts val="600"/>
              </a:spcAft>
            </a:pPr>
            <a:r>
              <a:rPr lang="en-US" sz="1800" dirty="0" smtClean="0"/>
              <a:t>In our examples, %</a:t>
            </a:r>
            <a:r>
              <a:rPr lang="en-US" sz="1800" dirty="0" err="1" smtClean="0"/>
              <a:t>esp</a:t>
            </a:r>
            <a:r>
              <a:rPr lang="en-US" sz="1800" dirty="0" smtClean="0"/>
              <a:t> usually did not change during execution, but in general it will when space on the stack is allocated for</a:t>
            </a:r>
          </a:p>
          <a:p>
            <a:pPr lvl="1"/>
            <a:r>
              <a:rPr lang="en-US" sz="1400" dirty="0" smtClean="0"/>
              <a:t>Saved registers</a:t>
            </a:r>
          </a:p>
          <a:p>
            <a:pPr lvl="1"/>
            <a:r>
              <a:rPr lang="en-US" sz="1400" dirty="0" smtClean="0"/>
              <a:t>Local variables</a:t>
            </a:r>
          </a:p>
          <a:p>
            <a:pPr lvl="1"/>
            <a:r>
              <a:rPr lang="en-US" sz="1400" dirty="0" smtClean="0"/>
              <a:t>Parameters of procedures that will be called, e.g., in Q, it calls R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625DF-62FB-47D0-B3DA-8C35EA86FFA5}" type="slidenum">
              <a:rPr lang="en-US" smtClean="0"/>
              <a:pPr/>
              <a:t>99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3082625" cy="5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38838</TotalTime>
  <Words>10421</Words>
  <Application>Microsoft Office PowerPoint</Application>
  <PresentationFormat>On-screen Show (4:3)</PresentationFormat>
  <Paragraphs>1873</Paragraphs>
  <Slides>113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SimSun</vt:lpstr>
      <vt:lpstr>SimSun</vt:lpstr>
      <vt:lpstr>Arial</vt:lpstr>
      <vt:lpstr>Calibri</vt:lpstr>
      <vt:lpstr>Courier New</vt:lpstr>
      <vt:lpstr>Symbol</vt:lpstr>
      <vt:lpstr>Times New Roman</vt:lpstr>
      <vt:lpstr>Office Theme</vt:lpstr>
      <vt:lpstr>CS 3843 Computer Organization</vt:lpstr>
      <vt:lpstr>Chapter 3 Machine-Level Representations of Programs</vt:lpstr>
      <vt:lpstr>Chapter 3 Machine-Level Representations of Programs</vt:lpstr>
      <vt:lpstr>Chapter 3 Machine-Level Representations of Programs</vt:lpstr>
      <vt:lpstr>Assembly Code</vt:lpstr>
      <vt:lpstr>An Introduction to Assembly Language</vt:lpstr>
      <vt:lpstr>An Introduction to Assembly Language</vt:lpstr>
      <vt:lpstr>Example of Assembly Codes </vt:lpstr>
      <vt:lpstr>sum.s</vt:lpstr>
      <vt:lpstr>ATT versus Intel Assembly-code formats</vt:lpstr>
      <vt:lpstr>In the simplest assembly language model, a computer consists of -</vt:lpstr>
      <vt:lpstr>Section 3.1 History of Intel Processor Line</vt:lpstr>
      <vt:lpstr>Stack</vt:lpstr>
      <vt:lpstr>Consider the following</vt:lpstr>
      <vt:lpstr>Machine code</vt:lpstr>
      <vt:lpstr>Machine Code</vt:lpstr>
      <vt:lpstr>e1.s – Machine code</vt:lpstr>
      <vt:lpstr>Moore’s Law</vt:lpstr>
      <vt:lpstr>Section 3.2 Program Encoding</vt:lpstr>
      <vt:lpstr>IA32 32-bit registers</vt:lpstr>
      <vt:lpstr>Section 3.4 Access Information</vt:lpstr>
      <vt:lpstr>Why these strange names?</vt:lpstr>
      <vt:lpstr>Section 3.3 Data Formats for IA 32</vt:lpstr>
      <vt:lpstr>Section 3.4.1 Operand Specifiers</vt:lpstr>
      <vt:lpstr>Operand Forms</vt:lpstr>
      <vt:lpstr>Practice Problem 1</vt:lpstr>
      <vt:lpstr>Practice Problem 1 - Solution</vt:lpstr>
      <vt:lpstr>Data Movement Instructions</vt:lpstr>
      <vt:lpstr>Data Movement Instructions</vt:lpstr>
      <vt:lpstr>Practice Problem 2</vt:lpstr>
      <vt:lpstr>Practice Problem 2- Solution</vt:lpstr>
      <vt:lpstr>Practice Problem 3</vt:lpstr>
      <vt:lpstr>Practice Problem 3 - Solution</vt:lpstr>
      <vt:lpstr>Example 1</vt:lpstr>
      <vt:lpstr>Example 2</vt:lpstr>
      <vt:lpstr>Example 2</vt:lpstr>
      <vt:lpstr>Example 3</vt:lpstr>
      <vt:lpstr>Example 3</vt:lpstr>
      <vt:lpstr>3.5 Arithmetic and Logical Operations</vt:lpstr>
      <vt:lpstr>Section 3.5.2 Unary and Binary Operations</vt:lpstr>
      <vt:lpstr>Practice Problem 4 </vt:lpstr>
      <vt:lpstr>Practice Problem 4 - Solution</vt:lpstr>
      <vt:lpstr>Practice Problem 5</vt:lpstr>
      <vt:lpstr>Practice Problem 5 Solution</vt:lpstr>
      <vt:lpstr>Section 3.5.3: Shift Operations</vt:lpstr>
      <vt:lpstr>Practice Problem 6</vt:lpstr>
      <vt:lpstr>Practice Problem 6 - Solution</vt:lpstr>
      <vt:lpstr>Example 4 </vt:lpstr>
      <vt:lpstr>Example 4 </vt:lpstr>
      <vt:lpstr>Example 5</vt:lpstr>
      <vt:lpstr>Example 5</vt:lpstr>
      <vt:lpstr>Example 6 </vt:lpstr>
      <vt:lpstr>Example 6 </vt:lpstr>
      <vt:lpstr>Example 7:  Using Pointer Parameter</vt:lpstr>
      <vt:lpstr>Example 7:  Using Pointer Parameter</vt:lpstr>
      <vt:lpstr>Example 8: Arithmetic and Logical Operations</vt:lpstr>
      <vt:lpstr>Example 8: Arithmetic and Logical Operations</vt:lpstr>
      <vt:lpstr>3.5.4 Discussions</vt:lpstr>
      <vt:lpstr>3.5.4 Discussions</vt:lpstr>
      <vt:lpstr>Section 3.5. Special Arithmetic Operations</vt:lpstr>
      <vt:lpstr>imull and mull</vt:lpstr>
      <vt:lpstr>Example</vt:lpstr>
      <vt:lpstr>idivl and divl</vt:lpstr>
      <vt:lpstr>Example 9</vt:lpstr>
      <vt:lpstr>Example 9</vt:lpstr>
      <vt:lpstr>Section 3.6 Control</vt:lpstr>
      <vt:lpstr>Conditional Codes</vt:lpstr>
      <vt:lpstr>Conditional Codes</vt:lpstr>
      <vt:lpstr>Conditional Codes</vt:lpstr>
      <vt:lpstr>Comparison and Test Instructions</vt:lpstr>
      <vt:lpstr>Example</vt:lpstr>
      <vt:lpstr>3.6.2 Accessing the Condition Codes</vt:lpstr>
      <vt:lpstr>The SET instructions</vt:lpstr>
      <vt:lpstr>Unsigned Comparison</vt:lpstr>
      <vt:lpstr>Signed Comparison</vt:lpstr>
      <vt:lpstr>Example</vt:lpstr>
      <vt:lpstr>Example</vt:lpstr>
      <vt:lpstr>Section 3.6.3 Jump Instructions and Their Encoding</vt:lpstr>
      <vt:lpstr>Section 3.6.3 Jump Instructions and Their Encoding</vt:lpstr>
      <vt:lpstr>Unconditional jump Instruction</vt:lpstr>
      <vt:lpstr>Conditional jump Example</vt:lpstr>
      <vt:lpstr>Conditional jump Example</vt:lpstr>
      <vt:lpstr>Jump instruction encoding</vt:lpstr>
      <vt:lpstr>Practice Problem 7</vt:lpstr>
      <vt:lpstr>Practice Problem 7 Solution</vt:lpstr>
      <vt:lpstr>Practice Problem 8</vt:lpstr>
      <vt:lpstr>Practice Problem 8 Solution</vt:lpstr>
      <vt:lpstr>Section 3.6.5 Loops</vt:lpstr>
      <vt:lpstr>Section 3.6.5 Loops</vt:lpstr>
      <vt:lpstr>Example 1: A do-while loop</vt:lpstr>
      <vt:lpstr>Example 1: A do-while loop</vt:lpstr>
      <vt:lpstr>Example 2: A while loop</vt:lpstr>
      <vt:lpstr>Example 2: A while loop</vt:lpstr>
      <vt:lpstr>Example 3: A for loop</vt:lpstr>
      <vt:lpstr>Example 3: A for loop</vt:lpstr>
      <vt:lpstr>PowerPoint Presentation</vt:lpstr>
      <vt:lpstr>Section 3.7 Procedure</vt:lpstr>
      <vt:lpstr>Section 3.7.1 Stack Frame Structure</vt:lpstr>
      <vt:lpstr>Section 3.7.1 Stack Frame Structure</vt:lpstr>
      <vt:lpstr>Section 3.7.2 Transferring Control</vt:lpstr>
      <vt:lpstr>Practice Problem 9</vt:lpstr>
      <vt:lpstr>Practice Problem 9 Solution</vt:lpstr>
      <vt:lpstr>Section 3.7.3 Register Usage Conventions</vt:lpstr>
      <vt:lpstr>Example</vt:lpstr>
      <vt:lpstr>A procedure example of Section 3.7.4</vt:lpstr>
      <vt:lpstr>A procedure example of Section 3.7.4</vt:lpstr>
      <vt:lpstr>A procedure example of Section 3.7.4</vt:lpstr>
      <vt:lpstr>A procedure example of Section 3.7.4</vt:lpstr>
      <vt:lpstr>A procedure example of Section 3.7.4</vt:lpstr>
      <vt:lpstr>A procedure example of Section 3.7.4</vt:lpstr>
      <vt:lpstr>A recursive procedure example of Section 3.7.5</vt:lpstr>
      <vt:lpstr>A Recursive Procedure Example of Section 3.7.5</vt:lpstr>
      <vt:lpstr>A procedure example of Section 3.7.5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3843 Computer Orgabization</dc:title>
  <dc:creator>qitian</dc:creator>
  <cp:lastModifiedBy>qitian</cp:lastModifiedBy>
  <cp:revision>1259</cp:revision>
  <cp:lastPrinted>2016-10-31T19:29:04Z</cp:lastPrinted>
  <dcterms:created xsi:type="dcterms:W3CDTF">2012-10-08T01:20:46Z</dcterms:created>
  <dcterms:modified xsi:type="dcterms:W3CDTF">2016-11-03T13:20:06Z</dcterms:modified>
</cp:coreProperties>
</file>