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256" r:id="rId2"/>
    <p:sldId id="257" r:id="rId3"/>
    <p:sldId id="260" r:id="rId4"/>
    <p:sldId id="266" r:id="rId5"/>
    <p:sldId id="268" r:id="rId6"/>
    <p:sldId id="269" r:id="rId7"/>
    <p:sldId id="270" r:id="rId8"/>
    <p:sldId id="271" r:id="rId9"/>
    <p:sldId id="295" r:id="rId10"/>
    <p:sldId id="296" r:id="rId11"/>
    <p:sldId id="272" r:id="rId12"/>
    <p:sldId id="299" r:id="rId13"/>
    <p:sldId id="298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6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96904-4DE0-4DC5-98AB-1DD9AF9FC245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2EC8E-DDB8-48B4-89D3-F0F3B3F80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4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E882-24E2-194E-83AF-EA0A67D2C7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7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E882-24E2-194E-83AF-EA0A67D2C7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2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2003, hurdles are power and </a:t>
            </a:r>
            <a:r>
              <a:rPr lang="en-US" baseline="0" dirty="0" err="1"/>
              <a:t>ilp</a:t>
            </a:r>
            <a:endParaRPr lang="en-US" dirty="0"/>
          </a:p>
          <a:p>
            <a:r>
              <a:rPr lang="en-US" dirty="0"/>
              <a:t>Steady growth</a:t>
            </a:r>
            <a:r>
              <a:rPr lang="en-US" baseline="0" dirty="0"/>
              <a:t> for last 20 years. Impact: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More power to users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Different type of computers: cell phone, tablet, laptop </a:t>
            </a:r>
            <a:r>
              <a:rPr lang="en-US" baseline="0" dirty="0" err="1"/>
              <a:t>etc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Dominance of microprocessor-based computers instead of mini computers or mainframe or even supercomputers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Trade off performance for productivity. Python, ruby instead of c, </a:t>
            </a:r>
            <a:r>
              <a:rPr lang="en-US" baseline="0" dirty="0" err="1"/>
              <a:t>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E882-24E2-194E-83AF-EA0A67D2C7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62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23 August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29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E882-24E2-194E-83AF-EA0A67D2C7D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0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307" y="1795806"/>
            <a:ext cx="11523179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307" y="3265830"/>
            <a:ext cx="11523179" cy="175260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6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32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812" y="859389"/>
            <a:ext cx="1843673" cy="5266774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7" y="859389"/>
            <a:ext cx="9304167" cy="526677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5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8" y="115889"/>
            <a:ext cx="11042649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2285" y="1125538"/>
            <a:ext cx="11027833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390651" y="6381751"/>
            <a:ext cx="9696449" cy="358775"/>
          </a:xfrm>
        </p:spPr>
        <p:txBody>
          <a:bodyPr/>
          <a:lstStyle>
            <a:lvl1pPr>
              <a:defRPr/>
            </a:lvl1pPr>
          </a:lstStyle>
          <a:p>
            <a:r>
              <a:rPr lang="fi-FI"/>
              <a:t>Copyright Saravanan, Muzahid, Torrellas 1999, 2001, 2002, 2012, 2013, 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623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60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309" y="3082592"/>
            <a:ext cx="1129175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308" y="1582405"/>
            <a:ext cx="1129175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665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728" y="2091433"/>
            <a:ext cx="5488152" cy="40347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280" y="2091433"/>
            <a:ext cx="5725205" cy="40347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2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21" y="2047295"/>
            <a:ext cx="54068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6936" y="2047295"/>
            <a:ext cx="55084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6935" y="2687057"/>
            <a:ext cx="5508459" cy="3439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09821" y="2687058"/>
            <a:ext cx="5406872" cy="34391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6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64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13" y="920233"/>
            <a:ext cx="11550272" cy="80386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213" y="2464090"/>
            <a:ext cx="11550272" cy="36620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213" y="1724101"/>
            <a:ext cx="11550272" cy="56507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69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307" y="5077678"/>
            <a:ext cx="11523179" cy="566738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307" y="805343"/>
            <a:ext cx="11523179" cy="40654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307" y="5644417"/>
            <a:ext cx="11523179" cy="403401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581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 66.png"/>
          <p:cNvPicPr>
            <a:picLocks noChangeAspect="1"/>
          </p:cNvPicPr>
          <p:nvPr/>
        </p:nvPicPr>
        <p:blipFill>
          <a:blip r:embed="rId14" cstate="print"/>
          <a:srcRect l="62498" t="75352" r="-451"/>
          <a:stretch>
            <a:fillRect/>
          </a:stretch>
        </p:blipFill>
        <p:spPr>
          <a:xfrm>
            <a:off x="-7046" y="6536266"/>
            <a:ext cx="12380055" cy="3302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51406"/>
            <a:ext cx="12192000" cy="325978"/>
          </a:xfrm>
          <a:prstGeom prst="rect">
            <a:avLst/>
          </a:prstGeom>
          <a:solidFill>
            <a:srgbClr val="F4732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noFill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613" y="777435"/>
            <a:ext cx="116448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613" y="2121769"/>
            <a:ext cx="11644872" cy="400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Picture 66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" y="1"/>
            <a:ext cx="12192001" cy="549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81847" y="6587067"/>
            <a:ext cx="8749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47321"/>
                </a:solidFill>
              </a:rPr>
              <a:t>The University of Texas at San Antonio, One UTSA Circle, San Antonio, TX 78249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613" y="6578600"/>
            <a:ext cx="14242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rgbClr val="FFFFFF"/>
                </a:solidFill>
              </a:rPr>
              <a:t>1/3/11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78251" y="6578600"/>
            <a:ext cx="14242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4E2E067-867D-6742-8085-D92830E30694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60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900" kern="1200">
          <a:solidFill>
            <a:srgbClr val="F4732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3843 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Instructor: Dr. Vijayalakshmi Saravanan</a:t>
            </a:r>
          </a:p>
          <a:p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1936376" y="6113931"/>
            <a:ext cx="7970781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Saravanan, </a:t>
            </a:r>
            <a:r>
              <a:rPr lang="en-US" dirty="0" err="1"/>
              <a:t>Muzahid</a:t>
            </a:r>
            <a:r>
              <a:rPr lang="en-US" dirty="0"/>
              <a:t>, Torrellas 1999, 2001, 2002, 2012, 2013, 2014, 2017</a:t>
            </a:r>
          </a:p>
        </p:txBody>
      </p:sp>
    </p:spTree>
    <p:extLst>
      <p:ext uri="{BB962C8B-B14F-4D97-AF65-F5344CB8AC3E}">
        <p14:creationId xmlns:p14="http://schemas.microsoft.com/office/powerpoint/2010/main" val="1361213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Course Goals</a:t>
            </a:r>
            <a:br>
              <a:rPr lang="en-US" sz="3200"/>
            </a:b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1685363" y="1550641"/>
            <a:ext cx="9099177" cy="4724400"/>
          </a:xfrm>
        </p:spPr>
        <p:txBody>
          <a:bodyPr>
            <a:noAutofit/>
          </a:bodyPr>
          <a:lstStyle/>
          <a:p>
            <a:r>
              <a:rPr lang="en-US" sz="2800" dirty="0"/>
              <a:t>Introduce you to design principles, analysis techniques and design options in computer architecture</a:t>
            </a:r>
          </a:p>
          <a:p>
            <a:pPr lvl="1"/>
            <a:r>
              <a:rPr lang="en-US" dirty="0"/>
              <a:t>Instruction set design</a:t>
            </a:r>
          </a:p>
          <a:p>
            <a:pPr lvl="1"/>
            <a:r>
              <a:rPr lang="en-US" dirty="0"/>
              <a:t>Memory-hierarchy design</a:t>
            </a:r>
          </a:p>
          <a:p>
            <a:pPr lvl="1"/>
            <a:r>
              <a:rPr lang="en-US" dirty="0"/>
              <a:t>Pipelining</a:t>
            </a:r>
          </a:p>
          <a:p>
            <a:pPr lvl="1"/>
            <a:r>
              <a:rPr lang="en-US" dirty="0"/>
              <a:t>Multiprocessor design (if time permits)</a:t>
            </a:r>
          </a:p>
          <a:p>
            <a:r>
              <a:rPr lang="en-US" sz="2800" dirty="0"/>
              <a:t>The use of cost/performance as a basis for making decisions about computer architecture</a:t>
            </a:r>
          </a:p>
          <a:p>
            <a:r>
              <a:rPr lang="en-US" sz="2800" dirty="0"/>
              <a:t>Get you to ask interesting questions about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9938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40000" y="3177099"/>
            <a:ext cx="4670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Welcome and Enjoy! </a:t>
            </a:r>
          </a:p>
        </p:txBody>
      </p:sp>
    </p:spTree>
    <p:extLst>
      <p:ext uri="{BB962C8B-B14F-4D97-AF65-F5344CB8AC3E}">
        <p14:creationId xmlns:p14="http://schemas.microsoft.com/office/powerpoint/2010/main" val="273310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 (Book Readings: H&amp;P </a:t>
            </a:r>
            <a:r>
              <a:rPr lang="en-US" dirty="0" err="1"/>
              <a:t>Ch</a:t>
            </a:r>
            <a:r>
              <a:rPr lang="en-US" dirty="0"/>
              <a:t>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Fundamentals of Design and Analysis</a:t>
            </a:r>
          </a:p>
          <a:p>
            <a:pPr>
              <a:lnSpc>
                <a:spcPct val="90000"/>
              </a:lnSpc>
            </a:pPr>
            <a:r>
              <a:rPr lang="en-US" dirty="0"/>
              <a:t>Performance improvements: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Improvements in semiconductor technology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Feature size, clock speed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Improvements in computer architectures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Enabled by HLL compilers, UNIX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Lead to RISC architectures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Together have enabled: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Lightweight computers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Productivity-based managed/interpreted programming languages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5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62" y="672382"/>
            <a:ext cx="11644872" cy="1143000"/>
          </a:xfrm>
        </p:spPr>
        <p:txBody>
          <a:bodyPr/>
          <a:lstStyle/>
          <a:p>
            <a:r>
              <a:rPr lang="en-US" dirty="0"/>
              <a:t>What is Computer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487" y="1544057"/>
            <a:ext cx="6718852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Computer Architecture =</a:t>
            </a:r>
          </a:p>
          <a:p>
            <a:pPr lvl="1">
              <a:buFontTx/>
              <a:buNone/>
            </a:pPr>
            <a:r>
              <a:rPr lang="en-US" sz="2400" dirty="0"/>
              <a:t>Instruction Set Architecture  +</a:t>
            </a:r>
          </a:p>
          <a:p>
            <a:pPr lvl="1">
              <a:buFontTx/>
              <a:buNone/>
            </a:pPr>
            <a:r>
              <a:rPr lang="en-US" sz="2400" dirty="0"/>
              <a:t>Organization + Hardware + …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The Instruction Set: a Critical Interface</a:t>
            </a:r>
          </a:p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4017" y="3292476"/>
            <a:ext cx="6351933" cy="2965853"/>
            <a:chOff x="536" y="916"/>
            <a:chExt cx="4500" cy="2268"/>
          </a:xfrm>
        </p:grpSpPr>
        <p:sp>
          <p:nvSpPr>
            <p:cNvPr id="6" name="Rectangle 5" descr="Horizontal brick"/>
            <p:cNvSpPr>
              <a:spLocks noChangeArrowheads="1"/>
            </p:cNvSpPr>
            <p:nvPr/>
          </p:nvSpPr>
          <p:spPr bwMode="auto">
            <a:xfrm>
              <a:off x="820" y="1780"/>
              <a:ext cx="4216" cy="280"/>
            </a:xfrm>
            <a:prstGeom prst="rect">
              <a:avLst/>
            </a:prstGeom>
            <a:pattFill prst="horzBrick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356" y="916"/>
              <a:ext cx="232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2444" y="1108"/>
              <a:ext cx="56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452" y="148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592" y="1492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596" y="1680"/>
              <a:ext cx="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2348" y="1492"/>
              <a:ext cx="104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2204" y="1732"/>
              <a:ext cx="152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500" y="1252"/>
              <a:ext cx="13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2644" y="1244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452" y="1200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2596" y="1100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220" y="964"/>
              <a:ext cx="232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364" y="1156"/>
              <a:ext cx="4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3212" y="1540"/>
              <a:ext cx="20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220" y="1684"/>
              <a:ext cx="88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412" y="1540"/>
              <a:ext cx="1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3604" y="1580"/>
              <a:ext cx="136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748" y="1588"/>
              <a:ext cx="40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3260" y="1300"/>
              <a:ext cx="10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 flipV="1">
              <a:off x="3116" y="1388"/>
              <a:ext cx="152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3164" y="1248"/>
              <a:ext cx="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 flipV="1">
              <a:off x="3020" y="1148"/>
              <a:ext cx="152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3268" y="1052"/>
              <a:ext cx="4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 flipV="1">
              <a:off x="2444" y="1004"/>
              <a:ext cx="104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2656" y="2128"/>
              <a:ext cx="400" cy="30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V="1">
              <a:off x="2800" y="2288"/>
              <a:ext cx="16" cy="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2848" y="2304"/>
              <a:ext cx="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2896" y="2320"/>
              <a:ext cx="16" cy="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2896" y="2208"/>
              <a:ext cx="6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H="1">
              <a:off x="2720" y="2208"/>
              <a:ext cx="8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V="1">
              <a:off x="2448" y="3104"/>
              <a:ext cx="0" cy="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2880" y="2464"/>
              <a:ext cx="0" cy="35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2896" y="2832"/>
              <a:ext cx="20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3136" y="2848"/>
              <a:ext cx="64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V="1">
              <a:off x="3232" y="3056"/>
              <a:ext cx="16" cy="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 flipH="1">
              <a:off x="2624" y="2848"/>
              <a:ext cx="272" cy="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 flipH="1">
              <a:off x="2528" y="2896"/>
              <a:ext cx="128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 flipH="1">
              <a:off x="2432" y="3168"/>
              <a:ext cx="1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2896" y="2464"/>
              <a:ext cx="304" cy="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 flipV="1">
              <a:off x="3232" y="2048"/>
              <a:ext cx="208" cy="46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3472" y="2064"/>
              <a:ext cx="11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 flipH="1">
              <a:off x="2576" y="2512"/>
              <a:ext cx="320" cy="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 flipH="1" flipV="1">
              <a:off x="2240" y="2048"/>
              <a:ext cx="368" cy="5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 flipH="1">
              <a:off x="2096" y="2064"/>
              <a:ext cx="17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white">
            <a:xfrm>
              <a:off x="2312" y="1832"/>
              <a:ext cx="1215" cy="2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2000"/>
                </a:lnSpc>
              </a:pPr>
              <a:r>
                <a:rPr lang="en-US" sz="1800" dirty="0">
                  <a:latin typeface="Comic Sans MS" pitchFamily="66" charset="0"/>
                </a:rPr>
                <a:t>instruction set</a:t>
              </a: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36" y="1264"/>
              <a:ext cx="1317" cy="3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85000"/>
                </a:lnSpc>
              </a:pPr>
              <a:r>
                <a:rPr lang="en-US" dirty="0">
                  <a:latin typeface="Comic Sans MS" pitchFamily="66" charset="0"/>
                </a:rPr>
                <a:t>software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36" y="2464"/>
              <a:ext cx="1364" cy="3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54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28774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Name some processors</a:t>
            </a:r>
          </a:p>
        </p:txBody>
      </p:sp>
    </p:spTree>
    <p:extLst>
      <p:ext uri="{BB962C8B-B14F-4D97-AF65-F5344CB8AC3E}">
        <p14:creationId xmlns:p14="http://schemas.microsoft.com/office/powerpoint/2010/main" val="1623816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9131" y="1262663"/>
            <a:ext cx="6981821" cy="475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3" y="554777"/>
            <a:ext cx="8281987" cy="707886"/>
          </a:xfrm>
        </p:spPr>
        <p:txBody>
          <a:bodyPr>
            <a:normAutofit/>
          </a:bodyPr>
          <a:lstStyle/>
          <a:p>
            <a:r>
              <a:rPr lang="en-US" dirty="0"/>
              <a:t>Single Processor Performance</a:t>
            </a:r>
            <a:endParaRPr lang="en-GB" dirty="0"/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3526954" y="4080435"/>
            <a:ext cx="115212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Arial" charset="0"/>
              </a:rPr>
              <a:t>RISC</a:t>
            </a:r>
            <a:endParaRPr lang="en-GB" sz="20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H="1">
            <a:off x="4106254" y="4545124"/>
            <a:ext cx="504056" cy="28803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568451" y="1004964"/>
            <a:ext cx="32403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Arial" charset="0"/>
              </a:rPr>
              <a:t>Move to multi-processor</a:t>
            </a:r>
            <a:endParaRPr lang="en-GB" sz="20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7104108" y="1278285"/>
            <a:ext cx="1152132" cy="86409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6022798" y="4229627"/>
            <a:ext cx="1081311" cy="4149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19641" y="3438915"/>
            <a:ext cx="1081311" cy="4149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22%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70109" y="6174267"/>
            <a:ext cx="1081311" cy="280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25%</a:t>
            </a:r>
          </a:p>
        </p:txBody>
      </p:sp>
      <p:sp>
        <p:nvSpPr>
          <p:cNvPr id="4" name="Up Arrow 3"/>
          <p:cNvSpPr/>
          <p:nvPr/>
        </p:nvSpPr>
        <p:spPr>
          <a:xfrm>
            <a:off x="3526955" y="5432329"/>
            <a:ext cx="284613" cy="641317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5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189" y="2825226"/>
            <a:ext cx="8281987" cy="1204912"/>
          </a:xfrm>
        </p:spPr>
        <p:txBody>
          <a:bodyPr>
            <a:normAutofit/>
          </a:bodyPr>
          <a:lstStyle/>
          <a:p>
            <a:r>
              <a:rPr lang="en-US" dirty="0"/>
              <a:t>Challenges??</a:t>
            </a:r>
          </a:p>
        </p:txBody>
      </p:sp>
    </p:spTree>
    <p:extLst>
      <p:ext uri="{BB962C8B-B14F-4D97-AF65-F5344CB8AC3E}">
        <p14:creationId xmlns:p14="http://schemas.microsoft.com/office/powerpoint/2010/main" val="412699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Parallelism constraint =&gt; Instruction level parallelism (ILP) Wall</a:t>
            </a:r>
          </a:p>
          <a:p>
            <a:r>
              <a:rPr lang="en-US" dirty="0"/>
              <a:t>Energy</a:t>
            </a:r>
          </a:p>
          <a:p>
            <a:pPr lvl="1"/>
            <a:r>
              <a:rPr lang="en-US" dirty="0"/>
              <a:t>Power is not free =&gt; Power Wall</a:t>
            </a:r>
          </a:p>
          <a:p>
            <a:r>
              <a:rPr lang="en-US" dirty="0"/>
              <a:t>Memory</a:t>
            </a:r>
          </a:p>
          <a:p>
            <a:pPr lvl="1"/>
            <a:r>
              <a:rPr lang="en-US" dirty="0"/>
              <a:t>Memory is slow =&gt; Memory Wall</a:t>
            </a:r>
          </a:p>
        </p:txBody>
      </p:sp>
    </p:spTree>
    <p:extLst>
      <p:ext uri="{BB962C8B-B14F-4D97-AF65-F5344CB8AC3E}">
        <p14:creationId xmlns:p14="http://schemas.microsoft.com/office/powerpoint/2010/main" val="1003413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873197"/>
            <a:ext cx="8229600" cy="2450137"/>
          </a:xfrm>
        </p:spPr>
        <p:txBody>
          <a:bodyPr>
            <a:normAutofit/>
          </a:bodyPr>
          <a:lstStyle/>
          <a:p>
            <a:r>
              <a:rPr lang="en-US" sz="5400" dirty="0"/>
              <a:t>Type of Computers??</a:t>
            </a:r>
          </a:p>
        </p:txBody>
      </p:sp>
    </p:spTree>
    <p:extLst>
      <p:ext uri="{BB962C8B-B14F-4D97-AF65-F5344CB8AC3E}">
        <p14:creationId xmlns:p14="http://schemas.microsoft.com/office/powerpoint/2010/main" val="1360233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Computers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Personal Mobile Device (PMD)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e.g. smart phones, tablet computers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Emphasis on energy efficiency and real-time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Desktop Computing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Emphasis on price-performance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Servers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Emphasis on availability, scalability, throughput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Clusters / Warehouse Scale Computers (Data Centers)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Used for “Software as a Service (</a:t>
            </a:r>
            <a:r>
              <a:rPr lang="en-US" sz="2000" dirty="0" err="1"/>
              <a:t>SaaS</a:t>
            </a:r>
            <a:r>
              <a:rPr lang="en-US" sz="2000" dirty="0"/>
              <a:t>)”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Emphasis on availability and price-performance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Sub-class:  Supercomputers, emphasis:  floating-point performance and fast internal networks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Embedded Computers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Emphasis:  price and energy</a:t>
            </a:r>
          </a:p>
        </p:txBody>
      </p:sp>
    </p:spTree>
    <p:extLst>
      <p:ext uri="{BB962C8B-B14F-4D97-AF65-F5344CB8AC3E}">
        <p14:creationId xmlns:p14="http://schemas.microsoft.com/office/powerpoint/2010/main" val="352630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 Recitation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Location:  NPB 1.226</a:t>
            </a:r>
            <a:endParaRPr lang="en-US" b="1" dirty="0"/>
          </a:p>
          <a:p>
            <a:r>
              <a:rPr lang="en-US" dirty="0"/>
              <a:t>It has about 40 Linux workstations running 14.04</a:t>
            </a:r>
          </a:p>
          <a:p>
            <a:r>
              <a:rPr lang="en-US" dirty="0"/>
              <a:t>There will be TAs or tutors available most week days from 9-5. </a:t>
            </a:r>
          </a:p>
          <a:p>
            <a:r>
              <a:rPr lang="en-US" dirty="0"/>
              <a:t>Your degree will probably be more enjoyable if you spend time in the Lab.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59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873197"/>
            <a:ext cx="8229600" cy="2450137"/>
          </a:xfrm>
        </p:spPr>
        <p:txBody>
          <a:bodyPr>
            <a:normAutofit/>
          </a:bodyPr>
          <a:lstStyle/>
          <a:p>
            <a:r>
              <a:rPr lang="en-US" sz="5400" dirty="0"/>
              <a:t>Performance of a Computer??</a:t>
            </a:r>
          </a:p>
        </p:txBody>
      </p:sp>
    </p:spTree>
    <p:extLst>
      <p:ext uri="{BB962C8B-B14F-4D97-AF65-F5344CB8AC3E}">
        <p14:creationId xmlns:p14="http://schemas.microsoft.com/office/powerpoint/2010/main" val="2445850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Computer A performs better than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mean?</a:t>
            </a:r>
          </a:p>
          <a:p>
            <a:pPr lvl="1"/>
            <a:r>
              <a:rPr lang="en-US" dirty="0"/>
              <a:t>A) A has higher clock rate than B</a:t>
            </a:r>
          </a:p>
          <a:p>
            <a:pPr lvl="1"/>
            <a:r>
              <a:rPr lang="en-US" dirty="0"/>
              <a:t>B) A can finish more tasks than B within a period of time</a:t>
            </a:r>
          </a:p>
          <a:p>
            <a:pPr lvl="1"/>
            <a:r>
              <a:rPr lang="en-US" dirty="0"/>
              <a:t>C) A can finish a task faster than B</a:t>
            </a:r>
          </a:p>
          <a:p>
            <a:pPr lvl="1"/>
            <a:r>
              <a:rPr lang="en-US" dirty="0"/>
              <a:t>D) A has more cores than B</a:t>
            </a:r>
          </a:p>
        </p:txBody>
      </p:sp>
    </p:spTree>
    <p:extLst>
      <p:ext uri="{BB962C8B-B14F-4D97-AF65-F5344CB8AC3E}">
        <p14:creationId xmlns:p14="http://schemas.microsoft.com/office/powerpoint/2010/main" val="617532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Performance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772400" cy="4114800"/>
          </a:xfrm>
        </p:spPr>
        <p:txBody>
          <a:bodyPr>
            <a:normAutofit/>
          </a:bodyPr>
          <a:lstStyle/>
          <a:p>
            <a:r>
              <a:rPr lang="en-US" sz="2000" dirty="0"/>
              <a:t>Response time</a:t>
            </a:r>
          </a:p>
          <a:p>
            <a:pPr lvl="1"/>
            <a:r>
              <a:rPr lang="en-US" sz="2000" dirty="0"/>
              <a:t>Time from start to completion of an event</a:t>
            </a:r>
          </a:p>
          <a:p>
            <a:pPr lvl="1"/>
            <a:r>
              <a:rPr lang="en-US" sz="2000" dirty="0"/>
              <a:t>Execution time</a:t>
            </a:r>
          </a:p>
          <a:p>
            <a:pPr lvl="1"/>
            <a:r>
              <a:rPr lang="en-US" sz="2000" dirty="0"/>
              <a:t>Latency</a:t>
            </a:r>
          </a:p>
          <a:p>
            <a:endParaRPr lang="en-US" sz="2000" dirty="0"/>
          </a:p>
          <a:p>
            <a:r>
              <a:rPr lang="en-US" sz="2000" dirty="0"/>
              <a:t>Throughput</a:t>
            </a:r>
          </a:p>
          <a:p>
            <a:pPr lvl="1"/>
            <a:r>
              <a:rPr lang="en-US" sz="2000" dirty="0"/>
              <a:t>Amount of work done per unit time</a:t>
            </a:r>
          </a:p>
          <a:p>
            <a:pPr lvl="1"/>
            <a:r>
              <a:rPr lang="en-US" sz="2000" dirty="0"/>
              <a:t>Bandwidth</a:t>
            </a:r>
          </a:p>
        </p:txBody>
      </p:sp>
    </p:spTree>
    <p:extLst>
      <p:ext uri="{BB962C8B-B14F-4D97-AF65-F5344CB8AC3E}">
        <p14:creationId xmlns:p14="http://schemas.microsoft.com/office/powerpoint/2010/main" val="362211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564" y="640657"/>
            <a:ext cx="11644872" cy="1143000"/>
          </a:xfrm>
        </p:spPr>
        <p:txBody>
          <a:bodyPr/>
          <a:lstStyle/>
          <a:p>
            <a:r>
              <a:rPr lang="en-US" sz="3600" dirty="0"/>
              <a:t>Performance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17639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/>
              <a:t>Program </a:t>
            </a:r>
            <a:r>
              <a:rPr lang="en-US" sz="2000" u="sng" dirty="0"/>
              <a:t>execution time</a:t>
            </a:r>
            <a:r>
              <a:rPr lang="en-US" sz="2000" dirty="0"/>
              <a:t> is the measure of performance (seconds/program)</a:t>
            </a:r>
          </a:p>
          <a:p>
            <a:endParaRPr lang="en-US" sz="2000" dirty="0"/>
          </a:p>
          <a:p>
            <a:r>
              <a:rPr lang="en-US" sz="2000" dirty="0"/>
              <a:t>Definition of execution time</a:t>
            </a:r>
          </a:p>
          <a:p>
            <a:pPr lvl="1"/>
            <a:r>
              <a:rPr lang="en-US" sz="2000" dirty="0"/>
              <a:t>wall clock time, elapsed time as seen by user includes everything disk, OS overhead, competition with other jobs .</a:t>
            </a:r>
          </a:p>
          <a:p>
            <a:pPr lvl="1"/>
            <a:r>
              <a:rPr lang="en-US" sz="2000" dirty="0"/>
              <a:t>CPU time: time CPU computing on your program. Excluding I/O wait time</a:t>
            </a:r>
          </a:p>
          <a:p>
            <a:pPr lvl="2"/>
            <a:r>
              <a:rPr lang="en-US" sz="2000" dirty="0"/>
              <a:t>1. User CPU time</a:t>
            </a:r>
          </a:p>
          <a:p>
            <a:pPr lvl="2"/>
            <a:r>
              <a:rPr lang="en-US" sz="2000" dirty="0"/>
              <a:t>2. System CPU time</a:t>
            </a:r>
          </a:p>
          <a:p>
            <a:r>
              <a:rPr lang="en-US" sz="2000" dirty="0"/>
              <a:t>CPU Performance: user CPU time</a:t>
            </a:r>
          </a:p>
          <a:p>
            <a:pPr lvl="1"/>
            <a:r>
              <a:rPr lang="en-US" sz="2000" dirty="0"/>
              <a:t>90.7s: user CPU time</a:t>
            </a:r>
          </a:p>
          <a:p>
            <a:pPr lvl="1"/>
            <a:r>
              <a:rPr lang="en-US" sz="2000" dirty="0"/>
              <a:t>12.9s: system CPU time</a:t>
            </a:r>
          </a:p>
          <a:p>
            <a:pPr lvl="1"/>
            <a:r>
              <a:rPr lang="en-US" sz="2000" dirty="0"/>
              <a:t>2:39: elapsed time</a:t>
            </a:r>
          </a:p>
          <a:p>
            <a:pPr lvl="1"/>
            <a:r>
              <a:rPr lang="en-US" sz="2000" dirty="0"/>
              <a:t>65%: CPU/elapsed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41" y="1783657"/>
            <a:ext cx="5947361" cy="8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32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Execution time of a program in system B is 100s. System B is 10% faster than system A. What is the execution time in system A?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79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Execution time of a program in system B is 100s. System B is 10% faster than system A. What is the execution time in system A?</a:t>
            </a:r>
          </a:p>
          <a:p>
            <a:pPr marL="0" indent="0">
              <a:buNone/>
            </a:pPr>
            <a:r>
              <a:rPr lang="en-US" dirty="0"/>
              <a:t>ANS: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504" y="3866812"/>
            <a:ext cx="5181600" cy="4318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22" y="4486662"/>
            <a:ext cx="3644900" cy="3937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86" y="5228449"/>
            <a:ext cx="1346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49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System A is n% faster than system B – what does it mean?</a:t>
            </a:r>
          </a:p>
          <a:p>
            <a:pPr marL="0" indent="0">
              <a:buNone/>
            </a:pPr>
            <a:r>
              <a:rPr lang="en-US" dirty="0"/>
              <a:t>(ET = Execution Time)</a:t>
            </a:r>
          </a:p>
          <a:p>
            <a:pPr marL="0" indent="0">
              <a:buNone/>
            </a:pPr>
            <a:r>
              <a:rPr lang="en-US" dirty="0"/>
              <a:t>A) </a:t>
            </a:r>
          </a:p>
          <a:p>
            <a:pPr marL="0" indent="0">
              <a:buNone/>
            </a:pPr>
            <a:r>
              <a:rPr lang="en-US" dirty="0"/>
              <a:t>B) </a:t>
            </a:r>
          </a:p>
          <a:p>
            <a:pPr marL="0" indent="0">
              <a:buNone/>
            </a:pPr>
            <a:r>
              <a:rPr lang="en-US" dirty="0"/>
              <a:t>C)</a:t>
            </a:r>
          </a:p>
          <a:p>
            <a:pPr marL="0" indent="0">
              <a:buNone/>
            </a:pPr>
            <a:r>
              <a:rPr lang="en-US" dirty="0"/>
              <a:t>D)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578" y="3377862"/>
            <a:ext cx="4648200" cy="4699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09" y="3888725"/>
            <a:ext cx="3860800" cy="4699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67" y="4503180"/>
            <a:ext cx="3860800" cy="4699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859" y="5131290"/>
            <a:ext cx="4648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1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System A is n times faster than system B – what does it mean?</a:t>
            </a:r>
          </a:p>
          <a:p>
            <a:pPr marL="0" indent="0">
              <a:buNone/>
            </a:pPr>
            <a:r>
              <a:rPr lang="en-US" dirty="0"/>
              <a:t>(ET = Execution Time)</a:t>
            </a:r>
          </a:p>
          <a:p>
            <a:pPr marL="0" indent="0">
              <a:buNone/>
            </a:pPr>
            <a:r>
              <a:rPr lang="en-US" dirty="0"/>
              <a:t>A) </a:t>
            </a:r>
          </a:p>
          <a:p>
            <a:pPr marL="0" indent="0">
              <a:buNone/>
            </a:pPr>
            <a:r>
              <a:rPr lang="en-US" dirty="0"/>
              <a:t>B) </a:t>
            </a:r>
          </a:p>
          <a:p>
            <a:pPr marL="0" indent="0">
              <a:buNone/>
            </a:pPr>
            <a:r>
              <a:rPr lang="en-US" dirty="0"/>
              <a:t>C)</a:t>
            </a:r>
          </a:p>
          <a:p>
            <a:pPr marL="0" indent="0">
              <a:buNone/>
            </a:pPr>
            <a:r>
              <a:rPr lang="en-US" dirty="0"/>
              <a:t>D)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09" y="3369852"/>
            <a:ext cx="2959100" cy="4699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46" y="3929689"/>
            <a:ext cx="3733800" cy="4699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01" y="4557799"/>
            <a:ext cx="3733800" cy="4699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52" y="5131290"/>
            <a:ext cx="2959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86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System A is n times faster than system B – what does it mean?</a:t>
            </a:r>
          </a:p>
          <a:p>
            <a:pPr marL="0" indent="0">
              <a:buNone/>
            </a:pPr>
            <a:r>
              <a:rPr lang="en-US" dirty="0"/>
              <a:t>(ET = Execution Time)</a:t>
            </a:r>
          </a:p>
          <a:p>
            <a:pPr marL="0" indent="0">
              <a:buNone/>
            </a:pPr>
            <a:r>
              <a:rPr lang="en-US" dirty="0"/>
              <a:t>A) </a:t>
            </a:r>
          </a:p>
          <a:p>
            <a:pPr marL="0" indent="0">
              <a:buNone/>
            </a:pPr>
            <a:r>
              <a:rPr lang="en-US" dirty="0"/>
              <a:t>B) </a:t>
            </a:r>
          </a:p>
          <a:p>
            <a:pPr marL="0" indent="0">
              <a:buNone/>
            </a:pPr>
            <a:r>
              <a:rPr lang="en-US" dirty="0"/>
              <a:t>C)</a:t>
            </a:r>
          </a:p>
          <a:p>
            <a:pPr marL="0" indent="0">
              <a:buNone/>
            </a:pPr>
            <a:r>
              <a:rPr lang="en-US" dirty="0"/>
              <a:t>D)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09" y="3369852"/>
            <a:ext cx="2959100" cy="4699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46" y="3929689"/>
            <a:ext cx="3733800" cy="4699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01" y="4557799"/>
            <a:ext cx="3733800" cy="4699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52" y="5131290"/>
            <a:ext cx="2959100" cy="46990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073091" y="5618608"/>
            <a:ext cx="6336895" cy="70889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Speed up = n</a:t>
            </a:r>
          </a:p>
        </p:txBody>
      </p:sp>
    </p:spTree>
    <p:extLst>
      <p:ext uri="{BB962C8B-B14F-4D97-AF65-F5344CB8AC3E}">
        <p14:creationId xmlns:p14="http://schemas.microsoft.com/office/powerpoint/2010/main" val="2701493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Evaluating Performance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real programs</a:t>
            </a:r>
          </a:p>
          <a:p>
            <a:pPr lvl="1"/>
            <a:r>
              <a:rPr lang="en-US" sz="2000" dirty="0"/>
              <a:t>CAD, text processing, business applications, scientific applications</a:t>
            </a:r>
          </a:p>
          <a:p>
            <a:pPr lvl="1"/>
            <a:r>
              <a:rPr lang="en-US" sz="2000" dirty="0"/>
              <a:t>May not know what programs users will run</a:t>
            </a:r>
          </a:p>
          <a:p>
            <a:r>
              <a:rPr lang="en-US" sz="2000" dirty="0"/>
              <a:t>Kernels:</a:t>
            </a:r>
          </a:p>
          <a:p>
            <a:pPr lvl="1"/>
            <a:r>
              <a:rPr lang="en-US" sz="2000" dirty="0"/>
              <a:t>Small key pieces (inner loops) of scientific programs where program spends most of its time</a:t>
            </a:r>
          </a:p>
          <a:p>
            <a:pPr lvl="1"/>
            <a:r>
              <a:rPr lang="en-US" sz="2000" dirty="0"/>
              <a:t>e.g. Livermore loops, LINPACK</a:t>
            </a:r>
          </a:p>
          <a:p>
            <a:pPr lvl="1"/>
            <a:r>
              <a:rPr lang="en-US" sz="2000" dirty="0"/>
              <a:t>Amenable to hand analysis</a:t>
            </a:r>
          </a:p>
          <a:p>
            <a:r>
              <a:rPr lang="en-US" sz="2000" dirty="0"/>
              <a:t>Toy Programs</a:t>
            </a:r>
          </a:p>
          <a:p>
            <a:pPr lvl="1"/>
            <a:r>
              <a:rPr lang="en-US" sz="2000" dirty="0"/>
              <a:t>e.g. Quicksort, Puzzle</a:t>
            </a:r>
          </a:p>
          <a:p>
            <a:pPr lvl="1"/>
            <a:r>
              <a:rPr lang="en-US" sz="2000" dirty="0"/>
              <a:t>Easy to type, predictable results, may use to check correctness of machine but not as performance benchmark.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054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is required.</a:t>
            </a:r>
          </a:p>
          <a:p>
            <a:r>
              <a:rPr lang="en-US" dirty="0"/>
              <a:t>A class sign-in sheet will be passed around except on Exam days and today.</a:t>
            </a:r>
          </a:p>
          <a:p>
            <a:r>
              <a:rPr lang="en-US" dirty="0"/>
              <a:t>I need a volunteer who will remind me to pass around the sheet about 10 minutes into the class.  This is worth 5 points for the entire semester.</a:t>
            </a:r>
          </a:p>
        </p:txBody>
      </p:sp>
    </p:spTree>
    <p:extLst>
      <p:ext uri="{BB962C8B-B14F-4D97-AF65-F5344CB8AC3E}">
        <p14:creationId xmlns:p14="http://schemas.microsoft.com/office/powerpoint/2010/main" val="1272586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553" y="640977"/>
            <a:ext cx="7772400" cy="1143000"/>
          </a:xfrm>
        </p:spPr>
        <p:txBody>
          <a:bodyPr/>
          <a:lstStyle/>
          <a:p>
            <a:r>
              <a:rPr lang="en-US" sz="3600" dirty="0"/>
              <a:t>Evaluating Performance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833282" y="1627094"/>
            <a:ext cx="7772400" cy="4652682"/>
          </a:xfrm>
        </p:spPr>
        <p:txBody>
          <a:bodyPr>
            <a:noAutofit/>
          </a:bodyPr>
          <a:lstStyle/>
          <a:p>
            <a:r>
              <a:rPr lang="en-US" sz="2400" dirty="0"/>
              <a:t>Synthetic Benchmarks</a:t>
            </a:r>
          </a:p>
          <a:p>
            <a:pPr lvl="1"/>
            <a:r>
              <a:rPr lang="en-US" sz="2400" dirty="0"/>
              <a:t>Try to match average frequency of operations and operands of a large set of programs</a:t>
            </a:r>
          </a:p>
          <a:p>
            <a:r>
              <a:rPr lang="en-US" sz="2400" dirty="0"/>
              <a:t>Problem with toy and synthetic programs is that they do not stress the memory system</a:t>
            </a:r>
          </a:p>
          <a:p>
            <a:r>
              <a:rPr lang="en-US" sz="2400" dirty="0"/>
              <a:t>Benchmark suite</a:t>
            </a:r>
          </a:p>
          <a:p>
            <a:pPr lvl="1"/>
            <a:r>
              <a:rPr lang="en-US" sz="2400" dirty="0"/>
              <a:t>Collection of benchmark applications</a:t>
            </a:r>
          </a:p>
          <a:p>
            <a:pPr lvl="1"/>
            <a:r>
              <a:rPr lang="en-US" sz="2400" dirty="0"/>
              <a:t>SPEC</a:t>
            </a:r>
          </a:p>
          <a:p>
            <a:r>
              <a:rPr lang="en-US" sz="2400" dirty="0"/>
              <a:t>Problem with benchmarks in general is that once they become standardized they are susceptible to compiler targeting to improve price/performance</a:t>
            </a:r>
          </a:p>
        </p:txBody>
      </p:sp>
    </p:spTree>
    <p:extLst>
      <p:ext uri="{BB962C8B-B14F-4D97-AF65-F5344CB8AC3E}">
        <p14:creationId xmlns:p14="http://schemas.microsoft.com/office/powerpoint/2010/main" val="3987547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629305"/>
            <a:ext cx="8229600" cy="3603095"/>
          </a:xfrm>
        </p:spPr>
        <p:txBody>
          <a:bodyPr>
            <a:normAutofit/>
          </a:bodyPr>
          <a:lstStyle/>
          <a:p>
            <a:r>
              <a:rPr lang="en-US" sz="4800" dirty="0"/>
              <a:t>How do we summarize performance?</a:t>
            </a:r>
          </a:p>
        </p:txBody>
      </p:sp>
    </p:spTree>
    <p:extLst>
      <p:ext uri="{BB962C8B-B14F-4D97-AF65-F5344CB8AC3E}">
        <p14:creationId xmlns:p14="http://schemas.microsoft.com/office/powerpoint/2010/main" val="1702150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Summarizing Performance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Given n programs,</a:t>
            </a:r>
          </a:p>
          <a:p>
            <a:pPr lvl="1"/>
            <a:r>
              <a:rPr lang="en-US" sz="2400" dirty="0"/>
              <a:t>Average of execution time: arithmetic mean</a:t>
            </a:r>
          </a:p>
          <a:p>
            <a:pPr lvl="2">
              <a:buFontTx/>
              <a:buNone/>
            </a:pPr>
            <a:r>
              <a:rPr lang="en-US" sz="2000" dirty="0"/>
              <a:t> (1/n)*(Time_1 + Time_2 + … + </a:t>
            </a:r>
            <a:r>
              <a:rPr lang="en-US" sz="2000" dirty="0" err="1"/>
              <a:t>Time_n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Example: ¼ *( 1 + 10 + 13 + 0.5 ) </a:t>
            </a:r>
            <a:r>
              <a:rPr lang="en-US" dirty="0" err="1"/>
              <a:t>ms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Problem?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03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Summarizing Performance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Weighted arithmetic mean</a:t>
            </a:r>
          </a:p>
          <a:p>
            <a:pPr lvl="1">
              <a:buFontTx/>
              <a:buNone/>
            </a:pPr>
            <a:r>
              <a:rPr lang="en-US" sz="2000" dirty="0"/>
              <a:t>(Time_1 * Weight_1 + Time_2 * Weight_2 + …+ </a:t>
            </a:r>
            <a:r>
              <a:rPr lang="en-US" sz="2000" dirty="0" err="1"/>
              <a:t>Time_n</a:t>
            </a:r>
            <a:r>
              <a:rPr lang="en-US" sz="2000" dirty="0"/>
              <a:t> * </a:t>
            </a:r>
            <a:r>
              <a:rPr lang="en-US" sz="2000" dirty="0" err="1"/>
              <a:t>Weight_n</a:t>
            </a:r>
            <a:r>
              <a:rPr lang="en-US" sz="2000" dirty="0"/>
              <a:t>) </a:t>
            </a:r>
          </a:p>
          <a:p>
            <a:pPr lvl="2">
              <a:buFontTx/>
              <a:buNone/>
            </a:pPr>
            <a:r>
              <a:rPr lang="en-US" sz="1800" dirty="0"/>
              <a:t>where Weight_1 + Weight_2 + … + </a:t>
            </a:r>
            <a:r>
              <a:rPr lang="en-US" sz="1800" dirty="0" err="1"/>
              <a:t>Weight_n</a:t>
            </a:r>
            <a:r>
              <a:rPr lang="en-US" sz="1800" dirty="0"/>
              <a:t> = 1,</a:t>
            </a:r>
          </a:p>
          <a:p>
            <a:pPr lvl="2">
              <a:buFontTx/>
              <a:buNone/>
            </a:pPr>
            <a:r>
              <a:rPr lang="en-US" sz="1800" dirty="0"/>
              <a:t>and </a:t>
            </a:r>
            <a:r>
              <a:rPr lang="en-US" sz="1800" dirty="0" err="1"/>
              <a:t>Weight_j</a:t>
            </a:r>
            <a:r>
              <a:rPr lang="en-US" sz="1800" dirty="0"/>
              <a:t> &gt; 0 </a:t>
            </a:r>
          </a:p>
          <a:p>
            <a:pPr lvl="2">
              <a:buFontTx/>
              <a:buNone/>
            </a:pPr>
            <a:endParaRPr lang="en-US" sz="1800" dirty="0"/>
          </a:p>
          <a:p>
            <a:r>
              <a:rPr lang="en-US" sz="2600" dirty="0"/>
              <a:t>Example: 1 * 0.1 + 10 * 0.4 + 12 * 0.4 + 0.5 * 0.1</a:t>
            </a:r>
          </a:p>
          <a:p>
            <a:r>
              <a:rPr lang="en-US" sz="2600" dirty="0"/>
              <a:t>Problem?</a:t>
            </a:r>
          </a:p>
          <a:p>
            <a:pPr lvl="2">
              <a:buFontTx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613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Geometric mean for normalized Execution Time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Normalized execution time of a program j to the execution time in a reference machine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r>
              <a:rPr lang="en-US" sz="2400" dirty="0"/>
              <a:t>Geometric mean: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66" y="5274733"/>
            <a:ext cx="6375400" cy="5588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3" y="2861067"/>
            <a:ext cx="8412480" cy="9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62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08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Execution time of some applications are 10s, 12s &amp; 16s in system A and 5s, 3s &amp; 2s in system B.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normalized execution time </a:t>
            </a:r>
            <a:r>
              <a:rPr lang="en-US" dirty="0" err="1">
                <a:solidFill>
                  <a:srgbClr val="FF0000"/>
                </a:solidFill>
              </a:rPr>
              <a:t>w.r.t</a:t>
            </a:r>
            <a:r>
              <a:rPr lang="en-US" dirty="0">
                <a:solidFill>
                  <a:srgbClr val="FF0000"/>
                </a:solidFill>
              </a:rPr>
              <a:t> B?</a:t>
            </a:r>
          </a:p>
          <a:p>
            <a:pPr marL="514350" indent="-514350">
              <a:buAutoNum type="alphaUcParenR"/>
            </a:pPr>
            <a:r>
              <a:rPr lang="en-US" dirty="0"/>
              <a:t>0.5, 0.25, 0.125</a:t>
            </a:r>
          </a:p>
          <a:p>
            <a:pPr marL="514350" indent="-514350">
              <a:buAutoNum type="alphaUcParenR"/>
            </a:pPr>
            <a:r>
              <a:rPr lang="en-US" dirty="0"/>
              <a:t>2, 4, 8</a:t>
            </a:r>
          </a:p>
          <a:p>
            <a:pPr marL="514350" indent="-514350">
              <a:buAutoNum type="alphaUcParenR"/>
            </a:pPr>
            <a:r>
              <a:rPr lang="en-US" dirty="0"/>
              <a:t>5, 6, 8</a:t>
            </a:r>
          </a:p>
          <a:p>
            <a:pPr marL="514350" indent="-514350">
              <a:buAutoNum type="alphaUcParenR"/>
            </a:pPr>
            <a:r>
              <a:rPr lang="en-US" dirty="0"/>
              <a:t>2, 2.4, 3.2</a:t>
            </a:r>
          </a:p>
        </p:txBody>
      </p:sp>
    </p:spTree>
    <p:extLst>
      <p:ext uri="{BB962C8B-B14F-4D97-AF65-F5344CB8AC3E}">
        <p14:creationId xmlns:p14="http://schemas.microsoft.com/office/powerpoint/2010/main" val="56407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08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Execution time of some applications are 10s, 12s &amp; 16s in system A and 5s, 3s &amp; 2s in system B.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</a:t>
            </a:r>
            <a:r>
              <a:rPr lang="en-US" u="sng" dirty="0">
                <a:solidFill>
                  <a:srgbClr val="FF0000"/>
                </a:solidFill>
              </a:rPr>
              <a:t>geometric mean</a:t>
            </a:r>
            <a:r>
              <a:rPr lang="en-US" dirty="0">
                <a:solidFill>
                  <a:srgbClr val="FF0000"/>
                </a:solidFill>
              </a:rPr>
              <a:t> of normalized execution time </a:t>
            </a:r>
            <a:r>
              <a:rPr lang="en-US" dirty="0" err="1">
                <a:solidFill>
                  <a:srgbClr val="FF0000"/>
                </a:solidFill>
              </a:rPr>
              <a:t>w.r.t</a:t>
            </a:r>
            <a:r>
              <a:rPr lang="en-US" dirty="0">
                <a:solidFill>
                  <a:srgbClr val="FF0000"/>
                </a:solidFill>
              </a:rPr>
              <a:t> B?</a:t>
            </a:r>
          </a:p>
          <a:p>
            <a:pPr marL="514350" indent="-514350">
              <a:buAutoNum type="alphaUcParenR"/>
            </a:pPr>
            <a:r>
              <a:rPr lang="en-US" dirty="0"/>
              <a:t>4</a:t>
            </a:r>
          </a:p>
          <a:p>
            <a:pPr marL="514350" indent="-514350">
              <a:buAutoNum type="alphaUcParenR"/>
            </a:pPr>
            <a:r>
              <a:rPr lang="en-US" dirty="0"/>
              <a:t>8</a:t>
            </a:r>
          </a:p>
          <a:p>
            <a:pPr marL="514350" indent="-514350">
              <a:buAutoNum type="alphaUcParenR"/>
            </a:pPr>
            <a:r>
              <a:rPr lang="en-US" dirty="0"/>
              <a:t>16</a:t>
            </a:r>
          </a:p>
          <a:p>
            <a:pPr marL="514350" indent="-514350">
              <a:buAutoNum type="alphaUcParenR"/>
            </a:pPr>
            <a:r>
              <a:rPr lang="en-US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913906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20111" b="-20111"/>
          <a:stretch>
            <a:fillRect/>
          </a:stretch>
        </p:blipFill>
        <p:spPr>
          <a:xfrm>
            <a:off x="673287" y="1062038"/>
            <a:ext cx="9407525" cy="5795962"/>
          </a:xfrm>
        </p:spPr>
      </p:pic>
      <p:sp>
        <p:nvSpPr>
          <p:cNvPr id="3" name="TextBox 2"/>
          <p:cNvSpPr txBox="1"/>
          <p:nvPr/>
        </p:nvSpPr>
        <p:spPr>
          <a:xfrm>
            <a:off x="7281333" y="2075191"/>
            <a:ext cx="16425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 min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3066" y="2632277"/>
            <a:ext cx="16425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 min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0667" y="3192792"/>
            <a:ext cx="16425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12 min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4126" y="3836260"/>
            <a:ext cx="16425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 min</a:t>
            </a:r>
          </a:p>
        </p:txBody>
      </p:sp>
    </p:spTree>
    <p:extLst>
      <p:ext uri="{BB962C8B-B14F-4D97-AF65-F5344CB8AC3E}">
        <p14:creationId xmlns:p14="http://schemas.microsoft.com/office/powerpoint/2010/main" val="3704991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Make the common case fast</a:t>
            </a:r>
            <a:endParaRPr lang="en-US" sz="36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Very important, sort of obvious but often overlooked</a:t>
            </a:r>
          </a:p>
          <a:p>
            <a:r>
              <a:rPr lang="en-US" sz="2400" dirty="0"/>
              <a:t>The frequent case is often simpler and can be done faster (e.g. addition rarely overflows)</a:t>
            </a:r>
          </a:p>
          <a:p>
            <a:r>
              <a:rPr lang="en-US" sz="2400" dirty="0"/>
              <a:t>Complex problems should be handled in software</a:t>
            </a:r>
          </a:p>
          <a:p>
            <a:r>
              <a:rPr lang="en-US" sz="2400" dirty="0"/>
              <a:t>Hardware should provide fast primitives, not complete solutions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0776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Amdahl</a:t>
            </a:r>
            <a:r>
              <a:rPr lang="ja-JP" altLang="en-US" sz="3600">
                <a:latin typeface="Arial"/>
              </a:rPr>
              <a:t>’</a:t>
            </a:r>
            <a:r>
              <a:rPr lang="en-US" sz="3600"/>
              <a:t>s Law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03295" y="1790870"/>
            <a:ext cx="11644872" cy="4004394"/>
          </a:xfrm>
        </p:spPr>
        <p:txBody>
          <a:bodyPr/>
          <a:lstStyle/>
          <a:p>
            <a:r>
              <a:rPr lang="en-US" sz="2000" dirty="0"/>
              <a:t>Performance gain from improvement of some portion of a computer</a:t>
            </a:r>
          </a:p>
          <a:p>
            <a:r>
              <a:rPr lang="en-US" sz="2000" dirty="0"/>
              <a:t>Original Observation: Speedup from parallel processing is limited by the fraction that </a:t>
            </a:r>
            <a:r>
              <a:rPr lang="en-US" sz="2000" u="sng" dirty="0"/>
              <a:t>cannot </a:t>
            </a:r>
            <a:r>
              <a:rPr lang="en-US" sz="2000" dirty="0"/>
              <a:t>be parallelized.</a:t>
            </a:r>
          </a:p>
          <a:p>
            <a:r>
              <a:rPr lang="en-US" sz="2000" dirty="0"/>
              <a:t>In general,</a:t>
            </a:r>
          </a:p>
          <a:p>
            <a:pPr lvl="1">
              <a:buFontTx/>
              <a:buNone/>
            </a:pPr>
            <a:endParaRPr lang="en-US" sz="1800" dirty="0"/>
          </a:p>
          <a:p>
            <a:pPr lvl="1">
              <a:buFontTx/>
              <a:buNone/>
            </a:pPr>
            <a:endParaRPr lang="en-US" sz="1800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70" y="5300118"/>
            <a:ext cx="6921500" cy="12192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983" y="2777067"/>
            <a:ext cx="3213100" cy="10160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61" y="3970857"/>
            <a:ext cx="76708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1063" y="723331"/>
            <a:ext cx="5581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Syllabus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9626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Application of Amdahl</a:t>
            </a:r>
            <a:r>
              <a:rPr lang="ja-JP" altLang="en-US" sz="3600">
                <a:latin typeface="Arial"/>
              </a:rPr>
              <a:t>’</a:t>
            </a:r>
            <a:r>
              <a:rPr lang="en-US" sz="3600"/>
              <a:t>s Law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Parallel application that is 90% parallel, what is the speedup for application on 10, 100 and 1000 processors.</a:t>
            </a:r>
          </a:p>
          <a:p>
            <a:pPr lvl="1"/>
            <a:r>
              <a:rPr lang="en-US" sz="2000" dirty="0"/>
              <a:t>10%  I/O and initialization: </a:t>
            </a:r>
          </a:p>
          <a:p>
            <a:pPr lvl="1"/>
            <a:r>
              <a:rPr lang="en-US" sz="2000" dirty="0"/>
              <a:t>90% parallel: (p processors)</a:t>
            </a:r>
          </a:p>
          <a:p>
            <a:pPr lvl="3"/>
            <a:r>
              <a:rPr lang="en-US" sz="1800" dirty="0" err="1"/>
              <a:t>S_p</a:t>
            </a:r>
            <a:r>
              <a:rPr lang="en-US" sz="1800" dirty="0"/>
              <a:t> =  1/(0.1 + 0.9/p)</a:t>
            </a:r>
          </a:p>
          <a:p>
            <a:pPr lvl="3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5549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Application of Amdahl</a:t>
            </a:r>
            <a:r>
              <a:rPr lang="ja-JP" altLang="en-US" sz="3600">
                <a:latin typeface="Arial"/>
              </a:rPr>
              <a:t>’</a:t>
            </a:r>
            <a:r>
              <a:rPr lang="en-US" sz="3600"/>
              <a:t>s Law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Parallel application that is 90% parallel, what is the speedup for application on 10, 100 and 1000 processors.</a:t>
            </a:r>
          </a:p>
          <a:p>
            <a:pPr lvl="1"/>
            <a:r>
              <a:rPr lang="en-US" sz="2000" dirty="0"/>
              <a:t>10%  I/O and initialization: </a:t>
            </a:r>
          </a:p>
          <a:p>
            <a:pPr lvl="1"/>
            <a:r>
              <a:rPr lang="en-US" sz="2000" dirty="0"/>
              <a:t>90% parallel: (p processors)</a:t>
            </a:r>
          </a:p>
          <a:p>
            <a:pPr lvl="3"/>
            <a:r>
              <a:rPr lang="en-US" sz="1800" dirty="0" err="1"/>
              <a:t>S_p</a:t>
            </a:r>
            <a:r>
              <a:rPr lang="en-US" sz="1800" dirty="0"/>
              <a:t> =  1/(0.1 + 0.9/p)</a:t>
            </a:r>
          </a:p>
          <a:p>
            <a:pPr lvl="3"/>
            <a:r>
              <a:rPr lang="en-US" sz="1800" dirty="0"/>
              <a:t>S_10 = 1/(0.1 + 0.9/10) = 1/0.19 = 5.26</a:t>
            </a:r>
          </a:p>
          <a:p>
            <a:pPr lvl="3"/>
            <a:r>
              <a:rPr lang="en-US" sz="1800" dirty="0"/>
              <a:t>S_100 = 1/(0.1 + 0.9/100) = 1/0.109 = 9.1</a:t>
            </a:r>
          </a:p>
          <a:p>
            <a:pPr lvl="3"/>
            <a:r>
              <a:rPr lang="en-US" sz="1800" dirty="0"/>
              <a:t>S_1000 = 9.9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Diminishing returns in performance</a:t>
            </a:r>
          </a:p>
          <a:p>
            <a:pPr lvl="3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2801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Using Amdahl</a:t>
            </a:r>
            <a:r>
              <a:rPr lang="ja-JP" altLang="en-US" sz="3600">
                <a:latin typeface="Arial"/>
              </a:rPr>
              <a:t>’</a:t>
            </a:r>
            <a:r>
              <a:rPr lang="en-US" sz="3600"/>
              <a:t>s Law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Making cost performance trade-offs</a:t>
            </a:r>
          </a:p>
          <a:p>
            <a:pPr lvl="1"/>
            <a:r>
              <a:rPr lang="en-US" sz="1800" dirty="0"/>
              <a:t>Application spends 50% time in CPU and 50% of time waiting for I/O</a:t>
            </a:r>
          </a:p>
          <a:p>
            <a:pPr lvl="1"/>
            <a:r>
              <a:rPr lang="en-US" sz="1800" dirty="0"/>
              <a:t>Cost of CPU = 1/3, cost of I/O = 2/3</a:t>
            </a:r>
          </a:p>
          <a:p>
            <a:pPr lvl="1"/>
            <a:r>
              <a:rPr lang="en-US" sz="1800" dirty="0"/>
              <a:t>New CPU increases CPU performance 5 times and CPU cost 5 times</a:t>
            </a:r>
          </a:p>
          <a:p>
            <a:pPr lvl="1"/>
            <a:r>
              <a:rPr lang="en-US" sz="1800" dirty="0"/>
              <a:t>Is using a new CPU a good idea from a cost/performance standpoint.</a:t>
            </a:r>
          </a:p>
        </p:txBody>
      </p:sp>
    </p:spTree>
    <p:extLst>
      <p:ext uri="{BB962C8B-B14F-4D97-AF65-F5344CB8AC3E}">
        <p14:creationId xmlns:p14="http://schemas.microsoft.com/office/powerpoint/2010/main" val="2778492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Using Amdahl</a:t>
            </a:r>
            <a:r>
              <a:rPr lang="ja-JP" altLang="en-US" sz="3600">
                <a:latin typeface="Arial"/>
              </a:rPr>
              <a:t>’</a:t>
            </a:r>
            <a:r>
              <a:rPr lang="en-US" sz="3600"/>
              <a:t>s Law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Making cost performance trade-offs</a:t>
            </a:r>
          </a:p>
          <a:p>
            <a:pPr lvl="1"/>
            <a:r>
              <a:rPr lang="en-US" sz="1800" dirty="0"/>
              <a:t>Application spends 50% time in CPU and 50% of time waiting for I/O</a:t>
            </a:r>
          </a:p>
          <a:p>
            <a:pPr lvl="1"/>
            <a:r>
              <a:rPr lang="en-US" sz="1800" dirty="0"/>
              <a:t>Cost of CPU = 1/3, cost of I/O = 2/3</a:t>
            </a:r>
          </a:p>
          <a:p>
            <a:pPr lvl="1"/>
            <a:r>
              <a:rPr lang="en-US" sz="1800" dirty="0"/>
              <a:t>New CPU increases CPU performance 5 times and CPU cost 5 times</a:t>
            </a:r>
          </a:p>
          <a:p>
            <a:pPr lvl="1"/>
            <a:r>
              <a:rPr lang="en-US" sz="1800" dirty="0"/>
              <a:t>Is using a new CPU a good idea from a cost/performance standpoint.</a:t>
            </a:r>
          </a:p>
          <a:p>
            <a:pPr lvl="3"/>
            <a:r>
              <a:rPr lang="en-US" sz="1800" dirty="0"/>
              <a:t>Speedup = 1/ (0.5 + 0.5/5) = 1/0.6 = 1.67</a:t>
            </a:r>
          </a:p>
          <a:p>
            <a:pPr lvl="3"/>
            <a:r>
              <a:rPr lang="en-US" sz="1800" dirty="0"/>
              <a:t>Cost increase = 2/3*1 + 1/3*5 = 2.33</a:t>
            </a:r>
          </a:p>
          <a:p>
            <a:pPr lvl="3"/>
            <a:endParaRPr lang="en-US" sz="1800" dirty="0"/>
          </a:p>
          <a:p>
            <a:pPr lvl="1"/>
            <a:r>
              <a:rPr lang="en-US" sz="1800" dirty="0"/>
              <a:t>Spend resources proportionately to where time is spent</a:t>
            </a:r>
          </a:p>
          <a:p>
            <a:pPr lvl="1"/>
            <a:r>
              <a:rPr lang="en-US" sz="1800" dirty="0"/>
              <a:t>How much should we increase CPU speed for equal speedup and cost increase</a:t>
            </a:r>
            <a:r>
              <a:rPr lang="en-US" sz="1800" dirty="0">
                <a:solidFill>
                  <a:srgbClr val="0000FF"/>
                </a:solidFill>
              </a:rPr>
              <a:t>? Assume that if CPU performs x times, CPU cost</a:t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dirty="0">
                <a:solidFill>
                  <a:srgbClr val="0000FF"/>
                </a:solidFill>
              </a:rPr>
              <a:t>increases x times</a:t>
            </a:r>
            <a:r>
              <a:rPr lang="en-US" sz="1800" dirty="0"/>
              <a:t>. </a:t>
            </a:r>
            <a:r>
              <a:rPr lang="en-US" sz="1800" dirty="0">
                <a:solidFill>
                  <a:srgbClr val="FF0000"/>
                </a:solidFill>
              </a:rPr>
              <a:t>[ANS: 2]</a:t>
            </a:r>
          </a:p>
        </p:txBody>
      </p:sp>
    </p:spTree>
    <p:extLst>
      <p:ext uri="{BB962C8B-B14F-4D97-AF65-F5344CB8AC3E}">
        <p14:creationId xmlns:p14="http://schemas.microsoft.com/office/powerpoint/2010/main" val="133517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a programmer tries to parallelize a program, he uses multiple processors that speeds up the parallel section. However, this adds some overhead (e.g. synchronization overhead) in the program. Lets assume that, 60% of the program can be parallelized. If the programmer uses 10 processor, the parallel section is improved by a factor of 8. However, the synchronization overhead is 0.5% of the original execution time. What is the overall speed up of the program? (Ans. </a:t>
            </a:r>
            <a:r>
              <a:rPr lang="en-US" dirty="0">
                <a:solidFill>
                  <a:srgbClr val="FF0000"/>
                </a:solidFill>
              </a:rPr>
              <a:t>2.083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 programmer is considering an enhancement that will speed up 40% of the program by a factor of 3. Suddenly, he comes up with another enhancement that will further improve 30% of the first enhancement by a factor of 5. What is the overall speed up of using (</a:t>
            </a:r>
            <a:r>
              <a:rPr lang="en-US" dirty="0" err="1"/>
              <a:t>i</a:t>
            </a:r>
            <a:r>
              <a:rPr lang="en-US" dirty="0"/>
              <a:t>) just the first enhancement and (ii) both enhancements?</a:t>
            </a:r>
          </a:p>
          <a:p>
            <a:pPr marL="0" indent="0">
              <a:buNone/>
            </a:pPr>
            <a:r>
              <a:rPr lang="en-US" dirty="0"/>
              <a:t>     (Ans. </a:t>
            </a:r>
            <a:r>
              <a:rPr lang="en-US" dirty="0">
                <a:solidFill>
                  <a:srgbClr val="FF0000"/>
                </a:solidFill>
              </a:rPr>
              <a:t>1.364, 1.426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73359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3810000" cy="4525963"/>
          </a:xfrm>
        </p:spPr>
        <p:txBody>
          <a:bodyPr>
            <a:normAutofit/>
          </a:bodyPr>
          <a:lstStyle/>
          <a:p>
            <a:r>
              <a:rPr lang="en-US" dirty="0"/>
              <a:t>Clock rate</a:t>
            </a:r>
          </a:p>
          <a:p>
            <a:pPr lvl="1">
              <a:buFontTx/>
              <a:buChar char="-"/>
            </a:pPr>
            <a:r>
              <a:rPr lang="en-US" dirty="0"/>
              <a:t>Hz: 1 cycle/sec</a:t>
            </a:r>
          </a:p>
          <a:p>
            <a:pPr lvl="1">
              <a:buFontTx/>
              <a:buChar char="-"/>
            </a:pPr>
            <a:r>
              <a:rPr lang="en-US" dirty="0"/>
              <a:t>KHz: 10</a:t>
            </a:r>
            <a:r>
              <a:rPr lang="en-US" baseline="30000" dirty="0"/>
              <a:t>3</a:t>
            </a:r>
            <a:r>
              <a:rPr lang="en-US" dirty="0"/>
              <a:t>cycle/sec</a:t>
            </a:r>
          </a:p>
          <a:p>
            <a:pPr lvl="1">
              <a:buFontTx/>
              <a:buChar char="-"/>
            </a:pPr>
            <a:r>
              <a:rPr lang="en-US" dirty="0"/>
              <a:t>MHz: 10</a:t>
            </a:r>
            <a:r>
              <a:rPr lang="en-US" baseline="30000" dirty="0"/>
              <a:t>6</a:t>
            </a:r>
            <a:r>
              <a:rPr lang="en-US" dirty="0"/>
              <a:t>cycle/sec</a:t>
            </a:r>
          </a:p>
          <a:p>
            <a:pPr lvl="1">
              <a:buFontTx/>
              <a:buChar char="-"/>
            </a:pPr>
            <a:r>
              <a:rPr lang="en-US" dirty="0"/>
              <a:t>GHz: 10</a:t>
            </a:r>
            <a:r>
              <a:rPr lang="en-US" baseline="30000" dirty="0"/>
              <a:t>9</a:t>
            </a:r>
            <a:r>
              <a:rPr lang="en-US" dirty="0"/>
              <a:t>cycle/sec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00716" y="1600204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Clock cycle time</a:t>
            </a:r>
          </a:p>
          <a:p>
            <a:pPr lvl="1">
              <a:buFontTx/>
              <a:buChar char="-"/>
            </a:pPr>
            <a:r>
              <a:rPr lang="en-US" dirty="0"/>
              <a:t>1 sec</a:t>
            </a:r>
          </a:p>
          <a:p>
            <a:pPr lvl="1">
              <a:buFontTx/>
              <a:buChar char="-"/>
            </a:pPr>
            <a:r>
              <a:rPr lang="en-US" dirty="0"/>
              <a:t>10</a:t>
            </a:r>
            <a:r>
              <a:rPr lang="en-US" baseline="30000" dirty="0"/>
              <a:t>-3</a:t>
            </a:r>
            <a:r>
              <a:rPr lang="en-US" dirty="0"/>
              <a:t> sec</a:t>
            </a:r>
          </a:p>
          <a:p>
            <a:pPr lvl="1">
              <a:buFontTx/>
              <a:buChar char="-"/>
            </a:pPr>
            <a:r>
              <a:rPr lang="en-US" dirty="0"/>
              <a:t>10</a:t>
            </a:r>
            <a:r>
              <a:rPr lang="en-US" baseline="30000" dirty="0"/>
              <a:t>-6</a:t>
            </a:r>
            <a:r>
              <a:rPr lang="en-US" dirty="0"/>
              <a:t> sec</a:t>
            </a:r>
          </a:p>
          <a:p>
            <a:pPr lvl="1">
              <a:buFontTx/>
              <a:buChar char="-"/>
            </a:pPr>
            <a:r>
              <a:rPr lang="en-US" dirty="0"/>
              <a:t>10</a:t>
            </a:r>
            <a:r>
              <a:rPr lang="en-US" baseline="30000" dirty="0"/>
              <a:t>-9</a:t>
            </a:r>
            <a:r>
              <a:rPr lang="en-US" dirty="0"/>
              <a:t> sec</a:t>
            </a:r>
          </a:p>
        </p:txBody>
      </p:sp>
    </p:spTree>
    <p:extLst>
      <p:ext uri="{BB962C8B-B14F-4D97-AF65-F5344CB8AC3E}">
        <p14:creationId xmlns:p14="http://schemas.microsoft.com/office/powerpoint/2010/main" val="2751754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343400" y="762000"/>
            <a:ext cx="363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CPU  Performance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574926" y="1766889"/>
            <a:ext cx="4576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CPU time = CPU clock cycles per program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086600" y="182880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451726" y="1766889"/>
            <a:ext cx="190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Clock cycle time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581401" y="2438400"/>
            <a:ext cx="7617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CPI = 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343400" y="2286001"/>
            <a:ext cx="299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CPU clock cycles per program</a:t>
            </a: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4494213" y="2668588"/>
            <a:ext cx="274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784726" y="2628900"/>
            <a:ext cx="179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Instruction count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3108325" y="3062288"/>
            <a:ext cx="57298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CPU time =  Instruction count * CPI * Clock cycle time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2133600" y="3733801"/>
            <a:ext cx="638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Instructions           Cycles                 Seconds             Seconds           </a:t>
            </a: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2208214" y="4113213"/>
            <a:ext cx="106997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3810000" y="4114800"/>
            <a:ext cx="838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5410200" y="4114800"/>
            <a:ext cx="99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6934200" y="4114800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2270125" y="4076701"/>
            <a:ext cx="560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Program           Instruction          Clock cycle          Program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3413125" y="392430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4953000" y="388620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6537325" y="39243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8061325" y="3924300"/>
            <a:ext cx="12779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=  CPU time</a:t>
            </a:r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2667000" y="4495800"/>
            <a:ext cx="0" cy="838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4191000" y="4495800"/>
            <a:ext cx="0" cy="838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5867400" y="4572000"/>
            <a:ext cx="0" cy="762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2667000" y="4495800"/>
            <a:ext cx="1219200" cy="762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4191000" y="4495800"/>
            <a:ext cx="1447800" cy="838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5867400" y="4572000"/>
            <a:ext cx="1828800" cy="762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2041525" y="5348288"/>
            <a:ext cx="58385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/>
              <a:t>Compiler           ISA         Organization           Technology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65662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CPU Performance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Another way of looking at CPU time</a:t>
            </a:r>
          </a:p>
          <a:p>
            <a:pPr lvl="1"/>
            <a:endParaRPr lang="en-US" sz="1600"/>
          </a:p>
          <a:p>
            <a:pPr lvl="1">
              <a:buFontTx/>
              <a:buNone/>
            </a:pPr>
            <a:r>
              <a:rPr lang="en-US" sz="1600"/>
              <a:t>CPU time = (CPI_1*I_1 + CPI_2*I_2 + … + CPI_n*I_n)*Clock cycle time</a:t>
            </a:r>
          </a:p>
          <a:p>
            <a:pPr>
              <a:buFontTx/>
              <a:buNone/>
            </a:pPr>
            <a:endParaRPr lang="en-US" sz="2400"/>
          </a:p>
          <a:p>
            <a:r>
              <a:rPr lang="en-US" sz="2400"/>
              <a:t>CPI is now</a:t>
            </a:r>
          </a:p>
          <a:p>
            <a:pPr lvl="1"/>
            <a:endParaRPr lang="en-US" sz="2000"/>
          </a:p>
          <a:p>
            <a:pPr lvl="1">
              <a:buFontTx/>
              <a:buNone/>
            </a:pPr>
            <a:r>
              <a:rPr lang="en-US" sz="1600"/>
              <a:t>CPI = CPI_1*(I_1/Instruction count) + CPI_2*(I_2/Instruction count) + … + 			CPI_n*(I_n/Instruction count)</a:t>
            </a:r>
          </a:p>
          <a:p>
            <a:pPr lvl="1">
              <a:buFontTx/>
              <a:buNone/>
            </a:pPr>
            <a:r>
              <a:rPr lang="en-US" sz="1600"/>
              <a:t>Frequency of I_j = I_j/Instruction count</a:t>
            </a:r>
          </a:p>
          <a:p>
            <a:pPr lvl="1">
              <a:buFontTx/>
              <a:buNone/>
            </a:pPr>
            <a:endParaRPr lang="en-US" sz="2000"/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398215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505200" y="2057400"/>
            <a:ext cx="5105400" cy="1905000"/>
          </a:xfrm>
          <a:prstGeom prst="rect">
            <a:avLst/>
          </a:prstGeom>
          <a:solidFill>
            <a:srgbClr val="FF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Stores                           15%                              2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3505200" y="2438400"/>
            <a:ext cx="510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3505201" y="3200400"/>
            <a:ext cx="5110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3505200" y="2743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3505200" y="2819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3505200" y="3581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3505201" y="685800"/>
            <a:ext cx="5014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CPU Performance Example</a:t>
            </a:r>
            <a:endParaRPr lang="en-US" sz="2400" b="1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048000" y="1447801"/>
            <a:ext cx="488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-- Instruction frequencies for a load/store machine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3505200" y="2057401"/>
            <a:ext cx="497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Instruction type</a:t>
            </a: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    </a:t>
            </a:r>
            <a:r>
              <a:rPr lang="en-US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Frequency                   Cycles</a:t>
            </a: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505200" y="2438401"/>
            <a:ext cx="452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Loads                            25%		          2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3489325" y="3162301"/>
            <a:ext cx="458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Branches 		      20%		           2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489325" y="3543301"/>
            <a:ext cx="458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ALU		      40%		           1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2362200" y="4114800"/>
            <a:ext cx="80772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-- All conditional branches in this machine use simple tests of equality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  with zero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	BEQZ, BNEZ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-- Consider adding complex comparisons to conditional branches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-- 25% of branches can use complex scheme--&gt; no need preceding ALU instruction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-- The CPU cycle time of original machine is 10% faster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-- Will this increase CPU performance?</a:t>
            </a:r>
          </a:p>
        </p:txBody>
      </p:sp>
    </p:spTree>
    <p:extLst>
      <p:ext uri="{BB962C8B-B14F-4D97-AF65-F5344CB8AC3E}">
        <p14:creationId xmlns:p14="http://schemas.microsoft.com/office/powerpoint/2010/main" val="32239197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CPU</a:t>
            </a:r>
            <a:r>
              <a:rPr lang="en-US"/>
              <a:t> </a:t>
            </a:r>
            <a:r>
              <a:rPr lang="en-US" sz="3600"/>
              <a:t>Performance Example</a:t>
            </a: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Old CPU performance</a:t>
            </a:r>
          </a:p>
          <a:p>
            <a:pPr lvl="2"/>
            <a:r>
              <a:rPr lang="en-US" sz="1800" dirty="0"/>
              <a:t>CPI       =0.25 * 2 + 0.15 * 2 + 0.2 * 2 + 0.4 * 1 =1.6</a:t>
            </a:r>
          </a:p>
          <a:p>
            <a:pPr lvl="2"/>
            <a:r>
              <a:rPr lang="en-US" sz="1800" dirty="0"/>
              <a:t>   </a:t>
            </a:r>
          </a:p>
          <a:p>
            <a:pPr lvl="3"/>
            <a:r>
              <a:rPr lang="en-US" sz="1600" dirty="0"/>
              <a:t>CPU time       = 1.6*IC      *CCT      </a:t>
            </a:r>
          </a:p>
          <a:p>
            <a:r>
              <a:rPr lang="en-US" sz="2400" dirty="0"/>
              <a:t>New CPU Performance</a:t>
            </a:r>
          </a:p>
          <a:p>
            <a:pPr lvl="2"/>
            <a:r>
              <a:rPr lang="en-US" sz="1800" dirty="0"/>
              <a:t>CPI       =                                                                =1.63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IC         = 0.95 * IC</a:t>
            </a:r>
          </a:p>
          <a:p>
            <a:pPr lvl="2"/>
            <a:r>
              <a:rPr lang="en-US" sz="1800" dirty="0"/>
              <a:t>CCT	 =1.1 * CCT</a:t>
            </a:r>
          </a:p>
          <a:p>
            <a:pPr lvl="2"/>
            <a:r>
              <a:rPr lang="en-US" sz="1800" dirty="0"/>
              <a:t>CPU time         = 1.63*(0.95*IC     )*(1.1*CCT      )                                                                          	             =	1.71*IC      *CCT   </a:t>
            </a:r>
          </a:p>
          <a:p>
            <a:r>
              <a:rPr lang="en-US" sz="2600" dirty="0"/>
              <a:t>Take a look at the example in Page 50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717925" y="2476501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old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632325" y="3109913"/>
            <a:ext cx="444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old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860925" y="3086101"/>
            <a:ext cx="2070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             </a:t>
            </a:r>
            <a:r>
              <a:rPr lang="en-US" sz="16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old          old</a:t>
            </a: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403725" y="3668713"/>
            <a:ext cx="3493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0.25*2 + 0.15*2 + 0.2*2 + (0.4 - 0.25*0.2) *1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                 1 - 0.25 * 0.2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4495800" y="39624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717926" y="3897314"/>
            <a:ext cx="481013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new</a:t>
            </a:r>
            <a:endParaRPr lang="en-US" sz="16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3565526" y="4583113"/>
            <a:ext cx="197041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new                            old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    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794126" y="4887913"/>
            <a:ext cx="1819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new                         old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4251325" y="5192713"/>
            <a:ext cx="3868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new                                        old                         old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5699126" y="5497513"/>
            <a:ext cx="1260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old              old</a:t>
            </a:r>
          </a:p>
        </p:txBody>
      </p:sp>
    </p:spTree>
    <p:extLst>
      <p:ext uri="{BB962C8B-B14F-4D97-AF65-F5344CB8AC3E}">
        <p14:creationId xmlns:p14="http://schemas.microsoft.com/office/powerpoint/2010/main" val="271076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65" y="696753"/>
            <a:ext cx="11644872" cy="1143000"/>
          </a:xfrm>
        </p:spPr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128" y="1503204"/>
            <a:ext cx="11644872" cy="4924489"/>
          </a:xfrm>
        </p:spPr>
        <p:txBody>
          <a:bodyPr>
            <a:noAutofit/>
          </a:bodyPr>
          <a:lstStyle/>
          <a:p>
            <a:r>
              <a:rPr lang="en-US" dirty="0"/>
              <a:t>Computer Architecture: A Quantitative Approach", fifth edition, by Hennessy and Patterson. We will follow this book in class.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Course Components</a:t>
            </a:r>
          </a:p>
          <a:p>
            <a:r>
              <a:rPr lang="en-US" sz="2800" dirty="0"/>
              <a:t>Lectures</a:t>
            </a:r>
          </a:p>
          <a:p>
            <a:pPr marL="552450" lvl="1"/>
            <a:r>
              <a:rPr lang="en-US" dirty="0"/>
              <a:t>Higher level concepts</a:t>
            </a:r>
          </a:p>
          <a:p>
            <a:r>
              <a:rPr lang="en-US" sz="2800" dirty="0"/>
              <a:t>Recitations</a:t>
            </a:r>
          </a:p>
          <a:p>
            <a:pPr marL="552450" lvl="1"/>
            <a:r>
              <a:rPr lang="en-US" dirty="0"/>
              <a:t>Applied concepts, important tools and skills for labs, clarification of lectures, exam coverage</a:t>
            </a:r>
          </a:p>
          <a:p>
            <a:r>
              <a:rPr lang="en-US" sz="2800" dirty="0"/>
              <a:t>Exams (midterm + final)</a:t>
            </a:r>
          </a:p>
          <a:p>
            <a:pPr marL="552450" lvl="1"/>
            <a:r>
              <a:rPr lang="en-US" dirty="0"/>
              <a:t>Test your understanding of concepts &amp; mathematical principles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10849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MIPS</a:t>
            </a:r>
            <a:endParaRPr lang="en-US" sz="36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 indirect measure of performance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million </a:t>
            </a:r>
            <a:r>
              <a:rPr lang="en-US" sz="1800" dirty="0" err="1"/>
              <a:t>instr</a:t>
            </a:r>
            <a:r>
              <a:rPr lang="en-US" sz="1800" dirty="0"/>
              <a:t>/sec = 		   </a:t>
            </a:r>
            <a:r>
              <a:rPr lang="en-US" sz="700" dirty="0"/>
              <a:t>6</a:t>
            </a:r>
            <a:r>
              <a:rPr lang="en-US" sz="800" dirty="0"/>
              <a:t>   </a:t>
            </a:r>
            <a:r>
              <a:rPr lang="en-US" sz="1800" dirty="0"/>
              <a:t>= 	                 </a:t>
            </a:r>
            <a:r>
              <a:rPr lang="en-US" sz="700" dirty="0"/>
              <a:t>6 </a:t>
            </a:r>
            <a:r>
              <a:rPr lang="en-US" sz="1800" dirty="0"/>
              <a:t> =             </a:t>
            </a:r>
            <a:r>
              <a:rPr lang="en-US" sz="700" dirty="0"/>
              <a:t>6</a:t>
            </a:r>
            <a:r>
              <a:rPr lang="en-US" sz="1800" dirty="0"/>
              <a:t>  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Execution time=  instruction count / MIPS/ 10^6</a:t>
            </a:r>
          </a:p>
          <a:p>
            <a:pPr lvl="1"/>
            <a:endParaRPr lang="en-US" sz="1800" dirty="0"/>
          </a:p>
          <a:p>
            <a:r>
              <a:rPr lang="en-US" sz="2000" dirty="0"/>
              <a:t>Problems with MIPS</a:t>
            </a:r>
          </a:p>
          <a:p>
            <a:pPr lvl="1"/>
            <a:r>
              <a:rPr lang="en-US" sz="1800" dirty="0"/>
              <a:t>Difficult to compare different ISA</a:t>
            </a:r>
          </a:p>
          <a:p>
            <a:pPr lvl="1"/>
            <a:r>
              <a:rPr lang="en-US" sz="1800" dirty="0"/>
              <a:t>No indication of program or program input</a:t>
            </a:r>
          </a:p>
          <a:p>
            <a:pPr lvl="1"/>
            <a:r>
              <a:rPr lang="en-US" sz="1800" dirty="0"/>
              <a:t>MIPS can vary inversely to performance (?)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648200" y="2590801"/>
            <a:ext cx="5867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Instruction count           Instr. Count                    clock rate        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Execution time*10</a:t>
            </a:r>
            <a:r>
              <a:rPr lang="en-US" sz="16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  </a:t>
            </a:r>
            <a:r>
              <a:rPr lang="en-US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#cycles*sec/cycle*10</a:t>
            </a:r>
            <a:r>
              <a:rPr lang="en-US" sz="16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     CPI*10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724400" y="28194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4724400" y="2819400"/>
            <a:ext cx="1447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6477000" y="28956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6477000" y="28194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6400800" y="2819400"/>
            <a:ext cx="1447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8153400" y="2819400"/>
            <a:ext cx="838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0125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830808"/>
            <a:ext cx="8086165" cy="560136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Consider a machine with the following instruction classes and CPI. Suppose we measure the code generated by two different compilers and get the following data.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Suppose clock rate is 500 </a:t>
            </a:r>
            <a:r>
              <a:rPr lang="en-US" sz="2800" dirty="0" err="1"/>
              <a:t>MHz.</a:t>
            </a:r>
            <a:r>
              <a:rPr lang="en-US" sz="2800" dirty="0"/>
              <a:t> Which code  sequence will execute faster according to (</a:t>
            </a:r>
            <a:r>
              <a:rPr lang="en-US" sz="2800" dirty="0" err="1"/>
              <a:t>i</a:t>
            </a:r>
            <a:r>
              <a:rPr lang="en-US" sz="2800" dirty="0"/>
              <a:t>) MIPS and (ii) execution time?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798055" y="2459787"/>
          <a:ext cx="2366211" cy="18007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3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82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</a:t>
                      </a:r>
                    </a:p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44744" y="2580099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Compiler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Count (Billions)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Compiler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Compiler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272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09800" y="1705085"/>
            <a:ext cx="7772401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Sequence 1: </a:t>
            </a:r>
          </a:p>
          <a:p>
            <a:pPr marL="0" indent="0">
              <a:buNone/>
            </a:pPr>
            <a:r>
              <a:rPr lang="en-US" sz="2000" dirty="0"/>
              <a:t>          CC = (5*1 + 1*2 + 1*3)*10</a:t>
            </a:r>
            <a:r>
              <a:rPr lang="en-US" sz="2000" baseline="30000" dirty="0"/>
              <a:t>9</a:t>
            </a:r>
            <a:r>
              <a:rPr lang="en-US" sz="2000" dirty="0"/>
              <a:t> = 10*10</a:t>
            </a:r>
            <a:r>
              <a:rPr lang="en-US" sz="2000" baseline="30000" dirty="0"/>
              <a:t>9</a:t>
            </a:r>
            <a:r>
              <a:rPr lang="en-US" sz="2000" dirty="0"/>
              <a:t> cycles</a:t>
            </a:r>
          </a:p>
          <a:p>
            <a:pPr marL="0" indent="0">
              <a:buNone/>
            </a:pPr>
            <a:r>
              <a:rPr lang="en-US" sz="2000" dirty="0"/>
              <a:t>          Exec. Time =  CC * clock cycle time = (10*10</a:t>
            </a:r>
            <a:r>
              <a:rPr lang="en-US" sz="2000" baseline="30000" dirty="0"/>
              <a:t>9</a:t>
            </a:r>
            <a:r>
              <a:rPr lang="en-US" sz="2000" dirty="0"/>
              <a:t>)/(500*10</a:t>
            </a:r>
            <a:r>
              <a:rPr lang="en-US" sz="2000" baseline="30000" dirty="0"/>
              <a:t>6</a:t>
            </a:r>
            <a:r>
              <a:rPr lang="en-US" sz="2000" dirty="0"/>
              <a:t>) = 20 sec</a:t>
            </a:r>
          </a:p>
          <a:p>
            <a:pPr marL="0" indent="0">
              <a:buNone/>
            </a:pPr>
            <a:r>
              <a:rPr lang="en-US" sz="2000" dirty="0"/>
              <a:t>Sequence 2: </a:t>
            </a:r>
          </a:p>
          <a:p>
            <a:pPr marL="0" indent="0">
              <a:buNone/>
            </a:pPr>
            <a:r>
              <a:rPr lang="en-US" sz="2000" dirty="0"/>
              <a:t>          CC = (10*1 + 1*2 + 1*3)*10</a:t>
            </a:r>
            <a:r>
              <a:rPr lang="en-US" sz="2000" baseline="30000" dirty="0"/>
              <a:t>9</a:t>
            </a:r>
            <a:r>
              <a:rPr lang="en-US" sz="2000" dirty="0"/>
              <a:t> = 15*10</a:t>
            </a:r>
            <a:r>
              <a:rPr lang="en-US" sz="2000" baseline="30000" dirty="0"/>
              <a:t>9</a:t>
            </a:r>
            <a:r>
              <a:rPr lang="en-US" sz="2000" dirty="0"/>
              <a:t> cycles</a:t>
            </a:r>
          </a:p>
          <a:p>
            <a:pPr marL="0" indent="0">
              <a:buNone/>
            </a:pPr>
            <a:r>
              <a:rPr lang="en-US" sz="2000" dirty="0"/>
              <a:t>          Exec. Time =  CC * clock cycle time = (15*10</a:t>
            </a:r>
            <a:r>
              <a:rPr lang="en-US" sz="2000" baseline="30000" dirty="0"/>
              <a:t>9</a:t>
            </a:r>
            <a:r>
              <a:rPr lang="en-US" sz="2000" dirty="0"/>
              <a:t>)/(500*10</a:t>
            </a:r>
            <a:r>
              <a:rPr lang="en-US" sz="2000" baseline="30000" dirty="0"/>
              <a:t>6</a:t>
            </a:r>
            <a:r>
              <a:rPr lang="en-US" sz="2000" dirty="0"/>
              <a:t>) = 30 sec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So, compiler 1 generates faster program.</a:t>
            </a: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523" y="883569"/>
            <a:ext cx="3589586" cy="5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63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Sequence 1:</a:t>
            </a:r>
          </a:p>
          <a:p>
            <a:pPr marL="0" indent="0">
              <a:buNone/>
            </a:pPr>
            <a:r>
              <a:rPr lang="en-US" sz="2000" dirty="0"/>
              <a:t>       MIPS = ((5 + 1 + 1)*10</a:t>
            </a:r>
            <a:r>
              <a:rPr lang="en-US" sz="2000" baseline="30000" dirty="0"/>
              <a:t>9</a:t>
            </a:r>
            <a:r>
              <a:rPr lang="en-US" sz="2000" dirty="0"/>
              <a:t>)/(20*10</a:t>
            </a:r>
            <a:r>
              <a:rPr lang="en-US" sz="2000" baseline="30000" dirty="0"/>
              <a:t>6</a:t>
            </a:r>
            <a:r>
              <a:rPr lang="en-US" sz="2000" dirty="0"/>
              <a:t>) = 350</a:t>
            </a:r>
          </a:p>
          <a:p>
            <a:pPr marL="0" indent="0">
              <a:buNone/>
            </a:pPr>
            <a:r>
              <a:rPr lang="en-US" sz="2000" dirty="0"/>
              <a:t>Sequence 2:</a:t>
            </a:r>
          </a:p>
          <a:p>
            <a:pPr marL="0" indent="0">
              <a:buNone/>
            </a:pPr>
            <a:r>
              <a:rPr lang="en-US" sz="2000" dirty="0"/>
              <a:t>       MIPS = ((10 + 1 + 1)*10</a:t>
            </a:r>
            <a:r>
              <a:rPr lang="en-US" sz="2000" baseline="30000" dirty="0"/>
              <a:t>9</a:t>
            </a:r>
            <a:r>
              <a:rPr lang="en-US" sz="2000" dirty="0"/>
              <a:t>)/(30*10</a:t>
            </a:r>
            <a:r>
              <a:rPr lang="en-US" sz="2000" baseline="30000" dirty="0"/>
              <a:t>6</a:t>
            </a:r>
            <a:r>
              <a:rPr lang="en-US" sz="2000" dirty="0"/>
              <a:t>) = 400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So, compiler 2 has higher  MIPS rating.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65" y="842951"/>
            <a:ext cx="3764633" cy="70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68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Megaflops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MFLOPS =</a:t>
            </a:r>
          </a:p>
          <a:p>
            <a:endParaRPr lang="en-US" sz="2400" dirty="0"/>
          </a:p>
          <a:p>
            <a:r>
              <a:rPr lang="en-US" sz="2400" dirty="0"/>
              <a:t>Does not measure integer performance</a:t>
            </a:r>
          </a:p>
          <a:p>
            <a:r>
              <a:rPr lang="en-US" sz="2400" dirty="0"/>
              <a:t>Assumes that same number and type of operations are executed on all machines</a:t>
            </a:r>
          </a:p>
          <a:p>
            <a:r>
              <a:rPr lang="en-US" sz="2400" dirty="0"/>
              <a:t>Changes with mixture of fast and slow operations (type of float pt. operations)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191001" y="1828800"/>
            <a:ext cx="39978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# of floating point operations in program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937125" y="2171701"/>
            <a:ext cx="271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Execution time * 1,000,000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4267200" y="2209800"/>
            <a:ext cx="3733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Staff mailing list: Vijayalakshmi.Saravanan@utsa.edu</a:t>
            </a:r>
          </a:p>
          <a:p>
            <a:r>
              <a:rPr lang="en-US" dirty="0"/>
              <a:t>Office hours  (Monday &amp;Wednesday Starting Sep 1, 2017 onwards) at 1.00-3.00 PM:</a:t>
            </a:r>
          </a:p>
          <a:p>
            <a:pPr marL="552450" lvl="1"/>
            <a:r>
              <a:rPr lang="en-US" dirty="0"/>
              <a:t>MW, 1.00-3.00pm</a:t>
            </a:r>
          </a:p>
          <a:p>
            <a:pPr marL="552450" lvl="1"/>
            <a:r>
              <a:rPr lang="en-US" dirty="0"/>
              <a:t>Office: NPB 3.308</a:t>
            </a:r>
          </a:p>
          <a:p>
            <a:pPr marL="292100"/>
            <a:r>
              <a:rPr lang="en-US" dirty="0"/>
              <a:t>1:1 Appointments</a:t>
            </a:r>
          </a:p>
          <a:p>
            <a:pPr marL="552450" lvl="1"/>
            <a:r>
              <a:rPr lang="en-US" dirty="0"/>
              <a:t>You can schedule 1:1 appointments by email</a:t>
            </a:r>
          </a:p>
          <a:p>
            <a:pPr marL="3238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9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Rules of the Lecture Hall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Electronic communications: No email, instant messaging, cell phone calls,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Presence in lectures, recitations: Surprise quizzes (attendance),  Mandatory</a:t>
            </a:r>
          </a:p>
          <a:p>
            <a:endParaRPr lang="en-US" dirty="0"/>
          </a:p>
          <a:p>
            <a:r>
              <a:rPr lang="en-US" dirty="0"/>
              <a:t>No make-up quizzes.</a:t>
            </a:r>
          </a:p>
          <a:p>
            <a:endParaRPr lang="en-US" dirty="0"/>
          </a:p>
          <a:p>
            <a:r>
              <a:rPr lang="en-US" dirty="0"/>
              <a:t>No recordings of ANY KIND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2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12" y="696753"/>
            <a:ext cx="11644872" cy="1143000"/>
          </a:xfrm>
        </p:spPr>
        <p:txBody>
          <a:bodyPr/>
          <a:lstStyle/>
          <a:p>
            <a:r>
              <a:rPr lang="en-US" dirty="0"/>
              <a:t>Policies: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737" y="1678016"/>
            <a:ext cx="10559628" cy="4964830"/>
          </a:xfrm>
        </p:spPr>
        <p:txBody>
          <a:bodyPr>
            <a:noAutofit/>
          </a:bodyPr>
          <a:lstStyle/>
          <a:p>
            <a:r>
              <a:rPr lang="en-US" sz="3600" dirty="0"/>
              <a:t>Exams: midterm (35%), final (35%)</a:t>
            </a:r>
          </a:p>
          <a:p>
            <a:r>
              <a:rPr lang="en-US" sz="3600" dirty="0"/>
              <a:t>35% Midterm Exams </a:t>
            </a:r>
          </a:p>
          <a:p>
            <a:r>
              <a:rPr lang="en-US" sz="3600" dirty="0"/>
              <a:t>20% Assignments </a:t>
            </a:r>
          </a:p>
          <a:p>
            <a:r>
              <a:rPr lang="en-US" sz="3600" dirty="0"/>
              <a:t>5% Quizzes and Class Participation </a:t>
            </a:r>
          </a:p>
          <a:p>
            <a:r>
              <a:rPr lang="en-US" sz="3600" dirty="0"/>
              <a:t>5% Class Attendance </a:t>
            </a:r>
          </a:p>
          <a:p>
            <a:r>
              <a:rPr lang="en-US" sz="3600" dirty="0"/>
              <a:t>35% Final Exam </a:t>
            </a:r>
          </a:p>
          <a:p>
            <a:r>
              <a:rPr lang="en-US" sz="3600" dirty="0"/>
              <a:t>The same grade is assigned for CS 3853 and CS 3851. 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1436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Back</a:t>
            </a:r>
            <a:r>
              <a:rPr lang="en-US" sz="3600"/>
              <a:t>ground</a:t>
            </a:r>
            <a:endParaRPr lang="en-US" sz="320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Assume you have taken:</a:t>
            </a:r>
          </a:p>
          <a:p>
            <a:pPr lvl="1"/>
            <a:r>
              <a:rPr lang="en-US" sz="2000" dirty="0"/>
              <a:t>A basic computer organization course</a:t>
            </a:r>
          </a:p>
          <a:p>
            <a:pPr lvl="1"/>
            <a:r>
              <a:rPr lang="en-US" sz="2000" dirty="0"/>
              <a:t>A logic design course</a:t>
            </a:r>
          </a:p>
          <a:p>
            <a:pPr lvl="1"/>
            <a:r>
              <a:rPr lang="en-US" sz="2000" dirty="0"/>
              <a:t>Assembly language programming</a:t>
            </a:r>
          </a:p>
          <a:p>
            <a:endParaRPr lang="en-US" sz="2400" dirty="0"/>
          </a:p>
          <a:p>
            <a:r>
              <a:rPr lang="en-US" sz="2400" dirty="0"/>
              <a:t>Assume that you know</a:t>
            </a:r>
          </a:p>
          <a:p>
            <a:pPr lvl="1"/>
            <a:r>
              <a:rPr lang="en-US" sz="2000" dirty="0"/>
              <a:t>What an instruction set looks like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How to program in C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3688621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 Aid at UTSA (Tuition and Fee Proposal Committee)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inancial Aid at UTSA (Tuition and Fee Proposal Committee).potx" id="{5EFF1828-C390-4523-9B57-947C79DE325D}" vid="{A0DB174D-224F-48EB-AEB0-C48ADC6547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Financial Aid at UTSA (Tuition and Fee Proposal Committee)</Template>
  <TotalTime>841</TotalTime>
  <Words>2607</Words>
  <Application>Microsoft Office PowerPoint</Application>
  <PresentationFormat>Widescreen</PresentationFormat>
  <Paragraphs>429</Paragraphs>
  <Slides>54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ＭＳ Ｐゴシック</vt:lpstr>
      <vt:lpstr>Arial</vt:lpstr>
      <vt:lpstr>Arial Black</vt:lpstr>
      <vt:lpstr>Calibri</vt:lpstr>
      <vt:lpstr>Comic Sans MS</vt:lpstr>
      <vt:lpstr>Times New Roman</vt:lpstr>
      <vt:lpstr>Wingdings</vt:lpstr>
      <vt:lpstr>Financial Aid at UTSA (Tuition and Fee Proposal Committee)</vt:lpstr>
      <vt:lpstr>CS 3843 Computer Architecture</vt:lpstr>
      <vt:lpstr>Computer Architecture Recitation</vt:lpstr>
      <vt:lpstr>Attendance</vt:lpstr>
      <vt:lpstr>PowerPoint Presentation</vt:lpstr>
      <vt:lpstr>Textbooks</vt:lpstr>
      <vt:lpstr>Getting Help</vt:lpstr>
      <vt:lpstr>Other Rules of the Lecture Hall</vt:lpstr>
      <vt:lpstr>Policies: Grading</vt:lpstr>
      <vt:lpstr>Background</vt:lpstr>
      <vt:lpstr>Course Goals </vt:lpstr>
      <vt:lpstr>PowerPoint Presentation</vt:lpstr>
      <vt:lpstr>Chapter 1 (Book Readings: H&amp;P Ch 1)</vt:lpstr>
      <vt:lpstr>What is Computer Architecture</vt:lpstr>
      <vt:lpstr>Name some processors</vt:lpstr>
      <vt:lpstr>Single Processor Performance</vt:lpstr>
      <vt:lpstr>Challenges??</vt:lpstr>
      <vt:lpstr>Challenges</vt:lpstr>
      <vt:lpstr>Type of Computers??</vt:lpstr>
      <vt:lpstr>Classes of Computers</vt:lpstr>
      <vt:lpstr>Performance of a Computer??</vt:lpstr>
      <vt:lpstr>Computer A performs better than B</vt:lpstr>
      <vt:lpstr>Performance </vt:lpstr>
      <vt:lpstr>Performance</vt:lpstr>
      <vt:lpstr>Performance</vt:lpstr>
      <vt:lpstr>Performance</vt:lpstr>
      <vt:lpstr>Performance</vt:lpstr>
      <vt:lpstr>Performance</vt:lpstr>
      <vt:lpstr>Performance</vt:lpstr>
      <vt:lpstr>Evaluating Performance</vt:lpstr>
      <vt:lpstr>Evaluating Performance</vt:lpstr>
      <vt:lpstr>How do we summarize performance?</vt:lpstr>
      <vt:lpstr>Summarizing Performance</vt:lpstr>
      <vt:lpstr>Summarizing Performance</vt:lpstr>
      <vt:lpstr>Geometric mean for normalized Execution Time</vt:lpstr>
      <vt:lpstr>PowerPoint Presentation</vt:lpstr>
      <vt:lpstr>PowerPoint Presentation</vt:lpstr>
      <vt:lpstr>PowerPoint Presentation</vt:lpstr>
      <vt:lpstr>Make the common case fast</vt:lpstr>
      <vt:lpstr>Amdahl’s Law</vt:lpstr>
      <vt:lpstr>Application of Amdahl’s Law</vt:lpstr>
      <vt:lpstr>Application of Amdahl’s Law</vt:lpstr>
      <vt:lpstr>Using Amdahl’s Law</vt:lpstr>
      <vt:lpstr>Using Amdahl’s Law</vt:lpstr>
      <vt:lpstr>Additional Exercises</vt:lpstr>
      <vt:lpstr>Clock</vt:lpstr>
      <vt:lpstr>PowerPoint Presentation</vt:lpstr>
      <vt:lpstr>CPU Performance</vt:lpstr>
      <vt:lpstr>PowerPoint Presentation</vt:lpstr>
      <vt:lpstr>CPU Performance Example</vt:lpstr>
      <vt:lpstr>MIPS</vt:lpstr>
      <vt:lpstr>PowerPoint Presentation</vt:lpstr>
      <vt:lpstr>PowerPoint Presentation</vt:lpstr>
      <vt:lpstr>PowerPoint Presentation</vt:lpstr>
      <vt:lpstr>Megaflops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2123 Data Structures</dc:title>
  <dc:creator>larry clark</dc:creator>
  <cp:lastModifiedBy>Abdullah Muzahid</cp:lastModifiedBy>
  <cp:revision>144</cp:revision>
  <dcterms:created xsi:type="dcterms:W3CDTF">2015-01-13T15:26:48Z</dcterms:created>
  <dcterms:modified xsi:type="dcterms:W3CDTF">2017-08-23T20:28:12Z</dcterms:modified>
</cp:coreProperties>
</file>