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  <p:sldId id="268" r:id="rId14"/>
    <p:sldId id="270" r:id="rId15"/>
    <p:sldId id="271" r:id="rId16"/>
    <p:sldId id="278" r:id="rId17"/>
    <p:sldId id="276" r:id="rId18"/>
    <p:sldId id="279" r:id="rId19"/>
    <p:sldId id="280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01" autoAdjust="0"/>
  </p:normalViewPr>
  <p:slideViewPr>
    <p:cSldViewPr snapToGrid="0" snapToObjects="1">
      <p:cViewPr varScale="1">
        <p:scale>
          <a:sx n="65" d="100"/>
          <a:sy n="65" d="100"/>
        </p:scale>
        <p:origin x="8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67B1E-11CB-4649-8FE4-C89AE989CFF8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F2961-59EF-8149-B9B7-6F3AC5101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59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4132D-F087-7B44-9F87-C2D612FE2880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FF840-135B-744A-B74C-C13E495AF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88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A8436-95AA-0248-A097-0B5AB16D1496}" type="slidenum">
              <a:rPr lang="en-US"/>
              <a:pPr/>
              <a:t>4</a:t>
            </a:fld>
            <a:endParaRPr lang="en-US"/>
          </a:p>
        </p:txBody>
      </p:sp>
      <p:sp>
        <p:nvSpPr>
          <p:cNvPr id="1134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4622" y="4343703"/>
            <a:ext cx="4277320" cy="4115405"/>
          </a:xfrm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7" tIns="44444" rIns="90477" bIns="44444"/>
          <a:lstStyle/>
          <a:p>
            <a:endParaRPr lang="en-US"/>
          </a:p>
        </p:txBody>
      </p:sp>
      <p:sp>
        <p:nvSpPr>
          <p:cNvPr id="11345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91116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FF19A-CCB9-094E-9DDC-44744F673AAE}" type="slidenum">
              <a:rPr lang="en-US"/>
              <a:pPr/>
              <a:t>7</a:t>
            </a:fld>
            <a:endParaRPr lang="en-US"/>
          </a:p>
        </p:txBody>
      </p:sp>
      <p:sp>
        <p:nvSpPr>
          <p:cNvPr id="1136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4622" y="4343703"/>
            <a:ext cx="4277320" cy="4115405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7" tIns="44444" rIns="90477" bIns="44444"/>
          <a:lstStyle/>
          <a:p>
            <a:r>
              <a:rPr lang="en-US" dirty="0"/>
              <a:t>The principle of locality states that programs access a relatively small portion of the address space at  any instant of time.</a:t>
            </a:r>
          </a:p>
          <a:p>
            <a:r>
              <a:rPr lang="en-US" dirty="0"/>
              <a:t>This is kind of like in real life, we all have a lot of friends.  But at any given time most of us can  only  keep in touch with a small group of them.</a:t>
            </a:r>
          </a:p>
          <a:p>
            <a:r>
              <a:rPr lang="en-US" dirty="0"/>
              <a:t>There are two different types of locality: Temporal and Spatial. Temporal locality is the locality in time  which says if an item is referenced, it  will tend to be referenced again soon.</a:t>
            </a:r>
          </a:p>
          <a:p>
            <a:r>
              <a:rPr lang="en-US" dirty="0"/>
              <a:t>This is like saying if you just talk to one of your friends, it is likely that you will talk to him or her again soon.</a:t>
            </a:r>
          </a:p>
          <a:p>
            <a:r>
              <a:rPr lang="en-US" dirty="0"/>
              <a:t>This makes sense. For example, if you just have lunch with a friend, you may say, let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go to the ball game this Sunday.  So you will talk to him again soon.</a:t>
            </a:r>
          </a:p>
          <a:p>
            <a:r>
              <a:rPr lang="en-US" dirty="0"/>
              <a:t>Spatial locality is the locality in space.  It says if an item is referenced, items whose addresses are close by tend to be referenced soon.</a:t>
            </a:r>
          </a:p>
          <a:p>
            <a:r>
              <a:rPr lang="en-US" dirty="0"/>
              <a:t>Once again, using our analogy.  We can usually divide our friends into groups.  Like friends from high school, friends from work, friends from home.</a:t>
            </a:r>
          </a:p>
          <a:p>
            <a:r>
              <a:rPr lang="en-US" dirty="0"/>
              <a:t>Let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say you just talk to one of your friends from high school and she may say something like: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So did you hear so and so just won the lottery.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r>
              <a:rPr lang="en-US" dirty="0"/>
              <a:t>You probably will say NO, I better give him a call and find out more.</a:t>
            </a:r>
          </a:p>
          <a:p>
            <a:r>
              <a:rPr lang="en-US" dirty="0"/>
              <a:t>So this is an example of spatial locality.  You just talked to a friend from your high school days.  As a result, you end up talking to another high school friend.  Or at least in this case, you hope he still remember you are his friend.</a:t>
            </a:r>
          </a:p>
          <a:p>
            <a:endParaRPr lang="en-US" dirty="0"/>
          </a:p>
          <a:p>
            <a:r>
              <a:rPr lang="en-US" dirty="0"/>
              <a:t>+3 = 10 min. (X:50)</a:t>
            </a:r>
          </a:p>
        </p:txBody>
      </p:sp>
      <p:sp>
        <p:nvSpPr>
          <p:cNvPr id="11366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225113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D0AB5-23CD-9040-A4FA-B36BA50ADF2C}" type="slidenum">
              <a:rPr lang="en-US"/>
              <a:pPr/>
              <a:t>9</a:t>
            </a:fld>
            <a:endParaRPr lang="en-US"/>
          </a:p>
        </p:txBody>
      </p:sp>
      <p:sp>
        <p:nvSpPr>
          <p:cNvPr id="1138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4622" y="4343703"/>
            <a:ext cx="4277320" cy="4115405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7" tIns="44444" rIns="90477" bIns="44444"/>
          <a:lstStyle/>
          <a:p>
            <a:r>
              <a:rPr lang="en-US"/>
              <a:t>A HIT is when the data the processor wants to access is found in the upper level (Blk X).</a:t>
            </a:r>
          </a:p>
          <a:p>
            <a:r>
              <a:rPr lang="en-US"/>
              <a:t>The fraction of the memory access that are HIT is defined as HIT rate.</a:t>
            </a:r>
          </a:p>
          <a:p>
            <a:r>
              <a:rPr lang="en-US"/>
              <a:t>HIT Time is the time to access the Upper Level where the data is found (X).  It consists of:</a:t>
            </a:r>
          </a:p>
          <a:p>
            <a:r>
              <a:rPr lang="en-US"/>
              <a:t>(a) Time to access this level.</a:t>
            </a:r>
          </a:p>
          <a:p>
            <a:r>
              <a:rPr lang="en-US"/>
              <a:t>(b) AND the time to determine if this is a Hit or Miss.</a:t>
            </a:r>
          </a:p>
          <a:p>
            <a:r>
              <a:rPr lang="en-US"/>
              <a:t>If the data the processor wants cannot be found in the Upper level.  Then we have a miss and we need to retrieve the data (Blk Y) from the lower level.</a:t>
            </a:r>
          </a:p>
          <a:p>
            <a:r>
              <a:rPr lang="en-US"/>
              <a:t>By definition (definition of Hit: Fraction), the miss rate is just 1 minus the hit rate.</a:t>
            </a:r>
          </a:p>
          <a:p>
            <a:r>
              <a:rPr lang="en-US"/>
              <a:t>This miss penalty also consists of two parts:</a:t>
            </a:r>
          </a:p>
          <a:p>
            <a:r>
              <a:rPr lang="en-US"/>
              <a:t>(a) The time it takes to replace a block (Blk Y to BlkX) in the upper level.</a:t>
            </a:r>
          </a:p>
          <a:p>
            <a:r>
              <a:rPr lang="en-US"/>
              <a:t>(b) And then the time it takes to deliver this new block to the processor.</a:t>
            </a:r>
          </a:p>
          <a:p>
            <a:r>
              <a:rPr lang="en-US"/>
              <a:t>It is very important that your Hit Time to be much much smaller than your miss penalty.  Otherwise, there will be no reason to build a memory hierarchy.</a:t>
            </a:r>
          </a:p>
          <a:p>
            <a:endParaRPr lang="en-US"/>
          </a:p>
          <a:p>
            <a:r>
              <a:rPr lang="en-US"/>
              <a:t>+2 = 14 min. (X:54)</a:t>
            </a:r>
          </a:p>
          <a:p>
            <a:endParaRPr lang="en-US"/>
          </a:p>
        </p:txBody>
      </p:sp>
      <p:sp>
        <p:nvSpPr>
          <p:cNvPr id="11386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2642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AF9B-378E-4FE3-9A93-D5BE93269C40}" type="datetime1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9A3-0644-E447-9F27-3F3151BA2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5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4F10-700E-417C-96A2-13CA5451F005}" type="datetime1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9A3-0644-E447-9F27-3F3151BA2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6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C89C-F977-47B2-AA55-EF2ED598B1BB}" type="datetime1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9A3-0644-E447-9F27-3F3151BA2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BC76-5D4A-4900-9DB4-FEE8BFE6AD6F}" type="datetime1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9A3-0644-E447-9F27-3F3151BA2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4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3EBA-E563-4F52-AD8A-4CBCC03ED701}" type="datetime1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9A3-0644-E447-9F27-3F3151BA2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6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EEE8-BBD2-4F53-B3AF-E61941870F27}" type="datetime1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9A3-0644-E447-9F27-3F3151BA2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6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89DE-ECB1-4230-8531-5B68D4E65A99}" type="datetime1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9A3-0644-E447-9F27-3F3151BA2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1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5D4E7-9E80-4E8F-AFE7-F9C36229913B}" type="datetime1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9A3-0644-E447-9F27-3F3151BA2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7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2AD-8A59-4B49-9BE0-F7FCF04E9C85}" type="datetime1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9A3-0644-E447-9F27-3F3151BA2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7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4219-D491-459D-AEA5-A417BF3CD697}" type="datetime1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9A3-0644-E447-9F27-3F3151BA2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4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6C45-08D2-40D5-B2B9-874FA627A33F}" type="datetime1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9A3-0644-E447-9F27-3F3151BA2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7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A387A-AA9B-4407-893F-61DB56E3656F}" type="datetime1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49A3-0644-E447-9F27-3F3151BA2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0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br>
              <a:rPr lang="en-US" dirty="0" smtClean="0"/>
            </a:br>
            <a:r>
              <a:rPr lang="en-US" dirty="0" smtClean="0"/>
              <a:t>Chapter 2 &amp; Appendix 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Vijayalakshmi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 </a:t>
            </a:r>
            <a:r>
              <a:rPr lang="en-US" dirty="0" err="1" smtClean="0"/>
              <a:t>Saravanan,Muzahid</a:t>
            </a:r>
            <a:r>
              <a:rPr lang="en-US" dirty="0" smtClean="0"/>
              <a:t>, Jimenez, Whaley 2010, 2011,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162800" cy="1143000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Cache Measures</a:t>
            </a:r>
          </a:p>
        </p:txBody>
      </p:sp>
      <p:sp>
        <p:nvSpPr>
          <p:cNvPr id="113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162800" cy="4743938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77500" lnSpcReduction="20000"/>
          </a:bodyPr>
          <a:lstStyle/>
          <a:p>
            <a:r>
              <a:rPr lang="en-US" i="1" dirty="0">
                <a:solidFill>
                  <a:schemeClr val="hlink"/>
                </a:solidFill>
              </a:rPr>
              <a:t>Hit rate</a:t>
            </a:r>
            <a:r>
              <a:rPr lang="en-US" dirty="0"/>
              <a:t>: fraction found in that level</a:t>
            </a:r>
          </a:p>
          <a:p>
            <a:pPr lvl="1"/>
            <a:r>
              <a:rPr lang="en-US" dirty="0"/>
              <a:t>So high that usually talk about </a:t>
            </a:r>
            <a:r>
              <a:rPr lang="en-US" sz="2000" i="1" dirty="0">
                <a:solidFill>
                  <a:schemeClr val="hlink"/>
                </a:solidFill>
              </a:rPr>
              <a:t>Miss rate</a:t>
            </a:r>
            <a:endParaRPr lang="en-US" dirty="0"/>
          </a:p>
          <a:p>
            <a:pPr lvl="1"/>
            <a:r>
              <a:rPr lang="en-US" dirty="0"/>
              <a:t>Miss rate fallacy: as MIPS to CPU performance, </a:t>
            </a:r>
            <a:br>
              <a:rPr lang="en-US" dirty="0"/>
            </a:br>
            <a:r>
              <a:rPr lang="en-US" dirty="0"/>
              <a:t>miss rate to average memory access time in memory </a:t>
            </a:r>
          </a:p>
          <a:p>
            <a:r>
              <a:rPr lang="en-US" dirty="0"/>
              <a:t>Average memory-access time </a:t>
            </a:r>
            <a:br>
              <a:rPr lang="en-US" dirty="0"/>
            </a:br>
            <a:r>
              <a:rPr lang="en-US" dirty="0"/>
              <a:t>	= Hit time + Miss rate x Miss penalty </a:t>
            </a:r>
            <a:br>
              <a:rPr lang="en-US" dirty="0"/>
            </a:br>
            <a:r>
              <a:rPr lang="en-US" dirty="0"/>
              <a:t>		(ns or clocks)</a:t>
            </a:r>
          </a:p>
          <a:p>
            <a:r>
              <a:rPr lang="en-US" i="1" dirty="0">
                <a:solidFill>
                  <a:schemeClr val="hlink"/>
                </a:solidFill>
              </a:rPr>
              <a:t>Miss penalty</a:t>
            </a:r>
            <a:r>
              <a:rPr lang="en-US" dirty="0"/>
              <a:t>: time to replace a block from lower </a:t>
            </a:r>
            <a:r>
              <a:rPr lang="en-US" dirty="0" smtClean="0"/>
              <a:t>level</a:t>
            </a:r>
          </a:p>
          <a:p>
            <a:pPr lvl="1"/>
            <a:r>
              <a:rPr lang="en-US" sz="2000" i="1" dirty="0" smtClean="0">
                <a:solidFill>
                  <a:schemeClr val="hlink"/>
                </a:solidFill>
              </a:rPr>
              <a:t>access time</a:t>
            </a:r>
            <a:r>
              <a:rPr lang="en-US" dirty="0" smtClean="0"/>
              <a:t>: time to lower level </a:t>
            </a:r>
          </a:p>
          <a:p>
            <a:pPr lvl="1">
              <a:buFontTx/>
              <a:buNone/>
            </a:pPr>
            <a:r>
              <a:rPr lang="en-US" dirty="0"/>
              <a:t>	= f(latency to lower level)</a:t>
            </a:r>
          </a:p>
          <a:p>
            <a:pPr lvl="1"/>
            <a:r>
              <a:rPr lang="en-US" sz="2000" i="1" dirty="0">
                <a:solidFill>
                  <a:schemeClr val="hlink"/>
                </a:solidFill>
              </a:rPr>
              <a:t>transfer time</a:t>
            </a:r>
            <a:r>
              <a:rPr lang="en-US" dirty="0"/>
              <a:t>: time to transfer block </a:t>
            </a:r>
          </a:p>
          <a:p>
            <a:pPr lvl="1">
              <a:buFontTx/>
              <a:buNone/>
            </a:pPr>
            <a:r>
              <a:rPr lang="en-US" dirty="0"/>
              <a:t>	=f(BW between upper &amp; lower levels)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76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4 Questions for Memory Hierarchy</a:t>
            </a:r>
          </a:p>
        </p:txBody>
      </p:sp>
      <p:sp>
        <p:nvSpPr>
          <p:cNvPr id="114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85950"/>
            <a:ext cx="8458200" cy="4114800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/>
          </a:bodyPr>
          <a:lstStyle/>
          <a:p>
            <a:r>
              <a:rPr lang="en-US"/>
              <a:t>Q1: Where can a block be placed in the upper level? 	</a:t>
            </a:r>
            <a:r>
              <a:rPr lang="en-US" i="1">
                <a:solidFill>
                  <a:schemeClr val="hlink"/>
                </a:solidFill>
              </a:rPr>
              <a:t>(Block placement)</a:t>
            </a:r>
            <a:endParaRPr lang="en-US"/>
          </a:p>
          <a:p>
            <a:r>
              <a:rPr lang="en-US"/>
              <a:t>Q2: How is a block found if it is in the upper level?</a:t>
            </a:r>
            <a:br>
              <a:rPr lang="en-US"/>
            </a:br>
            <a:r>
              <a:rPr lang="en-US" i="1">
                <a:solidFill>
                  <a:schemeClr val="hlink"/>
                </a:solidFill>
              </a:rPr>
              <a:t> 	(Block identification)</a:t>
            </a:r>
            <a:endParaRPr lang="en-US"/>
          </a:p>
          <a:p>
            <a:r>
              <a:rPr lang="en-US"/>
              <a:t>Q3: Which block should be replaced on a miss? </a:t>
            </a:r>
            <a:br>
              <a:rPr lang="en-US"/>
            </a:br>
            <a:r>
              <a:rPr lang="en-US"/>
              <a:t>	</a:t>
            </a:r>
            <a:r>
              <a:rPr lang="en-US" i="1">
                <a:solidFill>
                  <a:schemeClr val="hlink"/>
                </a:solidFill>
              </a:rPr>
              <a:t>(Block replacement)</a:t>
            </a:r>
            <a:endParaRPr lang="en-US"/>
          </a:p>
          <a:p>
            <a:r>
              <a:rPr lang="en-US"/>
              <a:t>Q4: What happens on a write? </a:t>
            </a:r>
            <a:br>
              <a:rPr lang="en-US"/>
            </a:br>
            <a:r>
              <a:rPr lang="en-US"/>
              <a:t>	</a:t>
            </a:r>
            <a:r>
              <a:rPr lang="en-US" i="1">
                <a:solidFill>
                  <a:schemeClr val="hlink"/>
                </a:solidFill>
              </a:rPr>
              <a:t>(Write strategy)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3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73031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Cache is like a table</a:t>
            </a:r>
          </a:p>
          <a:p>
            <a:r>
              <a:rPr lang="en-US" sz="3000" dirty="0" smtClean="0"/>
              <a:t>Row corresponds to set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76769" y="4278923"/>
            <a:ext cx="4064000" cy="185615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676769" y="4708769"/>
            <a:ext cx="4064000" cy="1953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672865" y="5193315"/>
            <a:ext cx="4064000" cy="1953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653327" y="5662227"/>
            <a:ext cx="4064000" cy="1953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8452" y="383143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Index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7844" y="4227567"/>
            <a:ext cx="27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203940" y="4712113"/>
            <a:ext cx="27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23478" y="5200563"/>
            <a:ext cx="27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3940" y="5649937"/>
            <a:ext cx="27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221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12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Cache is like a table</a:t>
            </a:r>
          </a:p>
          <a:p>
            <a:r>
              <a:rPr lang="en-US" dirty="0" smtClean="0"/>
              <a:t>Row corresponds to set</a:t>
            </a:r>
          </a:p>
          <a:p>
            <a:r>
              <a:rPr lang="en-US" dirty="0" smtClean="0"/>
              <a:t>Column corresponds to associativity</a:t>
            </a:r>
          </a:p>
          <a:p>
            <a:pPr lvl="1"/>
            <a:r>
              <a:rPr lang="en-US" dirty="0" smtClean="0"/>
              <a:t>Associativity = 1 =&gt; Direct mapped cache</a:t>
            </a:r>
          </a:p>
          <a:p>
            <a:pPr lvl="1"/>
            <a:r>
              <a:rPr lang="en-US" dirty="0" smtClean="0"/>
              <a:t>Fully associative =&gt; Only 1 row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76769" y="4278923"/>
            <a:ext cx="4064000" cy="185615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676769" y="4708769"/>
            <a:ext cx="4064000" cy="1953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672865" y="5193315"/>
            <a:ext cx="4064000" cy="1953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653327" y="5662227"/>
            <a:ext cx="4064000" cy="1953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8452" y="383143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Index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7844" y="4227567"/>
            <a:ext cx="27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203940" y="4712113"/>
            <a:ext cx="27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23478" y="5200563"/>
            <a:ext cx="27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3940" y="5649937"/>
            <a:ext cx="27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302000" y="4278923"/>
            <a:ext cx="19538" cy="18326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001464" y="4294557"/>
            <a:ext cx="19538" cy="18326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724370" y="4294557"/>
            <a:ext cx="19538" cy="18326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92030" y="4294557"/>
            <a:ext cx="19538" cy="18326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09618" y="4243201"/>
            <a:ext cx="27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470006" y="4258835"/>
            <a:ext cx="27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231988" y="4258835"/>
            <a:ext cx="27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326116" y="4258835"/>
            <a:ext cx="27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148342" y="4278373"/>
            <a:ext cx="89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N-1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7463692" y="3538369"/>
            <a:ext cx="1307044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Block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0" idx="3"/>
          </p:cNvCxnSpPr>
          <p:nvPr/>
        </p:nvCxnSpPr>
        <p:spPr>
          <a:xfrm flipH="1">
            <a:off x="3084780" y="3831439"/>
            <a:ext cx="4378912" cy="64259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1" idx="3"/>
          </p:cNvCxnSpPr>
          <p:nvPr/>
        </p:nvCxnSpPr>
        <p:spPr>
          <a:xfrm flipH="1">
            <a:off x="3745168" y="3831439"/>
            <a:ext cx="3718524" cy="65822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3"/>
          </p:cNvCxnSpPr>
          <p:nvPr/>
        </p:nvCxnSpPr>
        <p:spPr>
          <a:xfrm flipH="1">
            <a:off x="7047090" y="3831439"/>
            <a:ext cx="963666" cy="64698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4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247650"/>
            <a:ext cx="7162800" cy="1143000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Q1: Where can a block be placed in the upper level? </a:t>
            </a:r>
          </a:p>
        </p:txBody>
      </p:sp>
      <p:sp>
        <p:nvSpPr>
          <p:cNvPr id="114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66850"/>
            <a:ext cx="7162800" cy="1546590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/>
          </a:bodyPr>
          <a:lstStyle/>
          <a:p>
            <a:r>
              <a:rPr lang="en-US" sz="2800" dirty="0"/>
              <a:t>Block 12 placed in 8 block cache:</a:t>
            </a:r>
          </a:p>
          <a:p>
            <a:pPr lvl="1"/>
            <a:r>
              <a:rPr lang="en-US" sz="2400" dirty="0"/>
              <a:t>Fully associative, direct mapped, 2-way set associative</a:t>
            </a:r>
          </a:p>
          <a:p>
            <a:pPr lvl="1"/>
            <a:r>
              <a:rPr lang="en-US" sz="2400" dirty="0" smtClean="0"/>
              <a:t>Set Index </a:t>
            </a:r>
            <a:r>
              <a:rPr lang="en-US" sz="2400" dirty="0"/>
              <a:t>= Block Number Modulo Number Sets</a:t>
            </a:r>
          </a:p>
        </p:txBody>
      </p:sp>
      <p:sp>
        <p:nvSpPr>
          <p:cNvPr id="1149956" name="Rectangle 4"/>
          <p:cNvSpPr>
            <a:spLocks noChangeArrowheads="1"/>
          </p:cNvSpPr>
          <p:nvPr/>
        </p:nvSpPr>
        <p:spPr bwMode="auto">
          <a:xfrm>
            <a:off x="2743200" y="2514600"/>
            <a:ext cx="3594100" cy="3302000"/>
          </a:xfrm>
          <a:prstGeom prst="rect">
            <a:avLst/>
          </a:prstGeom>
          <a:noFill/>
          <a:ln w="0">
            <a:solidFill>
              <a:srgbClr val="FFFFFE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9957" name="Rectangle 5"/>
          <p:cNvSpPr>
            <a:spLocks noChangeArrowheads="1"/>
          </p:cNvSpPr>
          <p:nvPr/>
        </p:nvSpPr>
        <p:spPr bwMode="auto">
          <a:xfrm>
            <a:off x="2679700" y="2457450"/>
            <a:ext cx="12700" cy="12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9958" name="Rectangle 6"/>
          <p:cNvSpPr>
            <a:spLocks noChangeArrowheads="1"/>
          </p:cNvSpPr>
          <p:nvPr/>
        </p:nvSpPr>
        <p:spPr bwMode="auto">
          <a:xfrm>
            <a:off x="685800" y="4215177"/>
            <a:ext cx="10064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chemeClr val="tx1"/>
                </a:solidFill>
                <a:latin typeface="Comic Sans MS" charset="0"/>
              </a:rPr>
              <a:t> Cache</a:t>
            </a:r>
          </a:p>
        </p:txBody>
      </p:sp>
      <p:grpSp>
        <p:nvGrpSpPr>
          <p:cNvPr id="1149960" name="Group 8"/>
          <p:cNvGrpSpPr>
            <a:grpSpLocks/>
          </p:cNvGrpSpPr>
          <p:nvPr/>
        </p:nvGrpSpPr>
        <p:grpSpPr bwMode="auto">
          <a:xfrm>
            <a:off x="2209800" y="3910377"/>
            <a:ext cx="1219200" cy="1066800"/>
            <a:chOff x="1632" y="2160"/>
            <a:chExt cx="768" cy="672"/>
          </a:xfrm>
        </p:grpSpPr>
        <p:sp>
          <p:nvSpPr>
            <p:cNvPr id="1149961" name="Rectangle 9"/>
            <p:cNvSpPr>
              <a:spLocks noChangeArrowheads="1"/>
            </p:cNvSpPr>
            <p:nvPr/>
          </p:nvSpPr>
          <p:spPr bwMode="auto">
            <a:xfrm>
              <a:off x="1632" y="2160"/>
              <a:ext cx="768" cy="67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962" name="Line 10"/>
            <p:cNvSpPr>
              <a:spLocks noChangeShapeType="1"/>
            </p:cNvSpPr>
            <p:nvPr/>
          </p:nvSpPr>
          <p:spPr bwMode="auto">
            <a:xfrm>
              <a:off x="1728" y="216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963" name="Line 11"/>
            <p:cNvSpPr>
              <a:spLocks noChangeShapeType="1"/>
            </p:cNvSpPr>
            <p:nvPr/>
          </p:nvSpPr>
          <p:spPr bwMode="auto">
            <a:xfrm>
              <a:off x="1824" y="216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964" name="Line 12"/>
            <p:cNvSpPr>
              <a:spLocks noChangeShapeType="1"/>
            </p:cNvSpPr>
            <p:nvPr/>
          </p:nvSpPr>
          <p:spPr bwMode="auto">
            <a:xfrm>
              <a:off x="1920" y="216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965" name="Line 13"/>
            <p:cNvSpPr>
              <a:spLocks noChangeShapeType="1"/>
            </p:cNvSpPr>
            <p:nvPr/>
          </p:nvSpPr>
          <p:spPr bwMode="auto">
            <a:xfrm>
              <a:off x="2016" y="216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966" name="Line 14"/>
            <p:cNvSpPr>
              <a:spLocks noChangeShapeType="1"/>
            </p:cNvSpPr>
            <p:nvPr/>
          </p:nvSpPr>
          <p:spPr bwMode="auto">
            <a:xfrm>
              <a:off x="2112" y="216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967" name="Line 15"/>
            <p:cNvSpPr>
              <a:spLocks noChangeShapeType="1"/>
            </p:cNvSpPr>
            <p:nvPr/>
          </p:nvSpPr>
          <p:spPr bwMode="auto">
            <a:xfrm>
              <a:off x="2304" y="216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968" name="Line 16"/>
            <p:cNvSpPr>
              <a:spLocks noChangeShapeType="1"/>
            </p:cNvSpPr>
            <p:nvPr/>
          </p:nvSpPr>
          <p:spPr bwMode="auto">
            <a:xfrm>
              <a:off x="2208" y="216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9971" name="Rectangle 19"/>
          <p:cNvSpPr>
            <a:spLocks noChangeArrowheads="1"/>
          </p:cNvSpPr>
          <p:nvPr/>
        </p:nvSpPr>
        <p:spPr bwMode="auto">
          <a:xfrm rot="5400000">
            <a:off x="6444457" y="3225371"/>
            <a:ext cx="163512" cy="1066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9974" name="Rectangle 22"/>
          <p:cNvSpPr>
            <a:spLocks noChangeArrowheads="1"/>
          </p:cNvSpPr>
          <p:nvPr/>
        </p:nvSpPr>
        <p:spPr bwMode="auto">
          <a:xfrm rot="5400000">
            <a:off x="6215857" y="3453971"/>
            <a:ext cx="620712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9975" name="Line 23"/>
          <p:cNvSpPr>
            <a:spLocks noChangeShapeType="1"/>
          </p:cNvSpPr>
          <p:nvPr/>
        </p:nvSpPr>
        <p:spPr bwMode="auto">
          <a:xfrm rot="5400000">
            <a:off x="6526213" y="3315553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9976" name="Line 24"/>
          <p:cNvSpPr>
            <a:spLocks noChangeShapeType="1"/>
          </p:cNvSpPr>
          <p:nvPr/>
        </p:nvSpPr>
        <p:spPr bwMode="auto">
          <a:xfrm rot="5400000">
            <a:off x="6506675" y="3467953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9977" name="Line 25"/>
          <p:cNvSpPr>
            <a:spLocks noChangeShapeType="1"/>
          </p:cNvSpPr>
          <p:nvPr/>
        </p:nvSpPr>
        <p:spPr bwMode="auto">
          <a:xfrm rot="5400000">
            <a:off x="6526213" y="3600815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9983" name="Group 31"/>
          <p:cNvGrpSpPr>
            <a:grpSpLocks/>
          </p:cNvGrpSpPr>
          <p:nvPr/>
        </p:nvGrpSpPr>
        <p:grpSpPr bwMode="auto">
          <a:xfrm rot="5400000">
            <a:off x="3781427" y="3594465"/>
            <a:ext cx="1339850" cy="1406525"/>
            <a:chOff x="2506" y="2160"/>
            <a:chExt cx="844" cy="886"/>
          </a:xfrm>
        </p:grpSpPr>
        <p:grpSp>
          <p:nvGrpSpPr>
            <p:cNvPr id="1149984" name="Group 32"/>
            <p:cNvGrpSpPr>
              <a:grpSpLocks/>
            </p:cNvGrpSpPr>
            <p:nvPr/>
          </p:nvGrpSpPr>
          <p:grpSpPr bwMode="auto">
            <a:xfrm>
              <a:off x="2506" y="2160"/>
              <a:ext cx="844" cy="886"/>
              <a:chOff x="2506" y="2160"/>
              <a:chExt cx="844" cy="886"/>
            </a:xfrm>
          </p:grpSpPr>
          <p:grpSp>
            <p:nvGrpSpPr>
              <p:cNvPr id="1149985" name="Group 33"/>
              <p:cNvGrpSpPr>
                <a:grpSpLocks/>
              </p:cNvGrpSpPr>
              <p:nvPr/>
            </p:nvGrpSpPr>
            <p:grpSpPr bwMode="auto">
              <a:xfrm>
                <a:off x="2544" y="2160"/>
                <a:ext cx="768" cy="672"/>
                <a:chOff x="1632" y="2160"/>
                <a:chExt cx="768" cy="672"/>
              </a:xfrm>
            </p:grpSpPr>
            <p:sp>
              <p:nvSpPr>
                <p:cNvPr id="1149986" name="Rectangle 34"/>
                <p:cNvSpPr>
                  <a:spLocks noChangeArrowheads="1"/>
                </p:cNvSpPr>
                <p:nvPr/>
              </p:nvSpPr>
              <p:spPr bwMode="auto">
                <a:xfrm>
                  <a:off x="1632" y="2160"/>
                  <a:ext cx="7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9987" name="Line 35"/>
                <p:cNvSpPr>
                  <a:spLocks noChangeShapeType="1"/>
                </p:cNvSpPr>
                <p:nvPr/>
              </p:nvSpPr>
              <p:spPr bwMode="auto">
                <a:xfrm>
                  <a:off x="1728" y="2160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9988" name="Line 36"/>
                <p:cNvSpPr>
                  <a:spLocks noChangeShapeType="1"/>
                </p:cNvSpPr>
                <p:nvPr/>
              </p:nvSpPr>
              <p:spPr bwMode="auto">
                <a:xfrm>
                  <a:off x="1824" y="2160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9989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2160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9990" name="Line 38"/>
                <p:cNvSpPr>
                  <a:spLocks noChangeShapeType="1"/>
                </p:cNvSpPr>
                <p:nvPr/>
              </p:nvSpPr>
              <p:spPr bwMode="auto">
                <a:xfrm>
                  <a:off x="2016" y="2160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9991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2160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9992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2160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9993" name="Line 41"/>
                <p:cNvSpPr>
                  <a:spLocks noChangeShapeType="1"/>
                </p:cNvSpPr>
                <p:nvPr/>
              </p:nvSpPr>
              <p:spPr bwMode="auto">
                <a:xfrm>
                  <a:off x="2208" y="2160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49994" name="Text Box 42"/>
              <p:cNvSpPr txBox="1">
                <a:spLocks noChangeArrowheads="1"/>
              </p:cNvSpPr>
              <p:nvPr/>
            </p:nvSpPr>
            <p:spPr bwMode="auto">
              <a:xfrm>
                <a:off x="2506" y="2806"/>
                <a:ext cx="84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900" b="0" dirty="0">
                    <a:solidFill>
                      <a:schemeClr val="tx1"/>
                    </a:solidFill>
                    <a:latin typeface="Courier New" charset="0"/>
                  </a:rPr>
                  <a:t>01234567</a:t>
                </a:r>
              </a:p>
            </p:txBody>
          </p:sp>
        </p:grpSp>
        <p:sp>
          <p:nvSpPr>
            <p:cNvPr id="1149995" name="Rectangle 43"/>
            <p:cNvSpPr>
              <a:spLocks noChangeArrowheads="1"/>
            </p:cNvSpPr>
            <p:nvPr/>
          </p:nvSpPr>
          <p:spPr bwMode="auto">
            <a:xfrm>
              <a:off x="2928" y="2160"/>
              <a:ext cx="96" cy="67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9996" name="Rectangle 44"/>
          <p:cNvSpPr>
            <a:spLocks noChangeArrowheads="1"/>
          </p:cNvSpPr>
          <p:nvPr/>
        </p:nvSpPr>
        <p:spPr bwMode="auto">
          <a:xfrm>
            <a:off x="762000" y="5793152"/>
            <a:ext cx="11382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chemeClr val="tx1"/>
                </a:solidFill>
                <a:latin typeface="Comic Sans MS" charset="0"/>
              </a:rPr>
              <a:t>Memory</a:t>
            </a:r>
          </a:p>
        </p:txBody>
      </p:sp>
      <p:grpSp>
        <p:nvGrpSpPr>
          <p:cNvPr id="1149997" name="Group 45"/>
          <p:cNvGrpSpPr>
            <a:grpSpLocks/>
          </p:cNvGrpSpPr>
          <p:nvPr/>
        </p:nvGrpSpPr>
        <p:grpSpPr bwMode="auto">
          <a:xfrm>
            <a:off x="2209800" y="5107352"/>
            <a:ext cx="5060950" cy="1527175"/>
            <a:chOff x="1296" y="3168"/>
            <a:chExt cx="3188" cy="962"/>
          </a:xfrm>
        </p:grpSpPr>
        <p:grpSp>
          <p:nvGrpSpPr>
            <p:cNvPr id="1149998" name="Group 46"/>
            <p:cNvGrpSpPr>
              <a:grpSpLocks/>
            </p:cNvGrpSpPr>
            <p:nvPr/>
          </p:nvGrpSpPr>
          <p:grpSpPr bwMode="auto">
            <a:xfrm>
              <a:off x="1296" y="3168"/>
              <a:ext cx="3188" cy="961"/>
              <a:chOff x="1344" y="2986"/>
              <a:chExt cx="3188" cy="961"/>
            </a:xfrm>
          </p:grpSpPr>
          <p:grpSp>
            <p:nvGrpSpPr>
              <p:cNvPr id="1149999" name="Group 47"/>
              <p:cNvGrpSpPr>
                <a:grpSpLocks/>
              </p:cNvGrpSpPr>
              <p:nvPr/>
            </p:nvGrpSpPr>
            <p:grpSpPr bwMode="auto">
              <a:xfrm>
                <a:off x="1413" y="3275"/>
                <a:ext cx="3072" cy="672"/>
                <a:chOff x="1632" y="3216"/>
                <a:chExt cx="3072" cy="672"/>
              </a:xfrm>
            </p:grpSpPr>
            <p:grpSp>
              <p:nvGrpSpPr>
                <p:cNvPr id="1150000" name="Group 48"/>
                <p:cNvGrpSpPr>
                  <a:grpSpLocks/>
                </p:cNvGrpSpPr>
                <p:nvPr/>
              </p:nvGrpSpPr>
              <p:grpSpPr bwMode="auto">
                <a:xfrm>
                  <a:off x="1632" y="3216"/>
                  <a:ext cx="1536" cy="672"/>
                  <a:chOff x="1632" y="3216"/>
                  <a:chExt cx="1536" cy="672"/>
                </a:xfrm>
              </p:grpSpPr>
              <p:sp>
                <p:nvSpPr>
                  <p:cNvPr id="1150001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3216"/>
                    <a:ext cx="1536" cy="67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0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03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04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0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06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0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0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09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10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11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12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13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14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15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16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0017" name="Group 65"/>
                <p:cNvGrpSpPr>
                  <a:grpSpLocks/>
                </p:cNvGrpSpPr>
                <p:nvPr/>
              </p:nvGrpSpPr>
              <p:grpSpPr bwMode="auto">
                <a:xfrm>
                  <a:off x="3168" y="3216"/>
                  <a:ext cx="1536" cy="672"/>
                  <a:chOff x="1632" y="3216"/>
                  <a:chExt cx="1536" cy="672"/>
                </a:xfrm>
              </p:grpSpPr>
              <p:sp>
                <p:nvSpPr>
                  <p:cNvPr id="1150018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3216"/>
                    <a:ext cx="1536" cy="67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19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20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21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22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23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24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25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26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27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28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29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30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31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32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033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32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50034" name="Text Box 82"/>
              <p:cNvSpPr txBox="1">
                <a:spLocks noChangeArrowheads="1"/>
              </p:cNvSpPr>
              <p:nvPr/>
            </p:nvSpPr>
            <p:spPr bwMode="auto">
              <a:xfrm>
                <a:off x="1344" y="2986"/>
                <a:ext cx="318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0"/>
                  </a:spcBef>
                </a:pPr>
                <a:r>
                  <a:rPr lang="en-US" sz="2000" b="0">
                    <a:solidFill>
                      <a:schemeClr val="tx1"/>
                    </a:solidFill>
                    <a:latin typeface="Courier New" charset="0"/>
                  </a:rPr>
                  <a:t>          1111111111222222222233</a:t>
                </a:r>
              </a:p>
              <a:p>
                <a:pPr algn="ctr">
                  <a:lnSpc>
                    <a:spcPct val="70000"/>
                  </a:lnSpc>
                  <a:spcBef>
                    <a:spcPct val="0"/>
                  </a:spcBef>
                </a:pPr>
                <a:r>
                  <a:rPr lang="en-US" sz="2000" b="0">
                    <a:solidFill>
                      <a:schemeClr val="tx1"/>
                    </a:solidFill>
                    <a:latin typeface="Courier New" charset="0"/>
                  </a:rPr>
                  <a:t>01234567890123456789012345678901</a:t>
                </a:r>
                <a:endParaRPr lang="en-US" sz="1900" b="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</p:grpSp>
        <p:sp>
          <p:nvSpPr>
            <p:cNvPr id="1150035" name="Rectangle 83"/>
            <p:cNvSpPr>
              <a:spLocks noChangeArrowheads="1"/>
            </p:cNvSpPr>
            <p:nvPr/>
          </p:nvSpPr>
          <p:spPr bwMode="auto">
            <a:xfrm>
              <a:off x="2518" y="3458"/>
              <a:ext cx="96" cy="67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0036" name="Text Box 84"/>
          <p:cNvSpPr txBox="1">
            <a:spLocks noChangeArrowheads="1"/>
          </p:cNvSpPr>
          <p:nvPr/>
        </p:nvSpPr>
        <p:spPr bwMode="auto">
          <a:xfrm>
            <a:off x="2089090" y="3012130"/>
            <a:ext cx="13939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b="0" dirty="0" smtClean="0">
                <a:solidFill>
                  <a:schemeClr val="tx1"/>
                </a:solidFill>
                <a:latin typeface="Comic Sans MS" charset="0"/>
              </a:rPr>
              <a:t>Fully </a:t>
            </a:r>
            <a:r>
              <a:rPr lang="en-US" dirty="0" err="1" smtClean="0">
                <a:latin typeface="Comic Sans MS" charset="0"/>
              </a:rPr>
              <a:t>Assoc</a:t>
            </a:r>
            <a:endParaRPr lang="en-US" sz="1800" b="0" dirty="0">
              <a:solidFill>
                <a:schemeClr val="tx1"/>
              </a:solidFill>
              <a:latin typeface="Comic Sans MS" charset="0"/>
            </a:endParaRPr>
          </a:p>
        </p:txBody>
      </p:sp>
      <p:sp>
        <p:nvSpPr>
          <p:cNvPr id="1150037" name="Text Box 85"/>
          <p:cNvSpPr txBox="1">
            <a:spLocks noChangeArrowheads="1"/>
          </p:cNvSpPr>
          <p:nvPr/>
        </p:nvSpPr>
        <p:spPr bwMode="auto">
          <a:xfrm>
            <a:off x="3875088" y="2875327"/>
            <a:ext cx="1765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b="0">
                <a:solidFill>
                  <a:schemeClr val="tx1"/>
                </a:solidFill>
                <a:latin typeface="Comic Sans MS" charset="0"/>
              </a:rPr>
              <a:t>Direct Mapped</a:t>
            </a:r>
          </a:p>
          <a:p>
            <a:pPr algn="ctr">
              <a:spcBef>
                <a:spcPct val="0"/>
              </a:spcBef>
            </a:pPr>
            <a:r>
              <a:rPr lang="en-US" sz="1800" b="0">
                <a:solidFill>
                  <a:schemeClr val="tx1"/>
                </a:solidFill>
                <a:latin typeface="Comic Sans MS" charset="0"/>
              </a:rPr>
              <a:t>(12 mod 8) = 4</a:t>
            </a:r>
          </a:p>
        </p:txBody>
      </p:sp>
      <p:sp>
        <p:nvSpPr>
          <p:cNvPr id="1150038" name="Text Box 86"/>
          <p:cNvSpPr txBox="1">
            <a:spLocks noChangeArrowheads="1"/>
          </p:cNvSpPr>
          <p:nvPr/>
        </p:nvSpPr>
        <p:spPr bwMode="auto">
          <a:xfrm>
            <a:off x="5791200" y="2876915"/>
            <a:ext cx="1697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b="0">
                <a:solidFill>
                  <a:schemeClr val="tx1"/>
                </a:solidFill>
                <a:latin typeface="Comic Sans MS" charset="0"/>
              </a:rPr>
              <a:t>2-Way Assoc</a:t>
            </a:r>
          </a:p>
          <a:p>
            <a:pPr algn="ctr">
              <a:spcBef>
                <a:spcPct val="0"/>
              </a:spcBef>
            </a:pPr>
            <a:r>
              <a:rPr lang="en-US" sz="1800" b="0">
                <a:solidFill>
                  <a:schemeClr val="tx1"/>
                </a:solidFill>
                <a:latin typeface="Comic Sans MS" charset="0"/>
              </a:rPr>
              <a:t>(12 mod 4) = 0</a:t>
            </a: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 rot="5400000">
            <a:off x="7495605" y="3221467"/>
            <a:ext cx="163512" cy="1066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22"/>
          <p:cNvSpPr>
            <a:spLocks noChangeArrowheads="1"/>
          </p:cNvSpPr>
          <p:nvPr/>
        </p:nvSpPr>
        <p:spPr bwMode="auto">
          <a:xfrm rot="5400000">
            <a:off x="7267005" y="3450067"/>
            <a:ext cx="620712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23"/>
          <p:cNvSpPr>
            <a:spLocks noChangeShapeType="1"/>
          </p:cNvSpPr>
          <p:nvPr/>
        </p:nvSpPr>
        <p:spPr bwMode="auto">
          <a:xfrm rot="5400000">
            <a:off x="7577361" y="3311649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24"/>
          <p:cNvSpPr>
            <a:spLocks noChangeShapeType="1"/>
          </p:cNvSpPr>
          <p:nvPr/>
        </p:nvSpPr>
        <p:spPr bwMode="auto">
          <a:xfrm rot="5400000">
            <a:off x="7557823" y="3464049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25"/>
          <p:cNvSpPr>
            <a:spLocks noChangeShapeType="1"/>
          </p:cNvSpPr>
          <p:nvPr/>
        </p:nvSpPr>
        <p:spPr bwMode="auto">
          <a:xfrm rot="5400000">
            <a:off x="7577361" y="3596911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Text Box 42"/>
          <p:cNvSpPr txBox="1">
            <a:spLocks noChangeArrowheads="1"/>
          </p:cNvSpPr>
          <p:nvPr/>
        </p:nvSpPr>
        <p:spPr bwMode="auto">
          <a:xfrm rot="5400000">
            <a:off x="5488607" y="3810469"/>
            <a:ext cx="769537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900" b="0" dirty="0" smtClean="0">
                <a:solidFill>
                  <a:schemeClr val="tx1"/>
                </a:solidFill>
                <a:latin typeface="Courier New" charset="0"/>
              </a:rPr>
              <a:t>0123</a:t>
            </a:r>
            <a:endParaRPr lang="en-US" sz="1900" b="0" dirty="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83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04863" y="706438"/>
            <a:ext cx="7543800" cy="381000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Q2: How is a block found if it is in the upper level?</a:t>
            </a:r>
          </a:p>
        </p:txBody>
      </p:sp>
      <p:sp>
        <p:nvSpPr>
          <p:cNvPr id="115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417" y="4127247"/>
            <a:ext cx="8229600" cy="2620108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Tag on each block</a:t>
            </a:r>
          </a:p>
          <a:p>
            <a:pPr lvl="1"/>
            <a:r>
              <a:rPr lang="en-US" dirty="0"/>
              <a:t>No need to check index or block offset</a:t>
            </a:r>
          </a:p>
          <a:p>
            <a:r>
              <a:rPr lang="en-US" dirty="0"/>
              <a:t>Increasing associativity shrinks index, expands tag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55967" y="1799439"/>
            <a:ext cx="6729901" cy="2499022"/>
            <a:chOff x="1981200" y="3772825"/>
            <a:chExt cx="6729901" cy="2499022"/>
          </a:xfrm>
        </p:grpSpPr>
        <p:grpSp>
          <p:nvGrpSpPr>
            <p:cNvPr id="1150982" name="Group 6"/>
            <p:cNvGrpSpPr>
              <a:grpSpLocks/>
            </p:cNvGrpSpPr>
            <p:nvPr/>
          </p:nvGrpSpPr>
          <p:grpSpPr bwMode="auto">
            <a:xfrm>
              <a:off x="1981200" y="4620836"/>
              <a:ext cx="5715000" cy="914400"/>
              <a:chOff x="1392" y="2688"/>
              <a:chExt cx="3600" cy="576"/>
            </a:xfrm>
          </p:grpSpPr>
          <p:sp>
            <p:nvSpPr>
              <p:cNvPr id="1150983" name="Rectangle 7"/>
              <p:cNvSpPr>
                <a:spLocks noChangeArrowheads="1"/>
              </p:cNvSpPr>
              <p:nvPr/>
            </p:nvSpPr>
            <p:spPr bwMode="auto">
              <a:xfrm>
                <a:off x="4128" y="2688"/>
                <a:ext cx="864" cy="5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omic Sans MS" charset="0"/>
                  </a:rPr>
                  <a:t>Block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omic Sans MS" charset="0"/>
                  </a:rPr>
                  <a:t>Offset</a:t>
                </a:r>
              </a:p>
            </p:txBody>
          </p:sp>
          <p:sp>
            <p:nvSpPr>
              <p:cNvPr id="1150984" name="Rectangle 8"/>
              <p:cNvSpPr>
                <a:spLocks noChangeArrowheads="1"/>
              </p:cNvSpPr>
              <p:nvPr/>
            </p:nvSpPr>
            <p:spPr bwMode="auto">
              <a:xfrm>
                <a:off x="1392" y="2688"/>
                <a:ext cx="2736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omic Sans MS" charset="0"/>
                  </a:rPr>
                  <a:t>Block Address</a:t>
                </a:r>
              </a:p>
            </p:txBody>
          </p:sp>
          <p:sp>
            <p:nvSpPr>
              <p:cNvPr id="1150985" name="Rectangle 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86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omic Sans MS" charset="0"/>
                  </a:rPr>
                  <a:t>Index</a:t>
                </a:r>
              </a:p>
            </p:txBody>
          </p:sp>
          <p:sp>
            <p:nvSpPr>
              <p:cNvPr id="1150986" name="Rectangle 10"/>
              <p:cNvSpPr>
                <a:spLocks noChangeArrowheads="1"/>
              </p:cNvSpPr>
              <p:nvPr/>
            </p:nvSpPr>
            <p:spPr bwMode="auto">
              <a:xfrm>
                <a:off x="1392" y="2976"/>
                <a:ext cx="1872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omic Sans MS" charset="0"/>
                  </a:rPr>
                  <a:t>Tag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6564923" y="5625516"/>
              <a:ext cx="2146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 of bits = </a:t>
              </a:r>
            </a:p>
            <a:p>
              <a:r>
                <a:rPr lang="en-US" dirty="0" smtClean="0"/>
                <a:t>Log(cache block size)</a:t>
              </a:r>
              <a:endParaRPr lang="en-US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1981200" y="4200771"/>
              <a:ext cx="5715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7793" y="377282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Address</a:t>
              </a:r>
              <a:endParaRPr 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07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61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Direct Mapped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1355" y="1000738"/>
            <a:ext cx="8721968" cy="1756136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/>
              <a:t>Assume </a:t>
            </a:r>
            <a:r>
              <a:rPr lang="en-US" altLang="zh-CN" sz="2400" b="1" dirty="0" smtClean="0"/>
              <a:t>2KB</a:t>
            </a:r>
            <a:r>
              <a:rPr lang="en-US" altLang="zh-CN" sz="2400" dirty="0" smtClean="0"/>
              <a:t> cache with </a:t>
            </a:r>
            <a:r>
              <a:rPr lang="en-US" altLang="zh-CN" sz="2400" b="1" dirty="0" smtClean="0"/>
              <a:t>16 bytes </a:t>
            </a:r>
            <a:r>
              <a:rPr lang="en-US" altLang="zh-CN" sz="2400" dirty="0" err="1" smtClean="0"/>
              <a:t>linesize</a:t>
            </a:r>
            <a:r>
              <a:rPr lang="en-US" altLang="zh-CN" sz="2400" dirty="0" smtClean="0"/>
              <a:t> and </a:t>
            </a:r>
            <a:r>
              <a:rPr lang="en-US" altLang="zh-CN" sz="2400" b="1" dirty="0" smtClean="0"/>
              <a:t>1-way</a:t>
            </a:r>
            <a:r>
              <a:rPr lang="en-US" altLang="zh-CN" sz="2400" dirty="0" smtClean="0"/>
              <a:t> Associative:</a:t>
            </a:r>
          </a:p>
          <a:p>
            <a:pPr lvl="1"/>
            <a:r>
              <a:rPr lang="en-US" altLang="zh-CN" sz="2400" dirty="0" smtClean="0"/>
              <a:t>How many blocks and how many sets(rows)?</a:t>
            </a:r>
          </a:p>
          <a:p>
            <a:pPr lvl="1"/>
            <a:r>
              <a:rPr lang="en-US" altLang="zh-CN" sz="2400" dirty="0" smtClean="0"/>
              <a:t>How many bits for tag, set and block offset?</a:t>
            </a:r>
          </a:p>
          <a:p>
            <a:pPr lvl="1"/>
            <a:r>
              <a:rPr lang="en-US" altLang="zh-CN" sz="2400" dirty="0" smtClean="0"/>
              <a:t>How much storage for tags(32-bit addresses)?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58" y="2635635"/>
            <a:ext cx="5749344" cy="31089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1355" y="5744540"/>
            <a:ext cx="8567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Question: How many cache misses will occur with the above memory access sequence 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703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Direct Mapped Example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585625" y="3210128"/>
            <a:ext cx="2354093" cy="314622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The miss explanation is on next slides.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18681"/>
            <a:ext cx="6038850" cy="2000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17850"/>
            <a:ext cx="59721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Explanation of Cache Misses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0" y="1633057"/>
            <a:ext cx="8784076" cy="466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Explanation of Cache Misses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995"/>
            <a:ext cx="9144000" cy="45078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52954" y="6199868"/>
            <a:ext cx="4466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10 references 8misses, 2 Hits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Line 2"/>
          <p:cNvSpPr>
            <a:spLocks noChangeShapeType="1"/>
          </p:cNvSpPr>
          <p:nvPr/>
        </p:nvSpPr>
        <p:spPr bwMode="auto">
          <a:xfrm>
            <a:off x="1701800" y="3568700"/>
            <a:ext cx="5275263" cy="0"/>
          </a:xfrm>
          <a:prstGeom prst="line">
            <a:avLst/>
          </a:prstGeom>
          <a:noFill/>
          <a:ln w="9525">
            <a:solidFill>
              <a:srgbClr val="2857EB">
                <a:alpha val="31715"/>
              </a:srgbClr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63" name="Line 3"/>
          <p:cNvSpPr>
            <a:spLocks noChangeShapeType="1"/>
          </p:cNvSpPr>
          <p:nvPr/>
        </p:nvSpPr>
        <p:spPr bwMode="auto">
          <a:xfrm>
            <a:off x="1701800" y="4533900"/>
            <a:ext cx="5275263" cy="0"/>
          </a:xfrm>
          <a:prstGeom prst="line">
            <a:avLst/>
          </a:prstGeom>
          <a:noFill/>
          <a:ln w="9525">
            <a:solidFill>
              <a:srgbClr val="2857EB">
                <a:alpha val="31715"/>
              </a:srgbClr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64" name="Line 4"/>
          <p:cNvSpPr>
            <a:spLocks noChangeShapeType="1"/>
          </p:cNvSpPr>
          <p:nvPr/>
        </p:nvSpPr>
        <p:spPr bwMode="auto">
          <a:xfrm>
            <a:off x="1701800" y="2654300"/>
            <a:ext cx="5275263" cy="0"/>
          </a:xfrm>
          <a:prstGeom prst="line">
            <a:avLst/>
          </a:prstGeom>
          <a:noFill/>
          <a:ln w="9525">
            <a:solidFill>
              <a:srgbClr val="2857EB">
                <a:alpha val="31715"/>
              </a:srgbClr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65" name="Rectangle 5"/>
          <p:cNvSpPr>
            <a:spLocks noGrp="1" noChangeArrowheads="1"/>
          </p:cNvSpPr>
          <p:nvPr>
            <p:ph type="title"/>
          </p:nvPr>
        </p:nvSpPr>
        <p:spPr>
          <a:xfrm>
            <a:off x="508000" y="38100"/>
            <a:ext cx="8064500" cy="812800"/>
          </a:xfrm>
        </p:spPr>
        <p:txBody>
          <a:bodyPr>
            <a:normAutofit fontScale="90000"/>
          </a:bodyPr>
          <a:lstStyle/>
          <a:p>
            <a:pPr marL="25400"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</a:tabLst>
            </a:pPr>
            <a:r>
              <a:rPr lang="en-US"/>
              <a:t>Since 1980, CPU has outpaced DRAM ...</a:t>
            </a:r>
          </a:p>
        </p:txBody>
      </p:sp>
      <p:sp>
        <p:nvSpPr>
          <p:cNvPr id="1064966" name="Text Box 6"/>
          <p:cNvSpPr txBox="1">
            <a:spLocks noChangeArrowheads="1"/>
          </p:cNvSpPr>
          <p:nvPr/>
        </p:nvSpPr>
        <p:spPr bwMode="auto">
          <a:xfrm>
            <a:off x="7200900" y="2047875"/>
            <a:ext cx="20574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500">
                <a:solidFill>
                  <a:srgbClr val="DD0805"/>
                </a:solidFill>
                <a:latin typeface="Helvetica" charset="0"/>
              </a:rPr>
              <a:t>CPU</a:t>
            </a:r>
          </a:p>
          <a:p>
            <a:pPr eaLnBrk="1" hangingPunct="1"/>
            <a:r>
              <a:rPr lang="en-US" sz="2500">
                <a:solidFill>
                  <a:srgbClr val="DD0805"/>
                </a:solidFill>
                <a:latin typeface="Helvetica" charset="0"/>
              </a:rPr>
              <a:t>60% per yr</a:t>
            </a:r>
          </a:p>
          <a:p>
            <a:pPr eaLnBrk="1" hangingPunct="1"/>
            <a:r>
              <a:rPr lang="en-US" sz="2500">
                <a:solidFill>
                  <a:srgbClr val="DD0805"/>
                </a:solidFill>
                <a:latin typeface="Helvetica" charset="0"/>
              </a:rPr>
              <a:t>2X in 1.5 yrs</a:t>
            </a:r>
          </a:p>
        </p:txBody>
      </p:sp>
      <p:sp>
        <p:nvSpPr>
          <p:cNvPr id="1064967" name="Text Box 7"/>
          <p:cNvSpPr txBox="1">
            <a:spLocks noChangeArrowheads="1"/>
          </p:cNvSpPr>
          <p:nvPr/>
        </p:nvSpPr>
        <p:spPr bwMode="auto">
          <a:xfrm>
            <a:off x="7204075" y="4371975"/>
            <a:ext cx="188912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en-US">
                <a:solidFill>
                  <a:srgbClr val="008011"/>
                </a:solidFill>
                <a:latin typeface="Helvetica" charset="0"/>
              </a:rPr>
              <a:t>DRAM</a:t>
            </a:r>
          </a:p>
          <a:p>
            <a:pPr eaLnBrk="1" hangingPunct="1">
              <a:lnSpc>
                <a:spcPts val="3000"/>
              </a:lnSpc>
            </a:pPr>
            <a:r>
              <a:rPr lang="en-US">
                <a:solidFill>
                  <a:srgbClr val="008011"/>
                </a:solidFill>
                <a:latin typeface="Helvetica" charset="0"/>
              </a:rPr>
              <a:t>9% per yr</a:t>
            </a:r>
          </a:p>
          <a:p>
            <a:pPr eaLnBrk="1" hangingPunct="1">
              <a:lnSpc>
                <a:spcPts val="3000"/>
              </a:lnSpc>
            </a:pPr>
            <a:r>
              <a:rPr lang="en-US">
                <a:solidFill>
                  <a:srgbClr val="008011"/>
                </a:solidFill>
                <a:latin typeface="Helvetica" charset="0"/>
              </a:rPr>
              <a:t>2X in 10 yrs</a:t>
            </a:r>
          </a:p>
        </p:txBody>
      </p:sp>
      <p:sp>
        <p:nvSpPr>
          <p:cNvPr id="1064968" name="Line 8"/>
          <p:cNvSpPr>
            <a:spLocks noChangeShapeType="1"/>
          </p:cNvSpPr>
          <p:nvPr/>
        </p:nvSpPr>
        <p:spPr bwMode="auto">
          <a:xfrm>
            <a:off x="3835400" y="4521200"/>
            <a:ext cx="127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69" name="Line 9"/>
          <p:cNvSpPr>
            <a:spLocks noChangeShapeType="1"/>
          </p:cNvSpPr>
          <p:nvPr/>
        </p:nvSpPr>
        <p:spPr bwMode="auto">
          <a:xfrm>
            <a:off x="5359400" y="3556000"/>
            <a:ext cx="127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70" name="Line 10"/>
          <p:cNvSpPr>
            <a:spLocks noChangeShapeType="1"/>
          </p:cNvSpPr>
          <p:nvPr/>
        </p:nvSpPr>
        <p:spPr bwMode="auto">
          <a:xfrm>
            <a:off x="6807200" y="2590800"/>
            <a:ext cx="127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71" name="Line 11"/>
          <p:cNvSpPr>
            <a:spLocks noChangeShapeType="1"/>
          </p:cNvSpPr>
          <p:nvPr/>
        </p:nvSpPr>
        <p:spPr bwMode="auto">
          <a:xfrm rot="10800000" flipH="1">
            <a:off x="1466850" y="2584450"/>
            <a:ext cx="12700" cy="292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72" name="Line 12"/>
          <p:cNvSpPr>
            <a:spLocks noChangeShapeType="1"/>
          </p:cNvSpPr>
          <p:nvPr/>
        </p:nvSpPr>
        <p:spPr bwMode="auto">
          <a:xfrm>
            <a:off x="1435100" y="5499100"/>
            <a:ext cx="635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73" name="Line 13"/>
          <p:cNvSpPr>
            <a:spLocks noChangeShapeType="1"/>
          </p:cNvSpPr>
          <p:nvPr/>
        </p:nvSpPr>
        <p:spPr bwMode="auto">
          <a:xfrm>
            <a:off x="1473200" y="5499100"/>
            <a:ext cx="53594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74" name="Line 14"/>
          <p:cNvSpPr>
            <a:spLocks noChangeShapeType="1"/>
          </p:cNvSpPr>
          <p:nvPr/>
        </p:nvSpPr>
        <p:spPr bwMode="auto">
          <a:xfrm rot="10800000" flipH="1">
            <a:off x="1466850" y="5445125"/>
            <a:ext cx="1270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75" name="Line 15"/>
          <p:cNvSpPr>
            <a:spLocks noChangeShapeType="1"/>
          </p:cNvSpPr>
          <p:nvPr/>
        </p:nvSpPr>
        <p:spPr bwMode="auto">
          <a:xfrm rot="10800000" flipH="1">
            <a:off x="1733550" y="5445125"/>
            <a:ext cx="1270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76" name="Line 16"/>
          <p:cNvSpPr>
            <a:spLocks noChangeShapeType="1"/>
          </p:cNvSpPr>
          <p:nvPr/>
        </p:nvSpPr>
        <p:spPr bwMode="auto">
          <a:xfrm rot="10800000" flipH="1">
            <a:off x="2012950" y="5445125"/>
            <a:ext cx="1270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77" name="Line 17"/>
          <p:cNvSpPr>
            <a:spLocks noChangeShapeType="1"/>
          </p:cNvSpPr>
          <p:nvPr/>
        </p:nvSpPr>
        <p:spPr bwMode="auto">
          <a:xfrm rot="10800000" flipH="1">
            <a:off x="2279650" y="5445125"/>
            <a:ext cx="1270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78" name="Line 18"/>
          <p:cNvSpPr>
            <a:spLocks noChangeShapeType="1"/>
          </p:cNvSpPr>
          <p:nvPr/>
        </p:nvSpPr>
        <p:spPr bwMode="auto">
          <a:xfrm rot="10800000" flipH="1">
            <a:off x="2546350" y="5445125"/>
            <a:ext cx="1270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79" name="Line 19"/>
          <p:cNvSpPr>
            <a:spLocks noChangeShapeType="1"/>
          </p:cNvSpPr>
          <p:nvPr/>
        </p:nvSpPr>
        <p:spPr bwMode="auto">
          <a:xfrm rot="10800000" flipH="1">
            <a:off x="2813050" y="5445125"/>
            <a:ext cx="1270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80" name="Line 20"/>
          <p:cNvSpPr>
            <a:spLocks noChangeShapeType="1"/>
          </p:cNvSpPr>
          <p:nvPr/>
        </p:nvSpPr>
        <p:spPr bwMode="auto">
          <a:xfrm rot="10800000" flipH="1">
            <a:off x="3079750" y="5445125"/>
            <a:ext cx="1270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81" name="Line 21"/>
          <p:cNvSpPr>
            <a:spLocks noChangeShapeType="1"/>
          </p:cNvSpPr>
          <p:nvPr/>
        </p:nvSpPr>
        <p:spPr bwMode="auto">
          <a:xfrm rot="10800000" flipH="1">
            <a:off x="3346450" y="5457825"/>
            <a:ext cx="1270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82" name="Line 22"/>
          <p:cNvSpPr>
            <a:spLocks noChangeShapeType="1"/>
          </p:cNvSpPr>
          <p:nvPr/>
        </p:nvSpPr>
        <p:spPr bwMode="auto">
          <a:xfrm rot="10800000" flipH="1">
            <a:off x="3613150" y="5457825"/>
            <a:ext cx="1270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83" name="Line 23"/>
          <p:cNvSpPr>
            <a:spLocks noChangeShapeType="1"/>
          </p:cNvSpPr>
          <p:nvPr/>
        </p:nvSpPr>
        <p:spPr bwMode="auto">
          <a:xfrm rot="10800000" flipH="1">
            <a:off x="3892550" y="5457825"/>
            <a:ext cx="1270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84" name="Line 24"/>
          <p:cNvSpPr>
            <a:spLocks noChangeShapeType="1"/>
          </p:cNvSpPr>
          <p:nvPr/>
        </p:nvSpPr>
        <p:spPr bwMode="auto">
          <a:xfrm rot="10800000" flipH="1">
            <a:off x="4159250" y="5457825"/>
            <a:ext cx="1270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85" name="Line 25"/>
          <p:cNvSpPr>
            <a:spLocks noChangeShapeType="1"/>
          </p:cNvSpPr>
          <p:nvPr/>
        </p:nvSpPr>
        <p:spPr bwMode="auto">
          <a:xfrm rot="10800000" flipH="1">
            <a:off x="4425950" y="5457825"/>
            <a:ext cx="1270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86" name="Line 26"/>
          <p:cNvSpPr>
            <a:spLocks noChangeShapeType="1"/>
          </p:cNvSpPr>
          <p:nvPr/>
        </p:nvSpPr>
        <p:spPr bwMode="auto">
          <a:xfrm rot="10800000" flipH="1">
            <a:off x="4692650" y="5457825"/>
            <a:ext cx="1270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87" name="Line 27"/>
          <p:cNvSpPr>
            <a:spLocks noChangeShapeType="1"/>
          </p:cNvSpPr>
          <p:nvPr/>
        </p:nvSpPr>
        <p:spPr bwMode="auto">
          <a:xfrm rot="10800000" flipH="1">
            <a:off x="4959350" y="5457825"/>
            <a:ext cx="1270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88" name="Line 28"/>
          <p:cNvSpPr>
            <a:spLocks noChangeShapeType="1"/>
          </p:cNvSpPr>
          <p:nvPr/>
        </p:nvSpPr>
        <p:spPr bwMode="auto">
          <a:xfrm rot="10800000" flipH="1">
            <a:off x="5226050" y="5457825"/>
            <a:ext cx="1270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89" name="Line 29"/>
          <p:cNvSpPr>
            <a:spLocks noChangeShapeType="1"/>
          </p:cNvSpPr>
          <p:nvPr/>
        </p:nvSpPr>
        <p:spPr bwMode="auto">
          <a:xfrm rot="10800000" flipH="1">
            <a:off x="5492750" y="5457825"/>
            <a:ext cx="1270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90" name="Line 30"/>
          <p:cNvSpPr>
            <a:spLocks noChangeShapeType="1"/>
          </p:cNvSpPr>
          <p:nvPr/>
        </p:nvSpPr>
        <p:spPr bwMode="auto">
          <a:xfrm rot="10800000" flipH="1">
            <a:off x="5772150" y="5457825"/>
            <a:ext cx="1270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91" name="Line 31"/>
          <p:cNvSpPr>
            <a:spLocks noChangeShapeType="1"/>
          </p:cNvSpPr>
          <p:nvPr/>
        </p:nvSpPr>
        <p:spPr bwMode="auto">
          <a:xfrm rot="10800000" flipH="1">
            <a:off x="6038850" y="5457825"/>
            <a:ext cx="1270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92" name="Line 32"/>
          <p:cNvSpPr>
            <a:spLocks noChangeShapeType="1"/>
          </p:cNvSpPr>
          <p:nvPr/>
        </p:nvSpPr>
        <p:spPr bwMode="auto">
          <a:xfrm rot="10800000" flipH="1">
            <a:off x="6305550" y="5457825"/>
            <a:ext cx="1270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93" name="Line 33"/>
          <p:cNvSpPr>
            <a:spLocks noChangeShapeType="1"/>
          </p:cNvSpPr>
          <p:nvPr/>
        </p:nvSpPr>
        <p:spPr bwMode="auto">
          <a:xfrm rot="10800000" flipH="1">
            <a:off x="6572250" y="5457825"/>
            <a:ext cx="1270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94" name="Line 34"/>
          <p:cNvSpPr>
            <a:spLocks noChangeShapeType="1"/>
          </p:cNvSpPr>
          <p:nvPr/>
        </p:nvSpPr>
        <p:spPr bwMode="auto">
          <a:xfrm rot="10800000" flipH="1">
            <a:off x="6838950" y="5457825"/>
            <a:ext cx="1270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95" name="Freeform 35"/>
          <p:cNvSpPr>
            <a:spLocks/>
          </p:cNvSpPr>
          <p:nvPr/>
        </p:nvSpPr>
        <p:spPr bwMode="auto">
          <a:xfrm>
            <a:off x="1465263" y="2616200"/>
            <a:ext cx="5373687" cy="2882900"/>
          </a:xfrm>
          <a:custGeom>
            <a:avLst/>
            <a:gdLst>
              <a:gd name="T0" fmla="+- 0 10000 10000"/>
              <a:gd name="T1" fmla="*/ T0 w 10000"/>
              <a:gd name="T2" fmla="+- 0 20000 10000"/>
              <a:gd name="T3" fmla="*/ 20000 h 10000"/>
              <a:gd name="T4" fmla="+- 0 10496 10000"/>
              <a:gd name="T5" fmla="*/ T4 w 10000"/>
              <a:gd name="T6" fmla="+- 0 19647 10000"/>
              <a:gd name="T7" fmla="*/ 19647 h 10000"/>
              <a:gd name="T8" fmla="+- 0 11016 10000"/>
              <a:gd name="T9" fmla="*/ T8 w 10000"/>
              <a:gd name="T10" fmla="+- 0 19339 10000"/>
              <a:gd name="T11" fmla="*/ 19339 h 10000"/>
              <a:gd name="T12" fmla="+- 0 11513 10000"/>
              <a:gd name="T13" fmla="*/ T12 w 10000"/>
              <a:gd name="T14" fmla="+- 0 19030 10000"/>
              <a:gd name="T15" fmla="*/ 19030 h 10000"/>
              <a:gd name="T16" fmla="+- 0 12009 10000"/>
              <a:gd name="T17" fmla="*/ T16 w 10000"/>
              <a:gd name="T18" fmla="+- 0 18678 10000"/>
              <a:gd name="T19" fmla="*/ 18678 h 10000"/>
              <a:gd name="T20" fmla="+- 0 12505 10000"/>
              <a:gd name="T21" fmla="*/ T20 w 10000"/>
              <a:gd name="T22" fmla="+- 0 18370 10000"/>
              <a:gd name="T23" fmla="*/ 18370 h 10000"/>
              <a:gd name="T24" fmla="+- 0 13002 10000"/>
              <a:gd name="T25" fmla="*/ T24 w 10000"/>
              <a:gd name="T26" fmla="+- 0 18017 10000"/>
              <a:gd name="T27" fmla="*/ 18017 h 10000"/>
              <a:gd name="T28" fmla="+- 0 13498 10000"/>
              <a:gd name="T29" fmla="*/ T28 w 10000"/>
              <a:gd name="T30" fmla="+- 0 17709 10000"/>
              <a:gd name="T31" fmla="*/ 17709 h 10000"/>
              <a:gd name="T32" fmla="+- 0 13995 10000"/>
              <a:gd name="T33" fmla="*/ T32 w 10000"/>
              <a:gd name="T34" fmla="+- 0 17136 10000"/>
              <a:gd name="T35" fmla="*/ 17136 h 10000"/>
              <a:gd name="T36" fmla="+- 0 14515 10000"/>
              <a:gd name="T37" fmla="*/ T36 w 10000"/>
              <a:gd name="T38" fmla="+- 0 16519 10000"/>
              <a:gd name="T39" fmla="*/ 16519 h 10000"/>
              <a:gd name="T40" fmla="+- 0 15011 10000"/>
              <a:gd name="T41" fmla="*/ T40 w 10000"/>
              <a:gd name="T42" fmla="+- 0 15947 10000"/>
              <a:gd name="T43" fmla="*/ 15947 h 10000"/>
              <a:gd name="T44" fmla="+- 0 15508 10000"/>
              <a:gd name="T45" fmla="*/ T44 w 10000"/>
              <a:gd name="T46" fmla="+- 0 15330 10000"/>
              <a:gd name="T47" fmla="*/ 15330 h 10000"/>
              <a:gd name="T48" fmla="+- 0 16004 10000"/>
              <a:gd name="T49" fmla="*/ T48 w 10000"/>
              <a:gd name="T50" fmla="+- 0 14757 10000"/>
              <a:gd name="T51" fmla="*/ 14757 h 10000"/>
              <a:gd name="T52" fmla="+- 0 16501 10000"/>
              <a:gd name="T53" fmla="*/ T52 w 10000"/>
              <a:gd name="T54" fmla="+- 0 14140 10000"/>
              <a:gd name="T55" fmla="*/ 14140 h 10000"/>
              <a:gd name="T56" fmla="+- 0 16997 10000"/>
              <a:gd name="T57" fmla="*/ T56 w 10000"/>
              <a:gd name="T58" fmla="+- 0 13568 10000"/>
              <a:gd name="T59" fmla="*/ 13568 h 10000"/>
              <a:gd name="T60" fmla="+- 0 17494 10000"/>
              <a:gd name="T61" fmla="*/ T60 w 10000"/>
              <a:gd name="T62" fmla="+- 0 12951 10000"/>
              <a:gd name="T63" fmla="*/ 12951 h 10000"/>
              <a:gd name="T64" fmla="+- 0 18014 10000"/>
              <a:gd name="T65" fmla="*/ T64 w 10000"/>
              <a:gd name="T66" fmla="+- 0 12378 10000"/>
              <a:gd name="T67" fmla="*/ 12378 h 10000"/>
              <a:gd name="T68" fmla="+- 0 18510 10000"/>
              <a:gd name="T69" fmla="*/ T68 w 10000"/>
              <a:gd name="T70" fmla="+- 0 11806 10000"/>
              <a:gd name="T71" fmla="*/ 11806 h 10000"/>
              <a:gd name="T72" fmla="+- 0 19007 10000"/>
              <a:gd name="T73" fmla="*/ T72 w 10000"/>
              <a:gd name="T74" fmla="+- 0 11189 10000"/>
              <a:gd name="T75" fmla="*/ 11189 h 10000"/>
              <a:gd name="T76" fmla="+- 0 19503 10000"/>
              <a:gd name="T77" fmla="*/ T76 w 10000"/>
              <a:gd name="T78" fmla="+- 0 10616 10000"/>
              <a:gd name="T79" fmla="*/ 10616 h 10000"/>
              <a:gd name="T80" fmla="+- 0 20000 10000"/>
              <a:gd name="T81" fmla="*/ T80 w 10000"/>
              <a:gd name="T82" fmla="+- 0 10000 10000"/>
              <a:gd name="T83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</a:cxnLst>
            <a:rect l="0" t="0" r="r" b="b"/>
            <a:pathLst>
              <a:path w="10000" h="10000">
                <a:moveTo>
                  <a:pt x="0" y="10000"/>
                </a:moveTo>
                <a:lnTo>
                  <a:pt x="496" y="9647"/>
                </a:lnTo>
                <a:lnTo>
                  <a:pt x="1016" y="9339"/>
                </a:lnTo>
                <a:lnTo>
                  <a:pt x="1513" y="9030"/>
                </a:lnTo>
                <a:lnTo>
                  <a:pt x="2009" y="8678"/>
                </a:lnTo>
                <a:lnTo>
                  <a:pt x="2505" y="8370"/>
                </a:lnTo>
                <a:lnTo>
                  <a:pt x="3002" y="8017"/>
                </a:lnTo>
                <a:lnTo>
                  <a:pt x="3498" y="7709"/>
                </a:lnTo>
                <a:lnTo>
                  <a:pt x="3995" y="7136"/>
                </a:lnTo>
                <a:lnTo>
                  <a:pt x="4515" y="6519"/>
                </a:lnTo>
                <a:lnTo>
                  <a:pt x="5011" y="5947"/>
                </a:lnTo>
                <a:lnTo>
                  <a:pt x="5508" y="5330"/>
                </a:lnTo>
                <a:lnTo>
                  <a:pt x="6004" y="4757"/>
                </a:lnTo>
                <a:lnTo>
                  <a:pt x="6501" y="4140"/>
                </a:lnTo>
                <a:lnTo>
                  <a:pt x="6997" y="3568"/>
                </a:lnTo>
                <a:lnTo>
                  <a:pt x="7494" y="2951"/>
                </a:lnTo>
                <a:lnTo>
                  <a:pt x="8014" y="2378"/>
                </a:lnTo>
                <a:lnTo>
                  <a:pt x="8510" y="1806"/>
                </a:lnTo>
                <a:lnTo>
                  <a:pt x="9007" y="1189"/>
                </a:lnTo>
                <a:lnTo>
                  <a:pt x="9503" y="616"/>
                </a:lnTo>
                <a:lnTo>
                  <a:pt x="10000" y="0"/>
                </a:lnTo>
              </a:path>
            </a:pathLst>
          </a:cu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96" name="Freeform 36"/>
          <p:cNvSpPr>
            <a:spLocks/>
          </p:cNvSpPr>
          <p:nvPr/>
        </p:nvSpPr>
        <p:spPr bwMode="auto">
          <a:xfrm>
            <a:off x="1465263" y="4927600"/>
            <a:ext cx="5373687" cy="571500"/>
          </a:xfrm>
          <a:custGeom>
            <a:avLst/>
            <a:gdLst>
              <a:gd name="T0" fmla="+- 0 10000 10000"/>
              <a:gd name="T1" fmla="*/ T0 w 10000"/>
              <a:gd name="T2" fmla="+- 0 20000 10000"/>
              <a:gd name="T3" fmla="*/ 20000 h 10000"/>
              <a:gd name="T4" fmla="+- 0 10496 10000"/>
              <a:gd name="T5" fmla="*/ T4 w 10000"/>
              <a:gd name="T6" fmla="+- 0 19555 10000"/>
              <a:gd name="T7" fmla="*/ 19555 h 10000"/>
              <a:gd name="T8" fmla="+- 0 11016 10000"/>
              <a:gd name="T9" fmla="*/ T8 w 10000"/>
              <a:gd name="T10" fmla="+- 0 18888 10000"/>
              <a:gd name="T11" fmla="*/ 18888 h 10000"/>
              <a:gd name="T12" fmla="+- 0 11513 10000"/>
              <a:gd name="T13" fmla="*/ T12 w 10000"/>
              <a:gd name="T14" fmla="+- 0 18444 10000"/>
              <a:gd name="T15" fmla="*/ 18444 h 10000"/>
              <a:gd name="T16" fmla="+- 0 12009 10000"/>
              <a:gd name="T17" fmla="*/ T16 w 10000"/>
              <a:gd name="T18" fmla="+- 0 18000 10000"/>
              <a:gd name="T19" fmla="*/ 18000 h 10000"/>
              <a:gd name="T20" fmla="+- 0 12505 10000"/>
              <a:gd name="T21" fmla="*/ T20 w 10000"/>
              <a:gd name="T22" fmla="+- 0 17555 10000"/>
              <a:gd name="T23" fmla="*/ 17555 h 10000"/>
              <a:gd name="T24" fmla="+- 0 13002 10000"/>
              <a:gd name="T25" fmla="*/ T24 w 10000"/>
              <a:gd name="T26" fmla="+- 0 16888 10000"/>
              <a:gd name="T27" fmla="*/ 16888 h 10000"/>
              <a:gd name="T28" fmla="+- 0 13498 10000"/>
              <a:gd name="T29" fmla="*/ T28 w 10000"/>
              <a:gd name="T30" fmla="+- 0 16444 10000"/>
              <a:gd name="T31" fmla="*/ 16444 h 10000"/>
              <a:gd name="T32" fmla="+- 0 13995 10000"/>
              <a:gd name="T33" fmla="*/ T32 w 10000"/>
              <a:gd name="T34" fmla="+- 0 16000 10000"/>
              <a:gd name="T35" fmla="*/ 16000 h 10000"/>
              <a:gd name="T36" fmla="+- 0 14515 10000"/>
              <a:gd name="T37" fmla="*/ T36 w 10000"/>
              <a:gd name="T38" fmla="+- 0 15555 10000"/>
              <a:gd name="T39" fmla="*/ 15555 h 10000"/>
              <a:gd name="T40" fmla="+- 0 15011 10000"/>
              <a:gd name="T41" fmla="*/ T40 w 10000"/>
              <a:gd name="T42" fmla="+- 0 14888 10000"/>
              <a:gd name="T43" fmla="*/ 14888 h 10000"/>
              <a:gd name="T44" fmla="+- 0 15508 10000"/>
              <a:gd name="T45" fmla="*/ T44 w 10000"/>
              <a:gd name="T46" fmla="+- 0 14444 10000"/>
              <a:gd name="T47" fmla="*/ 14444 h 10000"/>
              <a:gd name="T48" fmla="+- 0 16004 10000"/>
              <a:gd name="T49" fmla="*/ T48 w 10000"/>
              <a:gd name="T50" fmla="+- 0 14000 10000"/>
              <a:gd name="T51" fmla="*/ 14000 h 10000"/>
              <a:gd name="T52" fmla="+- 0 16501 10000"/>
              <a:gd name="T53" fmla="*/ T52 w 10000"/>
              <a:gd name="T54" fmla="+- 0 13555 10000"/>
              <a:gd name="T55" fmla="*/ 13555 h 10000"/>
              <a:gd name="T56" fmla="+- 0 16997 10000"/>
              <a:gd name="T57" fmla="*/ T56 w 10000"/>
              <a:gd name="T58" fmla="+- 0 12888 10000"/>
              <a:gd name="T59" fmla="*/ 12888 h 10000"/>
              <a:gd name="T60" fmla="+- 0 17494 10000"/>
              <a:gd name="T61" fmla="*/ T60 w 10000"/>
              <a:gd name="T62" fmla="+- 0 12444 10000"/>
              <a:gd name="T63" fmla="*/ 12444 h 10000"/>
              <a:gd name="T64" fmla="+- 0 18014 10000"/>
              <a:gd name="T65" fmla="*/ T64 w 10000"/>
              <a:gd name="T66" fmla="+- 0 12000 10000"/>
              <a:gd name="T67" fmla="*/ 12000 h 10000"/>
              <a:gd name="T68" fmla="+- 0 18510 10000"/>
              <a:gd name="T69" fmla="*/ T68 w 10000"/>
              <a:gd name="T70" fmla="+- 0 11555 10000"/>
              <a:gd name="T71" fmla="*/ 11555 h 10000"/>
              <a:gd name="T72" fmla="+- 0 19007 10000"/>
              <a:gd name="T73" fmla="*/ T72 w 10000"/>
              <a:gd name="T74" fmla="+- 0 10888 10000"/>
              <a:gd name="T75" fmla="*/ 10888 h 10000"/>
              <a:gd name="T76" fmla="+- 0 19503 10000"/>
              <a:gd name="T77" fmla="*/ T76 w 10000"/>
              <a:gd name="T78" fmla="+- 0 10444 10000"/>
              <a:gd name="T79" fmla="*/ 10444 h 10000"/>
              <a:gd name="T80" fmla="+- 0 20000 10000"/>
              <a:gd name="T81" fmla="*/ T80 w 10000"/>
              <a:gd name="T82" fmla="+- 0 10000 10000"/>
              <a:gd name="T83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</a:cxnLst>
            <a:rect l="0" t="0" r="r" b="b"/>
            <a:pathLst>
              <a:path w="10000" h="10000">
                <a:moveTo>
                  <a:pt x="0" y="10000"/>
                </a:moveTo>
                <a:lnTo>
                  <a:pt x="496" y="9555"/>
                </a:lnTo>
                <a:lnTo>
                  <a:pt x="1016" y="8888"/>
                </a:lnTo>
                <a:lnTo>
                  <a:pt x="1513" y="8444"/>
                </a:lnTo>
                <a:lnTo>
                  <a:pt x="2009" y="8000"/>
                </a:lnTo>
                <a:lnTo>
                  <a:pt x="2505" y="7555"/>
                </a:lnTo>
                <a:lnTo>
                  <a:pt x="3002" y="6888"/>
                </a:lnTo>
                <a:lnTo>
                  <a:pt x="3498" y="6444"/>
                </a:lnTo>
                <a:lnTo>
                  <a:pt x="3995" y="6000"/>
                </a:lnTo>
                <a:lnTo>
                  <a:pt x="4515" y="5555"/>
                </a:lnTo>
                <a:lnTo>
                  <a:pt x="5011" y="4888"/>
                </a:lnTo>
                <a:lnTo>
                  <a:pt x="5508" y="4444"/>
                </a:lnTo>
                <a:lnTo>
                  <a:pt x="6004" y="4000"/>
                </a:lnTo>
                <a:lnTo>
                  <a:pt x="6501" y="3555"/>
                </a:lnTo>
                <a:lnTo>
                  <a:pt x="6997" y="2888"/>
                </a:lnTo>
                <a:lnTo>
                  <a:pt x="7494" y="2444"/>
                </a:lnTo>
                <a:lnTo>
                  <a:pt x="8014" y="2000"/>
                </a:lnTo>
                <a:lnTo>
                  <a:pt x="8510" y="1555"/>
                </a:lnTo>
                <a:lnTo>
                  <a:pt x="9007" y="888"/>
                </a:lnTo>
                <a:lnTo>
                  <a:pt x="9503" y="444"/>
                </a:lnTo>
                <a:lnTo>
                  <a:pt x="10000" y="0"/>
                </a:lnTo>
              </a:path>
            </a:pathLst>
          </a:cu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97" name="Freeform 37"/>
          <p:cNvSpPr>
            <a:spLocks/>
          </p:cNvSpPr>
          <p:nvPr/>
        </p:nvSpPr>
        <p:spPr bwMode="auto">
          <a:xfrm>
            <a:off x="1435100" y="5459413"/>
            <a:ext cx="50800" cy="66675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DD0805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98" name="Freeform 38"/>
          <p:cNvSpPr>
            <a:spLocks/>
          </p:cNvSpPr>
          <p:nvPr/>
        </p:nvSpPr>
        <p:spPr bwMode="auto">
          <a:xfrm>
            <a:off x="1701800" y="5357813"/>
            <a:ext cx="50800" cy="66675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DD0805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99" name="Freeform 39"/>
          <p:cNvSpPr>
            <a:spLocks/>
          </p:cNvSpPr>
          <p:nvPr/>
        </p:nvSpPr>
        <p:spPr bwMode="auto">
          <a:xfrm>
            <a:off x="1981200" y="52768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DD0805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00" name="Freeform 40"/>
          <p:cNvSpPr>
            <a:spLocks/>
          </p:cNvSpPr>
          <p:nvPr/>
        </p:nvSpPr>
        <p:spPr bwMode="auto">
          <a:xfrm>
            <a:off x="2247900" y="51879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DD0805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01" name="Freeform 41"/>
          <p:cNvSpPr>
            <a:spLocks/>
          </p:cNvSpPr>
          <p:nvPr/>
        </p:nvSpPr>
        <p:spPr bwMode="auto">
          <a:xfrm>
            <a:off x="2514600" y="50863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DD0805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02" name="Freeform 42"/>
          <p:cNvSpPr>
            <a:spLocks/>
          </p:cNvSpPr>
          <p:nvPr/>
        </p:nvSpPr>
        <p:spPr bwMode="auto">
          <a:xfrm>
            <a:off x="2781300" y="49974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DD0805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03" name="Freeform 43"/>
          <p:cNvSpPr>
            <a:spLocks/>
          </p:cNvSpPr>
          <p:nvPr/>
        </p:nvSpPr>
        <p:spPr bwMode="auto">
          <a:xfrm>
            <a:off x="3048000" y="48958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DD0805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04" name="Freeform 44"/>
          <p:cNvSpPr>
            <a:spLocks/>
          </p:cNvSpPr>
          <p:nvPr/>
        </p:nvSpPr>
        <p:spPr bwMode="auto">
          <a:xfrm>
            <a:off x="3314700" y="48069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DD0805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05" name="Freeform 45"/>
          <p:cNvSpPr>
            <a:spLocks/>
          </p:cNvSpPr>
          <p:nvPr/>
        </p:nvSpPr>
        <p:spPr bwMode="auto">
          <a:xfrm>
            <a:off x="3581400" y="46418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DD0805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06" name="Freeform 46"/>
          <p:cNvSpPr>
            <a:spLocks/>
          </p:cNvSpPr>
          <p:nvPr/>
        </p:nvSpPr>
        <p:spPr bwMode="auto">
          <a:xfrm>
            <a:off x="3860800" y="44640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DD0805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07" name="Freeform 47"/>
          <p:cNvSpPr>
            <a:spLocks/>
          </p:cNvSpPr>
          <p:nvPr/>
        </p:nvSpPr>
        <p:spPr bwMode="auto">
          <a:xfrm>
            <a:off x="4127500" y="42989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DD0805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08" name="Freeform 48"/>
          <p:cNvSpPr>
            <a:spLocks/>
          </p:cNvSpPr>
          <p:nvPr/>
        </p:nvSpPr>
        <p:spPr bwMode="auto">
          <a:xfrm>
            <a:off x="4394200" y="41211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DD0805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09" name="Freeform 49"/>
          <p:cNvSpPr>
            <a:spLocks/>
          </p:cNvSpPr>
          <p:nvPr/>
        </p:nvSpPr>
        <p:spPr bwMode="auto">
          <a:xfrm>
            <a:off x="4660900" y="39560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DD0805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0" name="Freeform 50"/>
          <p:cNvSpPr>
            <a:spLocks/>
          </p:cNvSpPr>
          <p:nvPr/>
        </p:nvSpPr>
        <p:spPr bwMode="auto">
          <a:xfrm>
            <a:off x="4927600" y="37782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DD0805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1" name="Freeform 51"/>
          <p:cNvSpPr>
            <a:spLocks/>
          </p:cNvSpPr>
          <p:nvPr/>
        </p:nvSpPr>
        <p:spPr bwMode="auto">
          <a:xfrm>
            <a:off x="5194300" y="36131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DD0805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2" name="Freeform 52"/>
          <p:cNvSpPr>
            <a:spLocks/>
          </p:cNvSpPr>
          <p:nvPr/>
        </p:nvSpPr>
        <p:spPr bwMode="auto">
          <a:xfrm>
            <a:off x="5461000" y="34353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DD0805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3" name="Freeform 53"/>
          <p:cNvSpPr>
            <a:spLocks/>
          </p:cNvSpPr>
          <p:nvPr/>
        </p:nvSpPr>
        <p:spPr bwMode="auto">
          <a:xfrm>
            <a:off x="5740400" y="32702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DD0805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4" name="Freeform 54"/>
          <p:cNvSpPr>
            <a:spLocks/>
          </p:cNvSpPr>
          <p:nvPr/>
        </p:nvSpPr>
        <p:spPr bwMode="auto">
          <a:xfrm>
            <a:off x="6007100" y="31051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DD0805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5" name="Freeform 55"/>
          <p:cNvSpPr>
            <a:spLocks/>
          </p:cNvSpPr>
          <p:nvPr/>
        </p:nvSpPr>
        <p:spPr bwMode="auto">
          <a:xfrm>
            <a:off x="6273800" y="29273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DD0805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6" name="Freeform 56"/>
          <p:cNvSpPr>
            <a:spLocks/>
          </p:cNvSpPr>
          <p:nvPr/>
        </p:nvSpPr>
        <p:spPr bwMode="auto">
          <a:xfrm>
            <a:off x="6540500" y="27622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DD0805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7" name="Freeform 57"/>
          <p:cNvSpPr>
            <a:spLocks/>
          </p:cNvSpPr>
          <p:nvPr/>
        </p:nvSpPr>
        <p:spPr bwMode="auto">
          <a:xfrm>
            <a:off x="6807200" y="25844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DD0805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8" name="Freeform 58"/>
          <p:cNvSpPr>
            <a:spLocks/>
          </p:cNvSpPr>
          <p:nvPr/>
        </p:nvSpPr>
        <p:spPr bwMode="auto">
          <a:xfrm>
            <a:off x="1435100" y="5459413"/>
            <a:ext cx="50800" cy="66675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00801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9" name="Freeform 59"/>
          <p:cNvSpPr>
            <a:spLocks/>
          </p:cNvSpPr>
          <p:nvPr/>
        </p:nvSpPr>
        <p:spPr bwMode="auto">
          <a:xfrm>
            <a:off x="1701800" y="5434013"/>
            <a:ext cx="50800" cy="66675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00801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20" name="Freeform 60"/>
          <p:cNvSpPr>
            <a:spLocks/>
          </p:cNvSpPr>
          <p:nvPr/>
        </p:nvSpPr>
        <p:spPr bwMode="auto">
          <a:xfrm>
            <a:off x="1981200" y="5395913"/>
            <a:ext cx="50800" cy="66675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00801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21" name="Freeform 61"/>
          <p:cNvSpPr>
            <a:spLocks/>
          </p:cNvSpPr>
          <p:nvPr/>
        </p:nvSpPr>
        <p:spPr bwMode="auto">
          <a:xfrm>
            <a:off x="2247900" y="5370513"/>
            <a:ext cx="50800" cy="66675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00801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22" name="Freeform 62"/>
          <p:cNvSpPr>
            <a:spLocks/>
          </p:cNvSpPr>
          <p:nvPr/>
        </p:nvSpPr>
        <p:spPr bwMode="auto">
          <a:xfrm>
            <a:off x="2514600" y="5345113"/>
            <a:ext cx="50800" cy="66675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00801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23" name="Freeform 63"/>
          <p:cNvSpPr>
            <a:spLocks/>
          </p:cNvSpPr>
          <p:nvPr/>
        </p:nvSpPr>
        <p:spPr bwMode="auto">
          <a:xfrm>
            <a:off x="2781300" y="5319713"/>
            <a:ext cx="50800" cy="66675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00801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24" name="Freeform 64"/>
          <p:cNvSpPr>
            <a:spLocks/>
          </p:cNvSpPr>
          <p:nvPr/>
        </p:nvSpPr>
        <p:spPr bwMode="auto">
          <a:xfrm>
            <a:off x="3048000" y="5281613"/>
            <a:ext cx="50800" cy="66675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00801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25" name="Freeform 65"/>
          <p:cNvSpPr>
            <a:spLocks/>
          </p:cNvSpPr>
          <p:nvPr/>
        </p:nvSpPr>
        <p:spPr bwMode="auto">
          <a:xfrm>
            <a:off x="3314700" y="52641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00801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26" name="Freeform 66"/>
          <p:cNvSpPr>
            <a:spLocks/>
          </p:cNvSpPr>
          <p:nvPr/>
        </p:nvSpPr>
        <p:spPr bwMode="auto">
          <a:xfrm>
            <a:off x="3581400" y="52387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00801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27" name="Freeform 67"/>
          <p:cNvSpPr>
            <a:spLocks/>
          </p:cNvSpPr>
          <p:nvPr/>
        </p:nvSpPr>
        <p:spPr bwMode="auto">
          <a:xfrm>
            <a:off x="3860800" y="52133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00801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28" name="Freeform 68"/>
          <p:cNvSpPr>
            <a:spLocks/>
          </p:cNvSpPr>
          <p:nvPr/>
        </p:nvSpPr>
        <p:spPr bwMode="auto">
          <a:xfrm>
            <a:off x="4127500" y="51752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00801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29" name="Freeform 69"/>
          <p:cNvSpPr>
            <a:spLocks/>
          </p:cNvSpPr>
          <p:nvPr/>
        </p:nvSpPr>
        <p:spPr bwMode="auto">
          <a:xfrm>
            <a:off x="4394200" y="51498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00801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30" name="Freeform 70"/>
          <p:cNvSpPr>
            <a:spLocks/>
          </p:cNvSpPr>
          <p:nvPr/>
        </p:nvSpPr>
        <p:spPr bwMode="auto">
          <a:xfrm>
            <a:off x="4660900" y="51244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00801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31" name="Freeform 71"/>
          <p:cNvSpPr>
            <a:spLocks/>
          </p:cNvSpPr>
          <p:nvPr/>
        </p:nvSpPr>
        <p:spPr bwMode="auto">
          <a:xfrm>
            <a:off x="4927600" y="50990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00801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32" name="Freeform 72"/>
          <p:cNvSpPr>
            <a:spLocks/>
          </p:cNvSpPr>
          <p:nvPr/>
        </p:nvSpPr>
        <p:spPr bwMode="auto">
          <a:xfrm>
            <a:off x="5194300" y="50609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00801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33" name="Freeform 73"/>
          <p:cNvSpPr>
            <a:spLocks/>
          </p:cNvSpPr>
          <p:nvPr/>
        </p:nvSpPr>
        <p:spPr bwMode="auto">
          <a:xfrm>
            <a:off x="5461000" y="50355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00801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34" name="Freeform 74"/>
          <p:cNvSpPr>
            <a:spLocks/>
          </p:cNvSpPr>
          <p:nvPr/>
        </p:nvSpPr>
        <p:spPr bwMode="auto">
          <a:xfrm>
            <a:off x="5740400" y="50101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00801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35" name="Freeform 75"/>
          <p:cNvSpPr>
            <a:spLocks/>
          </p:cNvSpPr>
          <p:nvPr/>
        </p:nvSpPr>
        <p:spPr bwMode="auto">
          <a:xfrm>
            <a:off x="6007100" y="49847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00801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36" name="Freeform 76"/>
          <p:cNvSpPr>
            <a:spLocks/>
          </p:cNvSpPr>
          <p:nvPr/>
        </p:nvSpPr>
        <p:spPr bwMode="auto">
          <a:xfrm>
            <a:off x="6273800" y="49466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00801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37" name="Freeform 77"/>
          <p:cNvSpPr>
            <a:spLocks/>
          </p:cNvSpPr>
          <p:nvPr/>
        </p:nvSpPr>
        <p:spPr bwMode="auto">
          <a:xfrm>
            <a:off x="6540500" y="49212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00801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38" name="Freeform 78"/>
          <p:cNvSpPr>
            <a:spLocks/>
          </p:cNvSpPr>
          <p:nvPr/>
        </p:nvSpPr>
        <p:spPr bwMode="auto">
          <a:xfrm>
            <a:off x="6807200" y="4895850"/>
            <a:ext cx="50800" cy="508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00801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39" name="Text Box 79"/>
          <p:cNvSpPr txBox="1">
            <a:spLocks noChangeArrowheads="1"/>
          </p:cNvSpPr>
          <p:nvPr/>
        </p:nvSpPr>
        <p:spPr bwMode="auto">
          <a:xfrm rot="20700000">
            <a:off x="828675" y="4441825"/>
            <a:ext cx="4064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ts val="2100"/>
              </a:lnSpc>
            </a:pPr>
            <a:r>
              <a:rPr lang="en-US" sz="1900">
                <a:solidFill>
                  <a:srgbClr val="053DE8"/>
                </a:solidFill>
                <a:latin typeface="Helvetica" charset="0"/>
              </a:rPr>
              <a:t>10</a:t>
            </a:r>
          </a:p>
        </p:txBody>
      </p:sp>
      <p:sp>
        <p:nvSpPr>
          <p:cNvPr id="1065040" name="Text Box 80"/>
          <p:cNvSpPr txBox="1">
            <a:spLocks noChangeArrowheads="1"/>
          </p:cNvSpPr>
          <p:nvPr/>
        </p:nvSpPr>
        <p:spPr bwMode="auto">
          <a:xfrm>
            <a:off x="6750050" y="5067300"/>
            <a:ext cx="5080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200"/>
              </a:lnSpc>
            </a:pPr>
            <a:r>
              <a:rPr lang="en-US" sz="1000" b="0">
                <a:latin typeface="Arial" charset="0"/>
              </a:rPr>
              <a:t>DRAM</a:t>
            </a:r>
          </a:p>
        </p:txBody>
      </p:sp>
      <p:sp>
        <p:nvSpPr>
          <p:cNvPr id="1065041" name="Text Box 81"/>
          <p:cNvSpPr txBox="1">
            <a:spLocks noChangeArrowheads="1"/>
          </p:cNvSpPr>
          <p:nvPr/>
        </p:nvSpPr>
        <p:spPr bwMode="auto">
          <a:xfrm>
            <a:off x="6864350" y="2590800"/>
            <a:ext cx="3810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300"/>
              </a:lnSpc>
            </a:pPr>
            <a:r>
              <a:rPr lang="en-US" sz="1000" b="0">
                <a:latin typeface="Geneva" charset="0"/>
              </a:rPr>
              <a:t>CPU</a:t>
            </a:r>
          </a:p>
        </p:txBody>
      </p:sp>
      <p:sp>
        <p:nvSpPr>
          <p:cNvPr id="1065042" name="Text Box 82"/>
          <p:cNvSpPr txBox="1">
            <a:spLocks noChangeArrowheads="1"/>
          </p:cNvSpPr>
          <p:nvPr/>
        </p:nvSpPr>
        <p:spPr bwMode="auto">
          <a:xfrm>
            <a:off x="101600" y="1824038"/>
            <a:ext cx="16129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900">
                <a:solidFill>
                  <a:srgbClr val="053DE8"/>
                </a:solidFill>
                <a:latin typeface="Helvetica" charset="0"/>
              </a:rPr>
              <a:t>Performance</a:t>
            </a:r>
          </a:p>
          <a:p>
            <a:pPr algn="ctr" eaLnBrk="1" hangingPunct="1"/>
            <a:r>
              <a:rPr lang="en-US" sz="1900">
                <a:solidFill>
                  <a:srgbClr val="053DE8"/>
                </a:solidFill>
                <a:latin typeface="Helvetica" charset="0"/>
              </a:rPr>
              <a:t>(1/latency)</a:t>
            </a:r>
          </a:p>
        </p:txBody>
      </p:sp>
      <p:sp>
        <p:nvSpPr>
          <p:cNvPr id="1065043" name="Text Box 83"/>
          <p:cNvSpPr txBox="1">
            <a:spLocks noChangeArrowheads="1"/>
          </p:cNvSpPr>
          <p:nvPr/>
        </p:nvSpPr>
        <p:spPr bwMode="auto">
          <a:xfrm rot="20700000">
            <a:off x="777875" y="3500438"/>
            <a:ext cx="5334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ts val="2100"/>
              </a:lnSpc>
            </a:pPr>
            <a:r>
              <a:rPr lang="en-US" sz="1900">
                <a:solidFill>
                  <a:srgbClr val="053DE8"/>
                </a:solidFill>
                <a:latin typeface="Helvetica" charset="0"/>
              </a:rPr>
              <a:t>100</a:t>
            </a:r>
          </a:p>
        </p:txBody>
      </p:sp>
      <p:sp>
        <p:nvSpPr>
          <p:cNvPr id="1065044" name="Text Box 84"/>
          <p:cNvSpPr txBox="1">
            <a:spLocks noChangeArrowheads="1"/>
          </p:cNvSpPr>
          <p:nvPr/>
        </p:nvSpPr>
        <p:spPr bwMode="auto">
          <a:xfrm rot="20700000">
            <a:off x="711200" y="2587625"/>
            <a:ext cx="6731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900">
                <a:solidFill>
                  <a:srgbClr val="053DE8"/>
                </a:solidFill>
                <a:latin typeface="Helvetica" charset="0"/>
              </a:rPr>
              <a:t>1000</a:t>
            </a:r>
          </a:p>
        </p:txBody>
      </p:sp>
      <p:sp>
        <p:nvSpPr>
          <p:cNvPr id="1065045" name="Text Box 85"/>
          <p:cNvSpPr txBox="1">
            <a:spLocks noChangeArrowheads="1"/>
          </p:cNvSpPr>
          <p:nvPr/>
        </p:nvSpPr>
        <p:spPr bwMode="auto">
          <a:xfrm rot="20279998">
            <a:off x="1501775" y="5627688"/>
            <a:ext cx="35718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ts val="2100"/>
              </a:lnSpc>
            </a:pPr>
            <a:r>
              <a:rPr lang="en-US" sz="1900">
                <a:solidFill>
                  <a:srgbClr val="053DE8"/>
                </a:solidFill>
                <a:latin typeface="Helvetica" charset="0"/>
              </a:rPr>
              <a:t>1980</a:t>
            </a:r>
          </a:p>
        </p:txBody>
      </p:sp>
      <p:sp>
        <p:nvSpPr>
          <p:cNvPr id="1065046" name="Text Box 86"/>
          <p:cNvSpPr txBox="1">
            <a:spLocks noChangeArrowheads="1"/>
          </p:cNvSpPr>
          <p:nvPr/>
        </p:nvSpPr>
        <p:spPr bwMode="auto">
          <a:xfrm rot="20279998">
            <a:off x="6810375" y="5627688"/>
            <a:ext cx="35718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ts val="2100"/>
              </a:lnSpc>
            </a:pPr>
            <a:r>
              <a:rPr lang="en-US" sz="1900">
                <a:solidFill>
                  <a:srgbClr val="053DE8"/>
                </a:solidFill>
                <a:latin typeface="Helvetica" charset="0"/>
              </a:rPr>
              <a:t>2000</a:t>
            </a:r>
          </a:p>
        </p:txBody>
      </p:sp>
      <p:sp>
        <p:nvSpPr>
          <p:cNvPr id="1065047" name="Text Box 87"/>
          <p:cNvSpPr txBox="1">
            <a:spLocks noChangeArrowheads="1"/>
          </p:cNvSpPr>
          <p:nvPr/>
        </p:nvSpPr>
        <p:spPr bwMode="auto">
          <a:xfrm rot="20279998">
            <a:off x="4117975" y="5627688"/>
            <a:ext cx="35718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ts val="2100"/>
              </a:lnSpc>
            </a:pPr>
            <a:r>
              <a:rPr lang="en-US" sz="1900">
                <a:solidFill>
                  <a:srgbClr val="053DE8"/>
                </a:solidFill>
                <a:latin typeface="Helvetica" charset="0"/>
              </a:rPr>
              <a:t>1990</a:t>
            </a:r>
          </a:p>
        </p:txBody>
      </p:sp>
      <p:sp>
        <p:nvSpPr>
          <p:cNvPr id="1065048" name="Text Box 88"/>
          <p:cNvSpPr txBox="1">
            <a:spLocks noChangeArrowheads="1"/>
          </p:cNvSpPr>
          <p:nvPr/>
        </p:nvSpPr>
        <p:spPr bwMode="auto">
          <a:xfrm>
            <a:off x="7569200" y="6396038"/>
            <a:ext cx="6477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>
                <a:solidFill>
                  <a:srgbClr val="053DE8"/>
                </a:solidFill>
                <a:latin typeface="Helvetica" charset="0"/>
              </a:rPr>
              <a:t>Year</a:t>
            </a:r>
          </a:p>
        </p:txBody>
      </p:sp>
      <p:grpSp>
        <p:nvGrpSpPr>
          <p:cNvPr id="1065049" name="Group 89"/>
          <p:cNvGrpSpPr>
            <a:grpSpLocks/>
          </p:cNvGrpSpPr>
          <p:nvPr/>
        </p:nvGrpSpPr>
        <p:grpSpPr bwMode="auto">
          <a:xfrm>
            <a:off x="5024438" y="3162300"/>
            <a:ext cx="2620962" cy="1765300"/>
            <a:chOff x="2769" y="1743"/>
            <a:chExt cx="1651" cy="1112"/>
          </a:xfrm>
        </p:grpSpPr>
        <p:sp>
          <p:nvSpPr>
            <p:cNvPr id="1065050" name="Text Box 90"/>
            <p:cNvSpPr txBox="1">
              <a:spLocks noChangeArrowheads="1"/>
            </p:cNvSpPr>
            <p:nvPr/>
          </p:nvSpPr>
          <p:spPr bwMode="auto">
            <a:xfrm>
              <a:off x="2769" y="2082"/>
              <a:ext cx="1651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lnSpc>
                  <a:spcPts val="2700"/>
                </a:lnSpc>
              </a:pPr>
              <a:r>
                <a:rPr lang="en-US" b="0">
                  <a:solidFill>
                    <a:srgbClr val="053DE8"/>
                  </a:solidFill>
                  <a:latin typeface="Marker Felt" charset="0"/>
                </a:rPr>
                <a:t>Gap grew 50% per year</a:t>
              </a:r>
            </a:p>
          </p:txBody>
        </p:sp>
        <p:sp>
          <p:nvSpPr>
            <p:cNvPr id="1065051" name="Line 91"/>
            <p:cNvSpPr>
              <a:spLocks noChangeShapeType="1"/>
            </p:cNvSpPr>
            <p:nvPr/>
          </p:nvSpPr>
          <p:spPr bwMode="auto">
            <a:xfrm rot="10800000">
              <a:off x="3444" y="1743"/>
              <a:ext cx="96" cy="312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052" name="Line 92"/>
            <p:cNvSpPr>
              <a:spLocks noChangeShapeType="1"/>
            </p:cNvSpPr>
            <p:nvPr/>
          </p:nvSpPr>
          <p:spPr bwMode="auto">
            <a:xfrm flipH="1">
              <a:off x="3388" y="2519"/>
              <a:ext cx="128" cy="336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053" name="Text Box 93"/>
          <p:cNvSpPr txBox="1">
            <a:spLocks noChangeArrowheads="1"/>
          </p:cNvSpPr>
          <p:nvPr/>
        </p:nvSpPr>
        <p:spPr bwMode="auto">
          <a:xfrm>
            <a:off x="1239838" y="1071563"/>
            <a:ext cx="58213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ts val="2700"/>
              </a:lnSpc>
            </a:pPr>
            <a:r>
              <a:rPr lang="en-US" b="0">
                <a:solidFill>
                  <a:srgbClr val="053DE8"/>
                </a:solidFill>
                <a:latin typeface="Marker Felt" charset="0"/>
              </a:rPr>
              <a:t>Q. How do architects address this gap? </a:t>
            </a:r>
          </a:p>
        </p:txBody>
      </p:sp>
      <p:sp>
        <p:nvSpPr>
          <p:cNvPr id="1065054" name="Text Box 94"/>
          <p:cNvSpPr txBox="1">
            <a:spLocks noChangeArrowheads="1"/>
          </p:cNvSpPr>
          <p:nvPr/>
        </p:nvSpPr>
        <p:spPr bwMode="auto">
          <a:xfrm>
            <a:off x="1779588" y="1498600"/>
            <a:ext cx="5395912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ts val="2700"/>
              </a:lnSpc>
            </a:pPr>
            <a:r>
              <a:rPr lang="en-US" b="0">
                <a:solidFill>
                  <a:srgbClr val="053DE8"/>
                </a:solidFill>
                <a:latin typeface="Marker Felt" charset="0"/>
              </a:rPr>
              <a:t>A. Put smaller, faster </a:t>
            </a:r>
            <a:r>
              <a:rPr lang="ja-JP" altLang="en-US" b="0">
                <a:solidFill>
                  <a:srgbClr val="053DE8"/>
                </a:solidFill>
                <a:latin typeface="Arial"/>
              </a:rPr>
              <a:t>“</a:t>
            </a:r>
            <a:r>
              <a:rPr lang="en-US" b="0">
                <a:solidFill>
                  <a:srgbClr val="053DE8"/>
                </a:solidFill>
                <a:latin typeface="Marker Felt" charset="0"/>
              </a:rPr>
              <a:t>cache</a:t>
            </a:r>
            <a:r>
              <a:rPr lang="ja-JP" altLang="en-US" b="0">
                <a:solidFill>
                  <a:srgbClr val="053DE8"/>
                </a:solidFill>
                <a:latin typeface="Arial"/>
              </a:rPr>
              <a:t>”</a:t>
            </a:r>
            <a:r>
              <a:rPr lang="en-US" b="0">
                <a:solidFill>
                  <a:srgbClr val="053DE8"/>
                </a:solidFill>
                <a:latin typeface="Marker Felt" charset="0"/>
              </a:rPr>
              <a:t> memories between CPU and DRAM. </a:t>
            </a:r>
          </a:p>
          <a:p>
            <a:pPr algn="ctr" eaLnBrk="1" hangingPunct="1">
              <a:lnSpc>
                <a:spcPts val="2700"/>
              </a:lnSpc>
            </a:pPr>
            <a:r>
              <a:rPr lang="en-US" b="0">
                <a:solidFill>
                  <a:srgbClr val="053DE8"/>
                </a:solidFill>
                <a:latin typeface="Marker Felt" charset="0"/>
              </a:rPr>
              <a:t>Create a </a:t>
            </a:r>
            <a:r>
              <a:rPr lang="ja-JP" altLang="en-US" b="0">
                <a:solidFill>
                  <a:srgbClr val="053DE8"/>
                </a:solidFill>
                <a:latin typeface="Arial"/>
              </a:rPr>
              <a:t>“</a:t>
            </a:r>
            <a:r>
              <a:rPr lang="en-US" b="0">
                <a:solidFill>
                  <a:srgbClr val="053DE8"/>
                </a:solidFill>
                <a:latin typeface="Marker Felt" charset="0"/>
              </a:rPr>
              <a:t>memory hierarchy</a:t>
            </a:r>
            <a:r>
              <a:rPr lang="ja-JP" altLang="en-US" b="0">
                <a:solidFill>
                  <a:srgbClr val="053DE8"/>
                </a:solidFill>
                <a:latin typeface="Arial"/>
              </a:rPr>
              <a:t>”</a:t>
            </a:r>
            <a:r>
              <a:rPr lang="en-US" b="0">
                <a:solidFill>
                  <a:srgbClr val="053DE8"/>
                </a:solidFill>
                <a:latin typeface="Marker Felt" charset="0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62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5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5425" y="293077"/>
            <a:ext cx="8918575" cy="1034072"/>
          </a:xfrm>
          <a:noFill/>
        </p:spPr>
        <p:txBody>
          <a:bodyPr>
            <a:noAutofit/>
          </a:bodyPr>
          <a:lstStyle/>
          <a:p>
            <a:pPr marL="25400" algn="l"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</a:tabLst>
            </a:pPr>
            <a:r>
              <a:rPr lang="en-US" sz="2800" dirty="0"/>
              <a:t>Q3: After a cache read miss, if there are no empty cache blocks, which block should be removed from the cache?</a:t>
            </a:r>
          </a:p>
        </p:txBody>
      </p:sp>
      <p:sp>
        <p:nvSpPr>
          <p:cNvPr id="1200132" name="Text Box 4"/>
          <p:cNvSpPr txBox="1">
            <a:spLocks noChangeArrowheads="1"/>
          </p:cNvSpPr>
          <p:nvPr/>
        </p:nvSpPr>
        <p:spPr bwMode="auto">
          <a:xfrm>
            <a:off x="492124" y="2518444"/>
            <a:ext cx="773906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 smtClean="0">
                <a:solidFill>
                  <a:srgbClr val="053DE8"/>
                </a:solidFill>
                <a:latin typeface="Marker Felt" charset="0"/>
              </a:rPr>
              <a:t>2. A </a:t>
            </a:r>
            <a:r>
              <a:rPr lang="en-US" sz="2200" dirty="0">
                <a:solidFill>
                  <a:srgbClr val="053DE8"/>
                </a:solidFill>
                <a:latin typeface="Marker Felt" charset="0"/>
              </a:rPr>
              <a:t>randomly chosen block?</a:t>
            </a:r>
          </a:p>
          <a:p>
            <a:pPr eaLnBrk="1" hangingPunct="1"/>
            <a:r>
              <a:rPr lang="en-US" sz="2200" dirty="0">
                <a:solidFill>
                  <a:srgbClr val="FF0000"/>
                </a:solidFill>
                <a:latin typeface="Marker Felt" charset="0"/>
              </a:rPr>
              <a:t>Easy to implement, how </a:t>
            </a:r>
            <a:r>
              <a:rPr lang="en-US" sz="2200" dirty="0" smtClean="0">
                <a:solidFill>
                  <a:srgbClr val="FF0000"/>
                </a:solidFill>
                <a:latin typeface="Marker Felt" charset="0"/>
              </a:rPr>
              <a:t>well </a:t>
            </a:r>
            <a:r>
              <a:rPr lang="en-US" sz="2200" dirty="0">
                <a:solidFill>
                  <a:srgbClr val="FF0000"/>
                </a:solidFill>
                <a:latin typeface="Marker Felt" charset="0"/>
              </a:rPr>
              <a:t>does it work?</a:t>
            </a:r>
          </a:p>
        </p:txBody>
      </p:sp>
      <p:sp>
        <p:nvSpPr>
          <p:cNvPr id="1200133" name="Text Box 5"/>
          <p:cNvSpPr txBox="1">
            <a:spLocks noChangeArrowheads="1"/>
          </p:cNvSpPr>
          <p:nvPr/>
        </p:nvSpPr>
        <p:spPr bwMode="auto">
          <a:xfrm>
            <a:off x="492124" y="1690562"/>
            <a:ext cx="846613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 eaLnBrk="1" hangingPunct="1">
              <a:buAutoNum type="arabicPeriod"/>
            </a:pPr>
            <a:r>
              <a:rPr lang="en-US" sz="2200" dirty="0" smtClean="0">
                <a:solidFill>
                  <a:srgbClr val="053DE8"/>
                </a:solidFill>
                <a:latin typeface="Marker Felt" charset="0"/>
              </a:rPr>
              <a:t>The </a:t>
            </a:r>
            <a:r>
              <a:rPr lang="en-US" sz="2200" dirty="0">
                <a:solidFill>
                  <a:srgbClr val="053DE8"/>
                </a:solidFill>
                <a:latin typeface="Marker Felt" charset="0"/>
              </a:rPr>
              <a:t>Least Recently Used (LRU) block? </a:t>
            </a:r>
            <a:endParaRPr lang="en-US" sz="2200" dirty="0" smtClean="0">
              <a:solidFill>
                <a:srgbClr val="053DE8"/>
              </a:solidFill>
              <a:latin typeface="Marker Felt" charset="0"/>
            </a:endParaRPr>
          </a:p>
          <a:p>
            <a:pPr eaLnBrk="1" hangingPunct="1"/>
            <a:r>
              <a:rPr lang="en-US" sz="2200" dirty="0" smtClean="0">
                <a:solidFill>
                  <a:srgbClr val="FF0000"/>
                </a:solidFill>
                <a:latin typeface="Marker Felt" charset="0"/>
              </a:rPr>
              <a:t>Appealing, but </a:t>
            </a:r>
            <a:r>
              <a:rPr lang="en-US" sz="2200" dirty="0">
                <a:solidFill>
                  <a:srgbClr val="FF0000"/>
                </a:solidFill>
                <a:latin typeface="Marker Felt" charset="0"/>
              </a:rPr>
              <a:t>hard to implement for high associativity</a:t>
            </a:r>
          </a:p>
        </p:txBody>
      </p:sp>
      <p:grpSp>
        <p:nvGrpSpPr>
          <p:cNvPr id="1200134" name="Group 6"/>
          <p:cNvGrpSpPr>
            <a:grpSpLocks/>
          </p:cNvGrpSpPr>
          <p:nvPr/>
        </p:nvGrpSpPr>
        <p:grpSpPr bwMode="auto">
          <a:xfrm>
            <a:off x="225425" y="3363334"/>
            <a:ext cx="6629400" cy="381000"/>
            <a:chOff x="109" y="2026"/>
            <a:chExt cx="4176" cy="240"/>
          </a:xfrm>
          <a:solidFill>
            <a:schemeClr val="accent2"/>
          </a:solidFill>
        </p:grpSpPr>
        <p:sp>
          <p:nvSpPr>
            <p:cNvPr id="1200157" name="Text Box 29"/>
            <p:cNvSpPr txBox="1">
              <a:spLocks noChangeArrowheads="1"/>
            </p:cNvSpPr>
            <p:nvPr/>
          </p:nvSpPr>
          <p:spPr bwMode="auto">
            <a:xfrm>
              <a:off x="109" y="2026"/>
              <a:ext cx="4176" cy="24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500" dirty="0">
                  <a:latin typeface="Helvetica" charset="0"/>
                </a:rPr>
                <a:t>Miss Rate for 2-way Set Associative Cache</a:t>
              </a:r>
            </a:p>
          </p:txBody>
        </p:sp>
      </p:grpSp>
      <p:sp>
        <p:nvSpPr>
          <p:cNvPr id="1200158" name="Text Box 30"/>
          <p:cNvSpPr txBox="1">
            <a:spLocks noChangeArrowheads="1"/>
          </p:cNvSpPr>
          <p:nvPr/>
        </p:nvSpPr>
        <p:spPr bwMode="auto">
          <a:xfrm>
            <a:off x="492124" y="5968487"/>
            <a:ext cx="47262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 smtClean="0">
                <a:solidFill>
                  <a:srgbClr val="053DE8"/>
                </a:solidFill>
                <a:latin typeface="Marker Felt" charset="0"/>
              </a:rPr>
              <a:t>Also, try other</a:t>
            </a:r>
            <a:r>
              <a:rPr lang="en-US" sz="2200" dirty="0">
                <a:solidFill>
                  <a:srgbClr val="053DE8"/>
                </a:solidFill>
                <a:latin typeface="Marker Felt" charset="0"/>
              </a:rPr>
              <a:t> </a:t>
            </a:r>
            <a:r>
              <a:rPr lang="en-US" sz="2200" dirty="0" smtClean="0">
                <a:solidFill>
                  <a:srgbClr val="053DE8"/>
                </a:solidFill>
                <a:latin typeface="Marker Felt" charset="0"/>
              </a:rPr>
              <a:t>LRU approx</a:t>
            </a:r>
            <a:r>
              <a:rPr lang="en-US" sz="2200" dirty="0">
                <a:solidFill>
                  <a:srgbClr val="053DE8"/>
                </a:solidFill>
                <a:latin typeface="Marker Felt" charset="0"/>
              </a:rPr>
              <a:t>.</a:t>
            </a:r>
          </a:p>
        </p:txBody>
      </p:sp>
      <p:graphicFrame>
        <p:nvGraphicFramePr>
          <p:cNvPr id="120013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45368"/>
              </p:ext>
            </p:extLst>
          </p:nvPr>
        </p:nvGraphicFramePr>
        <p:xfrm>
          <a:off x="2077243" y="3960280"/>
          <a:ext cx="5295900" cy="1989624"/>
        </p:xfrm>
        <a:graphic>
          <a:graphicData uri="http://schemas.openxmlformats.org/drawingml/2006/table">
            <a:tbl>
              <a:tblPr/>
              <a:tblGrid>
                <a:gridCol w="1765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65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65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1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Random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LRU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 KB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5.7%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5.2%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64 KB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2.0%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1.9%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256 KB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1.17%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1.15%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17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63500"/>
            <a:ext cx="8966200" cy="762000"/>
          </a:xfrm>
          <a:noFill/>
        </p:spPr>
        <p:txBody>
          <a:bodyPr/>
          <a:lstStyle/>
          <a:p>
            <a:pPr marL="25400"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</a:tabLst>
            </a:pPr>
            <a:r>
              <a:rPr lang="en-US" dirty="0"/>
              <a:t>Q4: What happens on a write?</a:t>
            </a:r>
          </a:p>
        </p:txBody>
      </p:sp>
      <p:graphicFrame>
        <p:nvGraphicFramePr>
          <p:cNvPr id="11980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20415"/>
              </p:ext>
            </p:extLst>
          </p:nvPr>
        </p:nvGraphicFramePr>
        <p:xfrm>
          <a:off x="774700" y="1177192"/>
          <a:ext cx="7569200" cy="4332229"/>
        </p:xfrm>
        <a:graphic>
          <a:graphicData uri="http://schemas.openxmlformats.org/drawingml/2006/table">
            <a:tbl>
              <a:tblPr/>
              <a:tblGrid>
                <a:gridCol w="2171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27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Write-Through</a:t>
                      </a:r>
                    </a:p>
                  </a:txBody>
                  <a:tcPr anchor="ctr" horzOverflow="overflow">
                    <a:lnL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Write-Back</a:t>
                      </a:r>
                    </a:p>
                  </a:txBody>
                  <a:tcPr anchor="ctr" horzOverflow="overflow">
                    <a:lnL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191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Policy</a:t>
                      </a:r>
                    </a:p>
                  </a:txBody>
                  <a:tcPr anchor="ctr" horzOverflow="overflow">
                    <a:lnL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 Data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written to cache block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2. also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written to lower-level memory</a:t>
                      </a:r>
                    </a:p>
                  </a:txBody>
                  <a:tcPr anchor="ctr" horzOverflow="overflow">
                    <a:lnL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 Write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only to the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cache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2. Update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lower level when a block falls out of the cache</a:t>
                      </a:r>
                    </a:p>
                  </a:txBody>
                  <a:tcPr anchor="ctr" horzOverflow="overflow">
                    <a:lnL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Debug</a:t>
                      </a:r>
                    </a:p>
                  </a:txBody>
                  <a:tcPr anchor="ctr" horzOverflow="overflow">
                    <a:lnL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Easy</a:t>
                      </a:r>
                    </a:p>
                  </a:txBody>
                  <a:tcPr anchor="ctr" horzOverflow="overflow">
                    <a:lnL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Hard</a:t>
                      </a:r>
                    </a:p>
                  </a:txBody>
                  <a:tcPr anchor="ctr" horzOverflow="overflow">
                    <a:lnL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9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Do read misses produce writes?</a:t>
                      </a:r>
                    </a:p>
                  </a:txBody>
                  <a:tcPr anchor="ctr" horzOverflow="overflow">
                    <a:lnL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</a:t>
                      </a:r>
                    </a:p>
                  </a:txBody>
                  <a:tcPr anchor="ctr" horzOverflow="overflow">
                    <a:lnL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Yes(write when replace)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Do repeated writes make it to lower level?</a:t>
                      </a:r>
                    </a:p>
                  </a:txBody>
                  <a:tcPr anchor="ctr" horzOverflow="overflow">
                    <a:lnL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Yes</a:t>
                      </a:r>
                    </a:p>
                  </a:txBody>
                  <a:tcPr anchor="ctr" horzOverflow="overflow">
                    <a:lnL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</a:t>
                      </a:r>
                    </a:p>
                  </a:txBody>
                  <a:tcPr anchor="ctr" horzOverflow="overflow">
                    <a:lnL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98109" name="Text Box 29"/>
          <p:cNvSpPr txBox="1">
            <a:spLocks noChangeArrowheads="1"/>
          </p:cNvSpPr>
          <p:nvPr/>
        </p:nvSpPr>
        <p:spPr bwMode="auto">
          <a:xfrm>
            <a:off x="581025" y="5643562"/>
            <a:ext cx="795655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200" dirty="0">
                <a:solidFill>
                  <a:srgbClr val="053DE8"/>
                </a:solidFill>
                <a:latin typeface="Marker Felt" charset="0"/>
              </a:rPr>
              <a:t>Additional option -- let writes to an un-cached address allocate a new cache line (</a:t>
            </a:r>
            <a:r>
              <a:rPr lang="ja-JP" altLang="en-US" sz="2200" dirty="0">
                <a:solidFill>
                  <a:srgbClr val="053DE8"/>
                </a:solidFill>
                <a:latin typeface="Arial"/>
              </a:rPr>
              <a:t>“</a:t>
            </a:r>
            <a:r>
              <a:rPr lang="en-US" sz="2200" dirty="0">
                <a:solidFill>
                  <a:srgbClr val="053DE8"/>
                </a:solidFill>
                <a:latin typeface="Marker Felt" charset="0"/>
              </a:rPr>
              <a:t>write-allocate</a:t>
            </a:r>
            <a:r>
              <a:rPr lang="ja-JP" altLang="en-US" sz="2200" dirty="0">
                <a:solidFill>
                  <a:srgbClr val="053DE8"/>
                </a:solidFill>
                <a:latin typeface="Arial"/>
              </a:rPr>
              <a:t>”</a:t>
            </a:r>
            <a:r>
              <a:rPr lang="en-US" sz="2200" dirty="0">
                <a:solidFill>
                  <a:srgbClr val="053DE8"/>
                </a:solidFill>
                <a:latin typeface="Marker Felt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596249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9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63500"/>
            <a:ext cx="8966200" cy="685800"/>
          </a:xfrm>
          <a:noFill/>
        </p:spPr>
        <p:txBody>
          <a:bodyPr>
            <a:normAutofit fontScale="90000"/>
          </a:bodyPr>
          <a:lstStyle/>
          <a:p>
            <a:pPr marL="25400"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</a:tabLst>
            </a:pPr>
            <a:r>
              <a:rPr lang="en-US"/>
              <a:t>   Write Buffers for Write-Through Caches</a:t>
            </a:r>
          </a:p>
        </p:txBody>
      </p:sp>
      <p:sp>
        <p:nvSpPr>
          <p:cNvPr id="1199107" name="Freeform 3"/>
          <p:cNvSpPr>
            <a:spLocks/>
          </p:cNvSpPr>
          <p:nvPr/>
        </p:nvSpPr>
        <p:spPr bwMode="auto">
          <a:xfrm flipH="1">
            <a:off x="-241300" y="4222750"/>
            <a:ext cx="450850" cy="40005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1"/>
          </a:solidFill>
          <a:ln w="9525">
            <a:solidFill>
              <a:srgbClr val="FFFF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9108" name="Text Box 4"/>
          <p:cNvSpPr txBox="1">
            <a:spLocks noChangeArrowheads="1"/>
          </p:cNvSpPr>
          <p:nvPr/>
        </p:nvSpPr>
        <p:spPr bwMode="auto">
          <a:xfrm>
            <a:off x="831850" y="3832225"/>
            <a:ext cx="36258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00" dirty="0">
                <a:solidFill>
                  <a:srgbClr val="053DE8"/>
                </a:solidFill>
                <a:latin typeface="Marker Felt" charset="0"/>
              </a:rPr>
              <a:t>Q. Why a write buffer ? </a:t>
            </a:r>
          </a:p>
        </p:txBody>
      </p:sp>
      <p:grpSp>
        <p:nvGrpSpPr>
          <p:cNvPr id="1199109" name="Group 5"/>
          <p:cNvGrpSpPr>
            <a:grpSpLocks/>
          </p:cNvGrpSpPr>
          <p:nvPr/>
        </p:nvGrpSpPr>
        <p:grpSpPr bwMode="auto">
          <a:xfrm>
            <a:off x="2057400" y="1117600"/>
            <a:ext cx="5003800" cy="1244600"/>
            <a:chOff x="1134" y="616"/>
            <a:chExt cx="3152" cy="784"/>
          </a:xfrm>
        </p:grpSpPr>
        <p:sp>
          <p:nvSpPr>
            <p:cNvPr id="1199110" name="Freeform 6"/>
            <p:cNvSpPr>
              <a:spLocks/>
            </p:cNvSpPr>
            <p:nvPr/>
          </p:nvSpPr>
          <p:spPr bwMode="auto">
            <a:xfrm>
              <a:off x="1134" y="616"/>
              <a:ext cx="800" cy="608"/>
            </a:xfrm>
            <a:custGeom>
              <a:avLst/>
              <a:gdLst>
                <a:gd name="T0" fmla="+- 0 10000 10000"/>
                <a:gd name="T1" fmla="*/ T0 w 10000"/>
                <a:gd name="T2" fmla="+- 0 10000 10000"/>
                <a:gd name="T3" fmla="*/ 10000 h 10000"/>
                <a:gd name="T4" fmla="+- 0 20000 10000"/>
                <a:gd name="T5" fmla="*/ T4 w 10000"/>
                <a:gd name="T6" fmla="+- 0 10000 10000"/>
                <a:gd name="T7" fmla="*/ 10000 h 10000"/>
                <a:gd name="T8" fmla="+- 0 20000 10000"/>
                <a:gd name="T9" fmla="*/ T8 w 10000"/>
                <a:gd name="T10" fmla="+- 0 20000 10000"/>
                <a:gd name="T11" fmla="*/ 20000 h 10000"/>
                <a:gd name="T12" fmla="+- 0 10000 10000"/>
                <a:gd name="T13" fmla="*/ T12 w 10000"/>
                <a:gd name="T14" fmla="+- 0 20000 10000"/>
                <a:gd name="T15" fmla="*/ 20000 h 10000"/>
                <a:gd name="T16" fmla="+- 0 10000 10000"/>
                <a:gd name="T17" fmla="*/ T16 w 10000"/>
                <a:gd name="T18" fmla="+- 0 10000 10000"/>
                <a:gd name="T19" fmla="*/ 10000 h 100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lose/>
                  <a:moveTo>
                    <a:pt x="0" y="0"/>
                  </a:moveTo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9111" name="Text Box 7"/>
            <p:cNvSpPr txBox="1">
              <a:spLocks noChangeArrowheads="1"/>
            </p:cNvSpPr>
            <p:nvPr/>
          </p:nvSpPr>
          <p:spPr bwMode="auto">
            <a:xfrm>
              <a:off x="1226" y="824"/>
              <a:ext cx="61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0"/>
                </a:spcBef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spcBef>
                  <a:spcPct val="0"/>
                </a:spcBef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spcBef>
                  <a:spcPct val="0"/>
                </a:spcBef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spcBef>
                  <a:spcPct val="0"/>
                </a:spcBef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spcBef>
                  <a:spcPct val="0"/>
                </a:spcBef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ts val="1900"/>
                </a:lnSpc>
              </a:pPr>
              <a:r>
                <a:rPr lang="en-US" sz="1600"/>
                <a:t>Processor</a:t>
              </a:r>
            </a:p>
          </p:txBody>
        </p:sp>
        <p:sp>
          <p:nvSpPr>
            <p:cNvPr id="1199112" name="Freeform 8"/>
            <p:cNvSpPr>
              <a:spLocks/>
            </p:cNvSpPr>
            <p:nvPr/>
          </p:nvSpPr>
          <p:spPr bwMode="auto">
            <a:xfrm>
              <a:off x="2670" y="616"/>
              <a:ext cx="560" cy="368"/>
            </a:xfrm>
            <a:custGeom>
              <a:avLst/>
              <a:gdLst>
                <a:gd name="T0" fmla="+- 0 10000 10000"/>
                <a:gd name="T1" fmla="*/ T0 w 10000"/>
                <a:gd name="T2" fmla="+- 0 10000 10000"/>
                <a:gd name="T3" fmla="*/ 10000 h 10000"/>
                <a:gd name="T4" fmla="+- 0 20000 10000"/>
                <a:gd name="T5" fmla="*/ T4 w 10000"/>
                <a:gd name="T6" fmla="+- 0 10000 10000"/>
                <a:gd name="T7" fmla="*/ 10000 h 10000"/>
                <a:gd name="T8" fmla="+- 0 20000 10000"/>
                <a:gd name="T9" fmla="*/ T8 w 10000"/>
                <a:gd name="T10" fmla="+- 0 20000 10000"/>
                <a:gd name="T11" fmla="*/ 20000 h 10000"/>
                <a:gd name="T12" fmla="+- 0 10000 10000"/>
                <a:gd name="T13" fmla="*/ T12 w 10000"/>
                <a:gd name="T14" fmla="+- 0 20000 10000"/>
                <a:gd name="T15" fmla="*/ 20000 h 10000"/>
                <a:gd name="T16" fmla="+- 0 10000 10000"/>
                <a:gd name="T17" fmla="*/ T16 w 10000"/>
                <a:gd name="T18" fmla="+- 0 10000 10000"/>
                <a:gd name="T19" fmla="*/ 10000 h 100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lose/>
                  <a:moveTo>
                    <a:pt x="0" y="0"/>
                  </a:moveTo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9113" name="Text Box 9"/>
            <p:cNvSpPr txBox="1">
              <a:spLocks noChangeArrowheads="1"/>
            </p:cNvSpPr>
            <p:nvPr/>
          </p:nvSpPr>
          <p:spPr bwMode="auto">
            <a:xfrm>
              <a:off x="2738" y="728"/>
              <a:ext cx="424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0"/>
                </a:spcBef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spcBef>
                  <a:spcPct val="0"/>
                </a:spcBef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spcBef>
                  <a:spcPct val="0"/>
                </a:spcBef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spcBef>
                  <a:spcPct val="0"/>
                </a:spcBef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spcBef>
                  <a:spcPct val="0"/>
                </a:spcBef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ts val="1900"/>
                </a:lnSpc>
              </a:pPr>
              <a:r>
                <a:rPr lang="en-US" sz="1600"/>
                <a:t>Cache</a:t>
              </a:r>
            </a:p>
          </p:txBody>
        </p:sp>
        <p:sp>
          <p:nvSpPr>
            <p:cNvPr id="1199114" name="Freeform 10"/>
            <p:cNvSpPr>
              <a:spLocks/>
            </p:cNvSpPr>
            <p:nvPr/>
          </p:nvSpPr>
          <p:spPr bwMode="auto">
            <a:xfrm>
              <a:off x="2670" y="1048"/>
              <a:ext cx="560" cy="176"/>
            </a:xfrm>
            <a:custGeom>
              <a:avLst/>
              <a:gdLst>
                <a:gd name="T0" fmla="+- 0 10000 10000"/>
                <a:gd name="T1" fmla="*/ T0 w 10000"/>
                <a:gd name="T2" fmla="+- 0 10000 10000"/>
                <a:gd name="T3" fmla="*/ 10000 h 10000"/>
                <a:gd name="T4" fmla="+- 0 20000 10000"/>
                <a:gd name="T5" fmla="*/ T4 w 10000"/>
                <a:gd name="T6" fmla="+- 0 10000 10000"/>
                <a:gd name="T7" fmla="*/ 10000 h 10000"/>
                <a:gd name="T8" fmla="+- 0 20000 10000"/>
                <a:gd name="T9" fmla="*/ T8 w 10000"/>
                <a:gd name="T10" fmla="+- 0 20000 10000"/>
                <a:gd name="T11" fmla="*/ 20000 h 10000"/>
                <a:gd name="T12" fmla="+- 0 10000 10000"/>
                <a:gd name="T13" fmla="*/ T12 w 10000"/>
                <a:gd name="T14" fmla="+- 0 20000 10000"/>
                <a:gd name="T15" fmla="*/ 20000 h 10000"/>
                <a:gd name="T16" fmla="+- 0 10000 10000"/>
                <a:gd name="T17" fmla="*/ T16 w 10000"/>
                <a:gd name="T18" fmla="+- 0 10000 10000"/>
                <a:gd name="T19" fmla="*/ 10000 h 100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lose/>
                  <a:moveTo>
                    <a:pt x="0" y="0"/>
                  </a:moveTo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9115" name="Line 11"/>
            <p:cNvSpPr>
              <a:spLocks noChangeShapeType="1"/>
            </p:cNvSpPr>
            <p:nvPr/>
          </p:nvSpPr>
          <p:spPr bwMode="auto">
            <a:xfrm>
              <a:off x="2802" y="1048"/>
              <a:ext cx="8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9116" name="Line 12"/>
            <p:cNvSpPr>
              <a:spLocks noChangeShapeType="1"/>
            </p:cNvSpPr>
            <p:nvPr/>
          </p:nvSpPr>
          <p:spPr bwMode="auto">
            <a:xfrm>
              <a:off x="2946" y="1048"/>
              <a:ext cx="8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9117" name="Line 13"/>
            <p:cNvSpPr>
              <a:spLocks noChangeShapeType="1"/>
            </p:cNvSpPr>
            <p:nvPr/>
          </p:nvSpPr>
          <p:spPr bwMode="auto">
            <a:xfrm>
              <a:off x="3090" y="1048"/>
              <a:ext cx="8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9118" name="Line 14"/>
            <p:cNvSpPr>
              <a:spLocks noChangeShapeType="1"/>
            </p:cNvSpPr>
            <p:nvPr/>
          </p:nvSpPr>
          <p:spPr bwMode="auto">
            <a:xfrm>
              <a:off x="2382" y="1132"/>
              <a:ext cx="272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9119" name="Line 15"/>
            <p:cNvSpPr>
              <a:spLocks noChangeShapeType="1"/>
            </p:cNvSpPr>
            <p:nvPr/>
          </p:nvSpPr>
          <p:spPr bwMode="auto">
            <a:xfrm>
              <a:off x="1950" y="796"/>
              <a:ext cx="704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9120" name="Text Box 16"/>
            <p:cNvSpPr txBox="1">
              <a:spLocks noChangeArrowheads="1"/>
            </p:cNvSpPr>
            <p:nvPr/>
          </p:nvSpPr>
          <p:spPr bwMode="auto">
            <a:xfrm>
              <a:off x="2618" y="1256"/>
              <a:ext cx="79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0"/>
                </a:spcBef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spcBef>
                  <a:spcPct val="0"/>
                </a:spcBef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spcBef>
                  <a:spcPct val="0"/>
                </a:spcBef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spcBef>
                  <a:spcPct val="0"/>
                </a:spcBef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spcBef>
                  <a:spcPct val="0"/>
                </a:spcBef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ts val="1900"/>
                </a:lnSpc>
              </a:pPr>
              <a:r>
                <a:rPr lang="en-US" sz="1600"/>
                <a:t>Write Buffer</a:t>
              </a:r>
            </a:p>
          </p:txBody>
        </p:sp>
        <p:sp>
          <p:nvSpPr>
            <p:cNvPr id="1199121" name="Freeform 17"/>
            <p:cNvSpPr>
              <a:spLocks/>
            </p:cNvSpPr>
            <p:nvPr/>
          </p:nvSpPr>
          <p:spPr bwMode="auto">
            <a:xfrm>
              <a:off x="3630" y="616"/>
              <a:ext cx="656" cy="608"/>
            </a:xfrm>
            <a:custGeom>
              <a:avLst/>
              <a:gdLst>
                <a:gd name="T0" fmla="+- 0 10000 10000"/>
                <a:gd name="T1" fmla="*/ T0 w 10000"/>
                <a:gd name="T2" fmla="+- 0 10000 10000"/>
                <a:gd name="T3" fmla="*/ 10000 h 10000"/>
                <a:gd name="T4" fmla="+- 0 20000 10000"/>
                <a:gd name="T5" fmla="*/ T4 w 10000"/>
                <a:gd name="T6" fmla="+- 0 10000 10000"/>
                <a:gd name="T7" fmla="*/ 10000 h 10000"/>
                <a:gd name="T8" fmla="+- 0 20000 10000"/>
                <a:gd name="T9" fmla="*/ T8 w 10000"/>
                <a:gd name="T10" fmla="+- 0 20000 10000"/>
                <a:gd name="T11" fmla="*/ 20000 h 10000"/>
                <a:gd name="T12" fmla="+- 0 10000 10000"/>
                <a:gd name="T13" fmla="*/ T12 w 10000"/>
                <a:gd name="T14" fmla="+- 0 20000 10000"/>
                <a:gd name="T15" fmla="*/ 20000 h 10000"/>
                <a:gd name="T16" fmla="+- 0 10000 10000"/>
                <a:gd name="T17" fmla="*/ T16 w 10000"/>
                <a:gd name="T18" fmla="+- 0 10000 10000"/>
                <a:gd name="T19" fmla="*/ 10000 h 100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lose/>
                  <a:moveTo>
                    <a:pt x="0" y="0"/>
                  </a:moveTo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9122" name="Text Box 18"/>
            <p:cNvSpPr txBox="1">
              <a:spLocks noChangeArrowheads="1"/>
            </p:cNvSpPr>
            <p:nvPr/>
          </p:nvSpPr>
          <p:spPr bwMode="auto">
            <a:xfrm>
              <a:off x="3666" y="696"/>
              <a:ext cx="572" cy="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0"/>
                </a:spcBef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spcBef>
                  <a:spcPct val="0"/>
                </a:spcBef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spcBef>
                  <a:spcPct val="0"/>
                </a:spcBef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spcBef>
                  <a:spcPct val="0"/>
                </a:spcBef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spcBef>
                  <a:spcPct val="0"/>
                </a:spcBef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lnSpc>
                  <a:spcPts val="1900"/>
                </a:lnSpc>
              </a:pPr>
              <a:r>
                <a:rPr lang="en-US" sz="1600"/>
                <a:t>Lower Level Memory</a:t>
              </a:r>
            </a:p>
          </p:txBody>
        </p:sp>
        <p:sp>
          <p:nvSpPr>
            <p:cNvPr id="1199123" name="Line 19"/>
            <p:cNvSpPr>
              <a:spLocks noChangeShapeType="1"/>
            </p:cNvSpPr>
            <p:nvPr/>
          </p:nvSpPr>
          <p:spPr bwMode="auto">
            <a:xfrm>
              <a:off x="3246" y="1132"/>
              <a:ext cx="368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9124" name="Line 20"/>
            <p:cNvSpPr>
              <a:spLocks noChangeShapeType="1"/>
            </p:cNvSpPr>
            <p:nvPr/>
          </p:nvSpPr>
          <p:spPr bwMode="auto">
            <a:xfrm>
              <a:off x="3246" y="796"/>
              <a:ext cx="368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9125" name="Line 21"/>
            <p:cNvSpPr>
              <a:spLocks noChangeShapeType="1"/>
            </p:cNvSpPr>
            <p:nvPr/>
          </p:nvSpPr>
          <p:spPr bwMode="auto">
            <a:xfrm>
              <a:off x="2370" y="808"/>
              <a:ext cx="8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9126" name="Group 22"/>
          <p:cNvGrpSpPr>
            <a:grpSpLocks/>
          </p:cNvGrpSpPr>
          <p:nvPr/>
        </p:nvGrpSpPr>
        <p:grpSpPr bwMode="auto">
          <a:xfrm>
            <a:off x="895350" y="1600200"/>
            <a:ext cx="7346950" cy="2003425"/>
            <a:chOff x="493" y="882"/>
            <a:chExt cx="4628" cy="1262"/>
          </a:xfrm>
        </p:grpSpPr>
        <p:sp>
          <p:nvSpPr>
            <p:cNvPr id="1199127" name="Freeform 23"/>
            <p:cNvSpPr>
              <a:spLocks/>
            </p:cNvSpPr>
            <p:nvPr/>
          </p:nvSpPr>
          <p:spPr bwMode="auto">
            <a:xfrm>
              <a:off x="2681" y="882"/>
              <a:ext cx="824" cy="568"/>
            </a:xfrm>
            <a:custGeom>
              <a:avLst/>
              <a:gdLst>
                <a:gd name="T0" fmla="+- 0 18221 10444"/>
                <a:gd name="T1" fmla="*/ T0 w 9111"/>
                <a:gd name="T2" fmla="+- 0 11778 10444"/>
                <a:gd name="T3" fmla="*/ 11778 h 9111"/>
                <a:gd name="T4" fmla="+- 0 18221 10444"/>
                <a:gd name="T5" fmla="*/ T4 w 9111"/>
                <a:gd name="T6" fmla="+- 0 18221 10444"/>
                <a:gd name="T7" fmla="*/ 18221 h 9111"/>
                <a:gd name="T8" fmla="+- 0 11778 10444"/>
                <a:gd name="T9" fmla="*/ T8 w 9111"/>
                <a:gd name="T10" fmla="+- 0 18221 10444"/>
                <a:gd name="T11" fmla="*/ 18221 h 9111"/>
                <a:gd name="T12" fmla="+- 0 11778 10444"/>
                <a:gd name="T13" fmla="*/ T12 w 9111"/>
                <a:gd name="T14" fmla="+- 0 11778 10444"/>
                <a:gd name="T15" fmla="*/ 11778 h 9111"/>
                <a:gd name="T16" fmla="+- 0 18221 10444"/>
                <a:gd name="T17" fmla="*/ T16 w 9111"/>
                <a:gd name="T18" fmla="+- 0 11778 10444"/>
                <a:gd name="T19" fmla="*/ 11778 h 9111"/>
                <a:gd name="T20" fmla="+- 0 18221 10444"/>
                <a:gd name="T21" fmla="*/ T20 w 9111"/>
                <a:gd name="T22" fmla="+- 0 11778 10444"/>
                <a:gd name="T23" fmla="*/ 11778 h 911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9111" h="9111">
                  <a:moveTo>
                    <a:pt x="7777" y="1334"/>
                  </a:moveTo>
                  <a:cubicBezTo>
                    <a:pt x="9556" y="3113"/>
                    <a:pt x="9556" y="5998"/>
                    <a:pt x="7777" y="7777"/>
                  </a:cubicBezTo>
                  <a:cubicBezTo>
                    <a:pt x="5998" y="9556"/>
                    <a:pt x="3113" y="9556"/>
                    <a:pt x="1334" y="7777"/>
                  </a:cubicBezTo>
                  <a:cubicBezTo>
                    <a:pt x="-445" y="5998"/>
                    <a:pt x="-445" y="3113"/>
                    <a:pt x="1334" y="1334"/>
                  </a:cubicBezTo>
                  <a:cubicBezTo>
                    <a:pt x="3113" y="-445"/>
                    <a:pt x="5998" y="-445"/>
                    <a:pt x="7777" y="1334"/>
                  </a:cubicBezTo>
                  <a:close/>
                  <a:moveTo>
                    <a:pt x="7777" y="1334"/>
                  </a:moveTo>
                </a:path>
              </a:pathLst>
            </a:custGeom>
            <a:noFill/>
            <a:ln w="25400">
              <a:solidFill>
                <a:srgbClr val="053DE8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9128" name="Line 24"/>
            <p:cNvSpPr>
              <a:spLocks noChangeShapeType="1"/>
            </p:cNvSpPr>
            <p:nvPr/>
          </p:nvSpPr>
          <p:spPr bwMode="auto">
            <a:xfrm rot="10800000" flipH="1">
              <a:off x="2361" y="1346"/>
              <a:ext cx="312" cy="224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>
              <a:outerShdw blurRad="63500" dist="76199" dir="3420002" algn="ctr" rotWithShape="0">
                <a:srgbClr val="053DE8">
                  <a:alpha val="25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9129" name="Text Box 25"/>
            <p:cNvSpPr txBox="1">
              <a:spLocks noChangeArrowheads="1"/>
            </p:cNvSpPr>
            <p:nvPr/>
          </p:nvSpPr>
          <p:spPr bwMode="auto">
            <a:xfrm>
              <a:off x="493" y="1568"/>
              <a:ext cx="4628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3000" dirty="0">
                  <a:latin typeface="Helvetica" charset="0"/>
                </a:rPr>
                <a:t>Holds data awaiting write-through to </a:t>
              </a:r>
            </a:p>
            <a:p>
              <a:pPr algn="ctr" eaLnBrk="1" hangingPunct="1"/>
              <a:r>
                <a:rPr lang="en-US" sz="3000" dirty="0">
                  <a:latin typeface="Helvetica" charset="0"/>
                </a:rPr>
                <a:t>lower level memory</a:t>
              </a:r>
            </a:p>
          </p:txBody>
        </p:sp>
      </p:grpSp>
      <p:sp>
        <p:nvSpPr>
          <p:cNvPr id="1199130" name="Text Box 26"/>
          <p:cNvSpPr txBox="1">
            <a:spLocks noChangeArrowheads="1"/>
          </p:cNvSpPr>
          <p:nvPr/>
        </p:nvSpPr>
        <p:spPr bwMode="auto">
          <a:xfrm>
            <a:off x="4857750" y="3883025"/>
            <a:ext cx="362585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>
                <a:solidFill>
                  <a:srgbClr val="053DE8"/>
                </a:solidFill>
                <a:latin typeface="Marker Felt" charset="0"/>
              </a:rPr>
              <a:t>A. So CPU doesn</a:t>
            </a:r>
            <a:r>
              <a:rPr lang="ja-JP" altLang="en-US" sz="2200">
                <a:solidFill>
                  <a:srgbClr val="053DE8"/>
                </a:solidFill>
                <a:latin typeface="Arial"/>
              </a:rPr>
              <a:t>’</a:t>
            </a:r>
            <a:r>
              <a:rPr lang="en-US" sz="2200">
                <a:solidFill>
                  <a:srgbClr val="053DE8"/>
                </a:solidFill>
                <a:latin typeface="Marker Felt" charset="0"/>
              </a:rPr>
              <a:t>t stall </a:t>
            </a:r>
          </a:p>
        </p:txBody>
      </p:sp>
      <p:sp>
        <p:nvSpPr>
          <p:cNvPr id="1199131" name="Text Box 27"/>
          <p:cNvSpPr txBox="1">
            <a:spLocks noChangeArrowheads="1"/>
          </p:cNvSpPr>
          <p:nvPr/>
        </p:nvSpPr>
        <p:spPr bwMode="auto">
          <a:xfrm>
            <a:off x="857250" y="4416425"/>
            <a:ext cx="3625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00" dirty="0">
                <a:solidFill>
                  <a:srgbClr val="053DE8"/>
                </a:solidFill>
                <a:latin typeface="Marker Felt" charset="0"/>
              </a:rPr>
              <a:t>Q. Why a buffer, why not just one register ?</a:t>
            </a:r>
          </a:p>
        </p:txBody>
      </p:sp>
      <p:sp>
        <p:nvSpPr>
          <p:cNvPr id="1199132" name="Text Box 28"/>
          <p:cNvSpPr txBox="1">
            <a:spLocks noChangeArrowheads="1"/>
          </p:cNvSpPr>
          <p:nvPr/>
        </p:nvSpPr>
        <p:spPr bwMode="auto">
          <a:xfrm>
            <a:off x="4870450" y="4441825"/>
            <a:ext cx="3625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00">
                <a:solidFill>
                  <a:srgbClr val="053DE8"/>
                </a:solidFill>
                <a:latin typeface="Marker Felt" charset="0"/>
              </a:rPr>
              <a:t>A. Bursts of writes are</a:t>
            </a:r>
          </a:p>
          <a:p>
            <a:pPr eaLnBrk="1" hangingPunct="1"/>
            <a:r>
              <a:rPr lang="en-US" sz="2600">
                <a:solidFill>
                  <a:srgbClr val="053DE8"/>
                </a:solidFill>
                <a:latin typeface="Marker Felt" charset="0"/>
              </a:rPr>
              <a:t>common.</a:t>
            </a:r>
          </a:p>
        </p:txBody>
      </p:sp>
      <p:sp>
        <p:nvSpPr>
          <p:cNvPr id="1199133" name="Text Box 29"/>
          <p:cNvSpPr txBox="1">
            <a:spLocks noChangeArrowheads="1"/>
          </p:cNvSpPr>
          <p:nvPr/>
        </p:nvSpPr>
        <p:spPr bwMode="auto">
          <a:xfrm>
            <a:off x="844550" y="5381625"/>
            <a:ext cx="3778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00">
                <a:solidFill>
                  <a:srgbClr val="053DE8"/>
                </a:solidFill>
                <a:latin typeface="Marker Felt" charset="0"/>
              </a:rPr>
              <a:t>Q. Are Read After Write (RAW) hazards an issue for write buffer?</a:t>
            </a:r>
          </a:p>
        </p:txBody>
      </p:sp>
      <p:sp>
        <p:nvSpPr>
          <p:cNvPr id="1199134" name="Text Box 30"/>
          <p:cNvSpPr txBox="1">
            <a:spLocks noChangeArrowheads="1"/>
          </p:cNvSpPr>
          <p:nvPr/>
        </p:nvSpPr>
        <p:spPr bwMode="auto">
          <a:xfrm>
            <a:off x="4857750" y="5381625"/>
            <a:ext cx="4286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00">
                <a:solidFill>
                  <a:srgbClr val="053DE8"/>
                </a:solidFill>
                <a:latin typeface="Marker Felt" charset="0"/>
              </a:rPr>
              <a:t>A. Yes!  Drain buffer before next read, or send read 1</a:t>
            </a:r>
            <a:r>
              <a:rPr lang="en-US" sz="2600" baseline="30000">
                <a:solidFill>
                  <a:srgbClr val="053DE8"/>
                </a:solidFill>
                <a:latin typeface="Marker Felt" charset="0"/>
              </a:rPr>
              <a:t>st</a:t>
            </a:r>
            <a:r>
              <a:rPr lang="en-US" sz="2600">
                <a:solidFill>
                  <a:srgbClr val="053DE8"/>
                </a:solidFill>
                <a:latin typeface="Marker Felt" charset="0"/>
              </a:rPr>
              <a:t> after check write buffers.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4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9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9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9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9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9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108" grpId="0" autoUpdateAnimBg="0"/>
      <p:bldP spid="1199130" grpId="0" autoUpdateAnimBg="0"/>
      <p:bldP spid="1199131" grpId="0" autoUpdateAnimBg="0"/>
      <p:bldP spid="1199132" grpId="0" autoUpdateAnimBg="0"/>
      <p:bldP spid="1199133" grpId="0" autoUpdateAnimBg="0"/>
      <p:bldP spid="119913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50800"/>
            <a:ext cx="8382000" cy="762000"/>
          </a:xfrm>
        </p:spPr>
        <p:txBody>
          <a:bodyPr>
            <a:normAutofit fontScale="90000"/>
          </a:bodyPr>
          <a:lstStyle/>
          <a:p>
            <a:pPr marL="25400"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</a:tabLst>
            </a:pPr>
            <a:r>
              <a:rPr lang="en-US"/>
              <a:t>1977: DRAM faster than microprocessors</a:t>
            </a:r>
          </a:p>
        </p:txBody>
      </p:sp>
      <p:grpSp>
        <p:nvGrpSpPr>
          <p:cNvPr id="1063939" name="Group 3"/>
          <p:cNvGrpSpPr>
            <a:grpSpLocks/>
          </p:cNvGrpSpPr>
          <p:nvPr/>
        </p:nvGrpSpPr>
        <p:grpSpPr bwMode="auto">
          <a:xfrm>
            <a:off x="12700" y="2260600"/>
            <a:ext cx="6769100" cy="3778250"/>
            <a:chOff x="7" y="1245"/>
            <a:chExt cx="4264" cy="2380"/>
          </a:xfrm>
        </p:grpSpPr>
        <p:pic>
          <p:nvPicPr>
            <p:cNvPr id="106394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" y="1245"/>
              <a:ext cx="4264" cy="2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063941" name="Freeform 5"/>
            <p:cNvSpPr>
              <a:spLocks/>
            </p:cNvSpPr>
            <p:nvPr/>
          </p:nvSpPr>
          <p:spPr bwMode="auto">
            <a:xfrm>
              <a:off x="359" y="3269"/>
              <a:ext cx="2860" cy="356"/>
            </a:xfrm>
            <a:custGeom>
              <a:avLst/>
              <a:gdLst>
                <a:gd name="T0" fmla="+- 0 10000 10000"/>
                <a:gd name="T1" fmla="*/ T0 w 10000"/>
                <a:gd name="T2" fmla="+- 0 10000 10000"/>
                <a:gd name="T3" fmla="*/ 10000 h 10000"/>
                <a:gd name="T4" fmla="+- 0 20000 10000"/>
                <a:gd name="T5" fmla="*/ T4 w 10000"/>
                <a:gd name="T6" fmla="+- 0 10000 10000"/>
                <a:gd name="T7" fmla="*/ 10000 h 10000"/>
                <a:gd name="T8" fmla="+- 0 20000 10000"/>
                <a:gd name="T9" fmla="*/ T8 w 10000"/>
                <a:gd name="T10" fmla="+- 0 20000 10000"/>
                <a:gd name="T11" fmla="*/ 20000 h 10000"/>
                <a:gd name="T12" fmla="+- 0 10000 10000"/>
                <a:gd name="T13" fmla="*/ T12 w 10000"/>
                <a:gd name="T14" fmla="+- 0 20000 10000"/>
                <a:gd name="T15" fmla="*/ 20000 h 10000"/>
                <a:gd name="T16" fmla="+- 0 10000 10000"/>
                <a:gd name="T17" fmla="*/ T16 w 10000"/>
                <a:gd name="T18" fmla="+- 0 10000 10000"/>
                <a:gd name="T19" fmla="*/ 10000 h 100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639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989013"/>
            <a:ext cx="5307013" cy="136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1063943" name="Group 7"/>
          <p:cNvGrpSpPr>
            <a:grpSpLocks/>
          </p:cNvGrpSpPr>
          <p:nvPr/>
        </p:nvGrpSpPr>
        <p:grpSpPr bwMode="auto">
          <a:xfrm>
            <a:off x="927100" y="1016000"/>
            <a:ext cx="8189913" cy="5664200"/>
            <a:chOff x="511" y="560"/>
            <a:chExt cx="5159" cy="3568"/>
          </a:xfrm>
        </p:grpSpPr>
        <p:grpSp>
          <p:nvGrpSpPr>
            <p:cNvPr id="1063944" name="Group 8"/>
            <p:cNvGrpSpPr>
              <a:grpSpLocks/>
            </p:cNvGrpSpPr>
            <p:nvPr/>
          </p:nvGrpSpPr>
          <p:grpSpPr bwMode="auto">
            <a:xfrm>
              <a:off x="3885" y="560"/>
              <a:ext cx="1785" cy="3552"/>
              <a:chOff x="3463" y="560"/>
              <a:chExt cx="1785" cy="3552"/>
            </a:xfrm>
          </p:grpSpPr>
          <p:sp>
            <p:nvSpPr>
              <p:cNvPr id="1063945" name="Text Box 9"/>
              <p:cNvSpPr txBox="1">
                <a:spLocks noChangeArrowheads="1"/>
              </p:cNvSpPr>
              <p:nvPr/>
            </p:nvSpPr>
            <p:spPr bwMode="auto">
              <a:xfrm>
                <a:off x="3489" y="560"/>
                <a:ext cx="1672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0"/>
                  </a:spcBef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>
                  <a:spcBef>
                    <a:spcPct val="0"/>
                  </a:spcBef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spcBef>
                    <a:spcPct val="0"/>
                  </a:spcBef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spcBef>
                    <a:spcPct val="0"/>
                  </a:spcBef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spcBef>
                    <a:spcPct val="0"/>
                  </a:spcBef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700">
                    <a:latin typeface="Helvetica" charset="0"/>
                  </a:rPr>
                  <a:t> Apple ][ (1977)</a:t>
                </a:r>
              </a:p>
            </p:txBody>
          </p:sp>
          <p:pic>
            <p:nvPicPr>
              <p:cNvPr id="1063946" name="Picture 10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3" y="1592"/>
                <a:ext cx="1785" cy="2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063947" name="Group 11"/>
            <p:cNvGrpSpPr>
              <a:grpSpLocks/>
            </p:cNvGrpSpPr>
            <p:nvPr/>
          </p:nvGrpSpPr>
          <p:grpSpPr bwMode="auto">
            <a:xfrm>
              <a:off x="511" y="3248"/>
              <a:ext cx="2320" cy="880"/>
              <a:chOff x="511" y="2912"/>
              <a:chExt cx="2320" cy="880"/>
            </a:xfrm>
          </p:grpSpPr>
          <p:pic>
            <p:nvPicPr>
              <p:cNvPr id="1063948" name="Picture 1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" y="2912"/>
                <a:ext cx="2320" cy="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1063949" name="Text Box 13"/>
              <p:cNvSpPr txBox="1">
                <a:spLocks noChangeArrowheads="1"/>
              </p:cNvSpPr>
              <p:nvPr/>
            </p:nvSpPr>
            <p:spPr bwMode="auto">
              <a:xfrm>
                <a:off x="1799" y="2912"/>
                <a:ext cx="624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0"/>
                  </a:spcBef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>
                  <a:spcBef>
                    <a:spcPct val="0"/>
                  </a:spcBef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spcBef>
                    <a:spcPct val="0"/>
                  </a:spcBef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spcBef>
                    <a:spcPct val="0"/>
                  </a:spcBef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spcBef>
                    <a:spcPct val="0"/>
                  </a:spcBef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lnSpc>
                    <a:spcPts val="1400"/>
                  </a:lnSpc>
                </a:pPr>
                <a:r>
                  <a:rPr lang="en-US" sz="1500">
                    <a:solidFill>
                      <a:srgbClr val="053DE8"/>
                    </a:solidFill>
                    <a:latin typeface="Helvetica" charset="0"/>
                  </a:rPr>
                  <a:t>Steve </a:t>
                </a:r>
              </a:p>
              <a:p>
                <a:pPr algn="ctr" eaLnBrk="1" hangingPunct="1">
                  <a:lnSpc>
                    <a:spcPts val="1400"/>
                  </a:lnSpc>
                </a:pPr>
                <a:r>
                  <a:rPr lang="en-US" sz="1500">
                    <a:solidFill>
                      <a:srgbClr val="053DE8"/>
                    </a:solidFill>
                    <a:latin typeface="Helvetica" charset="0"/>
                  </a:rPr>
                  <a:t>Wozniak</a:t>
                </a:r>
              </a:p>
            </p:txBody>
          </p:sp>
          <p:sp>
            <p:nvSpPr>
              <p:cNvPr id="1063950" name="Text Box 14"/>
              <p:cNvSpPr txBox="1">
                <a:spLocks noChangeArrowheads="1"/>
              </p:cNvSpPr>
              <p:nvPr/>
            </p:nvSpPr>
            <p:spPr bwMode="auto">
              <a:xfrm>
                <a:off x="951" y="3016"/>
                <a:ext cx="664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0"/>
                  </a:spcBef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>
                  <a:spcBef>
                    <a:spcPct val="0"/>
                  </a:spcBef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spcBef>
                    <a:spcPct val="0"/>
                  </a:spcBef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spcBef>
                    <a:spcPct val="0"/>
                  </a:spcBef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spcBef>
                    <a:spcPct val="0"/>
                  </a:spcBef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lnSpc>
                    <a:spcPts val="1500"/>
                  </a:lnSpc>
                </a:pPr>
                <a:r>
                  <a:rPr lang="en-US" sz="1600">
                    <a:solidFill>
                      <a:srgbClr val="053DE8"/>
                    </a:solidFill>
                    <a:latin typeface="Helvetica" charset="0"/>
                  </a:rPr>
                  <a:t>Steve Jobs</a:t>
                </a:r>
              </a:p>
            </p:txBody>
          </p:sp>
        </p:grpSp>
      </p:grpSp>
      <p:grpSp>
        <p:nvGrpSpPr>
          <p:cNvPr id="1063951" name="Group 15"/>
          <p:cNvGrpSpPr>
            <a:grpSpLocks/>
          </p:cNvGrpSpPr>
          <p:nvPr/>
        </p:nvGrpSpPr>
        <p:grpSpPr bwMode="auto">
          <a:xfrm>
            <a:off x="6324600" y="1638300"/>
            <a:ext cx="2654300" cy="2413000"/>
            <a:chOff x="3486" y="903"/>
            <a:chExt cx="1672" cy="1520"/>
          </a:xfrm>
        </p:grpSpPr>
        <p:sp>
          <p:nvSpPr>
            <p:cNvPr id="1063952" name="Text Box 16"/>
            <p:cNvSpPr txBox="1">
              <a:spLocks noChangeArrowheads="1"/>
            </p:cNvSpPr>
            <p:nvPr/>
          </p:nvSpPr>
          <p:spPr bwMode="auto">
            <a:xfrm>
              <a:off x="3486" y="903"/>
              <a:ext cx="167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700">
                  <a:solidFill>
                    <a:srgbClr val="053DE8"/>
                  </a:solidFill>
                  <a:latin typeface="Helvetica" charset="0"/>
                </a:rPr>
                <a:t> CPU: 1000 ns</a:t>
              </a:r>
            </a:p>
          </p:txBody>
        </p:sp>
        <p:sp>
          <p:nvSpPr>
            <p:cNvPr id="1063953" name="Freeform 17"/>
            <p:cNvSpPr>
              <a:spLocks/>
            </p:cNvSpPr>
            <p:nvPr/>
          </p:nvSpPr>
          <p:spPr bwMode="auto">
            <a:xfrm>
              <a:off x="4286" y="2127"/>
              <a:ext cx="399" cy="296"/>
            </a:xfrm>
            <a:custGeom>
              <a:avLst/>
              <a:gdLst>
                <a:gd name="T0" fmla="+- 0 18221 10444"/>
                <a:gd name="T1" fmla="*/ T0 w 9111"/>
                <a:gd name="T2" fmla="+- 0 11778 10444"/>
                <a:gd name="T3" fmla="*/ 11778 h 9111"/>
                <a:gd name="T4" fmla="+- 0 18221 10444"/>
                <a:gd name="T5" fmla="*/ T4 w 9111"/>
                <a:gd name="T6" fmla="+- 0 18221 10444"/>
                <a:gd name="T7" fmla="*/ 18221 h 9111"/>
                <a:gd name="T8" fmla="+- 0 11778 10444"/>
                <a:gd name="T9" fmla="*/ T8 w 9111"/>
                <a:gd name="T10" fmla="+- 0 18221 10444"/>
                <a:gd name="T11" fmla="*/ 18221 h 9111"/>
                <a:gd name="T12" fmla="+- 0 11778 10444"/>
                <a:gd name="T13" fmla="*/ T12 w 9111"/>
                <a:gd name="T14" fmla="+- 0 11778 10444"/>
                <a:gd name="T15" fmla="*/ 11778 h 9111"/>
                <a:gd name="T16" fmla="+- 0 18221 10444"/>
                <a:gd name="T17" fmla="*/ T16 w 9111"/>
                <a:gd name="T18" fmla="+- 0 11778 10444"/>
                <a:gd name="T19" fmla="*/ 11778 h 9111"/>
                <a:gd name="T20" fmla="+- 0 18221 10444"/>
                <a:gd name="T21" fmla="*/ T20 w 9111"/>
                <a:gd name="T22" fmla="+- 0 11778 10444"/>
                <a:gd name="T23" fmla="*/ 11778 h 911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9111" h="9111">
                  <a:moveTo>
                    <a:pt x="7777" y="1334"/>
                  </a:moveTo>
                  <a:cubicBezTo>
                    <a:pt x="9556" y="3113"/>
                    <a:pt x="9556" y="5998"/>
                    <a:pt x="7777" y="7777"/>
                  </a:cubicBezTo>
                  <a:cubicBezTo>
                    <a:pt x="5998" y="9556"/>
                    <a:pt x="3113" y="9556"/>
                    <a:pt x="1334" y="7777"/>
                  </a:cubicBezTo>
                  <a:cubicBezTo>
                    <a:pt x="-445" y="5998"/>
                    <a:pt x="-445" y="3113"/>
                    <a:pt x="1334" y="1334"/>
                  </a:cubicBezTo>
                  <a:cubicBezTo>
                    <a:pt x="3113" y="-445"/>
                    <a:pt x="5998" y="-445"/>
                    <a:pt x="7777" y="1334"/>
                  </a:cubicBezTo>
                  <a:close/>
                  <a:moveTo>
                    <a:pt x="7777" y="1334"/>
                  </a:moveTo>
                </a:path>
              </a:pathLst>
            </a:custGeom>
            <a:noFill/>
            <a:ln w="25400">
              <a:solidFill>
                <a:srgbClr val="FFCC00"/>
              </a:solidFill>
              <a:prstDash val="solid"/>
              <a:round/>
              <a:headEnd/>
              <a:tailEnd/>
            </a:ln>
            <a:effectLst>
              <a:outerShdw blurRad="63500" dist="63499" dir="2339991" algn="ctr" rotWithShape="0">
                <a:srgbClr val="0D0D0D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3954" name="Group 18"/>
          <p:cNvGrpSpPr>
            <a:grpSpLocks/>
          </p:cNvGrpSpPr>
          <p:nvPr/>
        </p:nvGrpSpPr>
        <p:grpSpPr bwMode="auto">
          <a:xfrm>
            <a:off x="4730750" y="2082800"/>
            <a:ext cx="4248150" cy="4759325"/>
            <a:chOff x="2607" y="1148"/>
            <a:chExt cx="2676" cy="2998"/>
          </a:xfrm>
        </p:grpSpPr>
        <p:grpSp>
          <p:nvGrpSpPr>
            <p:cNvPr id="1063955" name="Group 19"/>
            <p:cNvGrpSpPr>
              <a:grpSpLocks/>
            </p:cNvGrpSpPr>
            <p:nvPr/>
          </p:nvGrpSpPr>
          <p:grpSpPr bwMode="auto">
            <a:xfrm>
              <a:off x="2607" y="3599"/>
              <a:ext cx="980" cy="547"/>
              <a:chOff x="2607" y="3292"/>
              <a:chExt cx="980" cy="547"/>
            </a:xfrm>
          </p:grpSpPr>
          <p:pic>
            <p:nvPicPr>
              <p:cNvPr id="1063956" name="Picture 2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5" y="3292"/>
                <a:ext cx="963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063957" name="Picture 21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7" y="3666"/>
                <a:ext cx="9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063958" name="Text Box 22"/>
            <p:cNvSpPr txBox="1">
              <a:spLocks noChangeArrowheads="1"/>
            </p:cNvSpPr>
            <p:nvPr/>
          </p:nvSpPr>
          <p:spPr bwMode="auto">
            <a:xfrm>
              <a:off x="3611" y="1148"/>
              <a:ext cx="167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700">
                  <a:solidFill>
                    <a:srgbClr val="053DE8"/>
                  </a:solidFill>
                  <a:latin typeface="Helvetica" charset="0"/>
                </a:rPr>
                <a:t> DRAM: 400 ns</a:t>
              </a:r>
            </a:p>
          </p:txBody>
        </p:sp>
        <p:sp>
          <p:nvSpPr>
            <p:cNvPr id="1063959" name="Freeform 23"/>
            <p:cNvSpPr>
              <a:spLocks/>
            </p:cNvSpPr>
            <p:nvPr/>
          </p:nvSpPr>
          <p:spPr bwMode="auto">
            <a:xfrm>
              <a:off x="4195" y="2484"/>
              <a:ext cx="880" cy="695"/>
            </a:xfrm>
            <a:custGeom>
              <a:avLst/>
              <a:gdLst>
                <a:gd name="T0" fmla="+- 0 18221 10444"/>
                <a:gd name="T1" fmla="*/ T0 w 9111"/>
                <a:gd name="T2" fmla="+- 0 11778 10444"/>
                <a:gd name="T3" fmla="*/ 11778 h 9111"/>
                <a:gd name="T4" fmla="+- 0 18221 10444"/>
                <a:gd name="T5" fmla="*/ T4 w 9111"/>
                <a:gd name="T6" fmla="+- 0 18221 10444"/>
                <a:gd name="T7" fmla="*/ 18221 h 9111"/>
                <a:gd name="T8" fmla="+- 0 11778 10444"/>
                <a:gd name="T9" fmla="*/ T8 w 9111"/>
                <a:gd name="T10" fmla="+- 0 18221 10444"/>
                <a:gd name="T11" fmla="*/ 18221 h 9111"/>
                <a:gd name="T12" fmla="+- 0 11778 10444"/>
                <a:gd name="T13" fmla="*/ T12 w 9111"/>
                <a:gd name="T14" fmla="+- 0 11778 10444"/>
                <a:gd name="T15" fmla="*/ 11778 h 9111"/>
                <a:gd name="T16" fmla="+- 0 18221 10444"/>
                <a:gd name="T17" fmla="*/ T16 w 9111"/>
                <a:gd name="T18" fmla="+- 0 11778 10444"/>
                <a:gd name="T19" fmla="*/ 11778 h 9111"/>
                <a:gd name="T20" fmla="+- 0 18221 10444"/>
                <a:gd name="T21" fmla="*/ T20 w 9111"/>
                <a:gd name="T22" fmla="+- 0 11778 10444"/>
                <a:gd name="T23" fmla="*/ 11778 h 911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9111" h="9111">
                  <a:moveTo>
                    <a:pt x="7777" y="1334"/>
                  </a:moveTo>
                  <a:cubicBezTo>
                    <a:pt x="9556" y="3113"/>
                    <a:pt x="9556" y="5998"/>
                    <a:pt x="7777" y="7777"/>
                  </a:cubicBezTo>
                  <a:cubicBezTo>
                    <a:pt x="5998" y="9556"/>
                    <a:pt x="3113" y="9556"/>
                    <a:pt x="1334" y="7777"/>
                  </a:cubicBezTo>
                  <a:cubicBezTo>
                    <a:pt x="-445" y="5998"/>
                    <a:pt x="-445" y="3113"/>
                    <a:pt x="1334" y="1334"/>
                  </a:cubicBezTo>
                  <a:cubicBezTo>
                    <a:pt x="3113" y="-445"/>
                    <a:pt x="5998" y="-445"/>
                    <a:pt x="7777" y="1334"/>
                  </a:cubicBezTo>
                  <a:close/>
                  <a:moveTo>
                    <a:pt x="7777" y="1334"/>
                  </a:moveTo>
                </a:path>
              </a:pathLst>
            </a:custGeom>
            <a:noFill/>
            <a:ln w="25400">
              <a:solidFill>
                <a:srgbClr val="FFCC00"/>
              </a:solidFill>
              <a:prstDash val="solid"/>
              <a:round/>
              <a:headEnd/>
              <a:tailEnd/>
            </a:ln>
            <a:effectLst>
              <a:outerShdw blurRad="63500" dist="63499" dir="2339991" algn="ctr" rotWithShape="0">
                <a:srgbClr val="0D0D0D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67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169863"/>
            <a:ext cx="8883650" cy="409575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Levels of the Memory Hierarchy</a:t>
            </a:r>
          </a:p>
        </p:txBody>
      </p:sp>
      <p:sp>
        <p:nvSpPr>
          <p:cNvPr id="1133571" name="Rectangle 3"/>
          <p:cNvSpPr>
            <a:spLocks noChangeArrowheads="1"/>
          </p:cNvSpPr>
          <p:nvPr/>
        </p:nvSpPr>
        <p:spPr bwMode="auto">
          <a:xfrm>
            <a:off x="419100" y="1460500"/>
            <a:ext cx="136048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 i="1">
                <a:solidFill>
                  <a:schemeClr val="tx1"/>
                </a:solidFill>
                <a:latin typeface="Comic Sans MS" charset="0"/>
              </a:rPr>
              <a:t>CPU Registers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  <a:latin typeface="Comic Sans MS" charset="0"/>
              </a:rPr>
              <a:t>100s Bytes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  <a:latin typeface="Comic Sans MS" charset="0"/>
              </a:rPr>
              <a:t>&lt;10s ns</a:t>
            </a:r>
          </a:p>
        </p:txBody>
      </p:sp>
      <p:sp>
        <p:nvSpPr>
          <p:cNvPr id="1133572" name="Rectangle 4"/>
          <p:cNvSpPr>
            <a:spLocks noChangeArrowheads="1"/>
          </p:cNvSpPr>
          <p:nvPr/>
        </p:nvSpPr>
        <p:spPr bwMode="auto">
          <a:xfrm>
            <a:off x="419100" y="2286000"/>
            <a:ext cx="130651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 i="1">
                <a:solidFill>
                  <a:schemeClr val="tx1"/>
                </a:solidFill>
                <a:latin typeface="Comic Sans MS" charset="0"/>
              </a:rPr>
              <a:t>Cache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  <a:latin typeface="Comic Sans MS" charset="0"/>
              </a:rPr>
              <a:t>K Bytes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  <a:latin typeface="Comic Sans MS" charset="0"/>
              </a:rPr>
              <a:t>10-100 ns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  <a:latin typeface="Comic Sans MS" charset="0"/>
              </a:rPr>
              <a:t>1-0.1 cents/bit</a:t>
            </a:r>
          </a:p>
        </p:txBody>
      </p:sp>
      <p:sp>
        <p:nvSpPr>
          <p:cNvPr id="1133573" name="Rectangle 5"/>
          <p:cNvSpPr>
            <a:spLocks noChangeArrowheads="1"/>
          </p:cNvSpPr>
          <p:nvPr/>
        </p:nvSpPr>
        <p:spPr bwMode="auto">
          <a:xfrm>
            <a:off x="419100" y="3429000"/>
            <a:ext cx="209391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 i="1">
                <a:solidFill>
                  <a:schemeClr val="tx1"/>
                </a:solidFill>
                <a:latin typeface="Comic Sans MS" charset="0"/>
              </a:rPr>
              <a:t>Main Memory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  <a:latin typeface="Comic Sans MS" charset="0"/>
              </a:rPr>
              <a:t>M Bytes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  <a:latin typeface="Comic Sans MS" charset="0"/>
              </a:rPr>
              <a:t>200ns- 500ns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  <a:latin typeface="Comic Sans MS" charset="0"/>
              </a:rPr>
              <a:t>$.0001-.00001 cents /bit</a:t>
            </a:r>
          </a:p>
        </p:txBody>
      </p:sp>
      <p:sp>
        <p:nvSpPr>
          <p:cNvPr id="1133574" name="Rectangle 6"/>
          <p:cNvSpPr>
            <a:spLocks noChangeArrowheads="1"/>
          </p:cNvSpPr>
          <p:nvPr/>
        </p:nvSpPr>
        <p:spPr bwMode="auto">
          <a:xfrm>
            <a:off x="419100" y="4267200"/>
            <a:ext cx="1601788" cy="101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 i="1">
                <a:solidFill>
                  <a:schemeClr val="tx1"/>
                </a:solidFill>
                <a:latin typeface="Comic Sans MS" charset="0"/>
              </a:rPr>
              <a:t>Disk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  <a:latin typeface="Comic Sans MS" charset="0"/>
              </a:rPr>
              <a:t>G Bytes, 10 ms </a:t>
            </a:r>
            <a:br>
              <a:rPr lang="en-US" sz="1400">
                <a:solidFill>
                  <a:schemeClr val="tx1"/>
                </a:solidFill>
                <a:latin typeface="Comic Sans MS" charset="0"/>
              </a:rPr>
            </a:br>
            <a:r>
              <a:rPr lang="en-US" sz="1400">
                <a:solidFill>
                  <a:schemeClr val="tx1"/>
                </a:solidFill>
                <a:latin typeface="Comic Sans MS" charset="0"/>
              </a:rPr>
              <a:t>(10,000,000 ns)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400">
              <a:solidFill>
                <a:schemeClr val="tx1"/>
              </a:solidFill>
              <a:latin typeface="Comic Sans MS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  <a:latin typeface="Comic Sans MS" charset="0"/>
              </a:rPr>
              <a:t>10   - 10  cents/bit</a:t>
            </a:r>
          </a:p>
        </p:txBody>
      </p:sp>
      <p:sp>
        <p:nvSpPr>
          <p:cNvPr id="1133575" name="Rectangle 7"/>
          <p:cNvSpPr>
            <a:spLocks noChangeArrowheads="1"/>
          </p:cNvSpPr>
          <p:nvPr/>
        </p:nvSpPr>
        <p:spPr bwMode="auto">
          <a:xfrm>
            <a:off x="609600" y="4940300"/>
            <a:ext cx="284163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  <a:latin typeface="Comic Sans MS" charset="0"/>
              </a:rPr>
              <a:t>-5</a:t>
            </a:r>
          </a:p>
        </p:txBody>
      </p:sp>
      <p:sp>
        <p:nvSpPr>
          <p:cNvPr id="1133576" name="Rectangle 8"/>
          <p:cNvSpPr>
            <a:spLocks noChangeArrowheads="1"/>
          </p:cNvSpPr>
          <p:nvPr/>
        </p:nvSpPr>
        <p:spPr bwMode="auto">
          <a:xfrm>
            <a:off x="1016000" y="4914900"/>
            <a:ext cx="284163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  <a:latin typeface="Comic Sans MS" charset="0"/>
              </a:rPr>
              <a:t>-6</a:t>
            </a:r>
          </a:p>
        </p:txBody>
      </p:sp>
      <p:sp>
        <p:nvSpPr>
          <p:cNvPr id="1133577" name="Rectangle 9"/>
          <p:cNvSpPr>
            <a:spLocks noChangeArrowheads="1"/>
          </p:cNvSpPr>
          <p:nvPr/>
        </p:nvSpPr>
        <p:spPr bwMode="auto">
          <a:xfrm>
            <a:off x="419100" y="711200"/>
            <a:ext cx="1211263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 i="1">
                <a:solidFill>
                  <a:schemeClr val="tx1"/>
                </a:solidFill>
                <a:latin typeface="Comic Sans MS" charset="0"/>
              </a:rPr>
              <a:t>Capacity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 i="1">
                <a:solidFill>
                  <a:schemeClr val="tx1"/>
                </a:solidFill>
                <a:latin typeface="Comic Sans MS" charset="0"/>
              </a:rPr>
              <a:t>Access Time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 i="1">
                <a:solidFill>
                  <a:schemeClr val="tx1"/>
                </a:solidFill>
                <a:latin typeface="Comic Sans MS" charset="0"/>
              </a:rPr>
              <a:t>Cost</a:t>
            </a:r>
          </a:p>
        </p:txBody>
      </p:sp>
      <p:sp>
        <p:nvSpPr>
          <p:cNvPr id="1133578" name="Rectangle 10"/>
          <p:cNvSpPr>
            <a:spLocks noChangeArrowheads="1"/>
          </p:cNvSpPr>
          <p:nvPr/>
        </p:nvSpPr>
        <p:spPr bwMode="auto">
          <a:xfrm>
            <a:off x="419100" y="5473700"/>
            <a:ext cx="7969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 i="1">
                <a:solidFill>
                  <a:schemeClr val="tx1"/>
                </a:solidFill>
                <a:latin typeface="Comic Sans MS" charset="0"/>
              </a:rPr>
              <a:t>Tape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  <a:latin typeface="Comic Sans MS" charset="0"/>
              </a:rPr>
              <a:t>infinite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  <a:latin typeface="Comic Sans MS" charset="0"/>
              </a:rPr>
              <a:t>sec-min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  <a:latin typeface="Comic Sans MS" charset="0"/>
              </a:rPr>
              <a:t>10</a:t>
            </a:r>
          </a:p>
        </p:txBody>
      </p:sp>
      <p:sp>
        <p:nvSpPr>
          <p:cNvPr id="1133579" name="Rectangle 11"/>
          <p:cNvSpPr>
            <a:spLocks noChangeArrowheads="1"/>
          </p:cNvSpPr>
          <p:nvPr/>
        </p:nvSpPr>
        <p:spPr bwMode="auto">
          <a:xfrm>
            <a:off x="679450" y="5988050"/>
            <a:ext cx="284163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  <a:latin typeface="Comic Sans MS" charset="0"/>
              </a:rPr>
              <a:t>-8</a:t>
            </a:r>
          </a:p>
        </p:txBody>
      </p:sp>
      <p:sp>
        <p:nvSpPr>
          <p:cNvPr id="1133580" name="Rectangle 12"/>
          <p:cNvSpPr>
            <a:spLocks noChangeArrowheads="1"/>
          </p:cNvSpPr>
          <p:nvPr/>
        </p:nvSpPr>
        <p:spPr bwMode="auto">
          <a:xfrm>
            <a:off x="3289300" y="1460500"/>
            <a:ext cx="1193800" cy="43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81" name="Rectangle 13"/>
          <p:cNvSpPr>
            <a:spLocks noChangeArrowheads="1"/>
          </p:cNvSpPr>
          <p:nvPr/>
        </p:nvSpPr>
        <p:spPr bwMode="auto">
          <a:xfrm>
            <a:off x="3365500" y="1549400"/>
            <a:ext cx="1168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1800">
                <a:solidFill>
                  <a:schemeClr val="tx1"/>
                </a:solidFill>
                <a:latin typeface="Comic Sans MS" charset="0"/>
              </a:rPr>
              <a:t>Registers</a:t>
            </a:r>
          </a:p>
        </p:txBody>
      </p:sp>
      <p:sp>
        <p:nvSpPr>
          <p:cNvPr id="1133582" name="Rectangle 14"/>
          <p:cNvSpPr>
            <a:spLocks noChangeArrowheads="1"/>
          </p:cNvSpPr>
          <p:nvPr/>
        </p:nvSpPr>
        <p:spPr bwMode="auto">
          <a:xfrm>
            <a:off x="3365500" y="2540000"/>
            <a:ext cx="812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1800">
                <a:solidFill>
                  <a:schemeClr val="tx1"/>
                </a:solidFill>
                <a:latin typeface="Comic Sans MS" charset="0"/>
              </a:rPr>
              <a:t>Cache</a:t>
            </a:r>
          </a:p>
        </p:txBody>
      </p:sp>
      <p:sp>
        <p:nvSpPr>
          <p:cNvPr id="1133583" name="Rectangle 15"/>
          <p:cNvSpPr>
            <a:spLocks noChangeArrowheads="1"/>
          </p:cNvSpPr>
          <p:nvPr/>
        </p:nvSpPr>
        <p:spPr bwMode="auto">
          <a:xfrm>
            <a:off x="3441700" y="3606800"/>
            <a:ext cx="10033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1800">
                <a:solidFill>
                  <a:schemeClr val="tx1"/>
                </a:solidFill>
                <a:latin typeface="Comic Sans MS" charset="0"/>
              </a:rPr>
              <a:t>Memory</a:t>
            </a:r>
          </a:p>
        </p:txBody>
      </p:sp>
      <p:sp>
        <p:nvSpPr>
          <p:cNvPr id="1133584" name="Rectangle 16"/>
          <p:cNvSpPr>
            <a:spLocks noChangeArrowheads="1"/>
          </p:cNvSpPr>
          <p:nvPr/>
        </p:nvSpPr>
        <p:spPr bwMode="auto">
          <a:xfrm>
            <a:off x="3441700" y="4673600"/>
            <a:ext cx="6096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1800">
                <a:solidFill>
                  <a:schemeClr val="tx1"/>
                </a:solidFill>
                <a:latin typeface="Comic Sans MS" charset="0"/>
              </a:rPr>
              <a:t>Disk</a:t>
            </a:r>
          </a:p>
        </p:txBody>
      </p:sp>
      <p:sp>
        <p:nvSpPr>
          <p:cNvPr id="1133585" name="Rectangle 17"/>
          <p:cNvSpPr>
            <a:spLocks noChangeArrowheads="1"/>
          </p:cNvSpPr>
          <p:nvPr/>
        </p:nvSpPr>
        <p:spPr bwMode="auto">
          <a:xfrm>
            <a:off x="3517900" y="5816600"/>
            <a:ext cx="660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1800">
                <a:solidFill>
                  <a:schemeClr val="tx1"/>
                </a:solidFill>
                <a:latin typeface="Comic Sans MS" charset="0"/>
              </a:rPr>
              <a:t>Tape</a:t>
            </a:r>
          </a:p>
        </p:txBody>
      </p:sp>
      <p:sp>
        <p:nvSpPr>
          <p:cNvPr id="1133586" name="Rectangle 18"/>
          <p:cNvSpPr>
            <a:spLocks noChangeArrowheads="1"/>
          </p:cNvSpPr>
          <p:nvPr/>
        </p:nvSpPr>
        <p:spPr bwMode="auto">
          <a:xfrm>
            <a:off x="2908300" y="2451100"/>
            <a:ext cx="1955800" cy="508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87" name="Rectangle 19"/>
          <p:cNvSpPr>
            <a:spLocks noChangeArrowheads="1"/>
          </p:cNvSpPr>
          <p:nvPr/>
        </p:nvSpPr>
        <p:spPr bwMode="auto">
          <a:xfrm>
            <a:off x="2603500" y="3517900"/>
            <a:ext cx="2870200" cy="508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88" name="Rectangle 20"/>
          <p:cNvSpPr>
            <a:spLocks noChangeArrowheads="1"/>
          </p:cNvSpPr>
          <p:nvPr/>
        </p:nvSpPr>
        <p:spPr bwMode="auto">
          <a:xfrm>
            <a:off x="2070100" y="4584700"/>
            <a:ext cx="3937000" cy="508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89" name="Rectangle 21"/>
          <p:cNvSpPr>
            <a:spLocks noChangeArrowheads="1"/>
          </p:cNvSpPr>
          <p:nvPr/>
        </p:nvSpPr>
        <p:spPr bwMode="auto">
          <a:xfrm>
            <a:off x="1765300" y="5651500"/>
            <a:ext cx="4699000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90" name="Line 22"/>
          <p:cNvSpPr>
            <a:spLocks noChangeShapeType="1"/>
          </p:cNvSpPr>
          <p:nvPr/>
        </p:nvSpPr>
        <p:spPr bwMode="auto">
          <a:xfrm>
            <a:off x="3886200" y="191135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91" name="Line 23"/>
          <p:cNvSpPr>
            <a:spLocks noChangeShapeType="1"/>
          </p:cNvSpPr>
          <p:nvPr/>
        </p:nvSpPr>
        <p:spPr bwMode="auto">
          <a:xfrm>
            <a:off x="3886200" y="2978150"/>
            <a:ext cx="0" cy="5207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92" name="Line 24"/>
          <p:cNvSpPr>
            <a:spLocks noChangeShapeType="1"/>
          </p:cNvSpPr>
          <p:nvPr/>
        </p:nvSpPr>
        <p:spPr bwMode="auto">
          <a:xfrm>
            <a:off x="3886200" y="4044950"/>
            <a:ext cx="0" cy="5207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93" name="Line 25"/>
          <p:cNvSpPr>
            <a:spLocks noChangeShapeType="1"/>
          </p:cNvSpPr>
          <p:nvPr/>
        </p:nvSpPr>
        <p:spPr bwMode="auto">
          <a:xfrm>
            <a:off x="3886200" y="511175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94" name="Rectangle 26"/>
          <p:cNvSpPr>
            <a:spLocks noChangeArrowheads="1"/>
          </p:cNvSpPr>
          <p:nvPr/>
        </p:nvSpPr>
        <p:spPr bwMode="auto">
          <a:xfrm>
            <a:off x="3975100" y="2006600"/>
            <a:ext cx="1701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1800" b="0">
                <a:solidFill>
                  <a:schemeClr val="tx1"/>
                </a:solidFill>
                <a:latin typeface="Comic Sans MS" charset="0"/>
              </a:rPr>
              <a:t>Instr. Operands</a:t>
            </a:r>
          </a:p>
        </p:txBody>
      </p:sp>
      <p:sp>
        <p:nvSpPr>
          <p:cNvPr id="1133595" name="Rectangle 27"/>
          <p:cNvSpPr>
            <a:spLocks noChangeArrowheads="1"/>
          </p:cNvSpPr>
          <p:nvPr/>
        </p:nvSpPr>
        <p:spPr bwMode="auto">
          <a:xfrm>
            <a:off x="3975100" y="3073400"/>
            <a:ext cx="8001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1800" b="0">
                <a:solidFill>
                  <a:schemeClr val="tx1"/>
                </a:solidFill>
                <a:latin typeface="Comic Sans MS" charset="0"/>
              </a:rPr>
              <a:t>Blocks</a:t>
            </a:r>
          </a:p>
        </p:txBody>
      </p:sp>
      <p:sp>
        <p:nvSpPr>
          <p:cNvPr id="1133596" name="Rectangle 28"/>
          <p:cNvSpPr>
            <a:spLocks noChangeArrowheads="1"/>
          </p:cNvSpPr>
          <p:nvPr/>
        </p:nvSpPr>
        <p:spPr bwMode="auto">
          <a:xfrm>
            <a:off x="3975100" y="4140200"/>
            <a:ext cx="7747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1800" b="0">
                <a:solidFill>
                  <a:schemeClr val="tx1"/>
                </a:solidFill>
                <a:latin typeface="Comic Sans MS" charset="0"/>
              </a:rPr>
              <a:t>Pages</a:t>
            </a:r>
          </a:p>
        </p:txBody>
      </p:sp>
      <p:sp>
        <p:nvSpPr>
          <p:cNvPr id="1133597" name="Rectangle 29"/>
          <p:cNvSpPr>
            <a:spLocks noChangeArrowheads="1"/>
          </p:cNvSpPr>
          <p:nvPr/>
        </p:nvSpPr>
        <p:spPr bwMode="auto">
          <a:xfrm>
            <a:off x="3975100" y="5207000"/>
            <a:ext cx="6096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1800" b="0">
                <a:solidFill>
                  <a:schemeClr val="tx1"/>
                </a:solidFill>
                <a:latin typeface="Comic Sans MS" charset="0"/>
              </a:rPr>
              <a:t>Files</a:t>
            </a:r>
          </a:p>
        </p:txBody>
      </p:sp>
      <p:sp>
        <p:nvSpPr>
          <p:cNvPr id="1133598" name="Rectangle 30"/>
          <p:cNvSpPr>
            <a:spLocks noChangeArrowheads="1"/>
          </p:cNvSpPr>
          <p:nvPr/>
        </p:nvSpPr>
        <p:spPr bwMode="auto">
          <a:xfrm>
            <a:off x="6362700" y="977900"/>
            <a:ext cx="8667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 i="1">
                <a:solidFill>
                  <a:schemeClr val="tx1"/>
                </a:solidFill>
                <a:latin typeface="Comic Sans MS" charset="0"/>
              </a:rPr>
              <a:t>Staging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 i="1">
                <a:solidFill>
                  <a:schemeClr val="tx1"/>
                </a:solidFill>
                <a:latin typeface="Comic Sans MS" charset="0"/>
              </a:rPr>
              <a:t>Xfer Unit</a:t>
            </a:r>
          </a:p>
        </p:txBody>
      </p:sp>
      <p:sp>
        <p:nvSpPr>
          <p:cNvPr id="1133599" name="Rectangle 31"/>
          <p:cNvSpPr>
            <a:spLocks noChangeArrowheads="1"/>
          </p:cNvSpPr>
          <p:nvPr/>
        </p:nvSpPr>
        <p:spPr bwMode="auto">
          <a:xfrm>
            <a:off x="6159500" y="1955800"/>
            <a:ext cx="13589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  <a:latin typeface="Comic Sans MS" charset="0"/>
              </a:rPr>
              <a:t>prog./compiler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  <a:latin typeface="Comic Sans MS" charset="0"/>
              </a:rPr>
              <a:t>1-8 bytes</a:t>
            </a:r>
          </a:p>
        </p:txBody>
      </p:sp>
      <p:sp>
        <p:nvSpPr>
          <p:cNvPr id="1133600" name="Rectangle 32"/>
          <p:cNvSpPr>
            <a:spLocks noChangeArrowheads="1"/>
          </p:cNvSpPr>
          <p:nvPr/>
        </p:nvSpPr>
        <p:spPr bwMode="auto">
          <a:xfrm>
            <a:off x="6235700" y="2946400"/>
            <a:ext cx="1090613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  <a:latin typeface="Comic Sans MS" charset="0"/>
              </a:rPr>
              <a:t>cache cntl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  <a:latin typeface="Comic Sans MS" charset="0"/>
              </a:rPr>
              <a:t>8-128 bytes</a:t>
            </a:r>
          </a:p>
        </p:txBody>
      </p:sp>
      <p:sp>
        <p:nvSpPr>
          <p:cNvPr id="1133601" name="Rectangle 33"/>
          <p:cNvSpPr>
            <a:spLocks noChangeArrowheads="1"/>
          </p:cNvSpPr>
          <p:nvPr/>
        </p:nvSpPr>
        <p:spPr bwMode="auto">
          <a:xfrm>
            <a:off x="6324600" y="4013200"/>
            <a:ext cx="12192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  <a:latin typeface="Comic Sans MS" charset="0"/>
              </a:rPr>
              <a:t>OS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  <a:latin typeface="Comic Sans MS" charset="0"/>
              </a:rPr>
              <a:t>512-4K bytes</a:t>
            </a:r>
          </a:p>
        </p:txBody>
      </p:sp>
      <p:sp>
        <p:nvSpPr>
          <p:cNvPr id="1133602" name="Rectangle 34"/>
          <p:cNvSpPr>
            <a:spLocks noChangeArrowheads="1"/>
          </p:cNvSpPr>
          <p:nvPr/>
        </p:nvSpPr>
        <p:spPr bwMode="auto">
          <a:xfrm>
            <a:off x="6286500" y="5080000"/>
            <a:ext cx="12700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  <a:latin typeface="Comic Sans MS" charset="0"/>
              </a:rPr>
              <a:t>user/operator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  <a:latin typeface="Comic Sans MS" charset="0"/>
              </a:rPr>
              <a:t>Mbytes</a:t>
            </a:r>
          </a:p>
        </p:txBody>
      </p:sp>
      <p:sp>
        <p:nvSpPr>
          <p:cNvPr id="1133603" name="Rectangle 35"/>
          <p:cNvSpPr>
            <a:spLocks noChangeArrowheads="1"/>
          </p:cNvSpPr>
          <p:nvPr/>
        </p:nvSpPr>
        <p:spPr bwMode="auto">
          <a:xfrm>
            <a:off x="7480300" y="635000"/>
            <a:ext cx="14351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1800">
                <a:latin typeface="Comic Sans MS" charset="0"/>
              </a:rPr>
              <a:t>Upper Level</a:t>
            </a:r>
          </a:p>
        </p:txBody>
      </p:sp>
      <p:sp>
        <p:nvSpPr>
          <p:cNvPr id="1133604" name="Rectangle 36"/>
          <p:cNvSpPr>
            <a:spLocks noChangeArrowheads="1"/>
          </p:cNvSpPr>
          <p:nvPr/>
        </p:nvSpPr>
        <p:spPr bwMode="auto">
          <a:xfrm>
            <a:off x="7327900" y="5816600"/>
            <a:ext cx="1447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1800">
                <a:latin typeface="Comic Sans MS" charset="0"/>
              </a:rPr>
              <a:t>Lower Level</a:t>
            </a:r>
          </a:p>
        </p:txBody>
      </p:sp>
      <p:sp>
        <p:nvSpPr>
          <p:cNvPr id="1133605" name="Line 37"/>
          <p:cNvSpPr>
            <a:spLocks noChangeShapeType="1"/>
          </p:cNvSpPr>
          <p:nvPr/>
        </p:nvSpPr>
        <p:spPr bwMode="auto">
          <a:xfrm flipV="1">
            <a:off x="7848600" y="1212850"/>
            <a:ext cx="0" cy="443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06" name="Rectangle 38"/>
          <p:cNvSpPr>
            <a:spLocks noChangeArrowheads="1"/>
          </p:cNvSpPr>
          <p:nvPr/>
        </p:nvSpPr>
        <p:spPr bwMode="auto">
          <a:xfrm>
            <a:off x="7937500" y="1168400"/>
            <a:ext cx="698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1800" b="0">
                <a:solidFill>
                  <a:schemeClr val="tx1"/>
                </a:solidFill>
                <a:latin typeface="Comic Sans MS" charset="0"/>
              </a:rPr>
              <a:t>faster</a:t>
            </a:r>
          </a:p>
        </p:txBody>
      </p:sp>
      <p:sp>
        <p:nvSpPr>
          <p:cNvPr id="1133607" name="Line 39"/>
          <p:cNvSpPr>
            <a:spLocks noChangeShapeType="1"/>
          </p:cNvSpPr>
          <p:nvPr/>
        </p:nvSpPr>
        <p:spPr bwMode="auto">
          <a:xfrm>
            <a:off x="8458200" y="1606550"/>
            <a:ext cx="0" cy="3721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08" name="Rectangle 40"/>
          <p:cNvSpPr>
            <a:spLocks noChangeArrowheads="1"/>
          </p:cNvSpPr>
          <p:nvPr/>
        </p:nvSpPr>
        <p:spPr bwMode="auto">
          <a:xfrm>
            <a:off x="8089900" y="5435600"/>
            <a:ext cx="787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1800" b="0">
                <a:solidFill>
                  <a:schemeClr val="tx1"/>
                </a:solidFill>
                <a:latin typeface="Comic Sans MS" charset="0"/>
              </a:rPr>
              <a:t>Larger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92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38100"/>
            <a:ext cx="8064500" cy="812800"/>
          </a:xfrm>
          <a:noFill/>
        </p:spPr>
        <p:txBody>
          <a:bodyPr/>
          <a:lstStyle/>
          <a:p>
            <a:pPr marL="25400"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</a:tabLst>
            </a:pPr>
            <a:r>
              <a:rPr lang="en-US"/>
              <a:t>Memory Hierarchy: Apple iMac G5</a:t>
            </a:r>
          </a:p>
        </p:txBody>
      </p:sp>
      <p:grpSp>
        <p:nvGrpSpPr>
          <p:cNvPr id="1180675" name="Group 3"/>
          <p:cNvGrpSpPr>
            <a:grpSpLocks/>
          </p:cNvGrpSpPr>
          <p:nvPr/>
        </p:nvGrpSpPr>
        <p:grpSpPr bwMode="auto">
          <a:xfrm>
            <a:off x="6997700" y="762000"/>
            <a:ext cx="2159000" cy="5892800"/>
            <a:chOff x="3857" y="420"/>
            <a:chExt cx="1360" cy="3712"/>
          </a:xfrm>
        </p:grpSpPr>
        <p:pic>
          <p:nvPicPr>
            <p:cNvPr id="11806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" y="2932"/>
              <a:ext cx="1280" cy="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180677" name="Text Box 5"/>
            <p:cNvSpPr txBox="1">
              <a:spLocks noChangeArrowheads="1"/>
            </p:cNvSpPr>
            <p:nvPr/>
          </p:nvSpPr>
          <p:spPr bwMode="auto">
            <a:xfrm>
              <a:off x="4113" y="2148"/>
              <a:ext cx="10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700">
                  <a:latin typeface="Helvetica" charset="0"/>
                </a:rPr>
                <a:t> iMac G5</a:t>
              </a:r>
            </a:p>
            <a:p>
              <a:pPr algn="ctr" eaLnBrk="1" hangingPunct="1"/>
              <a:r>
                <a:rPr lang="en-US" sz="2700">
                  <a:latin typeface="Helvetica" charset="0"/>
                </a:rPr>
                <a:t>1.6 GHz</a:t>
              </a:r>
            </a:p>
          </p:txBody>
        </p:sp>
        <p:pic>
          <p:nvPicPr>
            <p:cNvPr id="118067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" y="420"/>
              <a:ext cx="880" cy="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180732" name="Group 60"/>
          <p:cNvGraphicFramePr>
            <a:graphicFrameLocks noGrp="1"/>
          </p:cNvGraphicFramePr>
          <p:nvPr/>
        </p:nvGraphicFramePr>
        <p:xfrm>
          <a:off x="114300" y="2451100"/>
          <a:ext cx="7327900" cy="2015236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92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7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7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L1 Inst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7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L1 Data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7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L2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7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DRAM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7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Disk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7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1K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64K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32K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512K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256M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80G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3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Latency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23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Cycles, Time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0.6 ns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1.9 ns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1.9 ns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6.9 ns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88,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55 ns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  <a:r>
                        <a:rPr kumimoji="0" lang="en-US" sz="1900" b="0" i="0" u="none" strike="noStrike" cap="none" normalizeH="0" baseline="3000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,</a:t>
                      </a:r>
                      <a:endParaRPr kumimoji="0" lang="en-US" sz="1900" b="0" i="0" u="none" strike="noStrike" cap="none" normalizeH="0" baseline="30000">
                        <a:ln>
                          <a:noFill/>
                        </a:ln>
                        <a:solidFill>
                          <a:srgbClr val="053DE8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12 ms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80713" name="Text Box 41"/>
          <p:cNvSpPr txBox="1">
            <a:spLocks noChangeArrowheads="1"/>
          </p:cNvSpPr>
          <p:nvPr/>
        </p:nvSpPr>
        <p:spPr bwMode="auto">
          <a:xfrm>
            <a:off x="323850" y="5076825"/>
            <a:ext cx="6902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600">
                <a:solidFill>
                  <a:srgbClr val="053DE8"/>
                </a:solidFill>
                <a:latin typeface="Marker Felt" charset="0"/>
              </a:rPr>
              <a:t>Let programs address a memory space that scales to the disk size, at a speed that is usually as fast as register access</a:t>
            </a:r>
          </a:p>
        </p:txBody>
      </p:sp>
      <p:grpSp>
        <p:nvGrpSpPr>
          <p:cNvPr id="1180714" name="Group 42"/>
          <p:cNvGrpSpPr>
            <a:grpSpLocks/>
          </p:cNvGrpSpPr>
          <p:nvPr/>
        </p:nvGrpSpPr>
        <p:grpSpPr bwMode="auto">
          <a:xfrm>
            <a:off x="184150" y="987425"/>
            <a:ext cx="1847850" cy="1565275"/>
            <a:chOff x="108" y="439"/>
            <a:chExt cx="1164" cy="986"/>
          </a:xfrm>
        </p:grpSpPr>
        <p:sp>
          <p:nvSpPr>
            <p:cNvPr id="1180715" name="Line 43"/>
            <p:cNvSpPr>
              <a:spLocks noChangeShapeType="1"/>
            </p:cNvSpPr>
            <p:nvPr/>
          </p:nvSpPr>
          <p:spPr bwMode="auto">
            <a:xfrm>
              <a:off x="712" y="921"/>
              <a:ext cx="416" cy="504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0716" name="Text Box 44"/>
            <p:cNvSpPr txBox="1">
              <a:spLocks noChangeArrowheads="1"/>
            </p:cNvSpPr>
            <p:nvPr/>
          </p:nvSpPr>
          <p:spPr bwMode="auto">
            <a:xfrm>
              <a:off x="108" y="439"/>
              <a:ext cx="1164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Managed </a:t>
              </a:r>
            </a:p>
            <a:p>
              <a:pPr algn="ctr" eaLnBrk="1" hangingPunct="1"/>
              <a:r>
                <a:rPr lang="en-US">
                  <a:latin typeface="Helvetica" charset="0"/>
                </a:rPr>
                <a:t>by compiler</a:t>
              </a:r>
            </a:p>
          </p:txBody>
        </p:sp>
      </p:grpSp>
      <p:grpSp>
        <p:nvGrpSpPr>
          <p:cNvPr id="1180717" name="Group 45"/>
          <p:cNvGrpSpPr>
            <a:grpSpLocks/>
          </p:cNvGrpSpPr>
          <p:nvPr/>
        </p:nvGrpSpPr>
        <p:grpSpPr bwMode="auto">
          <a:xfrm>
            <a:off x="2833688" y="1038225"/>
            <a:ext cx="3111500" cy="1552575"/>
            <a:chOff x="1568" y="467"/>
            <a:chExt cx="1960" cy="978"/>
          </a:xfrm>
        </p:grpSpPr>
        <p:sp>
          <p:nvSpPr>
            <p:cNvPr id="1180718" name="Line 46"/>
            <p:cNvSpPr>
              <a:spLocks noChangeShapeType="1"/>
            </p:cNvSpPr>
            <p:nvPr/>
          </p:nvSpPr>
          <p:spPr bwMode="auto">
            <a:xfrm flipH="1">
              <a:off x="1568" y="981"/>
              <a:ext cx="664" cy="464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0719" name="Line 47"/>
            <p:cNvSpPr>
              <a:spLocks noChangeShapeType="1"/>
            </p:cNvSpPr>
            <p:nvPr/>
          </p:nvSpPr>
          <p:spPr bwMode="auto">
            <a:xfrm flipH="1">
              <a:off x="2208" y="981"/>
              <a:ext cx="336" cy="464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0720" name="Text Box 48"/>
            <p:cNvSpPr txBox="1">
              <a:spLocks noChangeArrowheads="1"/>
            </p:cNvSpPr>
            <p:nvPr/>
          </p:nvSpPr>
          <p:spPr bwMode="auto">
            <a:xfrm>
              <a:off x="1788" y="467"/>
              <a:ext cx="1492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600">
                  <a:latin typeface="Helvetica" charset="0"/>
                </a:rPr>
                <a:t>Managed </a:t>
              </a:r>
            </a:p>
            <a:p>
              <a:pPr algn="ctr" eaLnBrk="1" hangingPunct="1"/>
              <a:r>
                <a:rPr lang="en-US" sz="2600">
                  <a:latin typeface="Helvetica" charset="0"/>
                </a:rPr>
                <a:t>by hardware</a:t>
              </a:r>
            </a:p>
          </p:txBody>
        </p:sp>
        <p:sp>
          <p:nvSpPr>
            <p:cNvPr id="1180721" name="Line 49"/>
            <p:cNvSpPr>
              <a:spLocks noChangeShapeType="1"/>
            </p:cNvSpPr>
            <p:nvPr/>
          </p:nvSpPr>
          <p:spPr bwMode="auto">
            <a:xfrm>
              <a:off x="2680" y="981"/>
              <a:ext cx="240" cy="464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0722" name="Line 50"/>
            <p:cNvSpPr>
              <a:spLocks noChangeShapeType="1"/>
            </p:cNvSpPr>
            <p:nvPr/>
          </p:nvSpPr>
          <p:spPr bwMode="auto">
            <a:xfrm>
              <a:off x="2872" y="949"/>
              <a:ext cx="656" cy="488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0723" name="Group 51"/>
          <p:cNvGrpSpPr>
            <a:grpSpLocks/>
          </p:cNvGrpSpPr>
          <p:nvPr/>
        </p:nvGrpSpPr>
        <p:grpSpPr bwMode="auto">
          <a:xfrm>
            <a:off x="5554663" y="1047750"/>
            <a:ext cx="2952750" cy="1527175"/>
            <a:chOff x="3048" y="460"/>
            <a:chExt cx="1860" cy="962"/>
          </a:xfrm>
        </p:grpSpPr>
        <p:sp>
          <p:nvSpPr>
            <p:cNvPr id="1180724" name="Text Box 52"/>
            <p:cNvSpPr txBox="1">
              <a:spLocks noChangeArrowheads="1"/>
            </p:cNvSpPr>
            <p:nvPr/>
          </p:nvSpPr>
          <p:spPr bwMode="auto">
            <a:xfrm>
              <a:off x="3048" y="460"/>
              <a:ext cx="186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600">
                  <a:latin typeface="Helvetica" charset="0"/>
                </a:rPr>
                <a:t>Managed by OS,</a:t>
              </a:r>
            </a:p>
            <a:p>
              <a:pPr algn="ctr" eaLnBrk="1" hangingPunct="1"/>
              <a:r>
                <a:rPr lang="en-US" sz="2600">
                  <a:latin typeface="Helvetica" charset="0"/>
                </a:rPr>
                <a:t>hardware,</a:t>
              </a:r>
            </a:p>
            <a:p>
              <a:pPr algn="ctr" eaLnBrk="1" hangingPunct="1"/>
              <a:r>
                <a:rPr lang="en-US" sz="2600">
                  <a:latin typeface="Helvetica" charset="0"/>
                </a:rPr>
                <a:t>application</a:t>
              </a:r>
            </a:p>
          </p:txBody>
        </p:sp>
        <p:sp>
          <p:nvSpPr>
            <p:cNvPr id="1180725" name="Line 53"/>
            <p:cNvSpPr>
              <a:spLocks noChangeShapeType="1"/>
            </p:cNvSpPr>
            <p:nvPr/>
          </p:nvSpPr>
          <p:spPr bwMode="auto">
            <a:xfrm>
              <a:off x="3988" y="1198"/>
              <a:ext cx="0" cy="224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0726" name="Text Box 54"/>
          <p:cNvSpPr txBox="1">
            <a:spLocks noChangeArrowheads="1"/>
          </p:cNvSpPr>
          <p:nvPr/>
        </p:nvSpPr>
        <p:spPr bwMode="auto">
          <a:xfrm>
            <a:off x="127000" y="4445000"/>
            <a:ext cx="72771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700">
                <a:solidFill>
                  <a:srgbClr val="053DE8"/>
                </a:solidFill>
                <a:latin typeface="Helvetica" charset="0"/>
              </a:rPr>
              <a:t> Goal: Illusion of large, fast, cheap memory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83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25400"/>
            <a:ext cx="8216900" cy="812800"/>
          </a:xfrm>
          <a:noFill/>
        </p:spPr>
        <p:txBody>
          <a:bodyPr>
            <a:normAutofit fontScale="90000"/>
          </a:bodyPr>
          <a:lstStyle/>
          <a:p>
            <a:pPr marL="25400"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</a:tabLst>
            </a:pPr>
            <a:r>
              <a:rPr lang="en-US"/>
              <a:t>iMac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PowerPC 970: All caches on-chip</a:t>
            </a:r>
          </a:p>
        </p:txBody>
      </p:sp>
      <p:grpSp>
        <p:nvGrpSpPr>
          <p:cNvPr id="1181699" name="Group 3"/>
          <p:cNvGrpSpPr>
            <a:grpSpLocks/>
          </p:cNvGrpSpPr>
          <p:nvPr/>
        </p:nvGrpSpPr>
        <p:grpSpPr bwMode="auto">
          <a:xfrm>
            <a:off x="-6350" y="1905000"/>
            <a:ext cx="749300" cy="3937000"/>
            <a:chOff x="-3" y="1050"/>
            <a:chExt cx="471" cy="2480"/>
          </a:xfrm>
        </p:grpSpPr>
        <p:sp>
          <p:nvSpPr>
            <p:cNvPr id="1181700" name="Text Box 4"/>
            <p:cNvSpPr txBox="1">
              <a:spLocks noChangeArrowheads="1"/>
            </p:cNvSpPr>
            <p:nvPr/>
          </p:nvSpPr>
          <p:spPr bwMode="auto">
            <a:xfrm>
              <a:off x="-3" y="3290"/>
              <a:ext cx="47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0"/>
                </a:spcBef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spcBef>
                  <a:spcPct val="0"/>
                </a:spcBef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spcBef>
                  <a:spcPct val="0"/>
                </a:spcBef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spcBef>
                  <a:spcPct val="0"/>
                </a:spcBef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spcBef>
                  <a:spcPct val="0"/>
                </a:spcBef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lnSpc>
                  <a:spcPts val="2100"/>
                </a:lnSpc>
              </a:pPr>
              <a:r>
                <a:rPr lang="en-US" sz="2500">
                  <a:solidFill>
                    <a:srgbClr val="053DE8"/>
                  </a:solidFill>
                  <a:latin typeface="Helvetica" charset="0"/>
                </a:rPr>
                <a:t>(1K)</a:t>
              </a:r>
            </a:p>
          </p:txBody>
        </p:sp>
        <p:sp>
          <p:nvSpPr>
            <p:cNvPr id="1181701" name="Text Box 5"/>
            <p:cNvSpPr txBox="1">
              <a:spLocks noChangeArrowheads="1"/>
            </p:cNvSpPr>
            <p:nvPr/>
          </p:nvSpPr>
          <p:spPr bwMode="auto">
            <a:xfrm>
              <a:off x="112" y="1050"/>
              <a:ext cx="240" cy="2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0"/>
                </a:spcBef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spcBef>
                  <a:spcPct val="0"/>
                </a:spcBef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spcBef>
                  <a:spcPct val="0"/>
                </a:spcBef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spcBef>
                  <a:spcPct val="0"/>
                </a:spcBef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spcBef>
                  <a:spcPct val="0"/>
                </a:spcBef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500">
                  <a:solidFill>
                    <a:srgbClr val="053DE8"/>
                  </a:solidFill>
                  <a:latin typeface="Helvetica" charset="0"/>
                </a:rPr>
                <a:t>Registers</a:t>
              </a:r>
            </a:p>
          </p:txBody>
        </p:sp>
      </p:grpSp>
      <p:grpSp>
        <p:nvGrpSpPr>
          <p:cNvPr id="1181702" name="Group 6"/>
          <p:cNvGrpSpPr>
            <a:grpSpLocks/>
          </p:cNvGrpSpPr>
          <p:nvPr/>
        </p:nvGrpSpPr>
        <p:grpSpPr bwMode="auto">
          <a:xfrm>
            <a:off x="8267700" y="2044700"/>
            <a:ext cx="889000" cy="3492500"/>
            <a:chOff x="4557" y="1127"/>
            <a:chExt cx="560" cy="2200"/>
          </a:xfrm>
        </p:grpSpPr>
        <p:sp>
          <p:nvSpPr>
            <p:cNvPr id="1181703" name="Text Box 7"/>
            <p:cNvSpPr txBox="1">
              <a:spLocks noChangeArrowheads="1"/>
            </p:cNvSpPr>
            <p:nvPr/>
          </p:nvSpPr>
          <p:spPr bwMode="auto">
            <a:xfrm>
              <a:off x="4557" y="1943"/>
              <a:ext cx="56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0"/>
                </a:spcBef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spcBef>
                  <a:spcPct val="0"/>
                </a:spcBef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spcBef>
                  <a:spcPct val="0"/>
                </a:spcBef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spcBef>
                  <a:spcPct val="0"/>
                </a:spcBef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spcBef>
                  <a:spcPct val="0"/>
                </a:spcBef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lnSpc>
                  <a:spcPts val="2100"/>
                </a:lnSpc>
              </a:pPr>
              <a:r>
                <a:rPr lang="en-US" sz="2500">
                  <a:solidFill>
                    <a:srgbClr val="053DE8"/>
                  </a:solidFill>
                  <a:latin typeface="Helvetica" charset="0"/>
                </a:rPr>
                <a:t>512K</a:t>
              </a:r>
            </a:p>
            <a:p>
              <a:pPr algn="ctr" eaLnBrk="1" hangingPunct="1">
                <a:lnSpc>
                  <a:spcPts val="2100"/>
                </a:lnSpc>
              </a:pPr>
              <a:r>
                <a:rPr lang="en-US" sz="2500">
                  <a:solidFill>
                    <a:srgbClr val="053DE8"/>
                  </a:solidFill>
                  <a:latin typeface="Helvetica" charset="0"/>
                </a:rPr>
                <a:t>L2</a:t>
              </a:r>
            </a:p>
          </p:txBody>
        </p:sp>
        <p:sp>
          <p:nvSpPr>
            <p:cNvPr id="1181704" name="Line 8"/>
            <p:cNvSpPr>
              <a:spLocks noChangeShapeType="1"/>
            </p:cNvSpPr>
            <p:nvPr/>
          </p:nvSpPr>
          <p:spPr bwMode="auto">
            <a:xfrm rot="10800000">
              <a:off x="4573" y="1127"/>
              <a:ext cx="424" cy="688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1705" name="Line 9"/>
            <p:cNvSpPr>
              <a:spLocks noChangeShapeType="1"/>
            </p:cNvSpPr>
            <p:nvPr/>
          </p:nvSpPr>
          <p:spPr bwMode="auto">
            <a:xfrm flipH="1">
              <a:off x="4581" y="2351"/>
              <a:ext cx="424" cy="976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1817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99999">
            <a:off x="1885157" y="200819"/>
            <a:ext cx="5256212" cy="727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1181707" name="Group 11"/>
          <p:cNvGrpSpPr>
            <a:grpSpLocks/>
          </p:cNvGrpSpPr>
          <p:nvPr/>
        </p:nvGrpSpPr>
        <p:grpSpPr bwMode="auto">
          <a:xfrm>
            <a:off x="1720850" y="812800"/>
            <a:ext cx="3111500" cy="381000"/>
            <a:chOff x="948" y="448"/>
            <a:chExt cx="1960" cy="240"/>
          </a:xfrm>
        </p:grpSpPr>
        <p:sp>
          <p:nvSpPr>
            <p:cNvPr id="1181708" name="Text Box 12"/>
            <p:cNvSpPr txBox="1">
              <a:spLocks noChangeArrowheads="1"/>
            </p:cNvSpPr>
            <p:nvPr/>
          </p:nvSpPr>
          <p:spPr bwMode="auto">
            <a:xfrm>
              <a:off x="948" y="448"/>
              <a:ext cx="196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0"/>
                </a:spcBef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spcBef>
                  <a:spcPct val="0"/>
                </a:spcBef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spcBef>
                  <a:spcPct val="0"/>
                </a:spcBef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spcBef>
                  <a:spcPct val="0"/>
                </a:spcBef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spcBef>
                  <a:spcPct val="0"/>
                </a:spcBef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lnSpc>
                  <a:spcPts val="2100"/>
                </a:lnSpc>
              </a:pPr>
              <a:r>
                <a:rPr lang="en-US" sz="2500">
                  <a:solidFill>
                    <a:srgbClr val="053DE8"/>
                  </a:solidFill>
                  <a:latin typeface="Helvetica" charset="0"/>
                </a:rPr>
                <a:t>L1 (64K Instruction)</a:t>
              </a:r>
            </a:p>
          </p:txBody>
        </p:sp>
        <p:sp>
          <p:nvSpPr>
            <p:cNvPr id="1181709" name="Line 13"/>
            <p:cNvSpPr>
              <a:spLocks noChangeShapeType="1"/>
            </p:cNvSpPr>
            <p:nvPr/>
          </p:nvSpPr>
          <p:spPr bwMode="auto">
            <a:xfrm>
              <a:off x="2944" y="512"/>
              <a:ext cx="0" cy="152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1710" name="Line 14"/>
            <p:cNvSpPr>
              <a:spLocks noChangeShapeType="1"/>
            </p:cNvSpPr>
            <p:nvPr/>
          </p:nvSpPr>
          <p:spPr bwMode="auto">
            <a:xfrm>
              <a:off x="3112" y="512"/>
              <a:ext cx="0" cy="152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1711" name="Line 15"/>
            <p:cNvSpPr>
              <a:spLocks noChangeShapeType="1"/>
            </p:cNvSpPr>
            <p:nvPr/>
          </p:nvSpPr>
          <p:spPr bwMode="auto">
            <a:xfrm>
              <a:off x="3264" y="512"/>
              <a:ext cx="0" cy="152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1712" name="Line 16"/>
            <p:cNvSpPr>
              <a:spLocks noChangeShapeType="1"/>
            </p:cNvSpPr>
            <p:nvPr/>
          </p:nvSpPr>
          <p:spPr bwMode="auto">
            <a:xfrm>
              <a:off x="3416" y="512"/>
              <a:ext cx="0" cy="152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1713" name="Group 17"/>
          <p:cNvGrpSpPr>
            <a:grpSpLocks/>
          </p:cNvGrpSpPr>
          <p:nvPr/>
        </p:nvGrpSpPr>
        <p:grpSpPr bwMode="auto">
          <a:xfrm>
            <a:off x="2554288" y="6521450"/>
            <a:ext cx="2970212" cy="317500"/>
            <a:chOff x="1413" y="3556"/>
            <a:chExt cx="1871" cy="200"/>
          </a:xfrm>
        </p:grpSpPr>
        <p:sp>
          <p:nvSpPr>
            <p:cNvPr id="1181714" name="Text Box 18"/>
            <p:cNvSpPr txBox="1">
              <a:spLocks noChangeArrowheads="1"/>
            </p:cNvSpPr>
            <p:nvPr/>
          </p:nvSpPr>
          <p:spPr bwMode="auto">
            <a:xfrm>
              <a:off x="1413" y="3556"/>
              <a:ext cx="1278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0"/>
                </a:spcBef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spcBef>
                  <a:spcPct val="0"/>
                </a:spcBef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spcBef>
                  <a:spcPct val="0"/>
                </a:spcBef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spcBef>
                  <a:spcPct val="0"/>
                </a:spcBef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spcBef>
                  <a:spcPct val="0"/>
                </a:spcBef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lnSpc>
                  <a:spcPts val="2100"/>
                </a:lnSpc>
              </a:pPr>
              <a:r>
                <a:rPr lang="en-US" sz="2500">
                  <a:solidFill>
                    <a:srgbClr val="053DE8"/>
                  </a:solidFill>
                  <a:latin typeface="Helvetica" charset="0"/>
                </a:rPr>
                <a:t>L1 (32K Data)</a:t>
              </a:r>
            </a:p>
          </p:txBody>
        </p:sp>
        <p:sp>
          <p:nvSpPr>
            <p:cNvPr id="1181715" name="Line 19"/>
            <p:cNvSpPr>
              <a:spLocks noChangeShapeType="1"/>
            </p:cNvSpPr>
            <p:nvPr/>
          </p:nvSpPr>
          <p:spPr bwMode="auto">
            <a:xfrm>
              <a:off x="2924" y="3604"/>
              <a:ext cx="0" cy="152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1716" name="Line 20"/>
            <p:cNvSpPr>
              <a:spLocks noChangeShapeType="1"/>
            </p:cNvSpPr>
            <p:nvPr/>
          </p:nvSpPr>
          <p:spPr bwMode="auto">
            <a:xfrm>
              <a:off x="3052" y="3604"/>
              <a:ext cx="0" cy="152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1717" name="Line 21"/>
            <p:cNvSpPr>
              <a:spLocks noChangeShapeType="1"/>
            </p:cNvSpPr>
            <p:nvPr/>
          </p:nvSpPr>
          <p:spPr bwMode="auto">
            <a:xfrm>
              <a:off x="3164" y="3604"/>
              <a:ext cx="0" cy="152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1718" name="Line 22"/>
            <p:cNvSpPr>
              <a:spLocks noChangeShapeType="1"/>
            </p:cNvSpPr>
            <p:nvPr/>
          </p:nvSpPr>
          <p:spPr bwMode="auto">
            <a:xfrm>
              <a:off x="3284" y="3604"/>
              <a:ext cx="0" cy="152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1719" name="Rectangle 23"/>
          <p:cNvSpPr>
            <a:spLocks noChangeArrowheads="1"/>
          </p:cNvSpPr>
          <p:nvPr/>
        </p:nvSpPr>
        <p:spPr bwMode="auto">
          <a:xfrm>
            <a:off x="728663" y="1981200"/>
            <a:ext cx="1819275" cy="1055688"/>
          </a:xfrm>
          <a:prstGeom prst="rect">
            <a:avLst/>
          </a:prstGeom>
          <a:noFill/>
          <a:ln w="38100">
            <a:solidFill>
              <a:srgbClr val="FBBA0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1720" name="Rectangle 24"/>
          <p:cNvSpPr>
            <a:spLocks noChangeArrowheads="1"/>
          </p:cNvSpPr>
          <p:nvPr/>
        </p:nvSpPr>
        <p:spPr bwMode="auto">
          <a:xfrm>
            <a:off x="684213" y="4713288"/>
            <a:ext cx="1819275" cy="1055687"/>
          </a:xfrm>
          <a:prstGeom prst="rect">
            <a:avLst/>
          </a:prstGeom>
          <a:noFill/>
          <a:ln w="38100">
            <a:solidFill>
              <a:srgbClr val="FBBA0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1721" name="Rectangle 25"/>
          <p:cNvSpPr>
            <a:spLocks noChangeArrowheads="1"/>
          </p:cNvSpPr>
          <p:nvPr/>
        </p:nvSpPr>
        <p:spPr bwMode="auto">
          <a:xfrm>
            <a:off x="4602163" y="4603750"/>
            <a:ext cx="1198562" cy="1250950"/>
          </a:xfrm>
          <a:prstGeom prst="rect">
            <a:avLst/>
          </a:prstGeom>
          <a:noFill/>
          <a:ln w="38100">
            <a:solidFill>
              <a:srgbClr val="FBBA0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1722" name="Rectangle 26"/>
          <p:cNvSpPr>
            <a:spLocks noChangeArrowheads="1"/>
          </p:cNvSpPr>
          <p:nvPr/>
        </p:nvSpPr>
        <p:spPr bwMode="auto">
          <a:xfrm>
            <a:off x="4611688" y="1490663"/>
            <a:ext cx="1319212" cy="1631950"/>
          </a:xfrm>
          <a:prstGeom prst="rect">
            <a:avLst/>
          </a:prstGeom>
          <a:noFill/>
          <a:ln w="38100">
            <a:solidFill>
              <a:srgbClr val="FBBA0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1723" name="Rectangle 27"/>
          <p:cNvSpPr>
            <a:spLocks noChangeArrowheads="1"/>
          </p:cNvSpPr>
          <p:nvPr/>
        </p:nvSpPr>
        <p:spPr bwMode="auto">
          <a:xfrm>
            <a:off x="6724650" y="1522413"/>
            <a:ext cx="1568450" cy="4711700"/>
          </a:xfrm>
          <a:prstGeom prst="rect">
            <a:avLst/>
          </a:prstGeom>
          <a:noFill/>
          <a:ln w="38100">
            <a:solidFill>
              <a:srgbClr val="FBBA0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0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72375" cy="409575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The Principle of Locality</a:t>
            </a:r>
          </a:p>
        </p:txBody>
      </p:sp>
      <p:sp>
        <p:nvSpPr>
          <p:cNvPr id="113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274764"/>
            <a:ext cx="8248650" cy="4119562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85000" lnSpcReduction="20000"/>
          </a:bodyPr>
          <a:lstStyle/>
          <a:p>
            <a:r>
              <a:rPr lang="en-US" dirty="0"/>
              <a:t>The Principle of Locality:</a:t>
            </a:r>
          </a:p>
          <a:p>
            <a:pPr lvl="1"/>
            <a:r>
              <a:rPr lang="en-US" dirty="0"/>
              <a:t>Program access a relatively small portion of the address space at any instant of time.</a:t>
            </a:r>
          </a:p>
          <a:p>
            <a:r>
              <a:rPr lang="en-US" dirty="0"/>
              <a:t>Two Different Types of Locality:</a:t>
            </a:r>
          </a:p>
          <a:p>
            <a:pPr lvl="1"/>
            <a:r>
              <a:rPr lang="en-US" u="sng" dirty="0">
                <a:solidFill>
                  <a:schemeClr val="hlink"/>
                </a:solidFill>
              </a:rPr>
              <a:t>Temporal Locality </a:t>
            </a:r>
            <a:r>
              <a:rPr lang="en-US" dirty="0"/>
              <a:t>(Locality in Time): If an item is referenced, it will tend to be referenced again soon (e.g., loops, reuse)</a:t>
            </a:r>
          </a:p>
          <a:p>
            <a:pPr lvl="1"/>
            <a:r>
              <a:rPr lang="en-US" u="sng" dirty="0">
                <a:solidFill>
                  <a:schemeClr val="hlink"/>
                </a:solidFill>
              </a:rPr>
              <a:t>Spatial Locality </a:t>
            </a:r>
            <a:r>
              <a:rPr lang="en-US" dirty="0"/>
              <a:t>(Locality in Space): If an item is referenced, items whose addresses are close by tend to be referenced soon </a:t>
            </a:r>
            <a:br>
              <a:rPr lang="en-US" dirty="0"/>
            </a:br>
            <a:r>
              <a:rPr lang="en-US" dirty="0"/>
              <a:t>(e.g., </a:t>
            </a:r>
            <a:r>
              <a:rPr lang="en-US" dirty="0" err="1"/>
              <a:t>straightline</a:t>
            </a:r>
            <a:r>
              <a:rPr lang="en-US" dirty="0"/>
              <a:t> code, array access)</a:t>
            </a:r>
          </a:p>
          <a:p>
            <a:r>
              <a:rPr lang="en-US" dirty="0"/>
              <a:t>Last 15 years, HW relied on locality for speed</a:t>
            </a:r>
          </a:p>
        </p:txBody>
      </p:sp>
      <p:sp>
        <p:nvSpPr>
          <p:cNvPr id="1135620" name="Text Box 4"/>
          <p:cNvSpPr txBox="1">
            <a:spLocks noChangeArrowheads="1"/>
          </p:cNvSpPr>
          <p:nvPr/>
        </p:nvSpPr>
        <p:spPr bwMode="auto">
          <a:xfrm>
            <a:off x="1170104" y="5413864"/>
            <a:ext cx="6869413" cy="95410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It is a property of programs which is exploited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machine design.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13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3746" name="Picture 2"/>
          <p:cNvPicPr>
            <a:picLocks noChangeAspect="1" noChangeArrowheads="1"/>
          </p:cNvPicPr>
          <p:nvPr/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850900"/>
            <a:ext cx="8442325" cy="518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82462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FFFFFF">
                    <a:alpha val="82462"/>
                  </a:srgbClr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83747" name="Rectangle 3"/>
          <p:cNvSpPr>
            <a:spLocks noGrp="1" noChangeArrowheads="1"/>
          </p:cNvSpPr>
          <p:nvPr>
            <p:ph type="title"/>
          </p:nvPr>
        </p:nvSpPr>
        <p:spPr>
          <a:xfrm>
            <a:off x="546100" y="38100"/>
            <a:ext cx="8064500" cy="812800"/>
          </a:xfrm>
          <a:noFill/>
        </p:spPr>
        <p:txBody>
          <a:bodyPr>
            <a:normAutofit fontScale="90000"/>
          </a:bodyPr>
          <a:lstStyle/>
          <a:p>
            <a:pPr marL="25400"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</a:tabLst>
            </a:pPr>
            <a:r>
              <a:rPr lang="en-US"/>
              <a:t>Programs with locality cache well ...</a:t>
            </a:r>
          </a:p>
        </p:txBody>
      </p:sp>
      <p:sp>
        <p:nvSpPr>
          <p:cNvPr id="1183748" name="Text Box 4"/>
          <p:cNvSpPr txBox="1">
            <a:spLocks noChangeArrowheads="1"/>
          </p:cNvSpPr>
          <p:nvPr/>
        </p:nvSpPr>
        <p:spPr bwMode="auto">
          <a:xfrm>
            <a:off x="4419600" y="6102350"/>
            <a:ext cx="46355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Times" charset="0"/>
              </a:rPr>
              <a:t>Donald J. Hatfield, Jeanette Gerald: Program Restructuring for Virtual Memory. IBM Systems Journal 10(3): 168-192 (1971)</a:t>
            </a:r>
          </a:p>
        </p:txBody>
      </p:sp>
      <p:sp>
        <p:nvSpPr>
          <p:cNvPr id="1183749" name="Text Box 5"/>
          <p:cNvSpPr txBox="1">
            <a:spLocks noChangeArrowheads="1"/>
          </p:cNvSpPr>
          <p:nvPr/>
        </p:nvSpPr>
        <p:spPr bwMode="auto">
          <a:xfrm>
            <a:off x="8189913" y="6045200"/>
            <a:ext cx="5334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0"/>
              </a:spcBef>
              <a:tabLst>
                <a:tab pos="596900" algn="l"/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596900" algn="l"/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596900" algn="l"/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596900" algn="l"/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596900" algn="l"/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6900" algn="l"/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6900" algn="l"/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6900" algn="l"/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6900" algn="l"/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ts val="1300"/>
              </a:lnSpc>
            </a:pPr>
            <a:r>
              <a:rPr lang="en-US" sz="1800">
                <a:solidFill>
                  <a:srgbClr val="053DE8"/>
                </a:solidFill>
                <a:latin typeface="Helvetica" charset="0"/>
              </a:rPr>
              <a:t>Time</a:t>
            </a:r>
          </a:p>
        </p:txBody>
      </p:sp>
      <p:sp>
        <p:nvSpPr>
          <p:cNvPr id="1183750" name="Text Box 6"/>
          <p:cNvSpPr txBox="1">
            <a:spLocks noChangeArrowheads="1"/>
          </p:cNvSpPr>
          <p:nvPr/>
        </p:nvSpPr>
        <p:spPr bwMode="auto">
          <a:xfrm rot="16200000">
            <a:off x="-2032000" y="3106738"/>
            <a:ext cx="44608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0"/>
              </a:spcBef>
              <a:tabLst>
                <a:tab pos="596900" algn="l"/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tabLst>
                <a:tab pos="596900" algn="l"/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tabLst>
                <a:tab pos="596900" algn="l"/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tabLst>
                <a:tab pos="596900" algn="l"/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tabLst>
                <a:tab pos="596900" algn="l"/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6900" algn="l"/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6900" algn="l"/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6900" algn="l"/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6900" algn="l"/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ts val="1300"/>
              </a:lnSpc>
            </a:pPr>
            <a:r>
              <a:rPr lang="en-US" sz="1800">
                <a:solidFill>
                  <a:srgbClr val="053DE8"/>
                </a:solidFill>
                <a:latin typeface="Helvetica" charset="0"/>
              </a:rPr>
              <a:t>Memory Address (one dot per access)</a:t>
            </a:r>
          </a:p>
        </p:txBody>
      </p:sp>
      <p:sp>
        <p:nvSpPr>
          <p:cNvPr id="1183751" name="Freeform 7"/>
          <p:cNvSpPr>
            <a:spLocks/>
          </p:cNvSpPr>
          <p:nvPr/>
        </p:nvSpPr>
        <p:spPr bwMode="auto">
          <a:xfrm>
            <a:off x="5943600" y="5099050"/>
            <a:ext cx="1270000" cy="7493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1"/>
          </a:solidFill>
          <a:ln w="9525">
            <a:solidFill>
              <a:srgbClr val="FFFF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83752" name="Group 8"/>
          <p:cNvGrpSpPr>
            <a:grpSpLocks/>
          </p:cNvGrpSpPr>
          <p:nvPr/>
        </p:nvGrpSpPr>
        <p:grpSpPr bwMode="auto">
          <a:xfrm>
            <a:off x="3987800" y="4635500"/>
            <a:ext cx="5014913" cy="1282700"/>
            <a:chOff x="2198" y="2555"/>
            <a:chExt cx="3159" cy="808"/>
          </a:xfrm>
        </p:grpSpPr>
        <p:sp>
          <p:nvSpPr>
            <p:cNvPr id="1183753" name="Freeform 9"/>
            <p:cNvSpPr>
              <a:spLocks/>
            </p:cNvSpPr>
            <p:nvPr/>
          </p:nvSpPr>
          <p:spPr bwMode="auto">
            <a:xfrm>
              <a:off x="2198" y="2555"/>
              <a:ext cx="639" cy="440"/>
            </a:xfrm>
            <a:custGeom>
              <a:avLst/>
              <a:gdLst>
                <a:gd name="T0" fmla="+- 0 18221 10444"/>
                <a:gd name="T1" fmla="*/ T0 w 9111"/>
                <a:gd name="T2" fmla="+- 0 11778 10444"/>
                <a:gd name="T3" fmla="*/ 11778 h 9111"/>
                <a:gd name="T4" fmla="+- 0 18221 10444"/>
                <a:gd name="T5" fmla="*/ T4 w 9111"/>
                <a:gd name="T6" fmla="+- 0 18221 10444"/>
                <a:gd name="T7" fmla="*/ 18221 h 9111"/>
                <a:gd name="T8" fmla="+- 0 11778 10444"/>
                <a:gd name="T9" fmla="*/ T8 w 9111"/>
                <a:gd name="T10" fmla="+- 0 18221 10444"/>
                <a:gd name="T11" fmla="*/ 18221 h 9111"/>
                <a:gd name="T12" fmla="+- 0 11778 10444"/>
                <a:gd name="T13" fmla="*/ T12 w 9111"/>
                <a:gd name="T14" fmla="+- 0 11778 10444"/>
                <a:gd name="T15" fmla="*/ 11778 h 9111"/>
                <a:gd name="T16" fmla="+- 0 18221 10444"/>
                <a:gd name="T17" fmla="*/ T16 w 9111"/>
                <a:gd name="T18" fmla="+- 0 11778 10444"/>
                <a:gd name="T19" fmla="*/ 11778 h 9111"/>
                <a:gd name="T20" fmla="+- 0 18221 10444"/>
                <a:gd name="T21" fmla="*/ T20 w 9111"/>
                <a:gd name="T22" fmla="+- 0 11778 10444"/>
                <a:gd name="T23" fmla="*/ 11778 h 911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9111" h="9111">
                  <a:moveTo>
                    <a:pt x="7777" y="1334"/>
                  </a:moveTo>
                  <a:cubicBezTo>
                    <a:pt x="9556" y="3113"/>
                    <a:pt x="9556" y="5998"/>
                    <a:pt x="7777" y="7777"/>
                  </a:cubicBezTo>
                  <a:cubicBezTo>
                    <a:pt x="5998" y="9556"/>
                    <a:pt x="3113" y="9556"/>
                    <a:pt x="1334" y="7777"/>
                  </a:cubicBezTo>
                  <a:cubicBezTo>
                    <a:pt x="-445" y="5998"/>
                    <a:pt x="-445" y="3113"/>
                    <a:pt x="1334" y="1334"/>
                  </a:cubicBezTo>
                  <a:cubicBezTo>
                    <a:pt x="3113" y="-445"/>
                    <a:pt x="5998" y="-445"/>
                    <a:pt x="7777" y="1334"/>
                  </a:cubicBezTo>
                  <a:close/>
                  <a:moveTo>
                    <a:pt x="7777" y="1334"/>
                  </a:moveTo>
                </a:path>
              </a:pathLst>
            </a:custGeom>
            <a:noFill/>
            <a:ln w="25400">
              <a:solidFill>
                <a:srgbClr val="053DE8"/>
              </a:solidFill>
              <a:prstDash val="solid"/>
              <a:round/>
              <a:headEnd/>
              <a:tailEnd/>
            </a:ln>
            <a:effectLst>
              <a:outerShdw blurRad="63500" dist="63499" dir="2339991" algn="ctr" rotWithShape="0">
                <a:srgbClr val="0D0D0D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754" name="Line 10"/>
            <p:cNvSpPr>
              <a:spLocks noChangeShapeType="1"/>
            </p:cNvSpPr>
            <p:nvPr/>
          </p:nvSpPr>
          <p:spPr bwMode="auto">
            <a:xfrm rot="10800000">
              <a:off x="2846" y="2923"/>
              <a:ext cx="576" cy="120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>
              <a:outerShdw blurRad="63500" dist="76199" dir="3420002" algn="ctr" rotWithShape="0">
                <a:srgbClr val="053DE8">
                  <a:alpha val="25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755" name="Line 11"/>
            <p:cNvSpPr>
              <a:spLocks noChangeShapeType="1"/>
            </p:cNvSpPr>
            <p:nvPr/>
          </p:nvSpPr>
          <p:spPr bwMode="auto">
            <a:xfrm>
              <a:off x="4222" y="3019"/>
              <a:ext cx="448" cy="104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>
              <a:outerShdw blurRad="63500" dist="76199" dir="3420002" algn="ctr" rotWithShape="0">
                <a:srgbClr val="053DE8">
                  <a:alpha val="25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756" name="Freeform 12"/>
            <p:cNvSpPr>
              <a:spLocks/>
            </p:cNvSpPr>
            <p:nvPr/>
          </p:nvSpPr>
          <p:spPr bwMode="auto">
            <a:xfrm>
              <a:off x="4718" y="2763"/>
              <a:ext cx="639" cy="600"/>
            </a:xfrm>
            <a:custGeom>
              <a:avLst/>
              <a:gdLst>
                <a:gd name="T0" fmla="+- 0 18221 10444"/>
                <a:gd name="T1" fmla="*/ T0 w 9111"/>
                <a:gd name="T2" fmla="+- 0 11778 10444"/>
                <a:gd name="T3" fmla="*/ 11778 h 9111"/>
                <a:gd name="T4" fmla="+- 0 18221 10444"/>
                <a:gd name="T5" fmla="*/ T4 w 9111"/>
                <a:gd name="T6" fmla="+- 0 18221 10444"/>
                <a:gd name="T7" fmla="*/ 18221 h 9111"/>
                <a:gd name="T8" fmla="+- 0 11778 10444"/>
                <a:gd name="T9" fmla="*/ T8 w 9111"/>
                <a:gd name="T10" fmla="+- 0 18221 10444"/>
                <a:gd name="T11" fmla="*/ 18221 h 9111"/>
                <a:gd name="T12" fmla="+- 0 11778 10444"/>
                <a:gd name="T13" fmla="*/ T12 w 9111"/>
                <a:gd name="T14" fmla="+- 0 11778 10444"/>
                <a:gd name="T15" fmla="*/ 11778 h 9111"/>
                <a:gd name="T16" fmla="+- 0 18221 10444"/>
                <a:gd name="T17" fmla="*/ T16 w 9111"/>
                <a:gd name="T18" fmla="+- 0 11778 10444"/>
                <a:gd name="T19" fmla="*/ 11778 h 9111"/>
                <a:gd name="T20" fmla="+- 0 18221 10444"/>
                <a:gd name="T21" fmla="*/ T20 w 9111"/>
                <a:gd name="T22" fmla="+- 0 11778 10444"/>
                <a:gd name="T23" fmla="*/ 11778 h 911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9111" h="9111">
                  <a:moveTo>
                    <a:pt x="7777" y="1334"/>
                  </a:moveTo>
                  <a:cubicBezTo>
                    <a:pt x="9556" y="3113"/>
                    <a:pt x="9556" y="5998"/>
                    <a:pt x="7777" y="7777"/>
                  </a:cubicBezTo>
                  <a:cubicBezTo>
                    <a:pt x="5998" y="9556"/>
                    <a:pt x="3113" y="9556"/>
                    <a:pt x="1334" y="7777"/>
                  </a:cubicBezTo>
                  <a:cubicBezTo>
                    <a:pt x="-445" y="5998"/>
                    <a:pt x="-445" y="3113"/>
                    <a:pt x="1334" y="1334"/>
                  </a:cubicBezTo>
                  <a:cubicBezTo>
                    <a:pt x="3113" y="-445"/>
                    <a:pt x="5998" y="-445"/>
                    <a:pt x="7777" y="1334"/>
                  </a:cubicBezTo>
                  <a:close/>
                  <a:moveTo>
                    <a:pt x="7777" y="1334"/>
                  </a:moveTo>
                </a:path>
              </a:pathLst>
            </a:custGeom>
            <a:noFill/>
            <a:ln w="25400">
              <a:solidFill>
                <a:srgbClr val="053DE8"/>
              </a:solidFill>
              <a:prstDash val="solid"/>
              <a:round/>
              <a:headEnd/>
              <a:tailEnd/>
            </a:ln>
            <a:effectLst>
              <a:outerShdw blurRad="63500" dist="63499" dir="2339991" algn="ctr" rotWithShape="0">
                <a:srgbClr val="0D0D0D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757" name="Text Box 13"/>
            <p:cNvSpPr txBox="1">
              <a:spLocks noChangeArrowheads="1"/>
            </p:cNvSpPr>
            <p:nvPr/>
          </p:nvSpPr>
          <p:spPr bwMode="auto">
            <a:xfrm>
              <a:off x="3242" y="2817"/>
              <a:ext cx="117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600">
                  <a:solidFill>
                    <a:srgbClr val="053DE8"/>
                  </a:solidFill>
                  <a:latin typeface="Marker Felt" charset="0"/>
                </a:rPr>
                <a:t>Spatial</a:t>
              </a:r>
            </a:p>
            <a:p>
              <a:pPr algn="ctr" eaLnBrk="1" hangingPunct="1"/>
              <a:r>
                <a:rPr lang="en-US" sz="2600">
                  <a:solidFill>
                    <a:srgbClr val="053DE8"/>
                  </a:solidFill>
                  <a:latin typeface="Marker Felt" charset="0"/>
                </a:rPr>
                <a:t>Locality</a:t>
              </a:r>
            </a:p>
          </p:txBody>
        </p:sp>
      </p:grpSp>
      <p:sp>
        <p:nvSpPr>
          <p:cNvPr id="1183758" name="Freeform 14"/>
          <p:cNvSpPr>
            <a:spLocks/>
          </p:cNvSpPr>
          <p:nvPr/>
        </p:nvSpPr>
        <p:spPr bwMode="auto">
          <a:xfrm>
            <a:off x="7353300" y="2546350"/>
            <a:ext cx="1416050" cy="749300"/>
          </a:xfrm>
          <a:custGeom>
            <a:avLst/>
            <a:gdLst>
              <a:gd name="T0" fmla="+- 0 10000 10000"/>
              <a:gd name="T1" fmla="*/ T0 w 10000"/>
              <a:gd name="T2" fmla="+- 0 10000 10000"/>
              <a:gd name="T3" fmla="*/ 10000 h 10000"/>
              <a:gd name="T4" fmla="+- 0 20000 10000"/>
              <a:gd name="T5" fmla="*/ T4 w 10000"/>
              <a:gd name="T6" fmla="+- 0 10000 10000"/>
              <a:gd name="T7" fmla="*/ 10000 h 10000"/>
              <a:gd name="T8" fmla="+- 0 20000 10000"/>
              <a:gd name="T9" fmla="*/ T8 w 10000"/>
              <a:gd name="T10" fmla="+- 0 20000 10000"/>
              <a:gd name="T11" fmla="*/ 20000 h 10000"/>
              <a:gd name="T12" fmla="+- 0 10000 10000"/>
              <a:gd name="T13" fmla="*/ T12 w 10000"/>
              <a:gd name="T14" fmla="+- 0 20000 10000"/>
              <a:gd name="T15" fmla="*/ 20000 h 10000"/>
              <a:gd name="T16" fmla="+- 0 10000 10000"/>
              <a:gd name="T17" fmla="*/ T16 w 10000"/>
              <a:gd name="T18" fmla="+- 0 10000 10000"/>
              <a:gd name="T19" fmla="*/ 10000 h 10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1"/>
          </a:solidFill>
          <a:ln w="9525">
            <a:solidFill>
              <a:srgbClr val="FFFF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83759" name="Group 15"/>
          <p:cNvGrpSpPr>
            <a:grpSpLocks/>
          </p:cNvGrpSpPr>
          <p:nvPr/>
        </p:nvGrpSpPr>
        <p:grpSpPr bwMode="auto">
          <a:xfrm>
            <a:off x="4203700" y="2536825"/>
            <a:ext cx="4762500" cy="762000"/>
            <a:chOff x="2317" y="1398"/>
            <a:chExt cx="3000" cy="480"/>
          </a:xfrm>
        </p:grpSpPr>
        <p:sp>
          <p:nvSpPr>
            <p:cNvPr id="1183760" name="Freeform 16"/>
            <p:cNvSpPr>
              <a:spLocks/>
            </p:cNvSpPr>
            <p:nvPr/>
          </p:nvSpPr>
          <p:spPr bwMode="auto">
            <a:xfrm>
              <a:off x="2317" y="1552"/>
              <a:ext cx="1735" cy="216"/>
            </a:xfrm>
            <a:custGeom>
              <a:avLst/>
              <a:gdLst>
                <a:gd name="T0" fmla="+- 0 18221 10444"/>
                <a:gd name="T1" fmla="*/ T0 w 9111"/>
                <a:gd name="T2" fmla="+- 0 11778 10444"/>
                <a:gd name="T3" fmla="*/ 11778 h 9111"/>
                <a:gd name="T4" fmla="+- 0 18221 10444"/>
                <a:gd name="T5" fmla="*/ T4 w 9111"/>
                <a:gd name="T6" fmla="+- 0 18221 10444"/>
                <a:gd name="T7" fmla="*/ 18221 h 9111"/>
                <a:gd name="T8" fmla="+- 0 11778 10444"/>
                <a:gd name="T9" fmla="*/ T8 w 9111"/>
                <a:gd name="T10" fmla="+- 0 18221 10444"/>
                <a:gd name="T11" fmla="*/ 18221 h 9111"/>
                <a:gd name="T12" fmla="+- 0 11778 10444"/>
                <a:gd name="T13" fmla="*/ T12 w 9111"/>
                <a:gd name="T14" fmla="+- 0 11778 10444"/>
                <a:gd name="T15" fmla="*/ 11778 h 9111"/>
                <a:gd name="T16" fmla="+- 0 18221 10444"/>
                <a:gd name="T17" fmla="*/ T16 w 9111"/>
                <a:gd name="T18" fmla="+- 0 11778 10444"/>
                <a:gd name="T19" fmla="*/ 11778 h 9111"/>
                <a:gd name="T20" fmla="+- 0 18221 10444"/>
                <a:gd name="T21" fmla="*/ T20 w 9111"/>
                <a:gd name="T22" fmla="+- 0 11778 10444"/>
                <a:gd name="T23" fmla="*/ 11778 h 911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9111" h="9111">
                  <a:moveTo>
                    <a:pt x="7777" y="1334"/>
                  </a:moveTo>
                  <a:cubicBezTo>
                    <a:pt x="9556" y="3113"/>
                    <a:pt x="9556" y="5998"/>
                    <a:pt x="7777" y="7777"/>
                  </a:cubicBezTo>
                  <a:cubicBezTo>
                    <a:pt x="5998" y="9556"/>
                    <a:pt x="3113" y="9556"/>
                    <a:pt x="1334" y="7777"/>
                  </a:cubicBezTo>
                  <a:cubicBezTo>
                    <a:pt x="-445" y="5998"/>
                    <a:pt x="-445" y="3113"/>
                    <a:pt x="1334" y="1334"/>
                  </a:cubicBezTo>
                  <a:cubicBezTo>
                    <a:pt x="3113" y="-445"/>
                    <a:pt x="5998" y="-445"/>
                    <a:pt x="7777" y="1334"/>
                  </a:cubicBezTo>
                  <a:close/>
                  <a:moveTo>
                    <a:pt x="7777" y="1334"/>
                  </a:moveTo>
                </a:path>
              </a:pathLst>
            </a:custGeom>
            <a:noFill/>
            <a:ln w="25400">
              <a:solidFill>
                <a:srgbClr val="053DE8"/>
              </a:solidFill>
              <a:prstDash val="solid"/>
              <a:round/>
              <a:headEnd/>
              <a:tailEnd/>
            </a:ln>
            <a:effectLst>
              <a:outerShdw blurRad="63500" dist="63499" dir="2339991" algn="ctr" rotWithShape="0">
                <a:srgbClr val="0D0D0D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761" name="Line 17"/>
            <p:cNvSpPr>
              <a:spLocks noChangeShapeType="1"/>
            </p:cNvSpPr>
            <p:nvPr/>
          </p:nvSpPr>
          <p:spPr bwMode="auto">
            <a:xfrm flipH="1">
              <a:off x="4077" y="1488"/>
              <a:ext cx="208" cy="152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>
              <a:outerShdw blurRad="63500" dist="76199" dir="3420002" algn="ctr" rotWithShape="0">
                <a:srgbClr val="053DE8">
                  <a:alpha val="25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762" name="Text Box 18"/>
            <p:cNvSpPr txBox="1">
              <a:spLocks noChangeArrowheads="1"/>
            </p:cNvSpPr>
            <p:nvPr/>
          </p:nvSpPr>
          <p:spPr bwMode="auto">
            <a:xfrm>
              <a:off x="4145" y="1398"/>
              <a:ext cx="117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600">
                  <a:solidFill>
                    <a:srgbClr val="053DE8"/>
                  </a:solidFill>
                  <a:latin typeface="Marker Felt" charset="0"/>
                </a:rPr>
                <a:t>Temporal</a:t>
              </a:r>
            </a:p>
            <a:p>
              <a:pPr algn="ctr" eaLnBrk="1" hangingPunct="1"/>
              <a:r>
                <a:rPr lang="en-US" sz="2600">
                  <a:solidFill>
                    <a:srgbClr val="053DE8"/>
                  </a:solidFill>
                  <a:latin typeface="Marker Felt" charset="0"/>
                </a:rPr>
                <a:t> Locality</a:t>
              </a:r>
            </a:p>
          </p:txBody>
        </p:sp>
      </p:grpSp>
      <p:grpSp>
        <p:nvGrpSpPr>
          <p:cNvPr id="1183763" name="Group 19"/>
          <p:cNvGrpSpPr>
            <a:grpSpLocks/>
          </p:cNvGrpSpPr>
          <p:nvPr/>
        </p:nvGrpSpPr>
        <p:grpSpPr bwMode="auto">
          <a:xfrm>
            <a:off x="723900" y="841375"/>
            <a:ext cx="7392988" cy="949325"/>
            <a:chOff x="456" y="530"/>
            <a:chExt cx="4657" cy="598"/>
          </a:xfrm>
        </p:grpSpPr>
        <p:sp>
          <p:nvSpPr>
            <p:cNvPr id="1183764" name="Freeform 20"/>
            <p:cNvSpPr>
              <a:spLocks/>
            </p:cNvSpPr>
            <p:nvPr/>
          </p:nvSpPr>
          <p:spPr bwMode="auto">
            <a:xfrm>
              <a:off x="456" y="720"/>
              <a:ext cx="2351" cy="408"/>
            </a:xfrm>
            <a:custGeom>
              <a:avLst/>
              <a:gdLst>
                <a:gd name="T0" fmla="+- 0 18221 10444"/>
                <a:gd name="T1" fmla="*/ T0 w 9111"/>
                <a:gd name="T2" fmla="+- 0 11778 10444"/>
                <a:gd name="T3" fmla="*/ 11778 h 9111"/>
                <a:gd name="T4" fmla="+- 0 18221 10444"/>
                <a:gd name="T5" fmla="*/ T4 w 9111"/>
                <a:gd name="T6" fmla="+- 0 18221 10444"/>
                <a:gd name="T7" fmla="*/ 18221 h 9111"/>
                <a:gd name="T8" fmla="+- 0 11778 10444"/>
                <a:gd name="T9" fmla="*/ T8 w 9111"/>
                <a:gd name="T10" fmla="+- 0 18221 10444"/>
                <a:gd name="T11" fmla="*/ 18221 h 9111"/>
                <a:gd name="T12" fmla="+- 0 11778 10444"/>
                <a:gd name="T13" fmla="*/ T12 w 9111"/>
                <a:gd name="T14" fmla="+- 0 11778 10444"/>
                <a:gd name="T15" fmla="*/ 11778 h 9111"/>
                <a:gd name="T16" fmla="+- 0 18221 10444"/>
                <a:gd name="T17" fmla="*/ T16 w 9111"/>
                <a:gd name="T18" fmla="+- 0 11778 10444"/>
                <a:gd name="T19" fmla="*/ 11778 h 9111"/>
                <a:gd name="T20" fmla="+- 0 18221 10444"/>
                <a:gd name="T21" fmla="*/ T20 w 9111"/>
                <a:gd name="T22" fmla="+- 0 11778 10444"/>
                <a:gd name="T23" fmla="*/ 11778 h 911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9111" h="9111">
                  <a:moveTo>
                    <a:pt x="7777" y="1334"/>
                  </a:moveTo>
                  <a:cubicBezTo>
                    <a:pt x="9556" y="3113"/>
                    <a:pt x="9556" y="5998"/>
                    <a:pt x="7777" y="7777"/>
                  </a:cubicBezTo>
                  <a:cubicBezTo>
                    <a:pt x="5998" y="9556"/>
                    <a:pt x="3113" y="9556"/>
                    <a:pt x="1334" y="7777"/>
                  </a:cubicBezTo>
                  <a:cubicBezTo>
                    <a:pt x="-445" y="5998"/>
                    <a:pt x="-445" y="3113"/>
                    <a:pt x="1334" y="1334"/>
                  </a:cubicBezTo>
                  <a:cubicBezTo>
                    <a:pt x="3113" y="-445"/>
                    <a:pt x="5998" y="-445"/>
                    <a:pt x="7777" y="1334"/>
                  </a:cubicBezTo>
                  <a:close/>
                  <a:moveTo>
                    <a:pt x="7777" y="1334"/>
                  </a:moveTo>
                </a:path>
              </a:pathLst>
            </a:custGeom>
            <a:noFill/>
            <a:ln w="25400">
              <a:solidFill>
                <a:srgbClr val="053DE8"/>
              </a:solidFill>
              <a:prstDash val="solid"/>
              <a:round/>
              <a:headEnd/>
              <a:tailEnd/>
            </a:ln>
            <a:effectLst>
              <a:outerShdw blurRad="63500" dist="63499" dir="2339991" algn="ctr" rotWithShape="0">
                <a:srgbClr val="0D0D0D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765" name="Line 21"/>
            <p:cNvSpPr>
              <a:spLocks noChangeShapeType="1"/>
            </p:cNvSpPr>
            <p:nvPr/>
          </p:nvSpPr>
          <p:spPr bwMode="auto">
            <a:xfrm flipH="1">
              <a:off x="2712" y="632"/>
              <a:ext cx="208" cy="152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>
              <a:outerShdw blurRad="63500" dist="76199" dir="3420002" algn="ctr" rotWithShape="0">
                <a:srgbClr val="053DE8">
                  <a:alpha val="25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766" name="Text Box 22"/>
            <p:cNvSpPr txBox="1">
              <a:spLocks noChangeArrowheads="1"/>
            </p:cNvSpPr>
            <p:nvPr/>
          </p:nvSpPr>
          <p:spPr bwMode="auto">
            <a:xfrm>
              <a:off x="2902" y="530"/>
              <a:ext cx="2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600">
                  <a:solidFill>
                    <a:srgbClr val="053DE8"/>
                  </a:solidFill>
                  <a:latin typeface="Marker Felt" charset="0"/>
                </a:rPr>
                <a:t>Bad </a:t>
              </a:r>
              <a:r>
                <a:rPr lang="en-US">
                  <a:solidFill>
                    <a:srgbClr val="053DE8"/>
                  </a:solidFill>
                  <a:latin typeface="Arial" charset="0"/>
                </a:rPr>
                <a:t>locality behavior</a:t>
              </a:r>
              <a:r>
                <a:rPr lang="en-US" sz="1600">
                  <a:solidFill>
                    <a:schemeClr val="hlink"/>
                  </a:solidFill>
                  <a:latin typeface="Arial" charset="0"/>
                </a:rPr>
                <a:t> 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5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341313"/>
            <a:ext cx="7610475" cy="409575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Memory Hierarchy: Terminology</a:t>
            </a:r>
          </a:p>
        </p:txBody>
      </p:sp>
      <p:sp>
        <p:nvSpPr>
          <p:cNvPr id="113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8388"/>
            <a:ext cx="8248650" cy="3835766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77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Hit</a:t>
            </a:r>
            <a:r>
              <a:rPr lang="en-US" dirty="0"/>
              <a:t>: data appears in some block in the upper level (example: Block X)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Hit Rate</a:t>
            </a:r>
            <a:r>
              <a:rPr lang="en-US" dirty="0"/>
              <a:t>: the fraction of memory access found in the upper level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Hit Time</a:t>
            </a:r>
            <a:r>
              <a:rPr lang="en-US" dirty="0"/>
              <a:t>: Time to access the upper level which consists of</a:t>
            </a:r>
          </a:p>
          <a:p>
            <a:pPr lvl="2">
              <a:buFontTx/>
              <a:buNone/>
            </a:pPr>
            <a:r>
              <a:rPr lang="en-US" dirty="0" smtClean="0"/>
              <a:t> </a:t>
            </a:r>
            <a:r>
              <a:rPr lang="en-US" dirty="0"/>
              <a:t>access time + Time to determine hit/miss</a:t>
            </a:r>
          </a:p>
          <a:p>
            <a:r>
              <a:rPr lang="en-US" dirty="0">
                <a:solidFill>
                  <a:schemeClr val="accent1"/>
                </a:solidFill>
              </a:rPr>
              <a:t>Miss</a:t>
            </a:r>
            <a:r>
              <a:rPr lang="en-US" dirty="0"/>
              <a:t>: data needs to be retrieve from a block in the lower level (Block Y)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Miss Rate  </a:t>
            </a:r>
            <a:r>
              <a:rPr lang="en-US" dirty="0"/>
              <a:t>= 1 - (Hit Rate)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Miss Penalty</a:t>
            </a:r>
            <a:r>
              <a:rPr lang="en-US" dirty="0"/>
              <a:t>: Time to replace a block in the upper level  </a:t>
            </a:r>
            <a:endParaRPr lang="en-US" dirty="0" smtClean="0"/>
          </a:p>
          <a:p>
            <a:r>
              <a:rPr lang="en-US" dirty="0" smtClean="0"/>
              <a:t>Hit </a:t>
            </a:r>
            <a:r>
              <a:rPr lang="en-US" dirty="0"/>
              <a:t>Time &lt;&lt; Miss </a:t>
            </a:r>
            <a:r>
              <a:rPr lang="en-US" dirty="0" smtClean="0"/>
              <a:t>Penalty</a:t>
            </a:r>
            <a:endParaRPr lang="en-US" dirty="0"/>
          </a:p>
        </p:txBody>
      </p:sp>
      <p:grpSp>
        <p:nvGrpSpPr>
          <p:cNvPr id="1137668" name="Group 4"/>
          <p:cNvGrpSpPr>
            <a:grpSpLocks/>
          </p:cNvGrpSpPr>
          <p:nvPr/>
        </p:nvGrpSpPr>
        <p:grpSpPr bwMode="auto">
          <a:xfrm>
            <a:off x="1516063" y="5054600"/>
            <a:ext cx="5330825" cy="1879600"/>
            <a:chOff x="903" y="2936"/>
            <a:chExt cx="3358" cy="1184"/>
          </a:xfrm>
        </p:grpSpPr>
        <p:sp>
          <p:nvSpPr>
            <p:cNvPr id="1137669" name="Rectangle 5"/>
            <p:cNvSpPr>
              <a:spLocks noChangeArrowheads="1"/>
            </p:cNvSpPr>
            <p:nvPr/>
          </p:nvSpPr>
          <p:spPr bwMode="auto">
            <a:xfrm>
              <a:off x="2072" y="3080"/>
              <a:ext cx="800" cy="8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70" name="Rectangle 6"/>
            <p:cNvSpPr>
              <a:spLocks noChangeArrowheads="1"/>
            </p:cNvSpPr>
            <p:nvPr/>
          </p:nvSpPr>
          <p:spPr bwMode="auto">
            <a:xfrm>
              <a:off x="3464" y="2936"/>
              <a:ext cx="752" cy="11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71" name="Rectangle 7"/>
            <p:cNvSpPr>
              <a:spLocks noChangeArrowheads="1"/>
            </p:cNvSpPr>
            <p:nvPr/>
          </p:nvSpPr>
          <p:spPr bwMode="auto">
            <a:xfrm>
              <a:off x="3461" y="2945"/>
              <a:ext cx="80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imes New Roman" charset="0"/>
                </a:rPr>
                <a:t>Lower Level</a:t>
              </a:r>
            </a:p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imes New Roman" charset="0"/>
                </a:rPr>
                <a:t>Memory</a:t>
              </a:r>
            </a:p>
          </p:txBody>
        </p:sp>
        <p:sp>
          <p:nvSpPr>
            <p:cNvPr id="1137672" name="Rectangle 8"/>
            <p:cNvSpPr>
              <a:spLocks noChangeArrowheads="1"/>
            </p:cNvSpPr>
            <p:nvPr/>
          </p:nvSpPr>
          <p:spPr bwMode="auto">
            <a:xfrm>
              <a:off x="2069" y="3089"/>
              <a:ext cx="793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imes New Roman" charset="0"/>
                </a:rPr>
                <a:t>Upper Level</a:t>
              </a:r>
            </a:p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imes New Roman" charset="0"/>
                </a:rPr>
                <a:t>Memory</a:t>
              </a:r>
            </a:p>
          </p:txBody>
        </p:sp>
        <p:sp>
          <p:nvSpPr>
            <p:cNvPr id="1137673" name="Line 9"/>
            <p:cNvSpPr>
              <a:spLocks noChangeShapeType="1"/>
            </p:cNvSpPr>
            <p:nvPr/>
          </p:nvSpPr>
          <p:spPr bwMode="auto">
            <a:xfrm flipH="1">
              <a:off x="904" y="3312"/>
              <a:ext cx="1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74" name="Rectangle 10"/>
            <p:cNvSpPr>
              <a:spLocks noChangeArrowheads="1"/>
            </p:cNvSpPr>
            <p:nvPr/>
          </p:nvSpPr>
          <p:spPr bwMode="auto">
            <a:xfrm>
              <a:off x="1143" y="3120"/>
              <a:ext cx="82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imes New Roman" charset="0"/>
                </a:rPr>
                <a:t>To Processor</a:t>
              </a:r>
            </a:p>
          </p:txBody>
        </p:sp>
        <p:sp>
          <p:nvSpPr>
            <p:cNvPr id="1137675" name="Line 11"/>
            <p:cNvSpPr>
              <a:spLocks noChangeShapeType="1"/>
            </p:cNvSpPr>
            <p:nvPr/>
          </p:nvSpPr>
          <p:spPr bwMode="auto">
            <a:xfrm>
              <a:off x="920" y="3792"/>
              <a:ext cx="1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76" name="Rectangle 12"/>
            <p:cNvSpPr>
              <a:spLocks noChangeArrowheads="1"/>
            </p:cNvSpPr>
            <p:nvPr/>
          </p:nvSpPr>
          <p:spPr bwMode="auto">
            <a:xfrm>
              <a:off x="903" y="3600"/>
              <a:ext cx="98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imes New Roman" charset="0"/>
                </a:rPr>
                <a:t>From Processor</a:t>
              </a:r>
            </a:p>
          </p:txBody>
        </p:sp>
        <p:sp>
          <p:nvSpPr>
            <p:cNvPr id="1137677" name="Line 13"/>
            <p:cNvSpPr>
              <a:spLocks noChangeShapeType="1"/>
            </p:cNvSpPr>
            <p:nvPr/>
          </p:nvSpPr>
          <p:spPr bwMode="auto">
            <a:xfrm>
              <a:off x="2888" y="3504"/>
              <a:ext cx="5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78" name="Rectangle 14"/>
            <p:cNvSpPr>
              <a:spLocks noChangeArrowheads="1"/>
            </p:cNvSpPr>
            <p:nvPr/>
          </p:nvSpPr>
          <p:spPr bwMode="auto">
            <a:xfrm>
              <a:off x="2356" y="3652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79" name="Rectangle 15"/>
            <p:cNvSpPr>
              <a:spLocks noChangeArrowheads="1"/>
            </p:cNvSpPr>
            <p:nvPr/>
          </p:nvSpPr>
          <p:spPr bwMode="auto">
            <a:xfrm>
              <a:off x="2295" y="3471"/>
              <a:ext cx="38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0">
                  <a:solidFill>
                    <a:schemeClr val="tx1"/>
                  </a:solidFill>
                  <a:latin typeface="Times New Roman" charset="0"/>
                </a:rPr>
                <a:t>Blk X</a:t>
              </a:r>
            </a:p>
          </p:txBody>
        </p:sp>
        <p:sp>
          <p:nvSpPr>
            <p:cNvPr id="1137680" name="Rectangle 16"/>
            <p:cNvSpPr>
              <a:spLocks noChangeArrowheads="1"/>
            </p:cNvSpPr>
            <p:nvPr/>
          </p:nvSpPr>
          <p:spPr bwMode="auto">
            <a:xfrm>
              <a:off x="3748" y="3844"/>
              <a:ext cx="232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81" name="Rectangle 17"/>
            <p:cNvSpPr>
              <a:spLocks noChangeArrowheads="1"/>
            </p:cNvSpPr>
            <p:nvPr/>
          </p:nvSpPr>
          <p:spPr bwMode="auto">
            <a:xfrm>
              <a:off x="3687" y="3663"/>
              <a:ext cx="38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0">
                  <a:solidFill>
                    <a:schemeClr val="tx1"/>
                  </a:solidFill>
                  <a:latin typeface="Times New Roman" charset="0"/>
                </a:rPr>
                <a:t>Blk Y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 Saravanan,Muzahid, Jimenez, Whaley 2010, 2011,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08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1923</Words>
  <Application>Microsoft Office PowerPoint</Application>
  <PresentationFormat>全屏显示(4:3)</PresentationFormat>
  <Paragraphs>341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Geneva</vt:lpstr>
      <vt:lpstr>Marker Felt</vt:lpstr>
      <vt:lpstr>ＭＳ Ｐゴシック</vt:lpstr>
      <vt:lpstr>宋体</vt:lpstr>
      <vt:lpstr>Arial</vt:lpstr>
      <vt:lpstr>Calibri</vt:lpstr>
      <vt:lpstr>Comic Sans MS</vt:lpstr>
      <vt:lpstr>Courier New</vt:lpstr>
      <vt:lpstr>Helvetica</vt:lpstr>
      <vt:lpstr>Times</vt:lpstr>
      <vt:lpstr>Times New Roman</vt:lpstr>
      <vt:lpstr>Office Theme</vt:lpstr>
      <vt:lpstr>Memory Hierarchy Chapter 2 &amp; Appendix B</vt:lpstr>
      <vt:lpstr>Since 1980, CPU has outpaced DRAM ...</vt:lpstr>
      <vt:lpstr>1977: DRAM faster than microprocessors</vt:lpstr>
      <vt:lpstr>Levels of the Memory Hierarchy</vt:lpstr>
      <vt:lpstr>Memory Hierarchy: Apple iMac G5</vt:lpstr>
      <vt:lpstr>iMac’s PowerPC 970: All caches on-chip</vt:lpstr>
      <vt:lpstr>The Principle of Locality</vt:lpstr>
      <vt:lpstr>Programs with locality cache well ...</vt:lpstr>
      <vt:lpstr>Memory Hierarchy: Terminology</vt:lpstr>
      <vt:lpstr>Cache Measures</vt:lpstr>
      <vt:lpstr>4 Questions for Memory Hierarchy</vt:lpstr>
      <vt:lpstr>Organization of Cache</vt:lpstr>
      <vt:lpstr>Organization of Cache</vt:lpstr>
      <vt:lpstr>Q1: Where can a block be placed in the upper level? </vt:lpstr>
      <vt:lpstr>Q2: How is a block found if it is in the upper level?</vt:lpstr>
      <vt:lpstr>Direct Mapped Example</vt:lpstr>
      <vt:lpstr>Direct Mapped Example</vt:lpstr>
      <vt:lpstr>Explanation of Cache Misses</vt:lpstr>
      <vt:lpstr>Explanation of Cache Misses</vt:lpstr>
      <vt:lpstr>Q3: After a cache read miss, if there are no empty cache blocks, which block should be removed from the cache?</vt:lpstr>
      <vt:lpstr>Q4: What happens on a write?</vt:lpstr>
      <vt:lpstr>   Write Buffers for Write-Through Caches</vt:lpstr>
    </vt:vector>
  </TitlesOfParts>
  <Company>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Hierarchy Chapter 2</dc:title>
  <dc:creator>Abdullah Muzahid</dc:creator>
  <cp:lastModifiedBy>lty</cp:lastModifiedBy>
  <cp:revision>27</cp:revision>
  <dcterms:created xsi:type="dcterms:W3CDTF">2012-10-17T12:20:13Z</dcterms:created>
  <dcterms:modified xsi:type="dcterms:W3CDTF">2017-09-18T04:20:12Z</dcterms:modified>
</cp:coreProperties>
</file>