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4" r:id="rId3"/>
    <p:sldId id="258" r:id="rId4"/>
    <p:sldId id="259" r:id="rId5"/>
    <p:sldId id="260" r:id="rId6"/>
    <p:sldId id="257" r:id="rId7"/>
    <p:sldId id="285" r:id="rId8"/>
    <p:sldId id="262" r:id="rId9"/>
    <p:sldId id="261" r:id="rId10"/>
    <p:sldId id="263" r:id="rId11"/>
    <p:sldId id="264" r:id="rId12"/>
    <p:sldId id="289" r:id="rId13"/>
    <p:sldId id="265" r:id="rId14"/>
    <p:sldId id="290" r:id="rId15"/>
    <p:sldId id="267" r:id="rId16"/>
    <p:sldId id="271" r:id="rId17"/>
    <p:sldId id="275" r:id="rId18"/>
    <p:sldId id="283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2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B4F6-7A12-8F4A-8F96-9D1E264F0CE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0CB50-445F-1841-A28F-D6B6A820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83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F7B2C-14C4-024F-9F9C-E8FA32F47972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5D716-0533-1E4B-9ED5-A1E44E54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89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sz="1200" dirty="0" err="1" smtClean="0">
                <a:sym typeface="Symbol" charset="0"/>
              </a:rPr>
              <a:t>reg</a:t>
            </a:r>
            <a:r>
              <a:rPr lang="en-US" sz="1200" dirty="0" smtClean="0">
                <a:sym typeface="Symbol" charset="0"/>
              </a:rPr>
              <a:t> always reads in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5D716-0533-1E4B-9ED5-A1E44E54F0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1A05-BD8B-D74D-AA7C-8867FAFD70B6}" type="datetime1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E88D-F88E-8047-80F4-D3D525E0102B}" type="datetime1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E6DF-534A-3C44-AFFF-092D47C70729}" type="datetime1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AA27-42D5-7645-951A-9191990A0C1F}" type="datetime1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6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B64-08C9-9341-9683-96578E990513}" type="datetime1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762-C0EE-0445-BD08-79AE68D1F958}" type="datetime1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3D29-29CA-3840-A0BF-E81DBFE2ACFB}" type="datetime1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DE12-D581-EC4C-9E5A-9BC1F81620BD}" type="datetime1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0F46-15B2-7640-A219-0DC1BFD8C89B}" type="datetime1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0DBF-26DC-CD47-A191-F9F2B3E63646}" type="datetime1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CECF-4713-334B-8419-EE32D294306C}" type="datetime1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3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AD56-D104-A74F-A75E-F0B8000FC51E}" type="datetime1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C854-E8EB-9D4D-914F-0260B447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3853</a:t>
            </a:r>
            <a:br>
              <a:rPr lang="en-US" dirty="0" smtClean="0"/>
            </a:br>
            <a:r>
              <a:rPr lang="en-US" dirty="0" smtClean="0"/>
              <a:t>Appendix C (Contd.)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Vijayalakshmi Saravanan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9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ppc-35-9780123838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7" y="1046963"/>
            <a:ext cx="7366000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56744" y="4822764"/>
            <a:ext cx="12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(25 stages)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7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2388A-F6B1-994C-9795-3E117AE4686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u="sng" dirty="0" smtClean="0">
                <a:cs typeface="+mj-cs"/>
              </a:rPr>
              <a:t>Resulting Pipeline</a:t>
            </a:r>
            <a:endParaRPr lang="en-US" dirty="0" smtClean="0">
              <a:cs typeface="+mj-cs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4648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Timing of a set of independent FP operations: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MULTD     IF  ID  M1  M2  M3  M4      M5       M6       M7  MEM   WB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ADDD              IF  ID   A1  A2    A3       A4      MEM   WB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LD                          IF    ID  EX  MEM   WB  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SD                                  IF   ID    EX      MEM   WB</a:t>
            </a:r>
          </a:p>
          <a:p>
            <a:pPr marL="0" indent="0">
              <a:buNone/>
              <a:defRPr/>
            </a:pPr>
            <a:endParaRPr lang="en-US" sz="2000" u="sng" dirty="0" smtClean="0">
              <a:cs typeface="+mn-cs"/>
            </a:endParaRPr>
          </a:p>
          <a:p>
            <a:pPr marL="0" indent="0">
              <a:buNone/>
              <a:defRPr/>
            </a:pPr>
            <a:r>
              <a:rPr lang="en-US" sz="2000" u="sng" dirty="0" smtClean="0">
                <a:cs typeface="+mn-cs"/>
              </a:rPr>
              <a:t>Problems</a:t>
            </a:r>
            <a:endParaRPr lang="en-US" dirty="0" smtClean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1.  Divide FU is not pipelined </a:t>
            </a:r>
            <a:r>
              <a:rPr lang="en-US" sz="2400" b="1" dirty="0" smtClean="0">
                <a:cs typeface="+mn-cs"/>
                <a:sym typeface="Symbol" charset="0"/>
              </a:rPr>
              <a:t> </a:t>
            </a:r>
            <a:r>
              <a:rPr lang="en-US" sz="2000" dirty="0" smtClean="0">
                <a:cs typeface="+mn-cs"/>
                <a:sym typeface="Symbol" charset="0"/>
              </a:rPr>
              <a:t>may suffer structural hazards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  <a:sym typeface="Symbol" charset="0"/>
              </a:rPr>
              <a:t>2. Because instructions have varying  running times, we 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  <a:sym typeface="Symbol" charset="0"/>
              </a:rPr>
              <a:t>     may try several WB in same cycle</a:t>
            </a:r>
          </a:p>
          <a:p>
            <a:pPr>
              <a:buFontTx/>
              <a:buNone/>
              <a:defRPr/>
            </a:pPr>
            <a:endParaRPr lang="en-US" sz="2400" b="1" dirty="0" smtClean="0">
              <a:cs typeface="+mn-cs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2" y="1417638"/>
            <a:ext cx="8302078" cy="2786185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85800" y="4203822"/>
            <a:ext cx="7848600" cy="233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/>
              <a:t>Structural hazard if register file has only 1 write port</a:t>
            </a:r>
          </a:p>
          <a:p>
            <a:pPr>
              <a:defRPr/>
            </a:pPr>
            <a:r>
              <a:rPr lang="en-US" sz="2000" dirty="0" smtClean="0"/>
              <a:t>Solution:</a:t>
            </a:r>
          </a:p>
          <a:p>
            <a:pPr lvl="1">
              <a:defRPr/>
            </a:pPr>
            <a:r>
              <a:rPr lang="en-US" sz="1600" dirty="0" smtClean="0"/>
              <a:t>Detect in ID stage and stall before issue</a:t>
            </a:r>
          </a:p>
          <a:p>
            <a:pPr lvl="1">
              <a:defRPr/>
            </a:pPr>
            <a:r>
              <a:rPr lang="en-US" sz="1600" dirty="0" smtClean="0"/>
              <a:t>Or, detect before entering MEM or WB stage and allow only 1 to proceed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826192"/>
            <a:ext cx="11849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L.D   F8, 0(R2)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82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5CFBC-79F5-434B-B296-9D5724A8B89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cs typeface="+mj-cs"/>
              </a:rPr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8077200" cy="5638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>
                <a:sym typeface="Symbol" charset="0"/>
              </a:rPr>
              <a:t>3. Because instructions do not reach WB in order </a:t>
            </a:r>
            <a:r>
              <a:rPr lang="en-US" sz="2400" b="1" dirty="0">
                <a:sym typeface="Symbol" charset="0"/>
              </a:rPr>
              <a:t> </a:t>
            </a:r>
            <a:r>
              <a:rPr lang="en-US" sz="2400" dirty="0">
                <a:sym typeface="Symbol" charset="0"/>
              </a:rPr>
              <a:t>WAW possible </a:t>
            </a:r>
            <a:endParaRPr lang="en-US" sz="2400" dirty="0" smtClean="0">
              <a:sym typeface="Symbol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ym typeface="Symbol" charset="0"/>
              </a:rPr>
              <a:t> </a:t>
            </a:r>
            <a:r>
              <a:rPr lang="en-US" sz="2400" dirty="0" smtClean="0">
                <a:sym typeface="Symbol" charset="0"/>
              </a:rPr>
              <a:t>   - In previous fig, if load were issued 1 cycle before and used F2 instead of F8, we would have WAW</a:t>
            </a:r>
          </a:p>
          <a:p>
            <a:pPr>
              <a:buFontTx/>
              <a:buNone/>
              <a:defRPr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  -- Stall LD or turn ADD into NOP.</a:t>
            </a:r>
            <a:endParaRPr lang="en-US" sz="2400" dirty="0">
              <a:sym typeface="Symbol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ym typeface="Symbol" charset="0"/>
              </a:rPr>
              <a:t>    </a:t>
            </a:r>
            <a:r>
              <a:rPr lang="en-US" sz="2400" dirty="0" smtClean="0">
                <a:sym typeface="Symbol" charset="0"/>
              </a:rPr>
              <a:t>- WAR </a:t>
            </a:r>
            <a:r>
              <a:rPr lang="en-US" sz="2400" dirty="0">
                <a:sym typeface="Symbol" charset="0"/>
              </a:rPr>
              <a:t>not possible </a:t>
            </a:r>
            <a:r>
              <a:rPr lang="en-US" sz="2400" dirty="0" smtClean="0">
                <a:sym typeface="Symbol" charset="0"/>
              </a:rPr>
              <a:t>: </a:t>
            </a:r>
            <a:r>
              <a:rPr lang="en-US" sz="2400" b="1" dirty="0" smtClean="0">
                <a:sym typeface="Symbol" charset="0"/>
              </a:rPr>
              <a:t>why?</a:t>
            </a:r>
            <a:endParaRPr lang="en-US" sz="2400" b="1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+mn-cs"/>
              </a:rPr>
              <a:t>4.  Instructions can complete out of order </a:t>
            </a:r>
            <a:r>
              <a:rPr lang="en-US" sz="2400" b="1" dirty="0" smtClean="0">
                <a:cs typeface="+mn-cs"/>
                <a:sym typeface="Symbol" charset="0"/>
              </a:rPr>
              <a:t> </a:t>
            </a:r>
            <a:r>
              <a:rPr lang="en-US" sz="2400" dirty="0" smtClean="0">
                <a:cs typeface="+mn-cs"/>
                <a:sym typeface="Symbol" charset="0"/>
              </a:rPr>
              <a:t>problems with exceptions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+mn-cs"/>
                <a:sym typeface="Symbol" charset="0"/>
              </a:rPr>
              <a:t>5. Long latency operations </a:t>
            </a:r>
            <a:r>
              <a:rPr lang="en-US" sz="2400" b="1" dirty="0" smtClean="0">
                <a:cs typeface="+mn-cs"/>
                <a:sym typeface="Symbol" charset="0"/>
              </a:rPr>
              <a:t> </a:t>
            </a:r>
            <a:r>
              <a:rPr lang="en-US" sz="2400" dirty="0" smtClean="0">
                <a:cs typeface="+mn-cs"/>
                <a:sym typeface="Symbol" charset="0"/>
              </a:rPr>
              <a:t>frequent RAW stalls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cs typeface="+mn-cs"/>
                <a:sym typeface="Symbol" charset="0"/>
              </a:rPr>
              <a:t>      </a:t>
            </a:r>
            <a:endParaRPr lang="en-US" sz="1800" dirty="0" smtClean="0">
              <a:latin typeface="Times New Roman"/>
              <a:cs typeface="Times New Roman"/>
              <a:sym typeface="Symbol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latin typeface="Times New Roman"/>
                <a:cs typeface="Times New Roman"/>
                <a:sym typeface="Symbol" charset="0"/>
              </a:rPr>
              <a:t>	  MULTD   IF   ID  M1 M2  M3  M4  M5  M6 M7  MEM WB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latin typeface="Times New Roman"/>
                <a:cs typeface="Times New Roman"/>
                <a:sym typeface="Symbol" charset="0"/>
              </a:rPr>
              <a:t>        F0,F4,F6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latin typeface="Times New Roman"/>
                <a:cs typeface="Times New Roman"/>
                <a:sym typeface="Symbol" charset="0"/>
              </a:rPr>
              <a:t>        ADD               IF  ID   --     --     --     --     --   --      A1     A2  A3 A4 MEM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latin typeface="Times New Roman"/>
                <a:cs typeface="Times New Roman"/>
                <a:sym typeface="Symbol" charset="0"/>
              </a:rPr>
              <a:t>        F2,F0,F8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latin typeface="Times New Roman"/>
                <a:cs typeface="Times New Roman"/>
                <a:sym typeface="Symbol" charset="0"/>
              </a:rPr>
              <a:t>        SD  F2,6(R2)        IF    --      --     --    --     --    --     ID    EX   --    --    MEM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579" y="4299065"/>
            <a:ext cx="1031018" cy="716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5579" y="5015831"/>
            <a:ext cx="1031018" cy="628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1869"/>
            <a:ext cx="8229600" cy="1143000"/>
          </a:xfrm>
        </p:spPr>
        <p:txBody>
          <a:bodyPr/>
          <a:lstStyle/>
          <a:p>
            <a:r>
              <a:rPr lang="en-US" dirty="0" smtClean="0"/>
              <a:t>Take a look at C-6 (MIPS R4000)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653C-DEF1-0C4E-B81A-4024E84DCBE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cs typeface="+mj-cs"/>
              </a:rPr>
              <a:t>Dealing with exceptions</a:t>
            </a:r>
            <a:endParaRPr lang="en-US" smtClean="0">
              <a:cs typeface="+mj-cs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Exceptions:</a:t>
            </a:r>
          </a:p>
          <a:p>
            <a:pPr lvl="1">
              <a:defRPr/>
            </a:pPr>
            <a:r>
              <a:rPr lang="en-US" sz="2000" dirty="0" smtClean="0"/>
              <a:t>Normal execution order of instructions is changed</a:t>
            </a:r>
          </a:p>
          <a:p>
            <a:pPr lvl="1">
              <a:defRPr/>
            </a:pPr>
            <a:r>
              <a:rPr lang="en-US" sz="2000" dirty="0"/>
              <a:t>S</a:t>
            </a:r>
            <a:r>
              <a:rPr lang="en-US" sz="2000" dirty="0" smtClean="0"/>
              <a:t>ometimes referred to as interrupt and fault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Examples of exceptions:</a:t>
            </a:r>
          </a:p>
          <a:p>
            <a:pPr lvl="1">
              <a:defRPr/>
            </a:pPr>
            <a:r>
              <a:rPr lang="en-US" sz="2000" dirty="0" smtClean="0"/>
              <a:t>I/O device request,</a:t>
            </a:r>
          </a:p>
          <a:p>
            <a:pPr lvl="1">
              <a:defRPr/>
            </a:pPr>
            <a:r>
              <a:rPr lang="en-US" sz="2000" dirty="0" smtClean="0"/>
              <a:t>invoking an OS service from a user program, </a:t>
            </a:r>
          </a:p>
          <a:p>
            <a:pPr lvl="1">
              <a:defRPr/>
            </a:pPr>
            <a:r>
              <a:rPr lang="en-US" sz="2000" dirty="0" smtClean="0"/>
              <a:t>breakpoint, </a:t>
            </a:r>
          </a:p>
          <a:p>
            <a:pPr lvl="1">
              <a:defRPr/>
            </a:pPr>
            <a:r>
              <a:rPr lang="en-US" sz="2000" dirty="0" smtClean="0"/>
              <a:t>integer arithmetic overflow and underflow</a:t>
            </a:r>
          </a:p>
          <a:p>
            <a:pPr lvl="1">
              <a:defRPr/>
            </a:pPr>
            <a:r>
              <a:rPr lang="en-US" sz="2000" dirty="0" smtClean="0"/>
              <a:t>page fault etc.</a:t>
            </a:r>
          </a:p>
          <a:p>
            <a:pPr>
              <a:defRPr/>
            </a:pPr>
            <a:r>
              <a:rPr lang="en-US" sz="2400" dirty="0"/>
              <a:t>Overlapping of instructions in a </a:t>
            </a:r>
            <a:r>
              <a:rPr lang="en-US" sz="2400" dirty="0" smtClean="0"/>
              <a:t>pipeline </a:t>
            </a:r>
            <a:r>
              <a:rPr lang="en-US" sz="2400" dirty="0"/>
              <a:t>makes it hard to deal with exceptions</a:t>
            </a:r>
          </a:p>
          <a:p>
            <a:pPr lvl="1">
              <a:buFontTx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12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0C7AE-373D-E44F-8B01-4D2A6F50A9C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cs typeface="+mj-cs"/>
              </a:rPr>
              <a:t>Difficulty</a:t>
            </a:r>
            <a:endParaRPr lang="en-US" smtClean="0">
              <a:cs typeface="+mj-cs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Implementing interrupts occurring within instructions is difficult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How to do it? Invoke another </a:t>
            </a:r>
            <a:r>
              <a:rPr lang="en-US" sz="2400" dirty="0" smtClean="0"/>
              <a:t>code</a:t>
            </a:r>
            <a:r>
              <a:rPr lang="en-US" sz="2400" dirty="0" smtClean="0">
                <a:cs typeface="+mn-cs"/>
              </a:rPr>
              <a:t> that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Save the state of the executing program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Correct the cause of the exception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Restore the state of the program before the </a:t>
            </a:r>
            <a:r>
              <a:rPr lang="en-US" sz="2000" dirty="0" err="1" smtClean="0"/>
              <a:t>inst</a:t>
            </a:r>
            <a:r>
              <a:rPr lang="en-US" sz="2000" dirty="0" smtClean="0"/>
              <a:t> that caused exception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Retry the instruction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Process invisible to program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If pipeline allows machine to save state, handle exception, and restart without affecting the execution of program: </a:t>
            </a:r>
            <a:r>
              <a:rPr lang="en-US" sz="2400" dirty="0" err="1" smtClean="0">
                <a:cs typeface="+mn-cs"/>
              </a:rPr>
              <a:t>restartable</a:t>
            </a:r>
            <a:r>
              <a:rPr lang="en-US" sz="2400" dirty="0" smtClean="0">
                <a:cs typeface="+mn-cs"/>
              </a:rPr>
              <a:t> machine or pipeline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All machines today are </a:t>
            </a:r>
            <a:r>
              <a:rPr lang="en-US" sz="2400" dirty="0" err="1" smtClean="0">
                <a:cs typeface="+mn-cs"/>
              </a:rPr>
              <a:t>restartable</a:t>
            </a:r>
            <a:r>
              <a:rPr lang="en-US" sz="2400" dirty="0" smtClean="0">
                <a:cs typeface="+mn-cs"/>
              </a:rPr>
              <a:t> (at least for </a:t>
            </a:r>
            <a:r>
              <a:rPr lang="en-US" sz="2400" dirty="0" err="1" smtClean="0">
                <a:cs typeface="+mn-cs"/>
              </a:rPr>
              <a:t>int</a:t>
            </a:r>
            <a:r>
              <a:rPr lang="en-US" sz="2400" dirty="0" smtClean="0">
                <a:cs typeface="+mn-cs"/>
              </a:rPr>
              <a:t> pipeline)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5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3A623-5C80-5045-AD26-313CA4E15BC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cs typeface="+mj-cs"/>
              </a:rPr>
              <a:t>Exceptions in Integer MIPS</a:t>
            </a:r>
            <a:endParaRPr lang="en-US" smtClean="0">
              <a:cs typeface="+mj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6482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cs typeface="+mn-cs"/>
              </a:rPr>
              <a:t>IF: page fault on I-fetch, misaligned memory access, memory protection violation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ID: undefined/illegal </a:t>
            </a:r>
            <a:r>
              <a:rPr lang="en-US" sz="2400" dirty="0" err="1" smtClean="0">
                <a:cs typeface="+mn-cs"/>
              </a:rPr>
              <a:t>opcode</a:t>
            </a:r>
            <a:endParaRPr lang="en-US" sz="2400" dirty="0" smtClean="0">
              <a:cs typeface="+mn-cs"/>
            </a:endParaRPr>
          </a:p>
          <a:p>
            <a:pPr>
              <a:defRPr/>
            </a:pPr>
            <a:r>
              <a:rPr lang="en-US" sz="2400" dirty="0" smtClean="0">
                <a:cs typeface="+mn-cs"/>
              </a:rPr>
              <a:t>EX: 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MEM: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WB:</a:t>
            </a:r>
          </a:p>
        </p:txBody>
      </p:sp>
    </p:spTree>
    <p:extLst>
      <p:ext uri="{BB962C8B-B14F-4D97-AF65-F5344CB8AC3E}">
        <p14:creationId xmlns:p14="http://schemas.microsoft.com/office/powerpoint/2010/main" val="166417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3A623-5C80-5045-AD26-313CA4E15BC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smtClean="0">
                <a:cs typeface="+mj-cs"/>
              </a:rPr>
              <a:t>Exceptions in Integer MIPS</a:t>
            </a:r>
            <a:endParaRPr lang="en-US" smtClean="0">
              <a:cs typeface="+mj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648200"/>
          </a:xfrm>
        </p:spPr>
        <p:txBody>
          <a:bodyPr/>
          <a:lstStyle/>
          <a:p>
            <a:pPr>
              <a:defRPr/>
            </a:pPr>
            <a:r>
              <a:rPr lang="en-US" sz="2400" smtClean="0">
                <a:cs typeface="+mn-cs"/>
              </a:rPr>
              <a:t>IF: page fault on I-fetch, misaligned memory access, memory protection violation</a:t>
            </a:r>
          </a:p>
          <a:p>
            <a:pPr>
              <a:defRPr/>
            </a:pPr>
            <a:r>
              <a:rPr lang="en-US" sz="2400" smtClean="0">
                <a:cs typeface="+mn-cs"/>
              </a:rPr>
              <a:t>ID: undefined/illegal opcode</a:t>
            </a:r>
          </a:p>
          <a:p>
            <a:pPr>
              <a:defRPr/>
            </a:pPr>
            <a:r>
              <a:rPr lang="en-US" sz="2400" smtClean="0">
                <a:cs typeface="+mn-cs"/>
              </a:rPr>
              <a:t>EX: arithmetic exception</a:t>
            </a:r>
          </a:p>
          <a:p>
            <a:pPr>
              <a:defRPr/>
            </a:pPr>
            <a:r>
              <a:rPr lang="en-US" sz="2400" smtClean="0">
                <a:cs typeface="+mn-cs"/>
              </a:rPr>
              <a:t>MEM: page fault on D-fetch, misaligned memory access, memory protection violation</a:t>
            </a:r>
          </a:p>
          <a:p>
            <a:pPr>
              <a:defRPr/>
            </a:pPr>
            <a:r>
              <a:rPr lang="en-US" sz="2400" smtClean="0">
                <a:cs typeface="+mn-cs"/>
              </a:rPr>
              <a:t>WB: none</a:t>
            </a:r>
          </a:p>
        </p:txBody>
      </p:sp>
    </p:spTree>
    <p:extLst>
      <p:ext uri="{BB962C8B-B14F-4D97-AF65-F5344CB8AC3E}">
        <p14:creationId xmlns:p14="http://schemas.microsoft.com/office/powerpoint/2010/main" val="401245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4" y="959503"/>
            <a:ext cx="6978463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4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" y="282388"/>
            <a:ext cx="8377518" cy="6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9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Explanation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9" y="1417638"/>
            <a:ext cx="8000999" cy="49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6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1417638"/>
            <a:ext cx="8027895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>
                <a:cs typeface="+mj-cs"/>
              </a:rPr>
              <a:t>Branch Behavior of pgms.</a:t>
            </a:r>
            <a:endParaRPr lang="en-US" smtClean="0">
              <a:cs typeface="+mj-cs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38600"/>
          </a:xfrm>
        </p:spPr>
        <p:txBody>
          <a:bodyPr/>
          <a:lstStyle/>
          <a:p>
            <a:pPr>
              <a:defRPr/>
            </a:pPr>
            <a:endParaRPr lang="en-US" sz="2000" dirty="0" smtClean="0">
              <a:cs typeface="+mn-cs"/>
            </a:endParaRPr>
          </a:p>
          <a:p>
            <a:pPr>
              <a:defRPr/>
            </a:pPr>
            <a:r>
              <a:rPr lang="en-US" sz="2400" dirty="0" smtClean="0">
                <a:cs typeface="+mn-cs"/>
              </a:rPr>
              <a:t>Conditionals branch dominate</a:t>
            </a:r>
          </a:p>
          <a:p>
            <a:pPr>
              <a:defRPr/>
            </a:pPr>
            <a:endParaRPr lang="en-US" sz="2400" dirty="0" smtClean="0">
              <a:cs typeface="+mn-cs"/>
            </a:endParaRPr>
          </a:p>
          <a:p>
            <a:pPr>
              <a:defRPr/>
            </a:pPr>
            <a:r>
              <a:rPr lang="en-US" sz="2400" dirty="0" smtClean="0">
                <a:cs typeface="+mn-cs"/>
              </a:rPr>
              <a:t>Forward branch dominate</a:t>
            </a:r>
          </a:p>
          <a:p>
            <a:pPr>
              <a:defRPr/>
            </a:pPr>
            <a:endParaRPr lang="en-US" sz="2400" dirty="0" smtClean="0">
              <a:cs typeface="+mn-cs"/>
            </a:endParaRPr>
          </a:p>
          <a:p>
            <a:pPr>
              <a:defRPr/>
            </a:pPr>
            <a:r>
              <a:rPr lang="en-US" sz="2400" dirty="0" smtClean="0">
                <a:cs typeface="+mn-cs"/>
              </a:rPr>
              <a:t>67% of conditional br</a:t>
            </a:r>
            <a:r>
              <a:rPr lang="en-US" sz="2400" dirty="0" smtClean="0"/>
              <a:t>anches</a:t>
            </a:r>
            <a:r>
              <a:rPr lang="en-US" sz="2400" dirty="0" smtClean="0">
                <a:cs typeface="+mn-cs"/>
              </a:rPr>
              <a:t> are taken!</a:t>
            </a:r>
          </a:p>
          <a:p>
            <a:pPr>
              <a:defRPr/>
            </a:pPr>
            <a:endParaRPr lang="en-US" sz="2400" dirty="0" smtClean="0">
              <a:cs typeface="+mn-cs"/>
            </a:endParaRPr>
          </a:p>
          <a:p>
            <a:pPr>
              <a:defRPr/>
            </a:pPr>
            <a:r>
              <a:rPr lang="en-US" sz="2400" dirty="0" smtClean="0">
                <a:cs typeface="+mn-cs"/>
              </a:rPr>
              <a:t>Usually, backward branches are taken more often than forward ones (loops) </a:t>
            </a:r>
            <a:endParaRPr lang="en-US" sz="2000" dirty="0" smtClean="0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582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cs typeface="+mj-cs"/>
              </a:rPr>
              <a:t>Reducing Branch Penalties (Static Methods)</a:t>
            </a:r>
            <a:endParaRPr lang="en-US" sz="4000" dirty="0" smtClean="0">
              <a:cs typeface="+mj-cs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7474"/>
            <a:ext cx="7772400" cy="504507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Static methods : (</a:t>
            </a:r>
            <a:r>
              <a:rPr lang="en-US" sz="2000" u="sng" dirty="0" smtClean="0"/>
              <a:t>decision is fixed for entire execution</a:t>
            </a:r>
            <a:r>
              <a:rPr lang="en-US" sz="2000" dirty="0" smtClean="0">
                <a:cs typeface="+mn-cs"/>
              </a:rPr>
              <a:t>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 smtClean="0">
                <a:cs typeface="+mn-cs"/>
              </a:rPr>
              <a:t>Freeze  pipeline until branch is resolved =&gt; simple</a:t>
            </a:r>
          </a:p>
          <a:p>
            <a:pPr marL="0" indent="0"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Branch:      	IF	ID	Ex	</a:t>
            </a:r>
            <a:r>
              <a:rPr lang="en-US" sz="2000" dirty="0" err="1" smtClean="0"/>
              <a:t>Mem</a:t>
            </a:r>
            <a:r>
              <a:rPr lang="en-US" sz="2000" dirty="0" smtClean="0"/>
              <a:t>	WB</a:t>
            </a:r>
            <a:endParaRPr lang="en-US" sz="2000" dirty="0" smtClean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        Successor:		</a:t>
            </a:r>
            <a:r>
              <a:rPr lang="en-US" sz="2000" b="1" dirty="0" smtClean="0">
                <a:cs typeface="+mn-cs"/>
              </a:rPr>
              <a:t>Stall</a:t>
            </a:r>
            <a:r>
              <a:rPr lang="en-US" sz="2000" dirty="0" smtClean="0">
                <a:cs typeface="+mn-cs"/>
              </a:rPr>
              <a:t> IF	ID		Ex		</a:t>
            </a:r>
            <a:r>
              <a:rPr lang="en-US" sz="2000" dirty="0" err="1" smtClean="0">
                <a:cs typeface="+mn-cs"/>
              </a:rPr>
              <a:t>Mem</a:t>
            </a:r>
            <a:r>
              <a:rPr lang="en-US" sz="2000" dirty="0" smtClean="0">
                <a:cs typeface="+mn-cs"/>
              </a:rPr>
              <a:t>	WB</a:t>
            </a:r>
          </a:p>
          <a:p>
            <a:pPr>
              <a:buFontTx/>
              <a:buNone/>
              <a:defRPr/>
            </a:pPr>
            <a:endParaRPr lang="en-US" sz="2000" dirty="0" smtClean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2. Predict branch not taken :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		-&gt; continue as if nothing happens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		-&gt; following inst.  do not change state (</a:t>
            </a:r>
            <a:r>
              <a:rPr lang="en-US" sz="2000" dirty="0" err="1" smtClean="0"/>
              <a:t>i.e</a:t>
            </a:r>
            <a:r>
              <a:rPr lang="en-US" sz="2000" dirty="0" smtClean="0"/>
              <a:t> </a:t>
            </a:r>
            <a:r>
              <a:rPr lang="en-US" sz="2000" dirty="0" smtClean="0">
                <a:cs typeface="+mn-cs"/>
              </a:rPr>
              <a:t>write </a:t>
            </a:r>
            <a:r>
              <a:rPr lang="en-US" sz="2000" dirty="0" err="1" smtClean="0">
                <a:cs typeface="+mn-cs"/>
              </a:rPr>
              <a:t>Reg</a:t>
            </a:r>
            <a:r>
              <a:rPr lang="en-US" sz="2000" dirty="0" smtClean="0">
                <a:cs typeface="+mn-cs"/>
              </a:rPr>
              <a:t>/</a:t>
            </a:r>
            <a:r>
              <a:rPr lang="en-US" sz="2000" dirty="0" err="1" smtClean="0">
                <a:cs typeface="+mn-cs"/>
              </a:rPr>
              <a:t>mem</a:t>
            </a:r>
            <a:r>
              <a:rPr lang="en-US" sz="2000" dirty="0" smtClean="0">
                <a:cs typeface="+mn-cs"/>
              </a:rPr>
              <a:t>) until BR is resolved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		-&gt; if fail : flush pipeline (i.e. deleting inst. After branch)</a:t>
            </a:r>
          </a:p>
          <a:p>
            <a:pPr>
              <a:buFontTx/>
              <a:buNone/>
              <a:defRPr/>
            </a:pPr>
            <a:endParaRPr lang="en-US" sz="2000" dirty="0" smtClean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3. Predict taken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		-&gt; after the decode  +  target address computed  -&gt;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cs typeface="+mn-cs"/>
              </a:rPr>
              <a:t>                   fetch from target ( no advantage in MIPS )</a:t>
            </a:r>
          </a:p>
          <a:p>
            <a:pPr>
              <a:buFontTx/>
              <a:buNone/>
              <a:defRPr/>
            </a:pPr>
            <a:endParaRPr lang="en-US" sz="2000" dirty="0" smtClean="0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 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451642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+mn-cs"/>
              </a:rPr>
              <a:t>4.  Delayed branch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+mn-cs"/>
              </a:rPr>
              <a:t>	-&gt; the instruction(s) in the branch delay slot(s)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+mn-cs"/>
              </a:rPr>
              <a:t>          following the branch will be executed no matter what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+mn-cs"/>
              </a:rPr>
              <a:t>	-&gt; MIPS:  1 delay slot.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+mn-cs"/>
              </a:rPr>
              <a:t>	-&gt; job of compiler: make sure successor instruction(s) are valid and useful.</a:t>
            </a:r>
          </a:p>
          <a:p>
            <a:pPr lvl="1"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sz="1600" dirty="0" smtClean="0">
                <a:latin typeface="Courier New" charset="0"/>
              </a:rPr>
              <a:t>branch instruction</a:t>
            </a:r>
            <a:br>
              <a:rPr lang="en-US" sz="1600" dirty="0" smtClean="0">
                <a:latin typeface="Courier New" charset="0"/>
              </a:rPr>
            </a:br>
            <a:r>
              <a:rPr lang="en-US" sz="1600" dirty="0" smtClean="0">
                <a:latin typeface="Courier New" charset="0"/>
              </a:rPr>
              <a:t>	sequential successor</a:t>
            </a:r>
            <a:r>
              <a:rPr lang="en-US" sz="1600" baseline="-25000" dirty="0" smtClean="0">
                <a:latin typeface="Courier New" charset="0"/>
              </a:rPr>
              <a:t>1</a:t>
            </a:r>
            <a:r>
              <a:rPr lang="en-US" sz="1600" dirty="0" smtClean="0">
                <a:latin typeface="Courier New" charset="0"/>
              </a:rPr>
              <a:t/>
            </a:r>
            <a:br>
              <a:rPr lang="en-US" sz="1600" dirty="0" smtClean="0">
                <a:latin typeface="Courier New" charset="0"/>
              </a:rPr>
            </a:br>
            <a:r>
              <a:rPr lang="en-US" sz="1600" dirty="0" smtClean="0">
                <a:latin typeface="Courier New" charset="0"/>
              </a:rPr>
              <a:t>	sequential successor</a:t>
            </a:r>
            <a:r>
              <a:rPr lang="en-US" sz="1600" baseline="-25000" dirty="0" smtClean="0">
                <a:latin typeface="Courier New" charset="0"/>
              </a:rPr>
              <a:t>2</a:t>
            </a:r>
            <a:r>
              <a:rPr lang="en-US" sz="1600" dirty="0" smtClean="0">
                <a:latin typeface="Courier New" charset="0"/>
              </a:rPr>
              <a:t/>
            </a:r>
            <a:br>
              <a:rPr lang="en-US" sz="1600" dirty="0" smtClean="0">
                <a:latin typeface="Courier New" charset="0"/>
              </a:rPr>
            </a:br>
            <a:r>
              <a:rPr lang="en-US" sz="1600" dirty="0" smtClean="0">
                <a:latin typeface="Courier New" charset="0"/>
              </a:rPr>
              <a:t>	........</a:t>
            </a:r>
            <a:br>
              <a:rPr lang="en-US" sz="1600" dirty="0" smtClean="0">
                <a:latin typeface="Courier New" charset="0"/>
              </a:rPr>
            </a:br>
            <a:r>
              <a:rPr lang="en-US" sz="1600" dirty="0" smtClean="0">
                <a:latin typeface="Courier New" charset="0"/>
              </a:rPr>
              <a:t>	sequential </a:t>
            </a:r>
            <a:r>
              <a:rPr lang="en-US" sz="1600" dirty="0" err="1" smtClean="0">
                <a:latin typeface="Courier New" charset="0"/>
              </a:rPr>
              <a:t>successor</a:t>
            </a:r>
            <a:r>
              <a:rPr lang="en-US" sz="1600" baseline="-25000" dirty="0" err="1" smtClean="0">
                <a:latin typeface="Courier New" charset="0"/>
              </a:rPr>
              <a:t>n</a:t>
            </a:r>
            <a:endParaRPr lang="en-US" sz="1600" dirty="0" smtClean="0">
              <a:latin typeface="Courier New" charset="0"/>
            </a:endParaRPr>
          </a:p>
          <a:p>
            <a:pPr lvl="1">
              <a:buFontTx/>
              <a:buNone/>
            </a:pPr>
            <a:r>
              <a:rPr lang="en-US" sz="1600" dirty="0" smtClean="0">
                <a:latin typeface="Courier New" charset="0"/>
              </a:rPr>
              <a:t>branch target if taken</a:t>
            </a:r>
            <a:br>
              <a:rPr lang="en-US" sz="1600" dirty="0" smtClean="0">
                <a:latin typeface="Courier New" charset="0"/>
              </a:rPr>
            </a:br>
            <a:endParaRPr lang="en-US" sz="1600" dirty="0" smtClean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400" dirty="0" smtClean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cs typeface="+mn-c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9357" y="4017431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delay of length n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 flipV="1">
            <a:off x="4224660" y="4017431"/>
            <a:ext cx="804697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4337821" y="4202097"/>
            <a:ext cx="691536" cy="790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ppc-14-9780123838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26" y="619170"/>
            <a:ext cx="6858000" cy="549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5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simplified version of C-25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MIPS R4000, it takes 3 pipe stages to calculate branch target address and one more stage for condition evaluation. What is the branch penalty for different schemes (flush, </a:t>
            </a:r>
            <a:r>
              <a:rPr lang="en-US" dirty="0" err="1" smtClean="0"/>
              <a:t>pred</a:t>
            </a:r>
            <a:r>
              <a:rPr lang="en-US" dirty="0" smtClean="0"/>
              <a:t> taken and </a:t>
            </a:r>
            <a:r>
              <a:rPr lang="en-US" dirty="0" err="1" smtClean="0"/>
              <a:t>pred</a:t>
            </a:r>
            <a:r>
              <a:rPr lang="en-US" dirty="0" smtClean="0"/>
              <a:t> untaken)? </a:t>
            </a:r>
            <a:r>
              <a:rPr lang="en-US" dirty="0" smtClean="0">
                <a:solidFill>
                  <a:srgbClr val="FF0000"/>
                </a:solidFill>
              </a:rPr>
              <a:t>[Penalty is defined as expected/average number of stalls]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815F8-9C51-3041-BB2D-63AFCBDF486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4000" smtClean="0">
                <a:cs typeface="+mj-cs"/>
              </a:rPr>
              <a:t>Handling Multicycle Operations</a:t>
            </a:r>
            <a:endParaRPr lang="en-US" smtClean="0">
              <a:cs typeface="+mj-cs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cs typeface="+mn-cs"/>
              </a:rPr>
              <a:t>Floating point operations usually take several EX cycles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There are several floating point functional units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Example : Assume we have 4 separate FU</a:t>
            </a:r>
          </a:p>
          <a:p>
            <a:pPr lvl="1">
              <a:defRPr/>
            </a:pPr>
            <a:r>
              <a:rPr lang="en-US" sz="2000" dirty="0" smtClean="0"/>
              <a:t>Integer unit : </a:t>
            </a:r>
            <a:r>
              <a:rPr lang="en-US" sz="2000" dirty="0" err="1" smtClean="0"/>
              <a:t>Ld,St</a:t>
            </a:r>
            <a:r>
              <a:rPr lang="en-US" sz="2000" dirty="0" smtClean="0"/>
              <a:t>, integer ALU , Br</a:t>
            </a:r>
          </a:p>
          <a:p>
            <a:pPr lvl="1">
              <a:defRPr/>
            </a:pPr>
            <a:r>
              <a:rPr lang="en-US" sz="2000" dirty="0" smtClean="0"/>
              <a:t>FL </a:t>
            </a:r>
            <a:r>
              <a:rPr lang="en-US" sz="2000" dirty="0" err="1" smtClean="0"/>
              <a:t>Pt</a:t>
            </a:r>
            <a:r>
              <a:rPr lang="en-US" sz="2000" dirty="0" smtClean="0"/>
              <a:t> and integer MPY</a:t>
            </a:r>
          </a:p>
          <a:p>
            <a:pPr lvl="1">
              <a:defRPr/>
            </a:pPr>
            <a:r>
              <a:rPr lang="en-US" sz="2000" dirty="0" err="1" smtClean="0"/>
              <a:t>Fl</a:t>
            </a:r>
            <a:r>
              <a:rPr lang="en-US" sz="2000" dirty="0" smtClean="0"/>
              <a:t> </a:t>
            </a:r>
            <a:r>
              <a:rPr lang="en-US" sz="2000" dirty="0" err="1" smtClean="0"/>
              <a:t>Pt</a:t>
            </a:r>
            <a:r>
              <a:rPr lang="en-US" sz="2000" dirty="0" smtClean="0"/>
              <a:t> adder</a:t>
            </a:r>
          </a:p>
          <a:p>
            <a:pPr lvl="1">
              <a:defRPr/>
            </a:pPr>
            <a:r>
              <a:rPr lang="en-US" sz="2000" dirty="0" err="1" smtClean="0"/>
              <a:t>Fl</a:t>
            </a:r>
            <a:r>
              <a:rPr lang="en-US" sz="2000" dirty="0" smtClean="0"/>
              <a:t> </a:t>
            </a:r>
            <a:r>
              <a:rPr lang="en-US" sz="2000" dirty="0" err="1" smtClean="0"/>
              <a:t>Pt</a:t>
            </a:r>
            <a:r>
              <a:rPr lang="en-US" sz="2000" dirty="0" smtClean="0"/>
              <a:t> and integer div</a:t>
            </a:r>
          </a:p>
          <a:p>
            <a:pPr lvl="1"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6752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C854-E8EB-9D4D-914F-0260B44705E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ppc-33-9780123838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81" y="727463"/>
            <a:ext cx="5562600" cy="48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25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588</Words>
  <Application>Microsoft Office PowerPoint</Application>
  <PresentationFormat>On-screen Show (4:3)</PresentationFormat>
  <Paragraphs>136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Times New Roman</vt:lpstr>
      <vt:lpstr>Office Theme</vt:lpstr>
      <vt:lpstr>CS 3853 Appendix C (Contd.)</vt:lpstr>
      <vt:lpstr>PowerPoint Presentation</vt:lpstr>
      <vt:lpstr>Branch Behavior of pgms.</vt:lpstr>
      <vt:lpstr>Reducing Branch Penalties (Static Methods)</vt:lpstr>
      <vt:lpstr>  </vt:lpstr>
      <vt:lpstr>PowerPoint Presentation</vt:lpstr>
      <vt:lpstr>A simplified version of C-25 Example</vt:lpstr>
      <vt:lpstr>Handling Multicycle Operations</vt:lpstr>
      <vt:lpstr>PowerPoint Presentation</vt:lpstr>
      <vt:lpstr>PowerPoint Presentation</vt:lpstr>
      <vt:lpstr>Resulting Pipeline</vt:lpstr>
      <vt:lpstr>PowerPoint Presentation</vt:lpstr>
      <vt:lpstr> </vt:lpstr>
      <vt:lpstr>Take a look at C-6 (MIPS R4000)</vt:lpstr>
      <vt:lpstr>Dealing with exceptions</vt:lpstr>
      <vt:lpstr>Difficulty</vt:lpstr>
      <vt:lpstr>Exceptions in Integer MIPS</vt:lpstr>
      <vt:lpstr>Exceptions in Integer MIPS</vt:lpstr>
      <vt:lpstr>PowerPoint Presentation</vt:lpstr>
      <vt:lpstr>Explanation</vt:lpstr>
      <vt:lpstr>Summary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5513 Appendix C (Contd.)</dc:title>
  <dc:creator>Abdullah Muzahid</dc:creator>
  <cp:lastModifiedBy>winadmin</cp:lastModifiedBy>
  <cp:revision>42</cp:revision>
  <dcterms:created xsi:type="dcterms:W3CDTF">2012-09-11T19:34:55Z</dcterms:created>
  <dcterms:modified xsi:type="dcterms:W3CDTF">2017-09-15T02:48:02Z</dcterms:modified>
</cp:coreProperties>
</file>