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2"/>
  </p:notesMasterIdLst>
  <p:handoutMasterIdLst>
    <p:handoutMasterId r:id="rId33"/>
  </p:handoutMasterIdLst>
  <p:sldIdLst>
    <p:sldId id="283" r:id="rId2"/>
    <p:sldId id="289" r:id="rId3"/>
    <p:sldId id="341" r:id="rId4"/>
    <p:sldId id="290" r:id="rId5"/>
    <p:sldId id="343" r:id="rId6"/>
    <p:sldId id="378" r:id="rId7"/>
    <p:sldId id="379" r:id="rId8"/>
    <p:sldId id="400" r:id="rId9"/>
    <p:sldId id="381" r:id="rId10"/>
    <p:sldId id="380" r:id="rId11"/>
    <p:sldId id="369" r:id="rId12"/>
    <p:sldId id="382" r:id="rId13"/>
    <p:sldId id="374" r:id="rId14"/>
    <p:sldId id="384" r:id="rId15"/>
    <p:sldId id="385" r:id="rId16"/>
    <p:sldId id="386" r:id="rId17"/>
    <p:sldId id="387" r:id="rId18"/>
    <p:sldId id="394" r:id="rId19"/>
    <p:sldId id="424" r:id="rId20"/>
    <p:sldId id="425" r:id="rId21"/>
    <p:sldId id="426" r:id="rId22"/>
    <p:sldId id="389" r:id="rId23"/>
    <p:sldId id="391" r:id="rId24"/>
    <p:sldId id="390" r:id="rId25"/>
    <p:sldId id="392" r:id="rId26"/>
    <p:sldId id="397" r:id="rId27"/>
    <p:sldId id="370" r:id="rId28"/>
    <p:sldId id="395" r:id="rId29"/>
    <p:sldId id="346" r:id="rId30"/>
    <p:sldId id="398" r:id="rId31"/>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F4F4F4"/>
    <a:srgbClr val="003366"/>
    <a:srgbClr val="839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4291" autoAdjust="0"/>
  </p:normalViewPr>
  <p:slideViewPr>
    <p:cSldViewPr snapToGrid="0">
      <p:cViewPr varScale="1">
        <p:scale>
          <a:sx n="79" d="100"/>
          <a:sy n="79" d="100"/>
        </p:scale>
        <p:origin x="387" y="2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1" d="100"/>
          <a:sy n="71" d="100"/>
        </p:scale>
        <p:origin x="2523"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2F978E-58C7-4E63-A470-718AA8CA968D}" type="datetimeFigureOut">
              <a:rPr lang="zh-CN" altLang="en-US" smtClean="0"/>
              <a:t>2019/6/10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A107D8-DD42-4DC0-8DB8-F500C3D0BB7C}"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9048D-CEE4-4833-B580-B7929D819F40}" type="datetimeFigureOut">
              <a:rPr lang="zh-CN" altLang="en-US" smtClean="0"/>
              <a:t>2019/6/10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9D46D-7B74-4E19-BB86-1CCF8670FE5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C9D46D-7B74-4E19-BB86-1CCF8670FE5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C9D46D-7B74-4E19-BB86-1CCF8670FE5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采用主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master/slave</a:t>
            </a:r>
            <a:r>
              <a:rPr lang="zh-CN" altLang="zh-CN" sz="1200" kern="1200" dirty="0">
                <a:solidFill>
                  <a:schemeClr val="tx1"/>
                </a:solidFill>
                <a:effectLst/>
                <a:latin typeface="+mn-lt"/>
                <a:ea typeface="+mn-ea"/>
                <a:cs typeface="+mn-cs"/>
              </a:rPr>
              <a:t>）架构。一个</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集群是由一个</a:t>
            </a:r>
            <a:r>
              <a:rPr lang="en-US" altLang="zh-CN" sz="1200" kern="1200" dirty="0">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和一定数目的</a:t>
            </a:r>
            <a:r>
              <a:rPr lang="en-US" altLang="zh-CN" sz="1200" kern="1200" dirty="0">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是一个中心服务器，负责管理文件系统的名字空间（</a:t>
            </a:r>
            <a:r>
              <a:rPr lang="en-US" altLang="zh-CN" sz="1200" kern="1200" dirty="0">
                <a:solidFill>
                  <a:schemeClr val="tx1"/>
                </a:solidFill>
                <a:effectLst/>
                <a:latin typeface="+mn-lt"/>
                <a:ea typeface="+mn-ea"/>
                <a:cs typeface="+mn-cs"/>
              </a:rPr>
              <a:t>namespace</a:t>
            </a:r>
            <a:r>
              <a:rPr lang="zh-CN" altLang="zh-CN" sz="1200" kern="1200" dirty="0">
                <a:solidFill>
                  <a:schemeClr val="tx1"/>
                </a:solidFill>
                <a:effectLst/>
                <a:latin typeface="+mn-lt"/>
                <a:ea typeface="+mn-ea"/>
                <a:cs typeface="+mn-cs"/>
              </a:rPr>
              <a:t>）以及客户端对文件的访问。集群中的一个节点具有一个</a:t>
            </a:r>
            <a:r>
              <a:rPr lang="en-US" altLang="zh-CN" sz="1200" kern="1200" dirty="0">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，负责管理其所在节点上的存储。</a:t>
            </a:r>
          </a:p>
          <a:p>
            <a:r>
              <a:rPr lang="zh-CN" altLang="zh-CN" sz="1200" kern="1200" dirty="0">
                <a:solidFill>
                  <a:schemeClr val="tx1"/>
                </a:solidFill>
                <a:effectLst/>
                <a:latin typeface="+mn-lt"/>
                <a:ea typeface="+mn-ea"/>
                <a:cs typeface="+mn-cs"/>
              </a:rPr>
              <a:t>从内部看，一个文件被分为一个或多个数据块，这些块存储在一组</a:t>
            </a:r>
            <a:r>
              <a:rPr lang="en-US" altLang="zh-CN" sz="1200" kern="1200" dirty="0">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上。</a:t>
            </a:r>
            <a:r>
              <a:rPr lang="en-US" altLang="zh-CN" sz="1200" kern="1200" dirty="0">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执行</a:t>
            </a:r>
            <a:r>
              <a:rPr lang="en-US" altLang="zh-CN" sz="1200" kern="1200" dirty="0">
                <a:solidFill>
                  <a:schemeClr val="tx1"/>
                </a:solidFill>
                <a:effectLst/>
                <a:latin typeface="+mn-lt"/>
                <a:ea typeface="+mn-ea"/>
                <a:cs typeface="+mn-cs"/>
              </a:rPr>
              <a:t>namespace</a:t>
            </a:r>
            <a:r>
              <a:rPr lang="zh-CN" altLang="zh-CN" sz="1200" kern="1200" dirty="0">
                <a:solidFill>
                  <a:schemeClr val="tx1"/>
                </a:solidFill>
                <a:effectLst/>
                <a:latin typeface="+mn-lt"/>
                <a:ea typeface="+mn-ea"/>
                <a:cs typeface="+mn-cs"/>
              </a:rPr>
              <a:t>内文件系统的操作，比如打开、关闭、重命名文件或目录操作。</a:t>
            </a:r>
            <a:r>
              <a:rPr lang="en-US" altLang="zh-CN" sz="1200" kern="1200" dirty="0">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同时负责确定数据块到具体的</a:t>
            </a:r>
            <a:r>
              <a:rPr lang="en-US" altLang="zh-CN" sz="1200" kern="1200" dirty="0">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节点的映射。</a:t>
            </a:r>
            <a:r>
              <a:rPr lang="en-US" altLang="zh-CN" sz="1200" kern="1200" dirty="0">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负责处理文件系统客户端的读写请求，并且在</a:t>
            </a:r>
            <a:r>
              <a:rPr lang="en-US" altLang="zh-CN" sz="1200" kern="1200" dirty="0">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的统一调度下进行数据块的创建、删除和复制。</a:t>
            </a:r>
          </a:p>
          <a:p>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C9D46D-7B74-4E19-BB86-1CCF8670FE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接下来，从以下三个方面说明</a:t>
            </a:r>
            <a:r>
              <a:rPr lang="en-US" altLang="zh-CN" dirty="0"/>
              <a:t>HDFS</a:t>
            </a:r>
            <a:r>
              <a:rPr lang="zh-CN" altLang="en-US" dirty="0"/>
              <a:t>的主</a:t>
            </a:r>
            <a:r>
              <a:rPr lang="en-US" altLang="zh-CN" dirty="0"/>
              <a:t>-</a:t>
            </a:r>
            <a:r>
              <a:rPr lang="zh-CN" altLang="en-US" dirty="0"/>
              <a:t>从架构是怎么在具体功能中体现的</a:t>
            </a:r>
          </a:p>
        </p:txBody>
      </p:sp>
      <p:sp>
        <p:nvSpPr>
          <p:cNvPr id="4" name="灯片编号占位符 3"/>
          <p:cNvSpPr>
            <a:spLocks noGrp="1"/>
          </p:cNvSpPr>
          <p:nvPr>
            <p:ph type="sldNum" sz="quarter" idx="10"/>
          </p:nvPr>
        </p:nvSpPr>
        <p:spPr/>
        <p:txBody>
          <a:bodyPr/>
          <a:lstStyle/>
          <a:p>
            <a:fld id="{2EC9D46D-7B74-4E19-BB86-1CCF8670FE5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异构存储可以理解为：根据不同的数据类型，</a:t>
            </a:r>
            <a:r>
              <a:rPr lang="en-US" altLang="zh-CN" dirty="0"/>
              <a:t>HDFS</a:t>
            </a:r>
            <a:r>
              <a:rPr lang="zh-CN" altLang="en-US" dirty="0"/>
              <a:t>会采取不同而数据存储方式，使得用户可以高速的读取数据</a:t>
            </a:r>
          </a:p>
        </p:txBody>
      </p:sp>
      <p:sp>
        <p:nvSpPr>
          <p:cNvPr id="4" name="灯片编号占位符 3"/>
          <p:cNvSpPr>
            <a:spLocks noGrp="1"/>
          </p:cNvSpPr>
          <p:nvPr>
            <p:ph type="sldNum" sz="quarter" idx="10"/>
          </p:nvPr>
        </p:nvSpPr>
        <p:spPr/>
        <p:txBody>
          <a:bodyPr/>
          <a:lstStyle/>
          <a:p>
            <a:fld id="{2EC9D46D-7B74-4E19-BB86-1CCF8670FE5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心跳是</a:t>
            </a:r>
            <a:r>
              <a:rPr lang="en-US" altLang="zh-CN" dirty="0"/>
              <a:t>HDFS</a:t>
            </a:r>
            <a:r>
              <a:rPr lang="zh-CN" altLang="en-US" dirty="0"/>
              <a:t>内</a:t>
            </a:r>
            <a:r>
              <a:rPr lang="en-US" altLang="zh-CN" dirty="0" err="1"/>
              <a:t>Namenode</a:t>
            </a:r>
            <a:r>
              <a:rPr lang="zh-CN" altLang="en-US" dirty="0"/>
              <a:t>和</a:t>
            </a:r>
            <a:r>
              <a:rPr lang="en-US" altLang="zh-CN" dirty="0" err="1"/>
              <a:t>Datanode</a:t>
            </a:r>
            <a:r>
              <a:rPr lang="zh-CN" altLang="en-US" dirty="0"/>
              <a:t>通信的一种机制</a:t>
            </a:r>
          </a:p>
        </p:txBody>
      </p:sp>
      <p:sp>
        <p:nvSpPr>
          <p:cNvPr id="4" name="灯片编号占位符 3"/>
          <p:cNvSpPr>
            <a:spLocks noGrp="1"/>
          </p:cNvSpPr>
          <p:nvPr>
            <p:ph type="sldNum" sz="quarter" idx="10"/>
          </p:nvPr>
        </p:nvSpPr>
        <p:spPr/>
        <p:txBody>
          <a:bodyPr/>
          <a:lstStyle/>
          <a:p>
            <a:fld id="{2EC9D46D-7B74-4E19-BB86-1CCF8670FE5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异构存储的一种方式 （异构存储一共六种存储方式）</a:t>
            </a:r>
          </a:p>
        </p:txBody>
      </p:sp>
      <p:sp>
        <p:nvSpPr>
          <p:cNvPr id="4" name="灯片编号占位符 3"/>
          <p:cNvSpPr>
            <a:spLocks noGrp="1"/>
          </p:cNvSpPr>
          <p:nvPr>
            <p:ph type="sldNum" sz="quarter" idx="10"/>
          </p:nvPr>
        </p:nvSpPr>
        <p:spPr/>
        <p:txBody>
          <a:bodyPr/>
          <a:lstStyle/>
          <a:p>
            <a:fld id="{2EC9D46D-7B74-4E19-BB86-1CCF8670FE5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HDFS中的集中式缓存管理是一种显式缓存机制，允许用户指定HDFS缓存的路径。NameNode将与磁盘上具有所需块的DataNode进行通信，并指示它们将块缓存在堆外缓存中。</a:t>
            </a:r>
          </a:p>
          <a:p>
            <a:endParaRPr lang="zh-CN" altLang="en-US" dirty="0"/>
          </a:p>
          <a:p>
            <a:r>
              <a:rPr lang="zh-CN" altLang="en-US" dirty="0"/>
              <a:t>什么东西需要集中式缓存：</a:t>
            </a:r>
          </a:p>
          <a:p>
            <a:r>
              <a:rPr lang="zh-CN" altLang="en-US" dirty="0"/>
              <a:t>（1）. 数据仓库中存在一些被频繁访问的事实表，将这部分表进行集中式缓存后，可以提高数据生产效率</a:t>
            </a:r>
          </a:p>
          <a:p>
            <a:r>
              <a:rPr lang="zh-CN" altLang="en-US" dirty="0"/>
              <a:t>（2）根据局部性原理，最近写入的数据容易被访问到，对于每天有大量报表统计业务的情况，可以将热点分区存储，过期后清理缓存，提高大幅生产效率和统计效率</a:t>
            </a:r>
          </a:p>
          <a:p>
            <a:r>
              <a:rPr lang="zh-CN" altLang="en-US" dirty="0"/>
              <a:t>（3）资源数据的管理，如Spark/Tez/Hive/Kafka等使用的公共jar包，将这部分公共资源进行长期存储，可以优化JVM初始化时间，提高效率</a:t>
            </a:r>
          </a:p>
          <a:p>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19</a:t>
            </a:fld>
            <a:endParaRPr lang="zh-CN" altLang="en-US"/>
          </a:p>
        </p:txBody>
      </p:sp>
    </p:spTree>
    <p:extLst>
      <p:ext uri="{BB962C8B-B14F-4D97-AF65-F5344CB8AC3E}">
        <p14:creationId xmlns:p14="http://schemas.microsoft.com/office/powerpoint/2010/main" val="2645896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C9D46D-7B74-4E19-BB86-1CCF8670FE5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在HDFS中,如果对其中一个目录比如/A下创建一个快照,则快照文件中将会有与/A目录下完全一样的子目录文件结构以及相应的属性信息,通过fs -cat也能看到里面的具体的文件内容,但是这并不意着snapshot对此数据进行完全拷贝,这里遵循一原则,对于大多不变的数据,你所看到的数据其实是当前物理路径所指的内容,而发生变更的INode才是会被snapshot额外拷贝,其实是一个差异拷贝.</a:t>
            </a:r>
          </a:p>
          <a:p>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20</a:t>
            </a:fld>
            <a:endParaRPr lang="zh-CN" altLang="en-US"/>
          </a:p>
        </p:txBody>
      </p:sp>
    </p:spTree>
    <p:extLst>
      <p:ext uri="{BB962C8B-B14F-4D97-AF65-F5344CB8AC3E}">
        <p14:creationId xmlns:p14="http://schemas.microsoft.com/office/powerpoint/2010/main" val="672308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文件/user/nuoline/data/part-1的复制因子Replication值是2，块的ID列表包括1和3，可以看到块1和块3分别被冗余备份了两份数据块;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文件/user/nuoline/data/part-2的复制因子Replication值是3，块的ID列表包括2、4、5，可以看到块2、4、5分别被冗余复制了三份。</a:t>
            </a:r>
          </a:p>
        </p:txBody>
      </p:sp>
      <p:sp>
        <p:nvSpPr>
          <p:cNvPr id="4" name="灯片编号占位符 3"/>
          <p:cNvSpPr>
            <a:spLocks noGrp="1"/>
          </p:cNvSpPr>
          <p:nvPr>
            <p:ph type="sldNum" sz="quarter" idx="10"/>
          </p:nvPr>
        </p:nvSpPr>
        <p:spPr/>
        <p:txBody>
          <a:bodyPr/>
          <a:lstStyle/>
          <a:p>
            <a:fld id="{2EC9D46D-7B74-4E19-BB86-1CCF8670FE59}" type="slidenum">
              <a:rPr lang="zh-CN" altLang="en-US" smtClean="0"/>
              <a:t>21</a:t>
            </a:fld>
            <a:endParaRPr lang="zh-CN" altLang="en-US"/>
          </a:p>
        </p:txBody>
      </p:sp>
    </p:spTree>
    <p:extLst>
      <p:ext uri="{BB962C8B-B14F-4D97-AF65-F5344CB8AC3E}">
        <p14:creationId xmlns:p14="http://schemas.microsoft.com/office/powerpoint/2010/main" val="988063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a:t>
            </a:r>
            <a:r>
              <a:rPr lang="en-US" altLang="zh-CN" sz="1200" dirty="0"/>
              <a:t>FSDataInputStream </a:t>
            </a:r>
            <a:r>
              <a:rPr lang="zh-CN" altLang="zh-CN" sz="1200" kern="1200" dirty="0">
                <a:solidFill>
                  <a:schemeClr val="tx1"/>
                </a:solidFill>
                <a:effectLst/>
                <a:latin typeface="+mn-lt"/>
                <a:ea typeface="+mn-ea"/>
                <a:cs typeface="+mn-cs"/>
              </a:rPr>
              <a:t>该对象会被封装成</a:t>
            </a:r>
            <a:r>
              <a:rPr lang="en-US" altLang="zh-CN" sz="1200" kern="1200" dirty="0">
                <a:solidFill>
                  <a:schemeClr val="tx1"/>
                </a:solidFill>
                <a:effectLst/>
                <a:latin typeface="+mn-lt"/>
                <a:ea typeface="+mn-ea"/>
                <a:cs typeface="+mn-cs"/>
              </a:rPr>
              <a:t> DFSInputStream</a:t>
            </a:r>
            <a:r>
              <a:rPr lang="zh-CN" altLang="zh-CN" sz="1200" kern="1200" dirty="0">
                <a:solidFill>
                  <a:schemeClr val="tx1"/>
                </a:solidFill>
                <a:effectLst/>
                <a:latin typeface="+mn-lt"/>
                <a:ea typeface="+mn-ea"/>
                <a:cs typeface="+mn-cs"/>
              </a:rPr>
              <a:t>对象，</a:t>
            </a:r>
            <a:r>
              <a:rPr lang="en-US" altLang="zh-CN" sz="1200" kern="1200" dirty="0">
                <a:solidFill>
                  <a:schemeClr val="tx1"/>
                </a:solidFill>
                <a:effectLst/>
                <a:latin typeface="+mn-lt"/>
                <a:ea typeface="+mn-ea"/>
                <a:cs typeface="+mn-cs"/>
              </a:rPr>
              <a:t>DFSInputStream</a:t>
            </a:r>
            <a:r>
              <a:rPr lang="zh-CN" altLang="zh-CN" sz="1200" kern="1200" dirty="0">
                <a:solidFill>
                  <a:schemeClr val="tx1"/>
                </a:solidFill>
                <a:effectLst/>
                <a:latin typeface="+mn-lt"/>
                <a:ea typeface="+mn-ea"/>
                <a:cs typeface="+mn-cs"/>
              </a:rPr>
              <a:t>可以方便的管理</a:t>
            </a:r>
            <a:r>
              <a:rPr lang="en-US" altLang="zh-CN" sz="1200" kern="1200" dirty="0">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数据流。客户端调用</a:t>
            </a:r>
            <a:r>
              <a:rPr lang="en-US" altLang="zh-CN" sz="1200" kern="1200" dirty="0">
                <a:solidFill>
                  <a:schemeClr val="tx1"/>
                </a:solidFill>
                <a:effectLst/>
                <a:latin typeface="+mn-lt"/>
                <a:ea typeface="+mn-ea"/>
                <a:cs typeface="+mn-cs"/>
              </a:rPr>
              <a:t>read</a:t>
            </a:r>
            <a:r>
              <a:rPr lang="zh-CN" altLang="zh-CN" sz="1200" kern="1200" dirty="0">
                <a:solidFill>
                  <a:schemeClr val="tx1"/>
                </a:solidFill>
                <a:effectLst/>
                <a:latin typeface="+mn-lt"/>
                <a:ea typeface="+mn-ea"/>
                <a:cs typeface="+mn-cs"/>
              </a:rPr>
              <a:t>方法，</a:t>
            </a:r>
            <a:r>
              <a:rPr lang="en-US" altLang="zh-CN" sz="1200" kern="1200" dirty="0">
                <a:solidFill>
                  <a:schemeClr val="tx1"/>
                </a:solidFill>
                <a:effectLst/>
                <a:latin typeface="+mn-lt"/>
                <a:ea typeface="+mn-ea"/>
                <a:cs typeface="+mn-cs"/>
              </a:rPr>
              <a:t>DFSInputStream</a:t>
            </a:r>
            <a:r>
              <a:rPr lang="zh-CN" altLang="zh-CN" sz="1200" kern="1200" dirty="0">
                <a:solidFill>
                  <a:schemeClr val="tx1"/>
                </a:solidFill>
                <a:effectLst/>
                <a:latin typeface="+mn-lt"/>
                <a:ea typeface="+mn-ea"/>
                <a:cs typeface="+mn-cs"/>
              </a:rPr>
              <a:t>就会找出离客户端最近的</a:t>
            </a:r>
            <a:r>
              <a:rPr lang="en-US" altLang="zh-CN" sz="1200" kern="1200" dirty="0">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并连接</a:t>
            </a:r>
            <a:r>
              <a:rPr lang="en-US" altLang="zh-CN" sz="1200" kern="1200" dirty="0">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DistributedFileSystem</a:t>
            </a:r>
            <a:r>
              <a:rPr lang="zh-CN" altLang="en-US" dirty="0"/>
              <a:t>继承</a:t>
            </a:r>
            <a:r>
              <a:rPr lang="en-US" altLang="zh-CN" dirty="0"/>
              <a:t>FileSystem</a:t>
            </a:r>
            <a:r>
              <a:rPr lang="zh-CN" altLang="en-US" dirty="0"/>
              <a:t>，是文件系统的分布式实现</a:t>
            </a:r>
            <a:endParaRPr lang="en-US" altLang="zh-CN" dirty="0"/>
          </a:p>
          <a:p>
            <a:r>
              <a:rPr lang="en-US" altLang="zh-CN" dirty="0"/>
              <a:t>FileSystem</a:t>
            </a:r>
            <a:r>
              <a:rPr lang="zh-CN" altLang="en-US" dirty="0"/>
              <a:t>利用</a:t>
            </a:r>
            <a:r>
              <a:rPr lang="en-US" altLang="zh-CN" dirty="0"/>
              <a:t>JDK</a:t>
            </a:r>
            <a:r>
              <a:rPr lang="zh-CN" altLang="en-US" dirty="0"/>
              <a:t>的反射机制创建</a:t>
            </a:r>
            <a:r>
              <a:rPr lang="en-US" altLang="zh-CN" dirty="0"/>
              <a:t>DistributedFileSystem</a:t>
            </a:r>
            <a:r>
              <a:rPr lang="zh-CN" altLang="en-US" dirty="0"/>
              <a:t>实例</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a:t>DistributedFileSystem</a:t>
            </a:r>
            <a:r>
              <a:rPr lang="zh-CN" altLang="en-US" dirty="0"/>
              <a:t>实例的核心是</a:t>
            </a:r>
            <a:r>
              <a:rPr lang="en-US" altLang="zh-CN" dirty="0"/>
              <a:t>DFSClient</a:t>
            </a:r>
            <a:r>
              <a:rPr lang="zh-CN" altLang="en-US" dirty="0"/>
              <a:t>属性，负责和</a:t>
            </a:r>
            <a:r>
              <a:rPr lang="en-US" altLang="zh-CN" dirty="0"/>
              <a:t>NN</a:t>
            </a:r>
            <a:r>
              <a:rPr lang="zh-CN" altLang="en-US" dirty="0"/>
              <a:t>的通信</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文件打开操作通过</a:t>
            </a:r>
            <a:r>
              <a:rPr lang="en-US" altLang="zh-CN" dirty="0"/>
              <a:t>DistributedFileSystem</a:t>
            </a:r>
            <a:r>
              <a:rPr lang="zh-CN" altLang="en-US" dirty="0"/>
              <a:t>的</a:t>
            </a:r>
            <a:r>
              <a:rPr lang="en-US" altLang="zh-CN" dirty="0"/>
              <a:t>open()</a:t>
            </a:r>
            <a:r>
              <a:rPr lang="zh-CN" altLang="en-US" dirty="0"/>
              <a:t>完成，最终通过</a:t>
            </a:r>
            <a:r>
              <a:rPr lang="en-US" altLang="zh-CN" dirty="0"/>
              <a:t>DFSClient</a:t>
            </a:r>
            <a:r>
              <a:rPr lang="zh-CN" altLang="en-US" dirty="0"/>
              <a:t>实现，返回一个</a:t>
            </a:r>
            <a:r>
              <a:rPr lang="en-US" altLang="zh-CN" dirty="0" err="1"/>
              <a:t>DataInputStream</a:t>
            </a:r>
            <a:r>
              <a:rPr lang="zh-CN" altLang="en-US" dirty="0"/>
              <a:t>对象</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创建</a:t>
            </a:r>
            <a:r>
              <a:rPr lang="en-US" altLang="zh-CN" dirty="0" err="1"/>
              <a:t>DataInputStream</a:t>
            </a:r>
            <a:r>
              <a:rPr lang="zh-CN" altLang="en-US" dirty="0"/>
              <a:t>对象时，调用了</a:t>
            </a:r>
            <a:r>
              <a:rPr lang="en-US" altLang="zh-CN" dirty="0" err="1"/>
              <a:t>openInfo</a:t>
            </a:r>
            <a:r>
              <a:rPr lang="en-US" altLang="zh-CN" dirty="0"/>
              <a:t>()</a:t>
            </a:r>
            <a:r>
              <a:rPr lang="zh-CN" altLang="en-US" dirty="0"/>
              <a:t>，通过</a:t>
            </a:r>
            <a:r>
              <a:rPr lang="en-US" altLang="zh-CN" dirty="0" err="1"/>
              <a:t>ClientProtocal</a:t>
            </a:r>
            <a:r>
              <a:rPr lang="zh-CN" altLang="en-US" dirty="0"/>
              <a:t>协议调用远程方法</a:t>
            </a:r>
            <a:r>
              <a:rPr lang="en-US" altLang="zh-CN" dirty="0" err="1"/>
              <a:t>getBlockLocation</a:t>
            </a:r>
            <a:r>
              <a:rPr lang="zh-CN" altLang="en-US" dirty="0"/>
              <a:t>，获取数据块位置信息</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1"/>
                </a:solidFill>
              </a:rPr>
              <a:t>FSDataOutputStream</a:t>
            </a:r>
            <a:r>
              <a:rPr lang="en-US" altLang="zh-CN" sz="1200" dirty="0"/>
              <a:t> </a:t>
            </a:r>
            <a:r>
              <a:rPr lang="zh-CN" altLang="en-US" sz="1200" dirty="0"/>
              <a:t>输出流对象</a:t>
            </a:r>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写文件的核心是</a:t>
            </a:r>
            <a:r>
              <a:rPr lang="en-US" altLang="zh-CN" dirty="0"/>
              <a:t>DFSOutputStream</a:t>
            </a:r>
            <a:r>
              <a:rPr lang="zh-CN" altLang="en-US" dirty="0"/>
              <a:t>类，被封装在</a:t>
            </a:r>
            <a:r>
              <a:rPr lang="en-US" altLang="zh-CN" dirty="0"/>
              <a:t>DFSClient</a:t>
            </a:r>
            <a:r>
              <a:rPr lang="zh-CN" altLang="en-US" dirty="0"/>
              <a:t>里</a:t>
            </a:r>
            <a:endParaRPr lang="en-US" altLang="zh-CN" dirty="0"/>
          </a:p>
          <a:p>
            <a:r>
              <a:rPr lang="zh-CN" altLang="en-US" dirty="0"/>
              <a:t>创建它的实例时，会根据</a:t>
            </a:r>
            <a:r>
              <a:rPr lang="en-US" altLang="zh-CN" dirty="0"/>
              <a:t>packet</a:t>
            </a:r>
            <a:r>
              <a:rPr lang="zh-CN" altLang="en-US" dirty="0"/>
              <a:t>和校验块的大小，计算一个</a:t>
            </a:r>
            <a:r>
              <a:rPr lang="en-US" altLang="zh-CN" dirty="0"/>
              <a:t>packet</a:t>
            </a:r>
            <a:r>
              <a:rPr lang="zh-CN" altLang="en-US" dirty="0"/>
              <a:t>应该包含多少个校验块以及这个</a:t>
            </a:r>
            <a:r>
              <a:rPr lang="en-US" altLang="zh-CN" dirty="0"/>
              <a:t>packet</a:t>
            </a:r>
            <a:r>
              <a:rPr lang="zh-CN" altLang="en-US" dirty="0"/>
              <a:t>的实际大小。</a:t>
            </a:r>
            <a:endParaRPr lang="en-US" altLang="zh-CN" dirty="0"/>
          </a:p>
          <a:p>
            <a:r>
              <a:rPr lang="zh-CN" altLang="en-US" dirty="0"/>
              <a:t>然后调用</a:t>
            </a:r>
            <a:r>
              <a:rPr lang="en-US" altLang="zh-CN" dirty="0" err="1"/>
              <a:t>ClientProtocal</a:t>
            </a:r>
            <a:r>
              <a:rPr lang="zh-CN" altLang="en-US" dirty="0"/>
              <a:t>的</a:t>
            </a:r>
            <a:r>
              <a:rPr lang="en-US" altLang="zh-CN" dirty="0"/>
              <a:t>create()</a:t>
            </a:r>
          </a:p>
          <a:p>
            <a:r>
              <a:rPr lang="zh-CN" altLang="en-US" dirty="0"/>
              <a:t>最后启动线程</a:t>
            </a:r>
            <a:r>
              <a:rPr lang="en-US" altLang="zh-CN" dirty="0" err="1"/>
              <a:t>DataStreamer</a:t>
            </a:r>
            <a:r>
              <a:rPr lang="zh-CN" altLang="en-US" dirty="0"/>
              <a:t>。它负责和</a:t>
            </a:r>
            <a:r>
              <a:rPr lang="en-US" altLang="zh-CN" dirty="0"/>
              <a:t>DN</a:t>
            </a:r>
            <a:r>
              <a:rPr lang="zh-CN" altLang="en-US" dirty="0"/>
              <a:t>的交互（在</a:t>
            </a:r>
            <a:r>
              <a:rPr lang="en-US" altLang="zh-CN" dirty="0"/>
              <a:t>DFSClient</a:t>
            </a:r>
            <a:r>
              <a:rPr lang="zh-CN" altLang="en-US" dirty="0"/>
              <a:t>中定义），不停地从</a:t>
            </a:r>
            <a:r>
              <a:rPr lang="en-US" altLang="zh-CN" dirty="0"/>
              <a:t>packet</a:t>
            </a:r>
            <a:r>
              <a:rPr lang="zh-CN" altLang="en-US" dirty="0"/>
              <a:t>队列里取出</a:t>
            </a:r>
            <a:r>
              <a:rPr lang="en-US" altLang="zh-CN" dirty="0"/>
              <a:t>packet</a:t>
            </a:r>
            <a:r>
              <a:rPr lang="zh-CN" altLang="en-US" dirty="0"/>
              <a:t>给管道中的</a:t>
            </a:r>
            <a:r>
              <a:rPr lang="en-US" altLang="zh-CN" dirty="0" err="1"/>
              <a:t>Datanode</a:t>
            </a:r>
            <a:r>
              <a:rPr lang="zh-CN" altLang="en-US" dirty="0"/>
              <a:t>。没有可用数据块时，</a:t>
            </a:r>
            <a:endParaRPr lang="en-US" altLang="zh-CN" dirty="0"/>
          </a:p>
          <a:p>
            <a:r>
              <a:rPr lang="zh-CN" altLang="en-US" dirty="0"/>
              <a:t>调用</a:t>
            </a:r>
            <a:r>
              <a:rPr lang="en-US" altLang="zh-CN" dirty="0" err="1"/>
              <a:t>ClientProtocal</a:t>
            </a:r>
            <a:r>
              <a:rPr lang="zh-CN" altLang="en-US" dirty="0"/>
              <a:t>的远程方法</a:t>
            </a:r>
            <a:r>
              <a:rPr lang="en-US" altLang="zh-CN" dirty="0" err="1"/>
              <a:t>addBlock</a:t>
            </a:r>
            <a:r>
              <a:rPr lang="zh-CN" altLang="en-US" dirty="0"/>
              <a:t>（）得到一个</a:t>
            </a:r>
            <a:r>
              <a:rPr lang="en-US" altLang="zh-CN" dirty="0" err="1"/>
              <a:t>LocatedBlock</a:t>
            </a:r>
            <a:endParaRPr lang="en-US" altLang="zh-CN" dirty="0"/>
          </a:p>
          <a:p>
            <a:r>
              <a:rPr lang="zh-CN" altLang="en-US" dirty="0"/>
              <a:t>数据块复制采用流水线方式，</a:t>
            </a:r>
            <a:r>
              <a:rPr lang="en-US" altLang="zh-CN" dirty="0"/>
              <a:t>client</a:t>
            </a:r>
            <a:r>
              <a:rPr lang="zh-CN" altLang="en-US" dirty="0"/>
              <a:t>只把数据传给一个</a:t>
            </a:r>
            <a:r>
              <a:rPr lang="en-US" altLang="zh-CN" dirty="0"/>
              <a:t>DN</a:t>
            </a:r>
          </a:p>
          <a:p>
            <a:r>
              <a:rPr lang="zh-CN" altLang="zh-CN" sz="1200" kern="1200" dirty="0">
                <a:solidFill>
                  <a:schemeClr val="tx1"/>
                </a:solidFill>
                <a:effectLst/>
                <a:latin typeface="+mn-lt"/>
                <a:ea typeface="+mn-ea"/>
                <a:cs typeface="+mn-cs"/>
              </a:rPr>
              <a:t>分析完</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对于文件的读取和写入过程后，发现</a:t>
            </a:r>
            <a:r>
              <a:rPr lang="en-US" altLang="zh-CN" sz="1200" kern="1200" dirty="0">
                <a:solidFill>
                  <a:schemeClr val="tx1"/>
                </a:solidFill>
                <a:effectLst/>
                <a:latin typeface="+mn-lt"/>
                <a:ea typeface="+mn-ea"/>
                <a:cs typeface="+mn-cs"/>
              </a:rPr>
              <a:t>HDFS </a:t>
            </a:r>
            <a:r>
              <a:rPr lang="zh-CN" altLang="zh-CN" sz="1200" kern="1200" dirty="0">
                <a:solidFill>
                  <a:schemeClr val="tx1"/>
                </a:solidFill>
                <a:effectLst/>
                <a:latin typeface="+mn-lt"/>
                <a:ea typeface="+mn-ea"/>
                <a:cs typeface="+mn-cs"/>
              </a:rPr>
              <a:t>中的文件</a:t>
            </a:r>
            <a:r>
              <a:rPr lang="en-US" altLang="zh-CN" sz="1200" kern="1200" dirty="0">
                <a:solidFill>
                  <a:schemeClr val="tx1"/>
                </a:solidFill>
                <a:effectLst/>
                <a:latin typeface="+mn-lt"/>
                <a:ea typeface="+mn-ea"/>
                <a:cs typeface="+mn-cs"/>
              </a:rPr>
              <a:t> IO </a:t>
            </a:r>
            <a:r>
              <a:rPr lang="zh-CN" altLang="zh-CN" sz="1200" kern="1200" dirty="0">
                <a:solidFill>
                  <a:schemeClr val="tx1"/>
                </a:solidFill>
                <a:effectLst/>
                <a:latin typeface="+mn-lt"/>
                <a:ea typeface="+mn-ea"/>
                <a:cs typeface="+mn-cs"/>
              </a:rPr>
              <a:t>操作主要是发生在</a:t>
            </a:r>
            <a:r>
              <a:rPr lang="en-US" altLang="zh-CN" sz="1200" kern="1200" dirty="0">
                <a:solidFill>
                  <a:schemeClr val="tx1"/>
                </a:solidFill>
                <a:effectLst/>
                <a:latin typeface="+mn-lt"/>
                <a:ea typeface="+mn-ea"/>
                <a:cs typeface="+mn-cs"/>
              </a:rPr>
              <a:t> Client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DataNode </a:t>
            </a:r>
            <a:r>
              <a:rPr lang="zh-CN" altLang="zh-CN" sz="1200" kern="1200" dirty="0">
                <a:solidFill>
                  <a:schemeClr val="tx1"/>
                </a:solidFill>
                <a:effectLst/>
                <a:latin typeface="+mn-lt"/>
                <a:ea typeface="+mn-ea"/>
                <a:cs typeface="+mn-cs"/>
              </a:rPr>
              <a:t>中。</a:t>
            </a:r>
          </a:p>
          <a:p>
            <a:r>
              <a:rPr lang="en-US" altLang="zh-CN" sz="1200" kern="1200" dirty="0">
                <a:solidFill>
                  <a:schemeClr val="tx1"/>
                </a:solidFill>
                <a:effectLst/>
                <a:latin typeface="+mn-lt"/>
                <a:ea typeface="+mn-ea"/>
                <a:cs typeface="+mn-cs"/>
              </a:rPr>
              <a:t>NameNode </a:t>
            </a:r>
            <a:r>
              <a:rPr lang="zh-CN" altLang="zh-CN" sz="1200" kern="1200" dirty="0">
                <a:solidFill>
                  <a:schemeClr val="tx1"/>
                </a:solidFill>
                <a:effectLst/>
                <a:latin typeface="+mn-lt"/>
                <a:ea typeface="+mn-ea"/>
                <a:cs typeface="+mn-cs"/>
              </a:rPr>
              <a:t>作为整个文件系统的</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，负责管理整个文件系统的路径树，当需要新建文件或读取文件时，会从文件树中读取对应的路径节点的</a:t>
            </a:r>
            <a:r>
              <a:rPr lang="en-US" altLang="zh-CN" sz="1200" kern="1200" dirty="0">
                <a:solidFill>
                  <a:schemeClr val="tx1"/>
                </a:solidFill>
                <a:effectLst/>
                <a:latin typeface="+mn-lt"/>
                <a:ea typeface="+mn-ea"/>
                <a:cs typeface="+mn-cs"/>
              </a:rPr>
              <a:t> Block </a:t>
            </a:r>
            <a:r>
              <a:rPr lang="zh-CN" altLang="zh-CN" sz="1200" kern="1200" dirty="0">
                <a:solidFill>
                  <a:schemeClr val="tx1"/>
                </a:solidFill>
                <a:effectLst/>
                <a:latin typeface="+mn-lt"/>
                <a:ea typeface="+mn-ea"/>
                <a:cs typeface="+mn-cs"/>
              </a:rPr>
              <a:t>信息，发送回</a:t>
            </a:r>
            <a:r>
              <a:rPr lang="en-US" altLang="zh-CN" sz="1200" kern="1200" dirty="0">
                <a:solidFill>
                  <a:schemeClr val="tx1"/>
                </a:solidFill>
                <a:effectLst/>
                <a:latin typeface="+mn-lt"/>
                <a:ea typeface="+mn-ea"/>
                <a:cs typeface="+mn-cs"/>
              </a:rPr>
              <a:t> Client </a:t>
            </a:r>
            <a:r>
              <a:rPr lang="zh-CN" altLang="zh-CN" sz="1200" kern="1200" dirty="0">
                <a:solidFill>
                  <a:schemeClr val="tx1"/>
                </a:solidFill>
                <a:effectLst/>
                <a:latin typeface="+mn-lt"/>
                <a:ea typeface="+mn-ea"/>
                <a:cs typeface="+mn-cs"/>
              </a:rPr>
              <a:t>端。</a:t>
            </a:r>
            <a:r>
              <a:rPr lang="en-US" altLang="zh-CN" sz="1200" kern="1200" dirty="0">
                <a:solidFill>
                  <a:schemeClr val="tx1"/>
                </a:solidFill>
                <a:effectLst/>
                <a:latin typeface="+mn-lt"/>
                <a:ea typeface="+mn-ea"/>
                <a:cs typeface="+mn-cs"/>
              </a:rPr>
              <a:t> Client </a:t>
            </a:r>
            <a:r>
              <a:rPr lang="zh-CN" altLang="zh-CN" sz="1200" kern="1200" dirty="0">
                <a:solidFill>
                  <a:schemeClr val="tx1"/>
                </a:solidFill>
                <a:effectLst/>
                <a:latin typeface="+mn-lt"/>
                <a:ea typeface="+mn-ea"/>
                <a:cs typeface="+mn-cs"/>
              </a:rPr>
              <a:t>通过从返回数据中得到的</a:t>
            </a:r>
            <a:r>
              <a:rPr lang="en-US" altLang="zh-CN" sz="1200" kern="1200" dirty="0">
                <a:solidFill>
                  <a:schemeClr val="tx1"/>
                </a:solidFill>
                <a:effectLst/>
                <a:latin typeface="+mn-lt"/>
                <a:ea typeface="+mn-ea"/>
                <a:cs typeface="+mn-cs"/>
              </a:rPr>
              <a:t> DataNode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Block </a:t>
            </a:r>
            <a:r>
              <a:rPr lang="zh-CN" altLang="zh-CN" sz="1200" kern="1200" dirty="0">
                <a:solidFill>
                  <a:schemeClr val="tx1"/>
                </a:solidFill>
                <a:effectLst/>
                <a:latin typeface="+mn-lt"/>
                <a:ea typeface="+mn-ea"/>
                <a:cs typeface="+mn-cs"/>
              </a:rPr>
              <a:t>信息，直接从</a:t>
            </a:r>
            <a:r>
              <a:rPr lang="en-US" altLang="zh-CN" sz="1200" kern="1200" dirty="0">
                <a:solidFill>
                  <a:schemeClr val="tx1"/>
                </a:solidFill>
                <a:effectLst/>
                <a:latin typeface="+mn-lt"/>
                <a:ea typeface="+mn-ea"/>
                <a:cs typeface="+mn-cs"/>
              </a:rPr>
              <a:t> DataNode </a:t>
            </a:r>
            <a:r>
              <a:rPr lang="zh-CN" altLang="zh-CN" sz="1200" kern="1200" dirty="0">
                <a:solidFill>
                  <a:schemeClr val="tx1"/>
                </a:solidFill>
                <a:effectLst/>
                <a:latin typeface="+mn-lt"/>
                <a:ea typeface="+mn-ea"/>
                <a:cs typeface="+mn-cs"/>
              </a:rPr>
              <a:t>中进行数据读取。</a:t>
            </a:r>
          </a:p>
          <a:p>
            <a:r>
              <a:rPr lang="zh-CN" altLang="zh-CN" sz="1200" kern="1200" dirty="0">
                <a:solidFill>
                  <a:schemeClr val="tx1"/>
                </a:solidFill>
                <a:effectLst/>
                <a:latin typeface="+mn-lt"/>
                <a:ea typeface="+mn-ea"/>
                <a:cs typeface="+mn-cs"/>
              </a:rPr>
              <a:t>整个数据</a:t>
            </a:r>
            <a:r>
              <a:rPr lang="en-US" altLang="zh-CN" sz="1200" kern="1200" dirty="0">
                <a:solidFill>
                  <a:schemeClr val="tx1"/>
                </a:solidFill>
                <a:effectLst/>
                <a:latin typeface="+mn-lt"/>
                <a:ea typeface="+mn-ea"/>
                <a:cs typeface="+mn-cs"/>
              </a:rPr>
              <a:t> IO </a:t>
            </a:r>
            <a:r>
              <a:rPr lang="zh-CN" altLang="zh-CN" sz="1200" kern="1200" dirty="0">
                <a:solidFill>
                  <a:schemeClr val="tx1"/>
                </a:solidFill>
                <a:effectLst/>
                <a:latin typeface="+mn-lt"/>
                <a:ea typeface="+mn-ea"/>
                <a:cs typeface="+mn-cs"/>
              </a:rPr>
              <a:t>流程中，</a:t>
            </a:r>
            <a:r>
              <a:rPr lang="en-US" altLang="zh-CN" sz="1200" kern="1200" dirty="0">
                <a:solidFill>
                  <a:schemeClr val="tx1"/>
                </a:solidFill>
                <a:effectLst/>
                <a:latin typeface="+mn-lt"/>
                <a:ea typeface="+mn-ea"/>
                <a:cs typeface="+mn-cs"/>
              </a:rPr>
              <a:t>NameNode </a:t>
            </a:r>
            <a:r>
              <a:rPr lang="zh-CN" altLang="zh-CN" sz="1200" kern="1200" dirty="0">
                <a:solidFill>
                  <a:schemeClr val="tx1"/>
                </a:solidFill>
                <a:effectLst/>
                <a:latin typeface="+mn-lt"/>
                <a:ea typeface="+mn-ea"/>
                <a:cs typeface="+mn-cs"/>
              </a:rPr>
              <a:t>只负责管理节点和</a:t>
            </a:r>
            <a:r>
              <a:rPr lang="en-US" altLang="zh-CN" sz="1200" kern="1200" dirty="0">
                <a:solidFill>
                  <a:schemeClr val="tx1"/>
                </a:solidFill>
                <a:effectLst/>
                <a:latin typeface="+mn-lt"/>
                <a:ea typeface="+mn-ea"/>
                <a:cs typeface="+mn-cs"/>
              </a:rPr>
              <a:t> DataNode </a:t>
            </a:r>
            <a:r>
              <a:rPr lang="zh-CN" altLang="zh-CN" sz="1200" kern="1200" dirty="0">
                <a:solidFill>
                  <a:schemeClr val="tx1"/>
                </a:solidFill>
                <a:effectLst/>
                <a:latin typeface="+mn-lt"/>
                <a:ea typeface="+mn-ea"/>
                <a:cs typeface="+mn-cs"/>
              </a:rPr>
              <a:t>的对应关系，涉及到</a:t>
            </a:r>
            <a:r>
              <a:rPr lang="en-US" altLang="zh-CN" sz="1200" kern="1200" dirty="0">
                <a:solidFill>
                  <a:schemeClr val="tx1"/>
                </a:solidFill>
                <a:effectLst/>
                <a:latin typeface="+mn-lt"/>
                <a:ea typeface="+mn-ea"/>
                <a:cs typeface="+mn-cs"/>
              </a:rPr>
              <a:t> IO </a:t>
            </a:r>
            <a:r>
              <a:rPr lang="zh-CN" altLang="zh-CN" sz="1200" kern="1200" dirty="0">
                <a:solidFill>
                  <a:schemeClr val="tx1"/>
                </a:solidFill>
                <a:effectLst/>
                <a:latin typeface="+mn-lt"/>
                <a:ea typeface="+mn-ea"/>
                <a:cs typeface="+mn-cs"/>
              </a:rPr>
              <a:t>操作的行为少，从而将整个文件传输压力从</a:t>
            </a:r>
            <a:r>
              <a:rPr lang="en-US" altLang="zh-CN" sz="1200" kern="1200" dirty="0">
                <a:solidFill>
                  <a:schemeClr val="tx1"/>
                </a:solidFill>
                <a:effectLst/>
                <a:latin typeface="+mn-lt"/>
                <a:ea typeface="+mn-ea"/>
                <a:cs typeface="+mn-cs"/>
              </a:rPr>
              <a:t> NameNode </a:t>
            </a:r>
            <a:r>
              <a:rPr lang="zh-CN" altLang="zh-CN" sz="1200" kern="1200" dirty="0">
                <a:solidFill>
                  <a:schemeClr val="tx1"/>
                </a:solidFill>
                <a:effectLst/>
                <a:latin typeface="+mn-lt"/>
                <a:ea typeface="+mn-ea"/>
                <a:cs typeface="+mn-cs"/>
              </a:rPr>
              <a:t>转移到了</a:t>
            </a:r>
            <a:r>
              <a:rPr lang="en-US" altLang="zh-CN" sz="1200" kern="1200" dirty="0">
                <a:solidFill>
                  <a:schemeClr val="tx1"/>
                </a:solidFill>
                <a:effectLst/>
                <a:latin typeface="+mn-lt"/>
                <a:ea typeface="+mn-ea"/>
                <a:cs typeface="+mn-cs"/>
              </a:rPr>
              <a:t> DataNode </a:t>
            </a:r>
            <a:r>
              <a:rPr lang="zh-CN" altLang="zh-CN" sz="1200" kern="1200" dirty="0">
                <a:solidFill>
                  <a:schemeClr val="tx1"/>
                </a:solidFill>
                <a:effectLst/>
                <a:latin typeface="+mn-lt"/>
                <a:ea typeface="+mn-ea"/>
                <a:cs typeface="+mn-cs"/>
              </a:rPr>
              <a:t>中。</a:t>
            </a:r>
          </a:p>
          <a:p>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C9D46D-7B74-4E19-BB86-1CCF8670FE59}"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C9D46D-7B74-4E19-BB86-1CCF8670FE59}"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要减少延时，可以使用缓存或者多</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的设计来降低客户端数据请求的压力，也可以通过修改</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系统内部设计，但这会牵扯到对</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大吞吐量的满足度，风险和难度较大。</a:t>
            </a:r>
          </a:p>
          <a:p>
            <a:r>
              <a:rPr lang="zh-CN" altLang="zh-CN" sz="1200" kern="1200" dirty="0">
                <a:solidFill>
                  <a:schemeClr val="tx1"/>
                </a:solidFill>
                <a:effectLst/>
                <a:latin typeface="+mn-lt"/>
                <a:ea typeface="+mn-ea"/>
                <a:cs typeface="+mn-cs"/>
              </a:rPr>
              <a:t>可以借鉴</a:t>
            </a:r>
            <a:r>
              <a:rPr lang="en-US" altLang="zh-CN" sz="1200" kern="1200" dirty="0" err="1">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的处理方法，利用</a:t>
            </a:r>
            <a:r>
              <a:rPr lang="en-US" altLang="zh-CN" sz="1200" kern="1200" dirty="0" err="1">
                <a:solidFill>
                  <a:schemeClr val="tx1"/>
                </a:solidFill>
                <a:effectLst/>
                <a:latin typeface="+mn-lt"/>
                <a:ea typeface="+mn-ea"/>
                <a:cs typeface="+mn-cs"/>
              </a:rPr>
              <a:t>SequenceFile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MapFile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Har</a:t>
            </a:r>
            <a:r>
              <a:rPr lang="zh-CN" altLang="zh-CN" sz="1200" kern="1200" dirty="0">
                <a:solidFill>
                  <a:schemeClr val="tx1"/>
                </a:solidFill>
                <a:effectLst/>
                <a:latin typeface="+mn-lt"/>
                <a:ea typeface="+mn-ea"/>
                <a:cs typeface="+mn-cs"/>
              </a:rPr>
              <a:t>等方式归档小文件，但要注意归档文件和原先小文件的映射关系。</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HA Hadoop </a:t>
            </a:r>
            <a:r>
              <a:rPr lang="en-US" altLang="zh-CN" sz="1200" b="1" dirty="0">
                <a:gradFill>
                  <a:gsLst>
                    <a:gs pos="0">
                      <a:srgbClr val="17C0D4"/>
                    </a:gs>
                    <a:gs pos="100000">
                      <a:srgbClr val="345692"/>
                    </a:gs>
                  </a:gsLst>
                  <a:lin ang="5400000" scaled="1"/>
                </a:gradFill>
                <a:latin typeface="Arial" panose="020B0604020202020204"/>
                <a:ea typeface="微软雅黑" panose="020B0503020204020204" pitchFamily="34" charset="-122"/>
                <a:sym typeface="Arial" panose="020B0604020202020204"/>
              </a:rPr>
              <a:t>Availability</a:t>
            </a:r>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C9D46D-7B74-4E19-BB86-1CCF8670FE59}"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C9D46D-7B74-4E19-BB86-1CCF8670FE59}"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C9D46D-7B74-4E19-BB86-1CCF8670FE5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FileSystem</a:t>
            </a:r>
            <a:r>
              <a:rPr lang="zh-CN" altLang="en-US" dirty="0"/>
              <a:t> 提供文件系统所需要的接口 具体的文件系统继承自</a:t>
            </a:r>
            <a:r>
              <a:rPr lang="en-US" altLang="zh-CN" dirty="0"/>
              <a:t>FileSystem</a:t>
            </a:r>
          </a:p>
        </p:txBody>
      </p:sp>
      <p:sp>
        <p:nvSpPr>
          <p:cNvPr id="4" name="灯片编号占位符 3"/>
          <p:cNvSpPr>
            <a:spLocks noGrp="1"/>
          </p:cNvSpPr>
          <p:nvPr>
            <p:ph type="sldNum" sz="quarter" idx="10"/>
          </p:nvPr>
        </p:nvSpPr>
        <p:spPr/>
        <p:txBody>
          <a:bodyPr/>
          <a:lstStyle/>
          <a:p>
            <a:fld id="{2EC9D46D-7B74-4E19-BB86-1CCF8670FE5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AbstractFileSystem Hadoop</a:t>
            </a:r>
            <a:r>
              <a:rPr lang="zh-CN" altLang="en-US" dirty="0"/>
              <a:t>中另一个抽象文件系统 出现于</a:t>
            </a:r>
            <a:r>
              <a:rPr lang="en-US" altLang="zh-CN" dirty="0"/>
              <a:t>Hadoop-0.21</a:t>
            </a:r>
            <a:r>
              <a:rPr lang="zh-CN" altLang="en-US" dirty="0"/>
              <a:t>版本之后 用于代替</a:t>
            </a:r>
            <a:r>
              <a:rPr lang="en-US" altLang="zh-CN" dirty="0"/>
              <a:t>FileSystem</a:t>
            </a:r>
            <a:r>
              <a:rPr lang="zh-CN" altLang="en-US" dirty="0"/>
              <a:t>的功能 但现在还没有替代</a:t>
            </a:r>
            <a:endParaRPr lang="en-US" altLang="zh-CN" dirty="0"/>
          </a:p>
          <a:p>
            <a:r>
              <a:rPr lang="zh-CN" altLang="en-US" dirty="0"/>
              <a:t>应用程序编写者 </a:t>
            </a:r>
            <a:r>
              <a:rPr lang="en-US" altLang="zh-CN" dirty="0"/>
              <a:t>&amp; </a:t>
            </a:r>
            <a:r>
              <a:rPr lang="zh-CN" altLang="en-US" dirty="0"/>
              <a:t>文件系统实现者 区分功能</a:t>
            </a:r>
          </a:p>
        </p:txBody>
      </p:sp>
      <p:sp>
        <p:nvSpPr>
          <p:cNvPr id="4" name="灯片编号占位符 3"/>
          <p:cNvSpPr>
            <a:spLocks noGrp="1"/>
          </p:cNvSpPr>
          <p:nvPr>
            <p:ph type="sldNum" sz="quarter" idx="10"/>
          </p:nvPr>
        </p:nvSpPr>
        <p:spPr/>
        <p:txBody>
          <a:bodyPr/>
          <a:lstStyle/>
          <a:p>
            <a:fld id="{2EC9D46D-7B74-4E19-BB86-1CCF8670FE5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类似于</a:t>
            </a:r>
            <a:r>
              <a:rPr lang="en-US" altLang="zh-CN" dirty="0"/>
              <a:t>Java</a:t>
            </a:r>
            <a:r>
              <a:rPr lang="zh-CN" altLang="en-US" dirty="0"/>
              <a:t>中的</a:t>
            </a:r>
            <a:r>
              <a:rPr lang="en-US" altLang="zh-CN" dirty="0" err="1"/>
              <a:t>io</a:t>
            </a:r>
            <a:r>
              <a:rPr lang="zh-CN" altLang="en-US" dirty="0"/>
              <a:t>操作，都是利用流来进字节的读取</a:t>
            </a:r>
            <a:endParaRPr lang="en-US" altLang="zh-CN" dirty="0"/>
          </a:p>
          <a:p>
            <a:r>
              <a:rPr lang="en-US" altLang="zh-CN" sz="1200" kern="1200" dirty="0" err="1">
                <a:solidFill>
                  <a:schemeClr val="tx1"/>
                </a:solidFill>
                <a:effectLst/>
                <a:latin typeface="+mn-lt"/>
                <a:ea typeface="+mn-ea"/>
                <a:cs typeface="+mn-cs"/>
              </a:rPr>
              <a:t>FSInputStream</a:t>
            </a:r>
            <a:r>
              <a:rPr lang="zh-CN" altLang="zh-CN" sz="1200" kern="1200" dirty="0">
                <a:solidFill>
                  <a:schemeClr val="tx1"/>
                </a:solidFill>
                <a:effectLst/>
                <a:latin typeface="+mn-lt"/>
                <a:ea typeface="+mn-ea"/>
                <a:cs typeface="+mn-cs"/>
              </a:rPr>
              <a:t>实现了接口</a:t>
            </a:r>
            <a:r>
              <a:rPr lang="en-US" altLang="zh-CN" sz="1200" kern="1200" dirty="0" err="1">
                <a:solidFill>
                  <a:schemeClr val="tx1"/>
                </a:solidFill>
                <a:effectLst/>
                <a:latin typeface="+mn-lt"/>
                <a:ea typeface="+mn-ea"/>
                <a:cs typeface="+mn-cs"/>
              </a:rPr>
              <a:t>Seekable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PositionedReadable</a:t>
            </a:r>
            <a:r>
              <a:rPr lang="zh-CN" altLang="zh-CN" sz="1200" kern="1200" dirty="0">
                <a:solidFill>
                  <a:schemeClr val="tx1"/>
                </a:solidFill>
                <a:effectLst/>
                <a:latin typeface="+mn-lt"/>
                <a:ea typeface="+mn-ea"/>
                <a:cs typeface="+mn-cs"/>
              </a:rPr>
              <a:t>。提供了基本的读取一个输入流的操作</a:t>
            </a:r>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err="1">
                <a:solidFill>
                  <a:schemeClr val="tx1"/>
                </a:solidFill>
                <a:effectLst/>
                <a:latin typeface="+mn-lt"/>
                <a:ea typeface="+mn-ea"/>
                <a:cs typeface="+mn-cs"/>
              </a:rPr>
              <a:t>KFSOutputStream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S3OutputStream</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FSOutputStream</a:t>
            </a:r>
            <a:r>
              <a:rPr lang="zh-CN" altLang="zh-CN" sz="1200" kern="1200" dirty="0">
                <a:solidFill>
                  <a:schemeClr val="tx1"/>
                </a:solidFill>
                <a:effectLst/>
                <a:latin typeface="+mn-lt"/>
                <a:ea typeface="+mn-ea"/>
                <a:cs typeface="+mn-cs"/>
              </a:rPr>
              <a:t>类都是从抽象类</a:t>
            </a:r>
            <a:r>
              <a:rPr lang="en-US" altLang="zh-CN" sz="1200" kern="1200" dirty="0" err="1">
                <a:solidFill>
                  <a:schemeClr val="tx1"/>
                </a:solidFill>
                <a:effectLst/>
                <a:latin typeface="+mn-lt"/>
                <a:ea typeface="+mn-ea"/>
                <a:cs typeface="+mn-cs"/>
              </a:rPr>
              <a:t>OutputStream</a:t>
            </a:r>
            <a:r>
              <a:rPr lang="zh-CN" altLang="zh-CN" sz="1200" kern="1200" dirty="0">
                <a:solidFill>
                  <a:schemeClr val="tx1"/>
                </a:solidFill>
                <a:effectLst/>
                <a:latin typeface="+mn-lt"/>
                <a:ea typeface="+mn-ea"/>
                <a:cs typeface="+mn-cs"/>
              </a:rPr>
              <a:t>派生的。</a:t>
            </a:r>
            <a:r>
              <a:rPr lang="en-US" altLang="zh-CN" sz="1200" kern="1200" dirty="0" err="1">
                <a:solidFill>
                  <a:schemeClr val="tx1"/>
                </a:solidFill>
                <a:effectLst/>
                <a:latin typeface="+mn-lt"/>
                <a:ea typeface="+mn-ea"/>
                <a:cs typeface="+mn-cs"/>
              </a:rPr>
              <a:t>KFSOutputStream</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S3OutputStream</a:t>
            </a:r>
            <a:r>
              <a:rPr lang="zh-CN" altLang="zh-CN" sz="1200" kern="1200" dirty="0">
                <a:solidFill>
                  <a:schemeClr val="tx1"/>
                </a:solidFill>
                <a:effectLst/>
                <a:latin typeface="+mn-lt"/>
                <a:ea typeface="+mn-ea"/>
                <a:cs typeface="+mn-cs"/>
              </a:rPr>
              <a:t>都是具体类，他们重写了</a:t>
            </a:r>
            <a:r>
              <a:rPr lang="en-US" altLang="zh-CN" sz="1200" kern="1200" dirty="0" err="1">
                <a:solidFill>
                  <a:schemeClr val="tx1"/>
                </a:solidFill>
                <a:effectLst/>
                <a:latin typeface="+mn-lt"/>
                <a:ea typeface="+mn-ea"/>
                <a:cs typeface="+mn-cs"/>
              </a:rPr>
              <a:t>OutputStream</a:t>
            </a:r>
            <a:r>
              <a:rPr lang="zh-CN" altLang="zh-CN" sz="1200" kern="1200" dirty="0">
                <a:solidFill>
                  <a:schemeClr val="tx1"/>
                </a:solidFill>
                <a:effectLst/>
                <a:latin typeface="+mn-lt"/>
                <a:ea typeface="+mn-ea"/>
                <a:cs typeface="+mn-cs"/>
              </a:rPr>
              <a:t>中的抽象方法。而</a:t>
            </a:r>
            <a:r>
              <a:rPr lang="en-US" altLang="zh-CN" sz="1200" kern="1200" dirty="0" err="1">
                <a:solidFill>
                  <a:schemeClr val="tx1"/>
                </a:solidFill>
                <a:effectLst/>
                <a:latin typeface="+mn-lt"/>
                <a:ea typeface="+mn-ea"/>
                <a:cs typeface="+mn-cs"/>
              </a:rPr>
              <a:t>FSOutputSummer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是抽象类，它实现了</a:t>
            </a:r>
            <a:r>
              <a:rPr lang="en-US" altLang="zh-CN" sz="1200" kern="1200" dirty="0" err="1">
                <a:solidFill>
                  <a:schemeClr val="tx1"/>
                </a:solidFill>
                <a:effectLst/>
                <a:latin typeface="+mn-lt"/>
                <a:ea typeface="+mn-ea"/>
                <a:cs typeface="+mn-cs"/>
              </a:rPr>
              <a:t>OutputStream</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write()</a:t>
            </a:r>
            <a:r>
              <a:rPr lang="zh-CN" altLang="zh-CN" sz="1200" kern="1200" dirty="0">
                <a:solidFill>
                  <a:schemeClr val="tx1"/>
                </a:solidFill>
                <a:effectLst/>
                <a:latin typeface="+mn-lt"/>
                <a:ea typeface="+mn-ea"/>
                <a:cs typeface="+mn-cs"/>
              </a:rPr>
              <a:t>方法，并提供了计算校验和。</a:t>
            </a:r>
            <a:r>
              <a:rPr lang="en-US" altLang="zh-CN" sz="1200" kern="1200" dirty="0" err="1">
                <a:solidFill>
                  <a:schemeClr val="tx1"/>
                </a:solidFill>
                <a:effectLst/>
                <a:latin typeface="+mn-lt"/>
                <a:ea typeface="+mn-ea"/>
                <a:cs typeface="+mn-cs"/>
              </a:rPr>
              <a:t>FSOutputSummer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类中的属性</a:t>
            </a:r>
            <a:r>
              <a:rPr lang="en-US" altLang="zh-CN" sz="1200" kern="1200" dirty="0" err="1">
                <a:solidFill>
                  <a:schemeClr val="tx1"/>
                </a:solidFill>
                <a:effectLst/>
                <a:latin typeface="+mn-lt"/>
                <a:ea typeface="+mn-ea"/>
                <a:cs typeface="+mn-cs"/>
              </a:rPr>
              <a:t>buf</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数组用来缓存写入的数据，当数据超过</a:t>
            </a:r>
            <a:r>
              <a:rPr lang="en-US" altLang="zh-CN" sz="1200" kern="1200" dirty="0" err="1">
                <a:solidFill>
                  <a:schemeClr val="tx1"/>
                </a:solidFill>
                <a:effectLst/>
                <a:latin typeface="+mn-lt"/>
                <a:ea typeface="+mn-ea"/>
                <a:cs typeface="+mn-cs"/>
              </a:rPr>
              <a:t>buf.length</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个数时，才会调用</a:t>
            </a:r>
            <a:r>
              <a:rPr lang="en-US" altLang="zh-CN" sz="1200" kern="1200" dirty="0" err="1">
                <a:solidFill>
                  <a:schemeClr val="tx1"/>
                </a:solidFill>
                <a:effectLst/>
                <a:latin typeface="+mn-lt"/>
                <a:ea typeface="+mn-ea"/>
                <a:cs typeface="+mn-cs"/>
              </a:rPr>
              <a:t>flushBuffer</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实现真正的写入数据的功能。</a:t>
            </a:r>
          </a:p>
          <a:p>
            <a:endParaRPr lang="zh-CN" altLang="en-US" dirty="0"/>
          </a:p>
        </p:txBody>
      </p:sp>
      <p:sp>
        <p:nvSpPr>
          <p:cNvPr id="4" name="灯片编号占位符 3"/>
          <p:cNvSpPr>
            <a:spLocks noGrp="1"/>
          </p:cNvSpPr>
          <p:nvPr>
            <p:ph type="sldNum" sz="quarter" idx="10"/>
          </p:nvPr>
        </p:nvSpPr>
        <p:spPr/>
        <p:txBody>
          <a:bodyPr/>
          <a:lstStyle/>
          <a:p>
            <a:fld id="{2EC9D46D-7B74-4E19-BB86-1CCF8670FE5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FSDataInputStream</a:t>
            </a:r>
            <a:r>
              <a:rPr lang="zh-CN" altLang="zh-CN" sz="1200" kern="1200" dirty="0">
                <a:solidFill>
                  <a:schemeClr val="tx1"/>
                </a:solidFill>
                <a:effectLst/>
                <a:latin typeface="+mn-lt"/>
                <a:ea typeface="+mn-ea"/>
                <a:cs typeface="+mn-cs"/>
              </a:rPr>
              <a:t>继承于</a:t>
            </a:r>
            <a:r>
              <a:rPr lang="en-US" altLang="zh-CN" sz="1200" kern="1200" dirty="0" err="1">
                <a:solidFill>
                  <a:schemeClr val="tx1"/>
                </a:solidFill>
                <a:effectLst/>
                <a:latin typeface="+mn-lt"/>
                <a:ea typeface="+mn-ea"/>
                <a:cs typeface="+mn-cs"/>
              </a:rPr>
              <a:t>DataInputStream</a:t>
            </a:r>
            <a:r>
              <a:rPr lang="zh-CN" altLang="zh-CN" sz="1200" kern="1200" dirty="0">
                <a:solidFill>
                  <a:schemeClr val="tx1"/>
                </a:solidFill>
                <a:effectLst/>
                <a:latin typeface="+mn-lt"/>
                <a:ea typeface="+mn-ea"/>
                <a:cs typeface="+mn-cs"/>
              </a:rPr>
              <a:t>类，实现了接口</a:t>
            </a:r>
            <a:r>
              <a:rPr lang="en-US" altLang="zh-CN" sz="1200" kern="1200" dirty="0" err="1">
                <a:solidFill>
                  <a:schemeClr val="tx1"/>
                </a:solidFill>
                <a:effectLst/>
                <a:latin typeface="+mn-lt"/>
                <a:ea typeface="+mn-ea"/>
                <a:cs typeface="+mn-cs"/>
              </a:rPr>
              <a:t>Seekable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PositionedReadable</a:t>
            </a:r>
            <a:r>
              <a:rPr lang="zh-CN" altLang="zh-CN" sz="1200" kern="1200" dirty="0">
                <a:solidFill>
                  <a:schemeClr val="tx1"/>
                </a:solidFill>
                <a:effectLst/>
                <a:latin typeface="+mn-lt"/>
                <a:ea typeface="+mn-ea"/>
                <a:cs typeface="+mn-cs"/>
              </a:rPr>
              <a:t>， 提供了随机访问的功能。实现了将</a:t>
            </a:r>
            <a:r>
              <a:rPr lang="en-US" altLang="zh-CN" sz="1200" kern="1200" dirty="0" err="1">
                <a:solidFill>
                  <a:schemeClr val="tx1"/>
                </a:solidFill>
                <a:effectLst/>
                <a:latin typeface="+mn-lt"/>
                <a:ea typeface="+mn-ea"/>
                <a:cs typeface="+mn-cs"/>
              </a:rPr>
              <a:t>FSInputStream</a:t>
            </a:r>
            <a:r>
              <a:rPr lang="zh-CN" altLang="zh-CN" sz="1200" kern="1200" dirty="0">
                <a:solidFill>
                  <a:schemeClr val="tx1"/>
                </a:solidFill>
                <a:effectLst/>
                <a:latin typeface="+mn-lt"/>
                <a:ea typeface="+mn-ea"/>
                <a:cs typeface="+mn-cs"/>
              </a:rPr>
              <a:t>包装在</a:t>
            </a:r>
            <a:r>
              <a:rPr lang="en-US" altLang="zh-CN" sz="1200" kern="1200" dirty="0" err="1">
                <a:solidFill>
                  <a:schemeClr val="tx1"/>
                </a:solidFill>
                <a:effectLst/>
                <a:latin typeface="+mn-lt"/>
                <a:ea typeface="+mn-ea"/>
                <a:cs typeface="+mn-cs"/>
              </a:rPr>
              <a:t>DataInputStream</a:t>
            </a:r>
            <a:r>
              <a:rPr lang="zh-CN" altLang="zh-CN" sz="1200" kern="1200" dirty="0">
                <a:solidFill>
                  <a:schemeClr val="tx1"/>
                </a:solidFill>
                <a:effectLst/>
                <a:latin typeface="+mn-lt"/>
                <a:ea typeface="+mn-ea"/>
                <a:cs typeface="+mn-cs"/>
              </a:rPr>
              <a:t>中并通过</a:t>
            </a:r>
            <a:r>
              <a:rPr lang="en-US" altLang="zh-CN" sz="1200" kern="1200" dirty="0" err="1">
                <a:solidFill>
                  <a:schemeClr val="tx1"/>
                </a:solidFill>
                <a:effectLst/>
                <a:latin typeface="+mn-lt"/>
                <a:ea typeface="+mn-ea"/>
                <a:cs typeface="+mn-cs"/>
              </a:rPr>
              <a:t>BufferedInputStream</a:t>
            </a:r>
            <a:r>
              <a:rPr lang="zh-CN" altLang="zh-CN" sz="1200" kern="1200" dirty="0">
                <a:solidFill>
                  <a:schemeClr val="tx1"/>
                </a:solidFill>
                <a:effectLst/>
                <a:latin typeface="+mn-lt"/>
                <a:ea typeface="+mn-ea"/>
                <a:cs typeface="+mn-cs"/>
              </a:rPr>
              <a:t>缓冲输入的实用程序。</a:t>
            </a:r>
            <a:r>
              <a:rPr lang="en-US" altLang="zh-CN" sz="1200" kern="1200" dirty="0">
                <a:solidFill>
                  <a:schemeClr val="tx1"/>
                </a:solidFill>
                <a:effectLst/>
                <a:latin typeface="+mn-lt"/>
                <a:ea typeface="+mn-ea"/>
                <a:cs typeface="+mn-cs"/>
              </a:rPr>
              <a:t>FSDataInputStream</a:t>
            </a:r>
            <a:r>
              <a:rPr lang="zh-CN" altLang="zh-CN" sz="1200" kern="1200" dirty="0">
                <a:solidFill>
                  <a:schemeClr val="tx1"/>
                </a:solidFill>
                <a:effectLst/>
                <a:latin typeface="+mn-lt"/>
                <a:ea typeface="+mn-ea"/>
                <a:cs typeface="+mn-cs"/>
              </a:rPr>
              <a:t>通过实现接口，使</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中的文件输入流具有流式搜索和流式定位读取的功能。</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FSDataOutputStream</a:t>
            </a:r>
            <a:r>
              <a:rPr lang="zh-CN" altLang="zh-CN" sz="1200" kern="1200" dirty="0">
                <a:solidFill>
                  <a:schemeClr val="tx1"/>
                </a:solidFill>
                <a:effectLst/>
                <a:latin typeface="+mn-lt"/>
                <a:ea typeface="+mn-ea"/>
                <a:cs typeface="+mn-cs"/>
              </a:rPr>
              <a:t>没有实现接口</a:t>
            </a:r>
            <a:r>
              <a:rPr lang="en-US" altLang="zh-CN" sz="1200" kern="1200" dirty="0" err="1">
                <a:solidFill>
                  <a:schemeClr val="tx1"/>
                </a:solidFill>
                <a:effectLst/>
                <a:latin typeface="+mn-lt"/>
                <a:ea typeface="+mn-ea"/>
                <a:cs typeface="+mn-cs"/>
              </a:rPr>
              <a:t>Seekable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PositionedReadable</a:t>
            </a:r>
            <a:r>
              <a:rPr lang="zh-CN" altLang="zh-CN" sz="1200" kern="1200" dirty="0">
                <a:solidFill>
                  <a:schemeClr val="tx1"/>
                </a:solidFill>
                <a:effectLst/>
                <a:latin typeface="+mn-lt"/>
                <a:ea typeface="+mn-ea"/>
                <a:cs typeface="+mn-cs"/>
              </a:rPr>
              <a:t>，而是实现了</a:t>
            </a:r>
            <a:r>
              <a:rPr lang="en-US" altLang="zh-CN" sz="1200" kern="1200" dirty="0" err="1">
                <a:solidFill>
                  <a:schemeClr val="tx1"/>
                </a:solidFill>
                <a:effectLst/>
                <a:latin typeface="+mn-lt"/>
                <a:ea typeface="+mn-ea"/>
                <a:cs typeface="+mn-cs"/>
              </a:rPr>
              <a:t>Syncable</a:t>
            </a:r>
            <a:r>
              <a:rPr lang="zh-CN" altLang="zh-CN" sz="1200" kern="1200" dirty="0">
                <a:solidFill>
                  <a:schemeClr val="tx1"/>
                </a:solidFill>
                <a:effectLst/>
                <a:latin typeface="+mn-lt"/>
                <a:ea typeface="+mn-ea"/>
                <a:cs typeface="+mn-cs"/>
              </a:rPr>
              <a:t>接口，它实现了将</a:t>
            </a:r>
            <a:r>
              <a:rPr lang="en-US" altLang="zh-CN" sz="1200" kern="1200" dirty="0" err="1">
                <a:solidFill>
                  <a:schemeClr val="tx1"/>
                </a:solidFill>
                <a:effectLst/>
                <a:latin typeface="+mn-lt"/>
                <a:ea typeface="+mn-ea"/>
                <a:cs typeface="+mn-cs"/>
              </a:rPr>
              <a:t>OutputStream</a:t>
            </a:r>
            <a:r>
              <a:rPr lang="zh-CN" altLang="zh-CN" sz="1200" kern="1200" dirty="0">
                <a:solidFill>
                  <a:schemeClr val="tx1"/>
                </a:solidFill>
                <a:effectLst/>
                <a:latin typeface="+mn-lt"/>
                <a:ea typeface="+mn-ea"/>
                <a:cs typeface="+mn-cs"/>
              </a:rPr>
              <a:t>包装在</a:t>
            </a:r>
            <a:r>
              <a:rPr lang="en-US" altLang="zh-CN" sz="1200" kern="1200" dirty="0" err="1">
                <a:solidFill>
                  <a:schemeClr val="tx1"/>
                </a:solidFill>
                <a:effectLst/>
                <a:latin typeface="+mn-lt"/>
                <a:ea typeface="+mn-ea"/>
                <a:cs typeface="+mn-cs"/>
              </a:rPr>
              <a:t>DataOutputStream</a:t>
            </a:r>
            <a:r>
              <a:rPr lang="zh-CN" altLang="zh-CN" sz="1200" kern="1200" dirty="0">
                <a:solidFill>
                  <a:schemeClr val="tx1"/>
                </a:solidFill>
                <a:effectLst/>
                <a:latin typeface="+mn-lt"/>
                <a:ea typeface="+mn-ea"/>
                <a:cs typeface="+mn-cs"/>
              </a:rPr>
              <a:t>之中，并且不允许除文件尾部的其他位置的写入。</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EC9D46D-7B74-4E19-BB86-1CCF8670FE5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A28F2FA-13A9-4EBC-B74F-7F892098883E}" type="datetimeFigureOut">
              <a:rPr lang="zh-CN" altLang="en-US" smtClean="0"/>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5A04FC-F03D-4A2A-8928-F6621BE80E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28F2FA-13A9-4EBC-B74F-7F892098883E}"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5A04FC-F03D-4A2A-8928-F6621BE80E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28F2FA-13A9-4EBC-B74F-7F892098883E}"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5A04FC-F03D-4A2A-8928-F6621BE80E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4F4F4"/>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F4F4F4"/>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A28F2FA-13A9-4EBC-B74F-7F892098883E}"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5A04FC-F03D-4A2A-8928-F6621BE80E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A28F2FA-13A9-4EBC-B74F-7F892098883E}" type="datetimeFigureOut">
              <a:rPr lang="zh-CN" altLang="en-US" smtClean="0"/>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5A04FC-F03D-4A2A-8928-F6621BE80E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A28F2FA-13A9-4EBC-B74F-7F892098883E}" type="datetimeFigureOut">
              <a:rPr lang="zh-CN" altLang="en-US" smtClean="0"/>
              <a:t>2019/6/10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5A04FC-F03D-4A2A-8928-F6621BE80E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28F2FA-13A9-4EBC-B74F-7F892098883E}" type="datetimeFigureOut">
              <a:rPr lang="zh-CN" altLang="en-US" smtClean="0"/>
              <a:t>2019/6/10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5A04FC-F03D-4A2A-8928-F6621BE80E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A28F2FA-13A9-4EBC-B74F-7F892098883E}" type="datetimeFigureOut">
              <a:rPr lang="zh-CN" altLang="en-US" smtClean="0"/>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5A04FC-F03D-4A2A-8928-F6621BE80E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8F2FA-13A9-4EBC-B74F-7F892098883E}" type="datetimeFigureOut">
              <a:rPr lang="zh-CN" altLang="en-US" smtClean="0"/>
              <a:t>2019/6/10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A04FC-F03D-4A2A-8928-F6621BE80E2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8960" y="1641758"/>
            <a:ext cx="12244521" cy="243037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等腰三角形 36"/>
          <p:cNvSpPr/>
          <p:nvPr/>
        </p:nvSpPr>
        <p:spPr>
          <a:xfrm rot="10800000">
            <a:off x="8057239" y="1641757"/>
            <a:ext cx="4348442" cy="39824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等腰三角形 24"/>
          <p:cNvSpPr/>
          <p:nvPr/>
        </p:nvSpPr>
        <p:spPr>
          <a:xfrm>
            <a:off x="-247516" y="808646"/>
            <a:ext cx="4068139" cy="397885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等腰三角形 7"/>
          <p:cNvSpPr/>
          <p:nvPr/>
        </p:nvSpPr>
        <p:spPr>
          <a:xfrm rot="9776642">
            <a:off x="4330701" y="1955799"/>
            <a:ext cx="3505200" cy="3352800"/>
          </a:xfrm>
          <a:prstGeom prst="triangle">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等腰三角形 8"/>
          <p:cNvSpPr/>
          <p:nvPr/>
        </p:nvSpPr>
        <p:spPr>
          <a:xfrm rot="10307628">
            <a:off x="4330701" y="1943099"/>
            <a:ext cx="3505200" cy="3352800"/>
          </a:xfrm>
          <a:prstGeom prst="triangle">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 name="直接连接符 3"/>
          <p:cNvCxnSpPr>
            <a:stCxn id="8" idx="4"/>
            <a:endCxn id="8" idx="2"/>
          </p:cNvCxnSpPr>
          <p:nvPr/>
        </p:nvCxnSpPr>
        <p:spPr>
          <a:xfrm flipV="1">
            <a:off x="3916085" y="1515482"/>
            <a:ext cx="3351037" cy="1028095"/>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8" idx="2"/>
            <a:endCxn id="8" idx="0"/>
          </p:cNvCxnSpPr>
          <p:nvPr/>
        </p:nvCxnSpPr>
        <p:spPr>
          <a:xfrm flipH="1">
            <a:off x="6574999" y="1515482"/>
            <a:ext cx="692123" cy="3719387"/>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 idx="0"/>
            <a:endCxn id="8" idx="4"/>
          </p:cNvCxnSpPr>
          <p:nvPr/>
        </p:nvCxnSpPr>
        <p:spPr>
          <a:xfrm flipH="1" flipV="1">
            <a:off x="3916085" y="2543577"/>
            <a:ext cx="2658914" cy="2691292"/>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4"/>
            <a:endCxn id="9" idx="2"/>
          </p:cNvCxnSpPr>
          <p:nvPr/>
        </p:nvCxnSpPr>
        <p:spPr>
          <a:xfrm flipV="1">
            <a:off x="4109364" y="1710105"/>
            <a:ext cx="3469309" cy="500318"/>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9" idx="2"/>
            <a:endCxn id="9" idx="0"/>
          </p:cNvCxnSpPr>
          <p:nvPr/>
        </p:nvCxnSpPr>
        <p:spPr>
          <a:xfrm flipH="1">
            <a:off x="6322584" y="1710105"/>
            <a:ext cx="1256089" cy="3568629"/>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9" idx="4"/>
          </p:cNvCxnSpPr>
          <p:nvPr/>
        </p:nvCxnSpPr>
        <p:spPr>
          <a:xfrm flipH="1" flipV="1">
            <a:off x="4109364" y="2210423"/>
            <a:ext cx="2213220" cy="3068311"/>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30348" y="2330423"/>
            <a:ext cx="4743606" cy="646331"/>
          </a:xfrm>
          <a:prstGeom prst="rect">
            <a:avLst/>
          </a:prstGeom>
          <a:noFill/>
        </p:spPr>
        <p:txBody>
          <a:bodyPr wrap="non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rPr>
              <a:t>Hadoop</a:t>
            </a:r>
            <a:r>
              <a:rPr lang="zh-CN" altLang="en-US" sz="3600" dirty="0">
                <a:solidFill>
                  <a:schemeClr val="bg1"/>
                </a:solidFill>
                <a:latin typeface="微软雅黑" panose="020B0503020204020204" pitchFamily="34" charset="-122"/>
                <a:ea typeface="微软雅黑" panose="020B0503020204020204" pitchFamily="34" charset="-122"/>
              </a:rPr>
              <a:t>文件系统分析</a:t>
            </a:r>
          </a:p>
        </p:txBody>
      </p:sp>
      <p:sp>
        <p:nvSpPr>
          <p:cNvPr id="34" name="等腰三角形 33"/>
          <p:cNvSpPr/>
          <p:nvPr/>
        </p:nvSpPr>
        <p:spPr>
          <a:xfrm>
            <a:off x="-100331" y="1316153"/>
            <a:ext cx="3814635" cy="3828163"/>
          </a:xfrm>
          <a:prstGeom prst="triangle">
            <a:avLst/>
          </a:prstGeom>
          <a:blipFill dpi="0" rotWithShape="1">
            <a:blip r:embed="rId3"/>
            <a:srcRect/>
            <a:stretch>
              <a:fillRect l="-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5" name="等腰三角形 34"/>
          <p:cNvSpPr/>
          <p:nvPr/>
        </p:nvSpPr>
        <p:spPr>
          <a:xfrm rot="10800000">
            <a:off x="8298389" y="1427791"/>
            <a:ext cx="3907171" cy="3469862"/>
          </a:xfrm>
          <a:prstGeom prst="triangle">
            <a:avLst/>
          </a:prstGeom>
          <a:blipFill dpi="0" rotWithShape="0">
            <a:blip r:embed="rId4"/>
            <a:srcRect/>
            <a:stretch>
              <a:fillRect t="-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等腰三角形 5"/>
          <p:cNvSpPr/>
          <p:nvPr/>
        </p:nvSpPr>
        <p:spPr>
          <a:xfrm rot="10800000">
            <a:off x="8785359" y="4066824"/>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885205"/>
              <a:gd name="connsiteY0-58" fmla="*/ 6359897 h 6359897"/>
              <a:gd name="connsiteX1-59" fmla="*/ 885205 w 885205"/>
              <a:gd name="connsiteY1-60" fmla="*/ 3713019 h 6359897"/>
              <a:gd name="connsiteX2-61" fmla="*/ 53933 w 885205"/>
              <a:gd name="connsiteY2-62" fmla="*/ 0 h 6359897"/>
              <a:gd name="connsiteX3-63" fmla="*/ 0 w 885205"/>
              <a:gd name="connsiteY3-64" fmla="*/ 6359897 h 6359897"/>
              <a:gd name="connsiteX0-65" fmla="*/ 2776353 w 3661558"/>
              <a:gd name="connsiteY0-66" fmla="*/ 4095668 h 4095668"/>
              <a:gd name="connsiteX1-67" fmla="*/ 3661558 w 3661558"/>
              <a:gd name="connsiteY1-68" fmla="*/ 1448790 h 4095668"/>
              <a:gd name="connsiteX2-69" fmla="*/ 0 w 3661558"/>
              <a:gd name="connsiteY2-70" fmla="*/ 0 h 4095668"/>
              <a:gd name="connsiteX3-71" fmla="*/ 2776353 w 3661558"/>
              <a:gd name="connsiteY3-72" fmla="*/ 4095668 h 4095668"/>
              <a:gd name="connsiteX0-73" fmla="*/ 2776353 w 2993901"/>
              <a:gd name="connsiteY0-74" fmla="*/ 4095668 h 4095668"/>
              <a:gd name="connsiteX1-75" fmla="*/ 2993901 w 2993901"/>
              <a:gd name="connsiteY1-76" fmla="*/ 2305133 h 4095668"/>
              <a:gd name="connsiteX2-77" fmla="*/ 0 w 2993901"/>
              <a:gd name="connsiteY2-78" fmla="*/ 0 h 4095668"/>
              <a:gd name="connsiteX3-79" fmla="*/ 2776353 w 2993901"/>
              <a:gd name="connsiteY3-80" fmla="*/ 4095668 h 4095668"/>
              <a:gd name="connsiteX0-81" fmla="*/ 2776353 w 3356758"/>
              <a:gd name="connsiteY0-82" fmla="*/ 4095668 h 4095668"/>
              <a:gd name="connsiteX1-83" fmla="*/ 3356758 w 3356758"/>
              <a:gd name="connsiteY1-84" fmla="*/ 1971304 h 4095668"/>
              <a:gd name="connsiteX2-85" fmla="*/ 0 w 3356758"/>
              <a:gd name="connsiteY2-86" fmla="*/ 0 h 4095668"/>
              <a:gd name="connsiteX3-87" fmla="*/ 2776353 w 3356758"/>
              <a:gd name="connsiteY3-88" fmla="*/ 4095668 h 4095668"/>
            </a:gdLst>
            <a:ahLst/>
            <a:cxnLst>
              <a:cxn ang="0">
                <a:pos x="connsiteX0-1" y="connsiteY0-2"/>
              </a:cxn>
              <a:cxn ang="0">
                <a:pos x="connsiteX1-3" y="connsiteY1-4"/>
              </a:cxn>
              <a:cxn ang="0">
                <a:pos x="connsiteX2-5" y="connsiteY2-6"/>
              </a:cxn>
              <a:cxn ang="0">
                <a:pos x="connsiteX3-7" y="connsiteY3-8"/>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406124" y="3578139"/>
            <a:ext cx="4651115"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软件体系架构 大作业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2161310" y="-5"/>
            <a:ext cx="7841672" cy="3283529"/>
          </a:xfrm>
          <a:prstGeom prst="triangl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33415" y="1374013"/>
            <a:ext cx="2968388" cy="646331"/>
          </a:xfrm>
          <a:prstGeom prst="rect">
            <a:avLst/>
          </a:prstGeom>
          <a:noFill/>
        </p:spPr>
        <p:txBody>
          <a:bodyPr wrap="square" rtlCol="0">
            <a:spAutoFit/>
          </a:bodyPr>
          <a:lstStyle/>
          <a:p>
            <a:pPr algn="dist"/>
            <a:r>
              <a:rPr lang="en-US" altLang="zh-CN" sz="3600" dirty="0">
                <a:solidFill>
                  <a:schemeClr val="bg1"/>
                </a:solidFill>
                <a:latin typeface="微软雅黑" panose="020B0503020204020204" pitchFamily="34" charset="-122"/>
                <a:ea typeface="微软雅黑" panose="020B0503020204020204" pitchFamily="34" charset="-122"/>
              </a:rPr>
              <a:t>PART THREE</a:t>
            </a:r>
            <a:endParaRPr lang="zh-CN" altLang="en-US" sz="36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22451" y="2247916"/>
            <a:ext cx="660955" cy="523220"/>
          </a:xfrm>
          <a:prstGeom prst="rect">
            <a:avLst/>
          </a:prstGeom>
          <a:noFill/>
        </p:spPr>
        <p:txBody>
          <a:bodyPr wrap="square" rtlCol="0">
            <a:spAutoFit/>
          </a:bodyPr>
          <a:lstStyle/>
          <a:p>
            <a:pPr algn="dist"/>
            <a:r>
              <a:rPr lang="en-US" altLang="zh-CN" sz="2800" b="1" dirty="0">
                <a:solidFill>
                  <a:schemeClr val="bg1"/>
                </a:solidFill>
                <a:latin typeface="微软雅黑" panose="020B0503020204020204" pitchFamily="34" charset="-122"/>
                <a:ea typeface="微软雅黑" panose="020B0503020204020204" pitchFamily="34" charset="-122"/>
              </a:rPr>
              <a:t>03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p:cNvGrpSpPr/>
          <p:nvPr/>
        </p:nvGrpSpPr>
        <p:grpSpPr>
          <a:xfrm>
            <a:off x="2037807" y="0"/>
            <a:ext cx="8130873" cy="3420932"/>
            <a:chOff x="2037807" y="0"/>
            <a:chExt cx="8130873" cy="3420932"/>
          </a:xfrm>
        </p:grpSpPr>
        <p:cxnSp>
          <p:nvCxnSpPr>
            <p:cNvPr id="11" name="直接连接符 10"/>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872110" y="0"/>
            <a:ext cx="8434419" cy="3563377"/>
            <a:chOff x="1872110" y="0"/>
            <a:chExt cx="8434419" cy="3563377"/>
          </a:xfrm>
        </p:grpSpPr>
        <p:cxnSp>
          <p:nvCxnSpPr>
            <p:cNvPr id="18" name="直接连接符 17"/>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25"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Lst>
            <a:ahLst/>
            <a:cxnLst>
              <a:cxn ang="0">
                <a:pos x="connsiteX0-1" y="connsiteY0-2"/>
              </a:cxn>
              <a:cxn ang="0">
                <a:pos x="connsiteX1-3" y="connsiteY1-4"/>
              </a:cxn>
              <a:cxn ang="0">
                <a:pos x="connsiteX2-5" y="connsiteY2-6"/>
              </a:cxn>
              <a:cxn ang="0">
                <a:pos x="connsiteX3-7" y="connsiteY3-8"/>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26" name="等腰三角形 5"/>
          <p:cNvSpPr/>
          <p:nvPr/>
        </p:nvSpPr>
        <p:spPr>
          <a:xfrm rot="10800000">
            <a:off x="330395" y="1321890"/>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885205"/>
              <a:gd name="connsiteY0-58" fmla="*/ 6359897 h 6359897"/>
              <a:gd name="connsiteX1-59" fmla="*/ 885205 w 885205"/>
              <a:gd name="connsiteY1-60" fmla="*/ 3713019 h 6359897"/>
              <a:gd name="connsiteX2-61" fmla="*/ 53933 w 885205"/>
              <a:gd name="connsiteY2-62" fmla="*/ 0 h 6359897"/>
              <a:gd name="connsiteX3-63" fmla="*/ 0 w 885205"/>
              <a:gd name="connsiteY3-64" fmla="*/ 6359897 h 6359897"/>
              <a:gd name="connsiteX0-65" fmla="*/ 2776353 w 3661558"/>
              <a:gd name="connsiteY0-66" fmla="*/ 4095668 h 4095668"/>
              <a:gd name="connsiteX1-67" fmla="*/ 3661558 w 3661558"/>
              <a:gd name="connsiteY1-68" fmla="*/ 1448790 h 4095668"/>
              <a:gd name="connsiteX2-69" fmla="*/ 0 w 3661558"/>
              <a:gd name="connsiteY2-70" fmla="*/ 0 h 4095668"/>
              <a:gd name="connsiteX3-71" fmla="*/ 2776353 w 3661558"/>
              <a:gd name="connsiteY3-72" fmla="*/ 4095668 h 4095668"/>
              <a:gd name="connsiteX0-73" fmla="*/ 2776353 w 2993901"/>
              <a:gd name="connsiteY0-74" fmla="*/ 4095668 h 4095668"/>
              <a:gd name="connsiteX1-75" fmla="*/ 2993901 w 2993901"/>
              <a:gd name="connsiteY1-76" fmla="*/ 2305133 h 4095668"/>
              <a:gd name="connsiteX2-77" fmla="*/ 0 w 2993901"/>
              <a:gd name="connsiteY2-78" fmla="*/ 0 h 4095668"/>
              <a:gd name="connsiteX3-79" fmla="*/ 2776353 w 2993901"/>
              <a:gd name="connsiteY3-80" fmla="*/ 4095668 h 4095668"/>
              <a:gd name="connsiteX0-81" fmla="*/ 2776353 w 3356758"/>
              <a:gd name="connsiteY0-82" fmla="*/ 4095668 h 4095668"/>
              <a:gd name="connsiteX1-83" fmla="*/ 3356758 w 3356758"/>
              <a:gd name="connsiteY1-84" fmla="*/ 1971304 h 4095668"/>
              <a:gd name="connsiteX2-85" fmla="*/ 0 w 3356758"/>
              <a:gd name="connsiteY2-86" fmla="*/ 0 h 4095668"/>
              <a:gd name="connsiteX3-87" fmla="*/ 2776353 w 3356758"/>
              <a:gd name="connsiteY3-88" fmla="*/ 4095668 h 4095668"/>
            </a:gdLst>
            <a:ahLst/>
            <a:cxnLst>
              <a:cxn ang="0">
                <a:pos x="connsiteX0-1" y="connsiteY0-2"/>
              </a:cxn>
              <a:cxn ang="0">
                <a:pos x="connsiteX1-3" y="connsiteY1-4"/>
              </a:cxn>
              <a:cxn ang="0">
                <a:pos x="connsiteX2-5" y="connsiteY2-6"/>
              </a:cxn>
              <a:cxn ang="0">
                <a:pos x="connsiteX3-7" y="connsiteY3-8"/>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27"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885205"/>
              <a:gd name="connsiteY0-58" fmla="*/ 6359897 h 6359897"/>
              <a:gd name="connsiteX1-59" fmla="*/ 885205 w 885205"/>
              <a:gd name="connsiteY1-60" fmla="*/ 3713019 h 6359897"/>
              <a:gd name="connsiteX2-61" fmla="*/ 53933 w 885205"/>
              <a:gd name="connsiteY2-62" fmla="*/ 0 h 6359897"/>
              <a:gd name="connsiteX3-63" fmla="*/ 0 w 885205"/>
              <a:gd name="connsiteY3-64" fmla="*/ 6359897 h 6359897"/>
              <a:gd name="connsiteX0-65" fmla="*/ 2776353 w 3661558"/>
              <a:gd name="connsiteY0-66" fmla="*/ 4095668 h 4095668"/>
              <a:gd name="connsiteX1-67" fmla="*/ 3661558 w 3661558"/>
              <a:gd name="connsiteY1-68" fmla="*/ 1448790 h 4095668"/>
              <a:gd name="connsiteX2-69" fmla="*/ 0 w 3661558"/>
              <a:gd name="connsiteY2-70" fmla="*/ 0 h 4095668"/>
              <a:gd name="connsiteX3-71" fmla="*/ 2776353 w 3661558"/>
              <a:gd name="connsiteY3-72" fmla="*/ 4095668 h 4095668"/>
              <a:gd name="connsiteX0-73" fmla="*/ 2776353 w 2993901"/>
              <a:gd name="connsiteY0-74" fmla="*/ 4095668 h 4095668"/>
              <a:gd name="connsiteX1-75" fmla="*/ 2993901 w 2993901"/>
              <a:gd name="connsiteY1-76" fmla="*/ 2305133 h 4095668"/>
              <a:gd name="connsiteX2-77" fmla="*/ 0 w 2993901"/>
              <a:gd name="connsiteY2-78" fmla="*/ 0 h 4095668"/>
              <a:gd name="connsiteX3-79" fmla="*/ 2776353 w 2993901"/>
              <a:gd name="connsiteY3-80" fmla="*/ 4095668 h 4095668"/>
              <a:gd name="connsiteX0-81" fmla="*/ 2776353 w 3356758"/>
              <a:gd name="connsiteY0-82" fmla="*/ 4095668 h 4095668"/>
              <a:gd name="connsiteX1-83" fmla="*/ 3356758 w 3356758"/>
              <a:gd name="connsiteY1-84" fmla="*/ 1971304 h 4095668"/>
              <a:gd name="connsiteX2-85" fmla="*/ 0 w 3356758"/>
              <a:gd name="connsiteY2-86" fmla="*/ 0 h 4095668"/>
              <a:gd name="connsiteX3-87" fmla="*/ 2776353 w 3356758"/>
              <a:gd name="connsiteY3-88" fmla="*/ 4095668 h 4095668"/>
              <a:gd name="connsiteX0-89" fmla="*/ 0 w 1113475"/>
              <a:gd name="connsiteY0-90" fmla="*/ 2124364 h 2426525"/>
              <a:gd name="connsiteX1-91" fmla="*/ 580405 w 1113475"/>
              <a:gd name="connsiteY1-92" fmla="*/ 0 h 2426525"/>
              <a:gd name="connsiteX2-93" fmla="*/ 1113475 w 1113475"/>
              <a:gd name="connsiteY2-94" fmla="*/ 2426525 h 2426525"/>
              <a:gd name="connsiteX3-95" fmla="*/ 0 w 1113475"/>
              <a:gd name="connsiteY3-96" fmla="*/ 2124364 h 2426525"/>
              <a:gd name="connsiteX0-97" fmla="*/ 0 w 1113475"/>
              <a:gd name="connsiteY0-98" fmla="*/ 760021 h 1062182"/>
              <a:gd name="connsiteX1-99" fmla="*/ 28862 w 1113475"/>
              <a:gd name="connsiteY1-100" fmla="*/ 0 h 1062182"/>
              <a:gd name="connsiteX2-101" fmla="*/ 1113475 w 1113475"/>
              <a:gd name="connsiteY2-102" fmla="*/ 1062182 h 1062182"/>
              <a:gd name="connsiteX3-103" fmla="*/ 0 w 1113475"/>
              <a:gd name="connsiteY3-104" fmla="*/ 760021 h 1062182"/>
            </a:gdLst>
            <a:ahLst/>
            <a:cxnLst>
              <a:cxn ang="0">
                <a:pos x="connsiteX0-1" y="connsiteY0-2"/>
              </a:cxn>
              <a:cxn ang="0">
                <a:pos x="connsiteX1-3" y="connsiteY1-4"/>
              </a:cxn>
              <a:cxn ang="0">
                <a:pos x="connsiteX2-5" y="connsiteY2-6"/>
              </a:cxn>
              <a:cxn ang="0">
                <a:pos x="connsiteX3-7" y="connsiteY3-8"/>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4411083" y="3675645"/>
            <a:ext cx="3369833" cy="584775"/>
          </a:xfrm>
          <a:prstGeom prst="rect">
            <a:avLst/>
          </a:prstGeom>
        </p:spPr>
        <p:txBody>
          <a:bodyPr wrap="none">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HDFS</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架构及功能</a:t>
            </a:r>
          </a:p>
        </p:txBody>
      </p:sp>
      <p:sp>
        <p:nvSpPr>
          <p:cNvPr id="29" name="矩形 28"/>
          <p:cNvSpPr/>
          <p:nvPr/>
        </p:nvSpPr>
        <p:spPr>
          <a:xfrm>
            <a:off x="2551658" y="4285884"/>
            <a:ext cx="7663496" cy="2145587"/>
          </a:xfrm>
          <a:prstGeom prst="rect">
            <a:avLst/>
          </a:prstGeom>
        </p:spPr>
        <p:txBody>
          <a:bodyPr wrap="square">
            <a:spAutoFit/>
          </a:bodyPr>
          <a:lstStyle/>
          <a:p>
            <a:pPr>
              <a:lnSpc>
                <a:spcPct val="130000"/>
              </a:lnSpc>
            </a:pPr>
            <a:r>
              <a:rPr lang="en-US" altLang="zh-CN" dirty="0"/>
              <a:t>HDFS</a:t>
            </a:r>
            <a:r>
              <a:rPr lang="zh-CN" altLang="zh-CN" dirty="0"/>
              <a:t>（</a:t>
            </a:r>
            <a:r>
              <a:rPr lang="en-US" altLang="zh-CN" dirty="0"/>
              <a:t>Hadoop Distributed File System</a:t>
            </a:r>
            <a:r>
              <a:rPr lang="zh-CN" altLang="zh-CN" dirty="0"/>
              <a:t>），作为</a:t>
            </a:r>
            <a:r>
              <a:rPr lang="en-US" altLang="zh-CN" dirty="0"/>
              <a:t>Google File System</a:t>
            </a:r>
            <a:r>
              <a:rPr lang="zh-CN" altLang="zh-CN" dirty="0"/>
              <a:t>（</a:t>
            </a:r>
            <a:r>
              <a:rPr lang="en-US" altLang="zh-CN" dirty="0"/>
              <a:t>GFS</a:t>
            </a:r>
            <a:r>
              <a:rPr lang="zh-CN" altLang="zh-CN" dirty="0"/>
              <a:t>）的实现，是</a:t>
            </a:r>
            <a:r>
              <a:rPr lang="en-US" altLang="zh-CN" dirty="0"/>
              <a:t>Hadoop</a:t>
            </a:r>
            <a:r>
              <a:rPr lang="zh-CN" altLang="zh-CN" dirty="0"/>
              <a:t>项目的核心子项目，是分布式计算中数据存储管理的基础，是基于流数据模式访问和处理超大文件的需求而开发的，可以运行于廉价的商用服务器上。为超大数据集（</a:t>
            </a:r>
            <a:r>
              <a:rPr lang="en-US" altLang="zh-CN" dirty="0"/>
              <a:t>Large Data Set</a:t>
            </a:r>
            <a:r>
              <a:rPr lang="zh-CN" altLang="zh-CN" dirty="0"/>
              <a:t>）的应用处理带来了很多便利</a:t>
            </a:r>
            <a:r>
              <a:rPr lang="zh-CN" altLang="en-US" dirty="0"/>
              <a:t>。</a:t>
            </a:r>
            <a:endParaRPr lang="zh-CN" altLang="zh-CN" dirty="0"/>
          </a:p>
          <a:p>
            <a:pPr algn="ctr">
              <a:lnSpc>
                <a:spcPct val="130000"/>
              </a:lnSpc>
            </a:pP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3533340" cy="584775"/>
          </a:xfrm>
          <a:prstGeom prst="rect">
            <a:avLst/>
          </a:prstGeom>
        </p:spPr>
        <p:txBody>
          <a:bodyPr wrap="none">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HDFS</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体系架构</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(1)</a:t>
            </a: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20" name="椭圆 3"/>
          <p:cNvSpPr/>
          <p:nvPr/>
        </p:nvSpPr>
        <p:spPr>
          <a:xfrm>
            <a:off x="7777373" y="2607696"/>
            <a:ext cx="624873" cy="678722"/>
          </a:xfrm>
          <a:custGeom>
            <a:avLst/>
            <a:gdLst>
              <a:gd name="T0" fmla="*/ 2483 w 7054"/>
              <a:gd name="T1" fmla="*/ 16 h 7674"/>
              <a:gd name="T2" fmla="*/ 0 w 7054"/>
              <a:gd name="T3" fmla="*/ 6284 h 7674"/>
              <a:gd name="T4" fmla="*/ 5685 w 7054"/>
              <a:gd name="T5" fmla="*/ 6442 h 7674"/>
              <a:gd name="T6" fmla="*/ 554 w 7054"/>
              <a:gd name="T7" fmla="*/ 5421 h 7674"/>
              <a:gd name="T8" fmla="*/ 206 w 7054"/>
              <a:gd name="T9" fmla="*/ 5349 h 7674"/>
              <a:gd name="T10" fmla="*/ 554 w 7054"/>
              <a:gd name="T11" fmla="*/ 4708 h 7674"/>
              <a:gd name="T12" fmla="*/ 250 w 7054"/>
              <a:gd name="T13" fmla="*/ 4061 h 7674"/>
              <a:gd name="T14" fmla="*/ 499 w 7054"/>
              <a:gd name="T15" fmla="*/ 3240 h 7674"/>
              <a:gd name="T16" fmla="*/ 554 w 7054"/>
              <a:gd name="T17" fmla="*/ 2569 h 7674"/>
              <a:gd name="T18" fmla="*/ 206 w 7054"/>
              <a:gd name="T19" fmla="*/ 2684 h 7674"/>
              <a:gd name="T20" fmla="*/ 554 w 7054"/>
              <a:gd name="T21" fmla="*/ 1856 h 7674"/>
              <a:gd name="T22" fmla="*/ 1158 w 7054"/>
              <a:gd name="T23" fmla="*/ 5646 h 7674"/>
              <a:gd name="T24" fmla="*/ 780 w 7054"/>
              <a:gd name="T25" fmla="*/ 4705 h 7674"/>
              <a:gd name="T26" fmla="*/ 1202 w 7054"/>
              <a:gd name="T27" fmla="*/ 5601 h 7674"/>
              <a:gd name="T28" fmla="*/ 780 w 7054"/>
              <a:gd name="T29" fmla="*/ 4003 h 7674"/>
              <a:gd name="T30" fmla="*/ 1185 w 7054"/>
              <a:gd name="T31" fmla="*/ 3077 h 7674"/>
              <a:gd name="T32" fmla="*/ 1176 w 7054"/>
              <a:gd name="T33" fmla="*/ 2322 h 7674"/>
              <a:gd name="T34" fmla="*/ 765 w 7054"/>
              <a:gd name="T35" fmla="*/ 1669 h 7674"/>
              <a:gd name="T36" fmla="*/ 1202 w 7054"/>
              <a:gd name="T37" fmla="*/ 2282 h 7674"/>
              <a:gd name="T38" fmla="*/ 2044 w 7054"/>
              <a:gd name="T39" fmla="*/ 5903 h 7674"/>
              <a:gd name="T40" fmla="*/ 1573 w 7054"/>
              <a:gd name="T41" fmla="*/ 4768 h 7674"/>
              <a:gd name="T42" fmla="*/ 2063 w 7054"/>
              <a:gd name="T43" fmla="*/ 3911 h 7674"/>
              <a:gd name="T44" fmla="*/ 1524 w 7054"/>
              <a:gd name="T45" fmla="*/ 3004 h 7674"/>
              <a:gd name="T46" fmla="*/ 2104 w 7054"/>
              <a:gd name="T47" fmla="*/ 3867 h 7674"/>
              <a:gd name="T48" fmla="*/ 1569 w 7054"/>
              <a:gd name="T49" fmla="*/ 2144 h 7674"/>
              <a:gd name="T50" fmla="*/ 2037 w 7054"/>
              <a:gd name="T51" fmla="*/ 853 h 7674"/>
              <a:gd name="T52" fmla="*/ 4076 w 7054"/>
              <a:gd name="T53" fmla="*/ 1351 h 7674"/>
              <a:gd name="T54" fmla="*/ 4651 w 7054"/>
              <a:gd name="T55" fmla="*/ 2433 h 7674"/>
              <a:gd name="T56" fmla="*/ 4056 w 7054"/>
              <a:gd name="T57" fmla="*/ 1388 h 7674"/>
              <a:gd name="T58" fmla="*/ 4632 w 7054"/>
              <a:gd name="T59" fmla="*/ 3137 h 7674"/>
              <a:gd name="T60" fmla="*/ 4621 w 7054"/>
              <a:gd name="T61" fmla="*/ 4014 h 7674"/>
              <a:gd name="T62" fmla="*/ 2691 w 7054"/>
              <a:gd name="T63" fmla="*/ 798 h 7674"/>
              <a:gd name="T64" fmla="*/ 3524 w 7054"/>
              <a:gd name="T65" fmla="*/ 2046 h 7674"/>
              <a:gd name="T66" fmla="*/ 2692 w 7054"/>
              <a:gd name="T67" fmla="*/ 1817 h 7674"/>
              <a:gd name="T68" fmla="*/ 2707 w 7054"/>
              <a:gd name="T69" fmla="*/ 2802 h 7674"/>
              <a:gd name="T70" fmla="*/ 3511 w 7054"/>
              <a:gd name="T71" fmla="*/ 3929 h 7674"/>
              <a:gd name="T72" fmla="*/ 4144 w 7054"/>
              <a:gd name="T73" fmla="*/ 6903 h 7674"/>
              <a:gd name="T74" fmla="*/ 3082 w 7054"/>
              <a:gd name="T75" fmla="*/ 7273 h 7674"/>
              <a:gd name="T76" fmla="*/ 4144 w 7054"/>
              <a:gd name="T77" fmla="*/ 4781 h 7674"/>
              <a:gd name="T78" fmla="*/ 4624 w 7054"/>
              <a:gd name="T79" fmla="*/ 6748 h 7674"/>
              <a:gd name="T80" fmla="*/ 5272 w 7054"/>
              <a:gd name="T81" fmla="*/ 4658 h 7674"/>
              <a:gd name="T82" fmla="*/ 5507 w 7054"/>
              <a:gd name="T83" fmla="*/ 4011 h 7674"/>
              <a:gd name="T84" fmla="*/ 5029 w 7054"/>
              <a:gd name="T85" fmla="*/ 3988 h 7674"/>
              <a:gd name="T86" fmla="*/ 5507 w 7054"/>
              <a:gd name="T87" fmla="*/ 3333 h 7674"/>
              <a:gd name="T88" fmla="*/ 5463 w 7054"/>
              <a:gd name="T89" fmla="*/ 2699 h 7674"/>
              <a:gd name="T90" fmla="*/ 5049 w 7054"/>
              <a:gd name="T91" fmla="*/ 1772 h 7674"/>
              <a:gd name="T92" fmla="*/ 5507 w 7054"/>
              <a:gd name="T93" fmla="*/ 2655 h 7674"/>
              <a:gd name="T94" fmla="*/ 5929 w 7054"/>
              <a:gd name="T95" fmla="*/ 5306 h 7674"/>
              <a:gd name="T96" fmla="*/ 6270 w 7054"/>
              <a:gd name="T97" fmla="*/ 4604 h 7674"/>
              <a:gd name="T98" fmla="*/ 6270 w 7054"/>
              <a:gd name="T99" fmla="*/ 4088 h 7674"/>
              <a:gd name="T100" fmla="*/ 5913 w 7054"/>
              <a:gd name="T101" fmla="*/ 3423 h 7674"/>
              <a:gd name="T102" fmla="*/ 6284 w 7054"/>
              <a:gd name="T103" fmla="*/ 4056 h 7674"/>
              <a:gd name="T104" fmla="*/ 6464 w 7054"/>
              <a:gd name="T105" fmla="*/ 5203 h 7674"/>
              <a:gd name="T106" fmla="*/ 6748 w 7054"/>
              <a:gd name="T107" fmla="*/ 4572 h 7674"/>
              <a:gd name="T108" fmla="*/ 6748 w 7054"/>
              <a:gd name="T109" fmla="*/ 4115 h 7674"/>
              <a:gd name="T110" fmla="*/ 6448 w 7054"/>
              <a:gd name="T111" fmla="*/ 3527 h 7674"/>
              <a:gd name="T112" fmla="*/ 6762 w 7054"/>
              <a:gd name="T113" fmla="*/ 4083 h 7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54" h="7674">
                <a:moveTo>
                  <a:pt x="6961" y="2977"/>
                </a:moveTo>
                <a:lnTo>
                  <a:pt x="5771" y="2611"/>
                </a:lnTo>
                <a:lnTo>
                  <a:pt x="5771" y="1724"/>
                </a:lnTo>
                <a:cubicBezTo>
                  <a:pt x="5771" y="1674"/>
                  <a:pt x="5742" y="1628"/>
                  <a:pt x="5697" y="1606"/>
                </a:cubicBezTo>
                <a:lnTo>
                  <a:pt x="2483" y="16"/>
                </a:lnTo>
                <a:cubicBezTo>
                  <a:pt x="2483" y="16"/>
                  <a:pt x="2454" y="0"/>
                  <a:pt x="2415" y="2"/>
                </a:cubicBezTo>
                <a:cubicBezTo>
                  <a:pt x="2376" y="5"/>
                  <a:pt x="2347" y="26"/>
                  <a:pt x="2347" y="26"/>
                </a:cubicBezTo>
                <a:lnTo>
                  <a:pt x="55" y="1661"/>
                </a:lnTo>
                <a:cubicBezTo>
                  <a:pt x="21" y="1686"/>
                  <a:pt x="0" y="1726"/>
                  <a:pt x="0" y="1769"/>
                </a:cubicBezTo>
                <a:lnTo>
                  <a:pt x="0" y="6284"/>
                </a:lnTo>
                <a:cubicBezTo>
                  <a:pt x="0" y="6332"/>
                  <a:pt x="26" y="6377"/>
                  <a:pt x="69" y="6400"/>
                </a:cubicBezTo>
                <a:lnTo>
                  <a:pt x="2361" y="7656"/>
                </a:lnTo>
                <a:cubicBezTo>
                  <a:pt x="2361" y="7656"/>
                  <a:pt x="2387" y="7670"/>
                  <a:pt x="2416" y="7672"/>
                </a:cubicBezTo>
                <a:cubicBezTo>
                  <a:pt x="2445" y="7674"/>
                  <a:pt x="2471" y="7663"/>
                  <a:pt x="2471" y="7663"/>
                </a:cubicBezTo>
                <a:lnTo>
                  <a:pt x="5685" y="6442"/>
                </a:lnTo>
                <a:lnTo>
                  <a:pt x="6969" y="5953"/>
                </a:lnTo>
                <a:cubicBezTo>
                  <a:pt x="7020" y="5934"/>
                  <a:pt x="7054" y="5885"/>
                  <a:pt x="7054" y="5830"/>
                </a:cubicBezTo>
                <a:lnTo>
                  <a:pt x="7054" y="3103"/>
                </a:lnTo>
                <a:cubicBezTo>
                  <a:pt x="7054" y="3045"/>
                  <a:pt x="7016" y="2994"/>
                  <a:pt x="6961" y="2977"/>
                </a:cubicBezTo>
                <a:close/>
                <a:moveTo>
                  <a:pt x="554" y="5421"/>
                </a:moveTo>
                <a:cubicBezTo>
                  <a:pt x="554" y="5435"/>
                  <a:pt x="548" y="5448"/>
                  <a:pt x="537" y="5456"/>
                </a:cubicBezTo>
                <a:cubicBezTo>
                  <a:pt x="529" y="5462"/>
                  <a:pt x="520" y="5465"/>
                  <a:pt x="510" y="5465"/>
                </a:cubicBezTo>
                <a:cubicBezTo>
                  <a:pt x="506" y="5465"/>
                  <a:pt x="502" y="5465"/>
                  <a:pt x="498" y="5464"/>
                </a:cubicBezTo>
                <a:lnTo>
                  <a:pt x="238" y="5392"/>
                </a:lnTo>
                <a:cubicBezTo>
                  <a:pt x="219" y="5386"/>
                  <a:pt x="206" y="5369"/>
                  <a:pt x="206" y="5349"/>
                </a:cubicBezTo>
                <a:lnTo>
                  <a:pt x="206" y="4683"/>
                </a:lnTo>
                <a:cubicBezTo>
                  <a:pt x="206" y="4670"/>
                  <a:pt x="211" y="4659"/>
                  <a:pt x="220" y="4650"/>
                </a:cubicBezTo>
                <a:cubicBezTo>
                  <a:pt x="230" y="4642"/>
                  <a:pt x="242" y="4638"/>
                  <a:pt x="254" y="4639"/>
                </a:cubicBezTo>
                <a:lnTo>
                  <a:pt x="514" y="4664"/>
                </a:lnTo>
                <a:cubicBezTo>
                  <a:pt x="537" y="4667"/>
                  <a:pt x="554" y="4686"/>
                  <a:pt x="554" y="4708"/>
                </a:cubicBezTo>
                <a:lnTo>
                  <a:pt x="554" y="5421"/>
                </a:lnTo>
                <a:close/>
                <a:moveTo>
                  <a:pt x="554" y="3995"/>
                </a:moveTo>
                <a:cubicBezTo>
                  <a:pt x="554" y="4018"/>
                  <a:pt x="537" y="4037"/>
                  <a:pt x="514" y="4039"/>
                </a:cubicBezTo>
                <a:lnTo>
                  <a:pt x="253" y="4061"/>
                </a:lnTo>
                <a:cubicBezTo>
                  <a:pt x="252" y="4061"/>
                  <a:pt x="251" y="4061"/>
                  <a:pt x="250" y="4061"/>
                </a:cubicBezTo>
                <a:cubicBezTo>
                  <a:pt x="239" y="4061"/>
                  <a:pt x="228" y="4057"/>
                  <a:pt x="220" y="4049"/>
                </a:cubicBezTo>
                <a:cubicBezTo>
                  <a:pt x="211" y="4041"/>
                  <a:pt x="206" y="4029"/>
                  <a:pt x="206" y="4017"/>
                </a:cubicBezTo>
                <a:lnTo>
                  <a:pt x="206" y="3351"/>
                </a:lnTo>
                <a:cubicBezTo>
                  <a:pt x="206" y="3330"/>
                  <a:pt x="219" y="3313"/>
                  <a:pt x="239" y="3308"/>
                </a:cubicBezTo>
                <a:lnTo>
                  <a:pt x="499" y="3240"/>
                </a:lnTo>
                <a:cubicBezTo>
                  <a:pt x="512" y="3236"/>
                  <a:pt x="526" y="3239"/>
                  <a:pt x="537" y="3247"/>
                </a:cubicBezTo>
                <a:cubicBezTo>
                  <a:pt x="548" y="3256"/>
                  <a:pt x="554" y="3269"/>
                  <a:pt x="554" y="3282"/>
                </a:cubicBezTo>
                <a:lnTo>
                  <a:pt x="554" y="3995"/>
                </a:lnTo>
                <a:lnTo>
                  <a:pt x="554" y="3995"/>
                </a:lnTo>
                <a:close/>
                <a:moveTo>
                  <a:pt x="554" y="2569"/>
                </a:moveTo>
                <a:cubicBezTo>
                  <a:pt x="554" y="2586"/>
                  <a:pt x="544" y="2602"/>
                  <a:pt x="528" y="2609"/>
                </a:cubicBezTo>
                <a:lnTo>
                  <a:pt x="268" y="2724"/>
                </a:lnTo>
                <a:cubicBezTo>
                  <a:pt x="262" y="2727"/>
                  <a:pt x="256" y="2728"/>
                  <a:pt x="250" y="2728"/>
                </a:cubicBezTo>
                <a:cubicBezTo>
                  <a:pt x="242" y="2728"/>
                  <a:pt x="233" y="2726"/>
                  <a:pt x="226" y="2721"/>
                </a:cubicBezTo>
                <a:cubicBezTo>
                  <a:pt x="213" y="2713"/>
                  <a:pt x="206" y="2699"/>
                  <a:pt x="206" y="2684"/>
                </a:cubicBezTo>
                <a:lnTo>
                  <a:pt x="206" y="2018"/>
                </a:lnTo>
                <a:cubicBezTo>
                  <a:pt x="206" y="2002"/>
                  <a:pt x="214" y="1988"/>
                  <a:pt x="227" y="1980"/>
                </a:cubicBezTo>
                <a:lnTo>
                  <a:pt x="487" y="1818"/>
                </a:lnTo>
                <a:cubicBezTo>
                  <a:pt x="500" y="1810"/>
                  <a:pt x="517" y="1809"/>
                  <a:pt x="531" y="1817"/>
                </a:cubicBezTo>
                <a:cubicBezTo>
                  <a:pt x="545" y="1825"/>
                  <a:pt x="554" y="1840"/>
                  <a:pt x="554" y="1856"/>
                </a:cubicBezTo>
                <a:lnTo>
                  <a:pt x="554" y="2569"/>
                </a:lnTo>
                <a:lnTo>
                  <a:pt x="554" y="2569"/>
                </a:lnTo>
                <a:close/>
                <a:moveTo>
                  <a:pt x="1202" y="5601"/>
                </a:moveTo>
                <a:cubicBezTo>
                  <a:pt x="1202" y="5615"/>
                  <a:pt x="1196" y="5628"/>
                  <a:pt x="1185" y="5637"/>
                </a:cubicBezTo>
                <a:cubicBezTo>
                  <a:pt x="1177" y="5642"/>
                  <a:pt x="1167" y="5646"/>
                  <a:pt x="1158" y="5646"/>
                </a:cubicBezTo>
                <a:cubicBezTo>
                  <a:pt x="1154" y="5646"/>
                  <a:pt x="1150" y="5645"/>
                  <a:pt x="1146" y="5644"/>
                </a:cubicBezTo>
                <a:lnTo>
                  <a:pt x="798" y="5547"/>
                </a:lnTo>
                <a:cubicBezTo>
                  <a:pt x="779" y="5542"/>
                  <a:pt x="765" y="5524"/>
                  <a:pt x="765" y="5505"/>
                </a:cubicBezTo>
                <a:lnTo>
                  <a:pt x="765" y="4738"/>
                </a:lnTo>
                <a:cubicBezTo>
                  <a:pt x="765" y="4725"/>
                  <a:pt x="771" y="4713"/>
                  <a:pt x="780" y="4705"/>
                </a:cubicBezTo>
                <a:cubicBezTo>
                  <a:pt x="789" y="4696"/>
                  <a:pt x="801" y="4692"/>
                  <a:pt x="814" y="4694"/>
                </a:cubicBezTo>
                <a:lnTo>
                  <a:pt x="1162" y="4728"/>
                </a:lnTo>
                <a:cubicBezTo>
                  <a:pt x="1185" y="4730"/>
                  <a:pt x="1202" y="4749"/>
                  <a:pt x="1202" y="4771"/>
                </a:cubicBezTo>
                <a:lnTo>
                  <a:pt x="1202" y="5601"/>
                </a:lnTo>
                <a:lnTo>
                  <a:pt x="1202" y="5601"/>
                </a:lnTo>
                <a:close/>
                <a:moveTo>
                  <a:pt x="1202" y="3942"/>
                </a:moveTo>
                <a:cubicBezTo>
                  <a:pt x="1202" y="3965"/>
                  <a:pt x="1184" y="3984"/>
                  <a:pt x="1162" y="3986"/>
                </a:cubicBezTo>
                <a:lnTo>
                  <a:pt x="813" y="4014"/>
                </a:lnTo>
                <a:cubicBezTo>
                  <a:pt x="812" y="4015"/>
                  <a:pt x="811" y="4015"/>
                  <a:pt x="809" y="4015"/>
                </a:cubicBezTo>
                <a:cubicBezTo>
                  <a:pt x="799" y="4015"/>
                  <a:pt x="788" y="4010"/>
                  <a:pt x="780" y="4003"/>
                </a:cubicBezTo>
                <a:cubicBezTo>
                  <a:pt x="770" y="3995"/>
                  <a:pt x="765" y="3983"/>
                  <a:pt x="765" y="3971"/>
                </a:cubicBezTo>
                <a:lnTo>
                  <a:pt x="765" y="3204"/>
                </a:lnTo>
                <a:cubicBezTo>
                  <a:pt x="765" y="3184"/>
                  <a:pt x="779" y="3166"/>
                  <a:pt x="798" y="3161"/>
                </a:cubicBezTo>
                <a:lnTo>
                  <a:pt x="1147" y="3069"/>
                </a:lnTo>
                <a:cubicBezTo>
                  <a:pt x="1160" y="3066"/>
                  <a:pt x="1174" y="3069"/>
                  <a:pt x="1185" y="3077"/>
                </a:cubicBezTo>
                <a:cubicBezTo>
                  <a:pt x="1196" y="3085"/>
                  <a:pt x="1202" y="3098"/>
                  <a:pt x="1202" y="3112"/>
                </a:cubicBezTo>
                <a:lnTo>
                  <a:pt x="1202" y="3942"/>
                </a:lnTo>
                <a:lnTo>
                  <a:pt x="1202" y="3942"/>
                </a:lnTo>
                <a:close/>
                <a:moveTo>
                  <a:pt x="1202" y="2282"/>
                </a:moveTo>
                <a:cubicBezTo>
                  <a:pt x="1202" y="2299"/>
                  <a:pt x="1192" y="2315"/>
                  <a:pt x="1176" y="2322"/>
                </a:cubicBezTo>
                <a:lnTo>
                  <a:pt x="827" y="2476"/>
                </a:lnTo>
                <a:cubicBezTo>
                  <a:pt x="822" y="2479"/>
                  <a:pt x="815" y="2480"/>
                  <a:pt x="809" y="2480"/>
                </a:cubicBezTo>
                <a:cubicBezTo>
                  <a:pt x="801" y="2480"/>
                  <a:pt x="793" y="2478"/>
                  <a:pt x="785" y="2473"/>
                </a:cubicBezTo>
                <a:cubicBezTo>
                  <a:pt x="773" y="2465"/>
                  <a:pt x="765" y="2451"/>
                  <a:pt x="765" y="2436"/>
                </a:cubicBezTo>
                <a:lnTo>
                  <a:pt x="765" y="1669"/>
                </a:lnTo>
                <a:cubicBezTo>
                  <a:pt x="765" y="1654"/>
                  <a:pt x="773" y="1640"/>
                  <a:pt x="786" y="1632"/>
                </a:cubicBezTo>
                <a:lnTo>
                  <a:pt x="1135" y="1414"/>
                </a:lnTo>
                <a:cubicBezTo>
                  <a:pt x="1148" y="1406"/>
                  <a:pt x="1166" y="1405"/>
                  <a:pt x="1179" y="1413"/>
                </a:cubicBezTo>
                <a:cubicBezTo>
                  <a:pt x="1193" y="1421"/>
                  <a:pt x="1202" y="1436"/>
                  <a:pt x="1202" y="1452"/>
                </a:cubicBezTo>
                <a:lnTo>
                  <a:pt x="1202" y="2282"/>
                </a:lnTo>
                <a:lnTo>
                  <a:pt x="1202" y="2282"/>
                </a:lnTo>
                <a:close/>
                <a:moveTo>
                  <a:pt x="2104" y="5852"/>
                </a:moveTo>
                <a:cubicBezTo>
                  <a:pt x="2104" y="5865"/>
                  <a:pt x="2099" y="5877"/>
                  <a:pt x="2090" y="5886"/>
                </a:cubicBezTo>
                <a:cubicBezTo>
                  <a:pt x="2074" y="5902"/>
                  <a:pt x="2052" y="5903"/>
                  <a:pt x="2045" y="5903"/>
                </a:cubicBezTo>
                <a:lnTo>
                  <a:pt x="2044" y="5903"/>
                </a:lnTo>
                <a:cubicBezTo>
                  <a:pt x="1957" y="5903"/>
                  <a:pt x="1620" y="5781"/>
                  <a:pt x="1554" y="5757"/>
                </a:cubicBezTo>
                <a:cubicBezTo>
                  <a:pt x="1536" y="5751"/>
                  <a:pt x="1525" y="5734"/>
                  <a:pt x="1525" y="5715"/>
                </a:cubicBezTo>
                <a:lnTo>
                  <a:pt x="1525" y="4812"/>
                </a:lnTo>
                <a:cubicBezTo>
                  <a:pt x="1525" y="4799"/>
                  <a:pt x="1530" y="4787"/>
                  <a:pt x="1539" y="4779"/>
                </a:cubicBezTo>
                <a:cubicBezTo>
                  <a:pt x="1548" y="4771"/>
                  <a:pt x="1561" y="4767"/>
                  <a:pt x="1573" y="4768"/>
                </a:cubicBezTo>
                <a:lnTo>
                  <a:pt x="2064" y="4816"/>
                </a:lnTo>
                <a:cubicBezTo>
                  <a:pt x="2087" y="4818"/>
                  <a:pt x="2104" y="4837"/>
                  <a:pt x="2104" y="4860"/>
                </a:cubicBezTo>
                <a:cubicBezTo>
                  <a:pt x="2104" y="4869"/>
                  <a:pt x="2104" y="5809"/>
                  <a:pt x="2104" y="5852"/>
                </a:cubicBezTo>
                <a:close/>
                <a:moveTo>
                  <a:pt x="2104" y="3867"/>
                </a:moveTo>
                <a:cubicBezTo>
                  <a:pt x="2104" y="3890"/>
                  <a:pt x="2086" y="3909"/>
                  <a:pt x="2063" y="3911"/>
                </a:cubicBezTo>
                <a:lnTo>
                  <a:pt x="1572" y="3952"/>
                </a:lnTo>
                <a:cubicBezTo>
                  <a:pt x="1571" y="3952"/>
                  <a:pt x="1570" y="3952"/>
                  <a:pt x="1569" y="3952"/>
                </a:cubicBezTo>
                <a:cubicBezTo>
                  <a:pt x="1558" y="3952"/>
                  <a:pt x="1547" y="3948"/>
                  <a:pt x="1539" y="3940"/>
                </a:cubicBezTo>
                <a:cubicBezTo>
                  <a:pt x="1529" y="3932"/>
                  <a:pt x="1524" y="3920"/>
                  <a:pt x="1524" y="3908"/>
                </a:cubicBezTo>
                <a:lnTo>
                  <a:pt x="1524" y="3004"/>
                </a:lnTo>
                <a:cubicBezTo>
                  <a:pt x="1524" y="2984"/>
                  <a:pt x="1538" y="2966"/>
                  <a:pt x="1557" y="2961"/>
                </a:cubicBezTo>
                <a:lnTo>
                  <a:pt x="2048" y="2832"/>
                </a:lnTo>
                <a:cubicBezTo>
                  <a:pt x="2061" y="2829"/>
                  <a:pt x="2076" y="2832"/>
                  <a:pt x="2086" y="2840"/>
                </a:cubicBezTo>
                <a:cubicBezTo>
                  <a:pt x="2097" y="2848"/>
                  <a:pt x="2104" y="2861"/>
                  <a:pt x="2104" y="2875"/>
                </a:cubicBezTo>
                <a:lnTo>
                  <a:pt x="2104" y="3867"/>
                </a:lnTo>
                <a:lnTo>
                  <a:pt x="2104" y="3867"/>
                </a:lnTo>
                <a:close/>
                <a:moveTo>
                  <a:pt x="2104" y="1883"/>
                </a:moveTo>
                <a:cubicBezTo>
                  <a:pt x="2104" y="1900"/>
                  <a:pt x="2093" y="1916"/>
                  <a:pt x="2078" y="1923"/>
                </a:cubicBezTo>
                <a:lnTo>
                  <a:pt x="1587" y="2140"/>
                </a:lnTo>
                <a:cubicBezTo>
                  <a:pt x="1581" y="2143"/>
                  <a:pt x="1575" y="2144"/>
                  <a:pt x="1569" y="2144"/>
                </a:cubicBezTo>
                <a:cubicBezTo>
                  <a:pt x="1560" y="2144"/>
                  <a:pt x="1552" y="2142"/>
                  <a:pt x="1545" y="2137"/>
                </a:cubicBezTo>
                <a:cubicBezTo>
                  <a:pt x="1532" y="2129"/>
                  <a:pt x="1525" y="2115"/>
                  <a:pt x="1525" y="2100"/>
                </a:cubicBezTo>
                <a:lnTo>
                  <a:pt x="1525" y="1196"/>
                </a:lnTo>
                <a:cubicBezTo>
                  <a:pt x="1525" y="1181"/>
                  <a:pt x="1532" y="1167"/>
                  <a:pt x="1545" y="1159"/>
                </a:cubicBezTo>
                <a:lnTo>
                  <a:pt x="2037" y="853"/>
                </a:lnTo>
                <a:cubicBezTo>
                  <a:pt x="2050" y="844"/>
                  <a:pt x="2067" y="844"/>
                  <a:pt x="2081" y="852"/>
                </a:cubicBezTo>
                <a:cubicBezTo>
                  <a:pt x="2095" y="859"/>
                  <a:pt x="2104" y="874"/>
                  <a:pt x="2104" y="890"/>
                </a:cubicBezTo>
                <a:lnTo>
                  <a:pt x="2104" y="1883"/>
                </a:lnTo>
                <a:close/>
                <a:moveTo>
                  <a:pt x="4056" y="1388"/>
                </a:moveTo>
                <a:cubicBezTo>
                  <a:pt x="4056" y="1373"/>
                  <a:pt x="4064" y="1359"/>
                  <a:pt x="4076" y="1351"/>
                </a:cubicBezTo>
                <a:cubicBezTo>
                  <a:pt x="4088" y="1343"/>
                  <a:pt x="4104" y="1341"/>
                  <a:pt x="4118" y="1347"/>
                </a:cubicBezTo>
                <a:lnTo>
                  <a:pt x="4642" y="1574"/>
                </a:lnTo>
                <a:cubicBezTo>
                  <a:pt x="4658" y="1581"/>
                  <a:pt x="4668" y="1597"/>
                  <a:pt x="4668" y="1614"/>
                </a:cubicBezTo>
                <a:lnTo>
                  <a:pt x="4668" y="2397"/>
                </a:lnTo>
                <a:cubicBezTo>
                  <a:pt x="4668" y="2411"/>
                  <a:pt x="4662" y="2424"/>
                  <a:pt x="4651" y="2433"/>
                </a:cubicBezTo>
                <a:cubicBezTo>
                  <a:pt x="4643" y="2438"/>
                  <a:pt x="4634" y="2441"/>
                  <a:pt x="4624" y="2441"/>
                </a:cubicBezTo>
                <a:cubicBezTo>
                  <a:pt x="4620" y="2441"/>
                  <a:pt x="4616" y="2441"/>
                  <a:pt x="4612" y="2439"/>
                </a:cubicBezTo>
                <a:lnTo>
                  <a:pt x="4087" y="2278"/>
                </a:lnTo>
                <a:cubicBezTo>
                  <a:pt x="4069" y="2273"/>
                  <a:pt x="4056" y="2256"/>
                  <a:pt x="4056" y="2236"/>
                </a:cubicBezTo>
                <a:lnTo>
                  <a:pt x="4056" y="1388"/>
                </a:lnTo>
                <a:lnTo>
                  <a:pt x="4056" y="1388"/>
                </a:lnTo>
                <a:close/>
                <a:moveTo>
                  <a:pt x="4056" y="3085"/>
                </a:moveTo>
                <a:cubicBezTo>
                  <a:pt x="4056" y="3072"/>
                  <a:pt x="4062" y="3059"/>
                  <a:pt x="4072" y="3051"/>
                </a:cubicBezTo>
                <a:cubicBezTo>
                  <a:pt x="4082" y="3042"/>
                  <a:pt x="4095" y="3039"/>
                  <a:pt x="4108" y="3041"/>
                </a:cubicBezTo>
                <a:lnTo>
                  <a:pt x="4632" y="3137"/>
                </a:lnTo>
                <a:cubicBezTo>
                  <a:pt x="4653" y="3140"/>
                  <a:pt x="4669" y="3159"/>
                  <a:pt x="4669" y="3180"/>
                </a:cubicBezTo>
                <a:lnTo>
                  <a:pt x="4669" y="3970"/>
                </a:lnTo>
                <a:cubicBezTo>
                  <a:pt x="4669" y="3982"/>
                  <a:pt x="4664" y="3994"/>
                  <a:pt x="4655" y="4002"/>
                </a:cubicBezTo>
                <a:cubicBezTo>
                  <a:pt x="4646" y="4010"/>
                  <a:pt x="4636" y="4014"/>
                  <a:pt x="4624" y="4014"/>
                </a:cubicBezTo>
                <a:lnTo>
                  <a:pt x="4621" y="4014"/>
                </a:lnTo>
                <a:lnTo>
                  <a:pt x="4097" y="3977"/>
                </a:lnTo>
                <a:cubicBezTo>
                  <a:pt x="4074" y="3975"/>
                  <a:pt x="4056" y="3956"/>
                  <a:pt x="4056" y="3933"/>
                </a:cubicBezTo>
                <a:lnTo>
                  <a:pt x="4056" y="3085"/>
                </a:lnTo>
                <a:lnTo>
                  <a:pt x="4056" y="3085"/>
                </a:lnTo>
                <a:close/>
                <a:moveTo>
                  <a:pt x="2691" y="798"/>
                </a:moveTo>
                <a:cubicBezTo>
                  <a:pt x="2691" y="783"/>
                  <a:pt x="2699" y="769"/>
                  <a:pt x="2711" y="761"/>
                </a:cubicBezTo>
                <a:cubicBezTo>
                  <a:pt x="2724" y="753"/>
                  <a:pt x="2739" y="751"/>
                  <a:pt x="2753" y="757"/>
                </a:cubicBezTo>
                <a:lnTo>
                  <a:pt x="3498" y="1079"/>
                </a:lnTo>
                <a:cubicBezTo>
                  <a:pt x="3514" y="1086"/>
                  <a:pt x="3524" y="1102"/>
                  <a:pt x="3524" y="1120"/>
                </a:cubicBezTo>
                <a:lnTo>
                  <a:pt x="3524" y="2046"/>
                </a:lnTo>
                <a:cubicBezTo>
                  <a:pt x="3524" y="2059"/>
                  <a:pt x="3518" y="2073"/>
                  <a:pt x="3506" y="2081"/>
                </a:cubicBezTo>
                <a:cubicBezTo>
                  <a:pt x="3499" y="2087"/>
                  <a:pt x="3490" y="2090"/>
                  <a:pt x="3480" y="2090"/>
                </a:cubicBezTo>
                <a:cubicBezTo>
                  <a:pt x="3476" y="2090"/>
                  <a:pt x="3472" y="2089"/>
                  <a:pt x="3467" y="2088"/>
                </a:cubicBezTo>
                <a:lnTo>
                  <a:pt x="2723" y="1859"/>
                </a:lnTo>
                <a:cubicBezTo>
                  <a:pt x="2704" y="1853"/>
                  <a:pt x="2692" y="1836"/>
                  <a:pt x="2692" y="1817"/>
                </a:cubicBezTo>
                <a:lnTo>
                  <a:pt x="2692" y="798"/>
                </a:lnTo>
                <a:lnTo>
                  <a:pt x="2691" y="798"/>
                </a:lnTo>
                <a:close/>
                <a:moveTo>
                  <a:pt x="2691" y="3855"/>
                </a:moveTo>
                <a:lnTo>
                  <a:pt x="2691" y="2836"/>
                </a:lnTo>
                <a:cubicBezTo>
                  <a:pt x="2691" y="2823"/>
                  <a:pt x="2697" y="2810"/>
                  <a:pt x="2707" y="2802"/>
                </a:cubicBezTo>
                <a:cubicBezTo>
                  <a:pt x="2718" y="2793"/>
                  <a:pt x="2731" y="2790"/>
                  <a:pt x="2744" y="2792"/>
                </a:cubicBezTo>
                <a:lnTo>
                  <a:pt x="3488" y="2928"/>
                </a:lnTo>
                <a:cubicBezTo>
                  <a:pt x="3509" y="2932"/>
                  <a:pt x="3524" y="2950"/>
                  <a:pt x="3524" y="2972"/>
                </a:cubicBezTo>
                <a:lnTo>
                  <a:pt x="3524" y="3897"/>
                </a:lnTo>
                <a:cubicBezTo>
                  <a:pt x="3524" y="3909"/>
                  <a:pt x="3520" y="3921"/>
                  <a:pt x="3511" y="3929"/>
                </a:cubicBezTo>
                <a:cubicBezTo>
                  <a:pt x="3502" y="3937"/>
                  <a:pt x="3492" y="3941"/>
                  <a:pt x="3481" y="3941"/>
                </a:cubicBezTo>
                <a:lnTo>
                  <a:pt x="3478" y="3941"/>
                </a:lnTo>
                <a:lnTo>
                  <a:pt x="2733" y="3899"/>
                </a:lnTo>
                <a:cubicBezTo>
                  <a:pt x="2710" y="3898"/>
                  <a:pt x="2691" y="3878"/>
                  <a:pt x="2691" y="3855"/>
                </a:cubicBezTo>
                <a:close/>
                <a:moveTo>
                  <a:pt x="4144" y="6903"/>
                </a:moveTo>
                <a:cubicBezTo>
                  <a:pt x="4144" y="6921"/>
                  <a:pt x="4133" y="6937"/>
                  <a:pt x="4116" y="6944"/>
                </a:cubicBezTo>
                <a:lnTo>
                  <a:pt x="3141" y="7314"/>
                </a:lnTo>
                <a:cubicBezTo>
                  <a:pt x="3136" y="7316"/>
                  <a:pt x="3131" y="7317"/>
                  <a:pt x="3126" y="7317"/>
                </a:cubicBezTo>
                <a:cubicBezTo>
                  <a:pt x="3117" y="7317"/>
                  <a:pt x="3108" y="7315"/>
                  <a:pt x="3101" y="7309"/>
                </a:cubicBezTo>
                <a:cubicBezTo>
                  <a:pt x="3089" y="7301"/>
                  <a:pt x="3082" y="7288"/>
                  <a:pt x="3082" y="7273"/>
                </a:cubicBezTo>
                <a:lnTo>
                  <a:pt x="3082" y="4847"/>
                </a:lnTo>
                <a:cubicBezTo>
                  <a:pt x="3082" y="4824"/>
                  <a:pt x="3099" y="4805"/>
                  <a:pt x="3123" y="4803"/>
                </a:cubicBezTo>
                <a:lnTo>
                  <a:pt x="4097" y="4738"/>
                </a:lnTo>
                <a:cubicBezTo>
                  <a:pt x="4110" y="4737"/>
                  <a:pt x="4121" y="4741"/>
                  <a:pt x="4130" y="4749"/>
                </a:cubicBezTo>
                <a:cubicBezTo>
                  <a:pt x="4139" y="4758"/>
                  <a:pt x="4144" y="4769"/>
                  <a:pt x="4144" y="4781"/>
                </a:cubicBezTo>
                <a:lnTo>
                  <a:pt x="4144" y="6903"/>
                </a:lnTo>
                <a:close/>
                <a:moveTo>
                  <a:pt x="5319" y="6456"/>
                </a:moveTo>
                <a:cubicBezTo>
                  <a:pt x="5319" y="6474"/>
                  <a:pt x="5308" y="6491"/>
                  <a:pt x="5290" y="6497"/>
                </a:cubicBezTo>
                <a:lnTo>
                  <a:pt x="4640" y="6745"/>
                </a:lnTo>
                <a:cubicBezTo>
                  <a:pt x="4635" y="6747"/>
                  <a:pt x="4630" y="6748"/>
                  <a:pt x="4624" y="6748"/>
                </a:cubicBezTo>
                <a:cubicBezTo>
                  <a:pt x="4616" y="6748"/>
                  <a:pt x="4607" y="6745"/>
                  <a:pt x="4600" y="6740"/>
                </a:cubicBezTo>
                <a:cubicBezTo>
                  <a:pt x="4588" y="6731"/>
                  <a:pt x="4580" y="6718"/>
                  <a:pt x="4580" y="6703"/>
                </a:cubicBezTo>
                <a:lnTo>
                  <a:pt x="4580" y="4746"/>
                </a:lnTo>
                <a:cubicBezTo>
                  <a:pt x="4580" y="4723"/>
                  <a:pt x="4598" y="4704"/>
                  <a:pt x="4621" y="4702"/>
                </a:cubicBezTo>
                <a:lnTo>
                  <a:pt x="5272" y="4658"/>
                </a:lnTo>
                <a:cubicBezTo>
                  <a:pt x="5284" y="4657"/>
                  <a:pt x="5296" y="4661"/>
                  <a:pt x="5305" y="4670"/>
                </a:cubicBezTo>
                <a:cubicBezTo>
                  <a:pt x="5314" y="4678"/>
                  <a:pt x="5319" y="4690"/>
                  <a:pt x="5319" y="4702"/>
                </a:cubicBezTo>
                <a:lnTo>
                  <a:pt x="5319" y="6456"/>
                </a:lnTo>
                <a:lnTo>
                  <a:pt x="5319" y="6456"/>
                </a:lnTo>
                <a:close/>
                <a:moveTo>
                  <a:pt x="5507" y="4011"/>
                </a:moveTo>
                <a:cubicBezTo>
                  <a:pt x="5507" y="4023"/>
                  <a:pt x="5502" y="4035"/>
                  <a:pt x="5493" y="4043"/>
                </a:cubicBezTo>
                <a:cubicBezTo>
                  <a:pt x="5484" y="4051"/>
                  <a:pt x="5474" y="4055"/>
                  <a:pt x="5463" y="4055"/>
                </a:cubicBezTo>
                <a:cubicBezTo>
                  <a:pt x="5462" y="4055"/>
                  <a:pt x="5461" y="4055"/>
                  <a:pt x="5460" y="4055"/>
                </a:cubicBezTo>
                <a:lnTo>
                  <a:pt x="5071" y="4033"/>
                </a:lnTo>
                <a:cubicBezTo>
                  <a:pt x="5048" y="4031"/>
                  <a:pt x="5029" y="4012"/>
                  <a:pt x="5029" y="3988"/>
                </a:cubicBezTo>
                <a:lnTo>
                  <a:pt x="5029" y="3262"/>
                </a:lnTo>
                <a:cubicBezTo>
                  <a:pt x="5029" y="3249"/>
                  <a:pt x="5035" y="3236"/>
                  <a:pt x="5045" y="3228"/>
                </a:cubicBezTo>
                <a:cubicBezTo>
                  <a:pt x="5055" y="3219"/>
                  <a:pt x="5069" y="3216"/>
                  <a:pt x="5082" y="3218"/>
                </a:cubicBezTo>
                <a:lnTo>
                  <a:pt x="5470" y="3289"/>
                </a:lnTo>
                <a:cubicBezTo>
                  <a:pt x="5491" y="3293"/>
                  <a:pt x="5507" y="3311"/>
                  <a:pt x="5507" y="3333"/>
                </a:cubicBezTo>
                <a:lnTo>
                  <a:pt x="5507" y="4011"/>
                </a:lnTo>
                <a:lnTo>
                  <a:pt x="5507" y="4011"/>
                </a:lnTo>
                <a:close/>
                <a:moveTo>
                  <a:pt x="5507" y="2655"/>
                </a:moveTo>
                <a:cubicBezTo>
                  <a:pt x="5507" y="2669"/>
                  <a:pt x="5500" y="2682"/>
                  <a:pt x="5489" y="2690"/>
                </a:cubicBezTo>
                <a:cubicBezTo>
                  <a:pt x="5481" y="2696"/>
                  <a:pt x="5472" y="2699"/>
                  <a:pt x="5463" y="2699"/>
                </a:cubicBezTo>
                <a:cubicBezTo>
                  <a:pt x="5458" y="2699"/>
                  <a:pt x="5454" y="2698"/>
                  <a:pt x="5450" y="2697"/>
                </a:cubicBezTo>
                <a:lnTo>
                  <a:pt x="5061" y="2577"/>
                </a:lnTo>
                <a:cubicBezTo>
                  <a:pt x="5042" y="2572"/>
                  <a:pt x="5030" y="2555"/>
                  <a:pt x="5030" y="2535"/>
                </a:cubicBezTo>
                <a:lnTo>
                  <a:pt x="5030" y="1808"/>
                </a:lnTo>
                <a:cubicBezTo>
                  <a:pt x="5030" y="1794"/>
                  <a:pt x="5037" y="1780"/>
                  <a:pt x="5049" y="1772"/>
                </a:cubicBezTo>
                <a:cubicBezTo>
                  <a:pt x="5062" y="1763"/>
                  <a:pt x="5077" y="1762"/>
                  <a:pt x="5091" y="1768"/>
                </a:cubicBezTo>
                <a:lnTo>
                  <a:pt x="5480" y="1936"/>
                </a:lnTo>
                <a:cubicBezTo>
                  <a:pt x="5496" y="1943"/>
                  <a:pt x="5507" y="1959"/>
                  <a:pt x="5507" y="1977"/>
                </a:cubicBezTo>
                <a:lnTo>
                  <a:pt x="5507" y="2655"/>
                </a:lnTo>
                <a:lnTo>
                  <a:pt x="5507" y="2655"/>
                </a:lnTo>
                <a:close/>
                <a:moveTo>
                  <a:pt x="6284" y="5218"/>
                </a:moveTo>
                <a:cubicBezTo>
                  <a:pt x="6284" y="5239"/>
                  <a:pt x="6269" y="5257"/>
                  <a:pt x="6248" y="5261"/>
                </a:cubicBezTo>
                <a:lnTo>
                  <a:pt x="5966" y="5315"/>
                </a:lnTo>
                <a:cubicBezTo>
                  <a:pt x="5963" y="5316"/>
                  <a:pt x="5960" y="5316"/>
                  <a:pt x="5957" y="5316"/>
                </a:cubicBezTo>
                <a:cubicBezTo>
                  <a:pt x="5947" y="5316"/>
                  <a:pt x="5937" y="5313"/>
                  <a:pt x="5929" y="5306"/>
                </a:cubicBezTo>
                <a:cubicBezTo>
                  <a:pt x="5919" y="5298"/>
                  <a:pt x="5913" y="5285"/>
                  <a:pt x="5913" y="5272"/>
                </a:cubicBezTo>
                <a:lnTo>
                  <a:pt x="5913" y="4656"/>
                </a:lnTo>
                <a:cubicBezTo>
                  <a:pt x="5913" y="4633"/>
                  <a:pt x="5931" y="4613"/>
                  <a:pt x="5954" y="4612"/>
                </a:cubicBezTo>
                <a:lnTo>
                  <a:pt x="6237" y="4593"/>
                </a:lnTo>
                <a:cubicBezTo>
                  <a:pt x="6249" y="4592"/>
                  <a:pt x="6261" y="4596"/>
                  <a:pt x="6270" y="4604"/>
                </a:cubicBezTo>
                <a:cubicBezTo>
                  <a:pt x="6279" y="4613"/>
                  <a:pt x="6284" y="4624"/>
                  <a:pt x="6284" y="4637"/>
                </a:cubicBezTo>
                <a:lnTo>
                  <a:pt x="6284" y="5218"/>
                </a:lnTo>
                <a:lnTo>
                  <a:pt x="6284" y="5218"/>
                </a:lnTo>
                <a:close/>
                <a:moveTo>
                  <a:pt x="6284" y="4056"/>
                </a:moveTo>
                <a:cubicBezTo>
                  <a:pt x="6284" y="4068"/>
                  <a:pt x="6279" y="4080"/>
                  <a:pt x="6270" y="4088"/>
                </a:cubicBezTo>
                <a:cubicBezTo>
                  <a:pt x="6262" y="4095"/>
                  <a:pt x="6251" y="4100"/>
                  <a:pt x="6240" y="4100"/>
                </a:cubicBezTo>
                <a:lnTo>
                  <a:pt x="6237" y="4100"/>
                </a:lnTo>
                <a:lnTo>
                  <a:pt x="5955" y="4083"/>
                </a:lnTo>
                <a:cubicBezTo>
                  <a:pt x="5931" y="4082"/>
                  <a:pt x="5913" y="4063"/>
                  <a:pt x="5913" y="4039"/>
                </a:cubicBezTo>
                <a:lnTo>
                  <a:pt x="5913" y="3423"/>
                </a:lnTo>
                <a:cubicBezTo>
                  <a:pt x="5913" y="3410"/>
                  <a:pt x="5919" y="3397"/>
                  <a:pt x="5929" y="3389"/>
                </a:cubicBezTo>
                <a:cubicBezTo>
                  <a:pt x="5939" y="3381"/>
                  <a:pt x="5952" y="3377"/>
                  <a:pt x="5965" y="3380"/>
                </a:cubicBezTo>
                <a:lnTo>
                  <a:pt x="6248" y="3431"/>
                </a:lnTo>
                <a:cubicBezTo>
                  <a:pt x="6269" y="3435"/>
                  <a:pt x="6284" y="3453"/>
                  <a:pt x="6284" y="3474"/>
                </a:cubicBezTo>
                <a:lnTo>
                  <a:pt x="6284" y="4056"/>
                </a:lnTo>
                <a:close/>
                <a:moveTo>
                  <a:pt x="6762" y="5126"/>
                </a:moveTo>
                <a:cubicBezTo>
                  <a:pt x="6762" y="5147"/>
                  <a:pt x="6747" y="5165"/>
                  <a:pt x="6726" y="5169"/>
                </a:cubicBezTo>
                <a:lnTo>
                  <a:pt x="6500" y="5213"/>
                </a:lnTo>
                <a:cubicBezTo>
                  <a:pt x="6497" y="5213"/>
                  <a:pt x="6495" y="5213"/>
                  <a:pt x="6492" y="5213"/>
                </a:cubicBezTo>
                <a:cubicBezTo>
                  <a:pt x="6482" y="5213"/>
                  <a:pt x="6472" y="5210"/>
                  <a:pt x="6464" y="5203"/>
                </a:cubicBezTo>
                <a:cubicBezTo>
                  <a:pt x="6454" y="5195"/>
                  <a:pt x="6448" y="5183"/>
                  <a:pt x="6448" y="5169"/>
                </a:cubicBezTo>
                <a:lnTo>
                  <a:pt x="6448" y="4620"/>
                </a:lnTo>
                <a:cubicBezTo>
                  <a:pt x="6448" y="4597"/>
                  <a:pt x="6466" y="4577"/>
                  <a:pt x="6489" y="4576"/>
                </a:cubicBezTo>
                <a:lnTo>
                  <a:pt x="6715" y="4561"/>
                </a:lnTo>
                <a:cubicBezTo>
                  <a:pt x="6727" y="4560"/>
                  <a:pt x="6739" y="4564"/>
                  <a:pt x="6748" y="4572"/>
                </a:cubicBezTo>
                <a:cubicBezTo>
                  <a:pt x="6757" y="4581"/>
                  <a:pt x="6762" y="4592"/>
                  <a:pt x="6762" y="4605"/>
                </a:cubicBezTo>
                <a:lnTo>
                  <a:pt x="6762" y="5126"/>
                </a:lnTo>
                <a:lnTo>
                  <a:pt x="6762" y="5126"/>
                </a:lnTo>
                <a:close/>
                <a:moveTo>
                  <a:pt x="6762" y="4083"/>
                </a:moveTo>
                <a:cubicBezTo>
                  <a:pt x="6762" y="4095"/>
                  <a:pt x="6757" y="4107"/>
                  <a:pt x="6748" y="4115"/>
                </a:cubicBezTo>
                <a:cubicBezTo>
                  <a:pt x="6740" y="4123"/>
                  <a:pt x="6729" y="4127"/>
                  <a:pt x="6718" y="4127"/>
                </a:cubicBezTo>
                <a:lnTo>
                  <a:pt x="6715" y="4127"/>
                </a:lnTo>
                <a:lnTo>
                  <a:pt x="6489" y="4114"/>
                </a:lnTo>
                <a:cubicBezTo>
                  <a:pt x="6466" y="4113"/>
                  <a:pt x="6448" y="4093"/>
                  <a:pt x="6448" y="4070"/>
                </a:cubicBezTo>
                <a:lnTo>
                  <a:pt x="6448" y="3527"/>
                </a:lnTo>
                <a:cubicBezTo>
                  <a:pt x="6448" y="3515"/>
                  <a:pt x="6453" y="3502"/>
                  <a:pt x="6463" y="3494"/>
                </a:cubicBezTo>
                <a:cubicBezTo>
                  <a:pt x="6473" y="3486"/>
                  <a:pt x="6486" y="3482"/>
                  <a:pt x="6498" y="3484"/>
                </a:cubicBezTo>
                <a:lnTo>
                  <a:pt x="6724" y="3518"/>
                </a:lnTo>
                <a:cubicBezTo>
                  <a:pt x="6746" y="3522"/>
                  <a:pt x="6762" y="3540"/>
                  <a:pt x="6762" y="3562"/>
                </a:cubicBezTo>
                <a:lnTo>
                  <a:pt x="6762" y="4083"/>
                </a:lnTo>
                <a:lnTo>
                  <a:pt x="6762" y="40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1" name="椭圆 20"/>
          <p:cNvSpPr/>
          <p:nvPr/>
        </p:nvSpPr>
        <p:spPr>
          <a:xfrm>
            <a:off x="7750449" y="4396095"/>
            <a:ext cx="678722" cy="625352"/>
          </a:xfrm>
          <a:custGeom>
            <a:avLst/>
            <a:gdLst>
              <a:gd name="connsiteX0" fmla="*/ 207639 w 609332"/>
              <a:gd name="connsiteY0" fmla="*/ 502991 h 561419"/>
              <a:gd name="connsiteX1" fmla="*/ 406914 w 609332"/>
              <a:gd name="connsiteY1" fmla="*/ 502991 h 561419"/>
              <a:gd name="connsiteX2" fmla="*/ 408432 w 609332"/>
              <a:gd name="connsiteY2" fmla="*/ 504505 h 561419"/>
              <a:gd name="connsiteX3" fmla="*/ 408432 w 609332"/>
              <a:gd name="connsiteY3" fmla="*/ 540077 h 561419"/>
              <a:gd name="connsiteX4" fmla="*/ 406914 w 609332"/>
              <a:gd name="connsiteY4" fmla="*/ 541590 h 561419"/>
              <a:gd name="connsiteX5" fmla="*/ 207639 w 609332"/>
              <a:gd name="connsiteY5" fmla="*/ 541590 h 561419"/>
              <a:gd name="connsiteX6" fmla="*/ 206121 w 609332"/>
              <a:gd name="connsiteY6" fmla="*/ 540077 h 561419"/>
              <a:gd name="connsiteX7" fmla="*/ 206121 w 609332"/>
              <a:gd name="connsiteY7" fmla="*/ 504505 h 561419"/>
              <a:gd name="connsiteX8" fmla="*/ 207639 w 609332"/>
              <a:gd name="connsiteY8" fmla="*/ 502991 h 561419"/>
              <a:gd name="connsiteX9" fmla="*/ 207639 w 609332"/>
              <a:gd name="connsiteY9" fmla="*/ 438423 h 561419"/>
              <a:gd name="connsiteX10" fmla="*/ 607814 w 609332"/>
              <a:gd name="connsiteY10" fmla="*/ 438423 h 561419"/>
              <a:gd name="connsiteX11" fmla="*/ 609332 w 609332"/>
              <a:gd name="connsiteY11" fmla="*/ 439940 h 561419"/>
              <a:gd name="connsiteX12" fmla="*/ 609332 w 609332"/>
              <a:gd name="connsiteY12" fmla="*/ 475577 h 561419"/>
              <a:gd name="connsiteX13" fmla="*/ 607814 w 609332"/>
              <a:gd name="connsiteY13" fmla="*/ 477093 h 561419"/>
              <a:gd name="connsiteX14" fmla="*/ 207639 w 609332"/>
              <a:gd name="connsiteY14" fmla="*/ 477093 h 561419"/>
              <a:gd name="connsiteX15" fmla="*/ 206121 w 609332"/>
              <a:gd name="connsiteY15" fmla="*/ 475577 h 561419"/>
              <a:gd name="connsiteX16" fmla="*/ 206121 w 609332"/>
              <a:gd name="connsiteY16" fmla="*/ 439940 h 561419"/>
              <a:gd name="connsiteX17" fmla="*/ 207639 w 609332"/>
              <a:gd name="connsiteY17" fmla="*/ 438423 h 561419"/>
              <a:gd name="connsiteX18" fmla="*/ 142464 w 609332"/>
              <a:gd name="connsiteY18" fmla="*/ 418453 h 561419"/>
              <a:gd name="connsiteX19" fmla="*/ 175778 w 609332"/>
              <a:gd name="connsiteY19" fmla="*/ 451897 h 561419"/>
              <a:gd name="connsiteX20" fmla="*/ 99089 w 609332"/>
              <a:gd name="connsiteY20" fmla="*/ 528070 h 561419"/>
              <a:gd name="connsiteX21" fmla="*/ 65585 w 609332"/>
              <a:gd name="connsiteY21" fmla="*/ 561419 h 561419"/>
              <a:gd name="connsiteX22" fmla="*/ 32175 w 609332"/>
              <a:gd name="connsiteY22" fmla="*/ 527975 h 561419"/>
              <a:gd name="connsiteX23" fmla="*/ 0 w 609332"/>
              <a:gd name="connsiteY23" fmla="*/ 495763 h 561419"/>
              <a:gd name="connsiteX24" fmla="*/ 33504 w 609332"/>
              <a:gd name="connsiteY24" fmla="*/ 462414 h 561419"/>
              <a:gd name="connsiteX25" fmla="*/ 65680 w 609332"/>
              <a:gd name="connsiteY25" fmla="*/ 494721 h 561419"/>
              <a:gd name="connsiteX26" fmla="*/ 207639 w 609332"/>
              <a:gd name="connsiteY26" fmla="*/ 293623 h 561419"/>
              <a:gd name="connsiteX27" fmla="*/ 406914 w 609332"/>
              <a:gd name="connsiteY27" fmla="*/ 293623 h 561419"/>
              <a:gd name="connsiteX28" fmla="*/ 408432 w 609332"/>
              <a:gd name="connsiteY28" fmla="*/ 295139 h 561419"/>
              <a:gd name="connsiteX29" fmla="*/ 408432 w 609332"/>
              <a:gd name="connsiteY29" fmla="*/ 330776 h 561419"/>
              <a:gd name="connsiteX30" fmla="*/ 406914 w 609332"/>
              <a:gd name="connsiteY30" fmla="*/ 332293 h 561419"/>
              <a:gd name="connsiteX31" fmla="*/ 207639 w 609332"/>
              <a:gd name="connsiteY31" fmla="*/ 332293 h 561419"/>
              <a:gd name="connsiteX32" fmla="*/ 206121 w 609332"/>
              <a:gd name="connsiteY32" fmla="*/ 330776 h 561419"/>
              <a:gd name="connsiteX33" fmla="*/ 206121 w 609332"/>
              <a:gd name="connsiteY33" fmla="*/ 295139 h 561419"/>
              <a:gd name="connsiteX34" fmla="*/ 207639 w 609332"/>
              <a:gd name="connsiteY34" fmla="*/ 293623 h 561419"/>
              <a:gd name="connsiteX35" fmla="*/ 207639 w 609332"/>
              <a:gd name="connsiteY35" fmla="*/ 229197 h 561419"/>
              <a:gd name="connsiteX36" fmla="*/ 607814 w 609332"/>
              <a:gd name="connsiteY36" fmla="*/ 229197 h 561419"/>
              <a:gd name="connsiteX37" fmla="*/ 609332 w 609332"/>
              <a:gd name="connsiteY37" fmla="*/ 230713 h 561419"/>
              <a:gd name="connsiteX38" fmla="*/ 609332 w 609332"/>
              <a:gd name="connsiteY38" fmla="*/ 266350 h 561419"/>
              <a:gd name="connsiteX39" fmla="*/ 607814 w 609332"/>
              <a:gd name="connsiteY39" fmla="*/ 267867 h 561419"/>
              <a:gd name="connsiteX40" fmla="*/ 207639 w 609332"/>
              <a:gd name="connsiteY40" fmla="*/ 267867 h 561419"/>
              <a:gd name="connsiteX41" fmla="*/ 206121 w 609332"/>
              <a:gd name="connsiteY41" fmla="*/ 266350 h 561419"/>
              <a:gd name="connsiteX42" fmla="*/ 206121 w 609332"/>
              <a:gd name="connsiteY42" fmla="*/ 230713 h 561419"/>
              <a:gd name="connsiteX43" fmla="*/ 207639 w 609332"/>
              <a:gd name="connsiteY43" fmla="*/ 229197 h 561419"/>
              <a:gd name="connsiteX44" fmla="*/ 142464 w 609332"/>
              <a:gd name="connsiteY44" fmla="*/ 209227 h 561419"/>
              <a:gd name="connsiteX45" fmla="*/ 175778 w 609332"/>
              <a:gd name="connsiteY45" fmla="*/ 242671 h 561419"/>
              <a:gd name="connsiteX46" fmla="*/ 99089 w 609332"/>
              <a:gd name="connsiteY46" fmla="*/ 319033 h 561419"/>
              <a:gd name="connsiteX47" fmla="*/ 65585 w 609332"/>
              <a:gd name="connsiteY47" fmla="*/ 352193 h 561419"/>
              <a:gd name="connsiteX48" fmla="*/ 32175 w 609332"/>
              <a:gd name="connsiteY48" fmla="*/ 318749 h 561419"/>
              <a:gd name="connsiteX49" fmla="*/ 0 w 609332"/>
              <a:gd name="connsiteY49" fmla="*/ 286536 h 561419"/>
              <a:gd name="connsiteX50" fmla="*/ 33504 w 609332"/>
              <a:gd name="connsiteY50" fmla="*/ 253187 h 561419"/>
              <a:gd name="connsiteX51" fmla="*/ 65680 w 609332"/>
              <a:gd name="connsiteY51" fmla="*/ 285494 h 561419"/>
              <a:gd name="connsiteX52" fmla="*/ 207639 w 609332"/>
              <a:gd name="connsiteY52" fmla="*/ 84396 h 561419"/>
              <a:gd name="connsiteX53" fmla="*/ 406914 w 609332"/>
              <a:gd name="connsiteY53" fmla="*/ 84396 h 561419"/>
              <a:gd name="connsiteX54" fmla="*/ 408432 w 609332"/>
              <a:gd name="connsiteY54" fmla="*/ 85912 h 561419"/>
              <a:gd name="connsiteX55" fmla="*/ 408432 w 609332"/>
              <a:gd name="connsiteY55" fmla="*/ 121549 h 561419"/>
              <a:gd name="connsiteX56" fmla="*/ 406914 w 609332"/>
              <a:gd name="connsiteY56" fmla="*/ 123066 h 561419"/>
              <a:gd name="connsiteX57" fmla="*/ 207639 w 609332"/>
              <a:gd name="connsiteY57" fmla="*/ 123066 h 561419"/>
              <a:gd name="connsiteX58" fmla="*/ 206121 w 609332"/>
              <a:gd name="connsiteY58" fmla="*/ 121549 h 561419"/>
              <a:gd name="connsiteX59" fmla="*/ 206121 w 609332"/>
              <a:gd name="connsiteY59" fmla="*/ 85912 h 561419"/>
              <a:gd name="connsiteX60" fmla="*/ 207639 w 609332"/>
              <a:gd name="connsiteY60" fmla="*/ 84396 h 561419"/>
              <a:gd name="connsiteX61" fmla="*/ 207639 w 609332"/>
              <a:gd name="connsiteY61" fmla="*/ 19970 h 561419"/>
              <a:gd name="connsiteX62" fmla="*/ 607814 w 609332"/>
              <a:gd name="connsiteY62" fmla="*/ 19970 h 561419"/>
              <a:gd name="connsiteX63" fmla="*/ 609332 w 609332"/>
              <a:gd name="connsiteY63" fmla="*/ 21486 h 561419"/>
              <a:gd name="connsiteX64" fmla="*/ 609332 w 609332"/>
              <a:gd name="connsiteY64" fmla="*/ 57123 h 561419"/>
              <a:gd name="connsiteX65" fmla="*/ 607814 w 609332"/>
              <a:gd name="connsiteY65" fmla="*/ 58640 h 561419"/>
              <a:gd name="connsiteX66" fmla="*/ 207639 w 609332"/>
              <a:gd name="connsiteY66" fmla="*/ 58640 h 561419"/>
              <a:gd name="connsiteX67" fmla="*/ 206121 w 609332"/>
              <a:gd name="connsiteY67" fmla="*/ 57123 h 561419"/>
              <a:gd name="connsiteX68" fmla="*/ 206121 w 609332"/>
              <a:gd name="connsiteY68" fmla="*/ 21486 h 561419"/>
              <a:gd name="connsiteX69" fmla="*/ 207639 w 609332"/>
              <a:gd name="connsiteY69" fmla="*/ 19970 h 561419"/>
              <a:gd name="connsiteX70" fmla="*/ 142464 w 609332"/>
              <a:gd name="connsiteY70" fmla="*/ 0 h 561419"/>
              <a:gd name="connsiteX71" fmla="*/ 175778 w 609332"/>
              <a:gd name="connsiteY71" fmla="*/ 33444 h 561419"/>
              <a:gd name="connsiteX72" fmla="*/ 99089 w 609332"/>
              <a:gd name="connsiteY72" fmla="*/ 109806 h 561419"/>
              <a:gd name="connsiteX73" fmla="*/ 65585 w 609332"/>
              <a:gd name="connsiteY73" fmla="*/ 142966 h 561419"/>
              <a:gd name="connsiteX74" fmla="*/ 32175 w 609332"/>
              <a:gd name="connsiteY74" fmla="*/ 109522 h 561419"/>
              <a:gd name="connsiteX75" fmla="*/ 0 w 609332"/>
              <a:gd name="connsiteY75" fmla="*/ 77309 h 561419"/>
              <a:gd name="connsiteX76" fmla="*/ 33504 w 609332"/>
              <a:gd name="connsiteY76" fmla="*/ 43960 h 561419"/>
              <a:gd name="connsiteX77" fmla="*/ 65680 w 609332"/>
              <a:gd name="connsiteY77" fmla="*/ 76267 h 56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9332" h="561419">
                <a:moveTo>
                  <a:pt x="207639" y="502991"/>
                </a:moveTo>
                <a:lnTo>
                  <a:pt x="406914" y="502991"/>
                </a:lnTo>
                <a:cubicBezTo>
                  <a:pt x="407673" y="502991"/>
                  <a:pt x="408337" y="503653"/>
                  <a:pt x="408432" y="504505"/>
                </a:cubicBezTo>
                <a:lnTo>
                  <a:pt x="408432" y="540077"/>
                </a:lnTo>
                <a:cubicBezTo>
                  <a:pt x="408432" y="540928"/>
                  <a:pt x="407673" y="541590"/>
                  <a:pt x="406914" y="541590"/>
                </a:cubicBezTo>
                <a:lnTo>
                  <a:pt x="207639" y="541590"/>
                </a:lnTo>
                <a:cubicBezTo>
                  <a:pt x="206785" y="541590"/>
                  <a:pt x="206121" y="540833"/>
                  <a:pt x="206121" y="540077"/>
                </a:cubicBezTo>
                <a:lnTo>
                  <a:pt x="206121" y="504505"/>
                </a:lnTo>
                <a:cubicBezTo>
                  <a:pt x="206121" y="503653"/>
                  <a:pt x="206880" y="502991"/>
                  <a:pt x="207639" y="502991"/>
                </a:cubicBezTo>
                <a:close/>
                <a:moveTo>
                  <a:pt x="207639" y="438423"/>
                </a:moveTo>
                <a:lnTo>
                  <a:pt x="607814" y="438423"/>
                </a:lnTo>
                <a:cubicBezTo>
                  <a:pt x="608763" y="438423"/>
                  <a:pt x="609332" y="438992"/>
                  <a:pt x="609332" y="439940"/>
                </a:cubicBezTo>
                <a:lnTo>
                  <a:pt x="609332" y="475577"/>
                </a:lnTo>
                <a:cubicBezTo>
                  <a:pt x="609332" y="476430"/>
                  <a:pt x="608573" y="477093"/>
                  <a:pt x="607814" y="477093"/>
                </a:cubicBezTo>
                <a:lnTo>
                  <a:pt x="207639" y="477093"/>
                </a:lnTo>
                <a:cubicBezTo>
                  <a:pt x="206785" y="477093"/>
                  <a:pt x="206121" y="476335"/>
                  <a:pt x="206121" y="475577"/>
                </a:cubicBezTo>
                <a:lnTo>
                  <a:pt x="206121" y="439940"/>
                </a:lnTo>
                <a:cubicBezTo>
                  <a:pt x="206121" y="438992"/>
                  <a:pt x="206880" y="438423"/>
                  <a:pt x="207639" y="438423"/>
                </a:cubicBezTo>
                <a:close/>
                <a:moveTo>
                  <a:pt x="142464" y="418453"/>
                </a:moveTo>
                <a:lnTo>
                  <a:pt x="175778" y="451897"/>
                </a:lnTo>
                <a:lnTo>
                  <a:pt x="99089" y="528070"/>
                </a:lnTo>
                <a:lnTo>
                  <a:pt x="65585" y="561419"/>
                </a:lnTo>
                <a:lnTo>
                  <a:pt x="32175" y="527975"/>
                </a:lnTo>
                <a:lnTo>
                  <a:pt x="0" y="495763"/>
                </a:lnTo>
                <a:lnTo>
                  <a:pt x="33504" y="462414"/>
                </a:lnTo>
                <a:lnTo>
                  <a:pt x="65680" y="494721"/>
                </a:lnTo>
                <a:close/>
                <a:moveTo>
                  <a:pt x="207639" y="293623"/>
                </a:moveTo>
                <a:lnTo>
                  <a:pt x="406914" y="293623"/>
                </a:lnTo>
                <a:cubicBezTo>
                  <a:pt x="407768" y="293623"/>
                  <a:pt x="408432" y="294381"/>
                  <a:pt x="408432" y="295139"/>
                </a:cubicBezTo>
                <a:lnTo>
                  <a:pt x="408432" y="330776"/>
                </a:lnTo>
                <a:cubicBezTo>
                  <a:pt x="408432" y="331629"/>
                  <a:pt x="407673" y="332293"/>
                  <a:pt x="406914" y="332293"/>
                </a:cubicBezTo>
                <a:lnTo>
                  <a:pt x="207639" y="332293"/>
                </a:lnTo>
                <a:cubicBezTo>
                  <a:pt x="206785" y="332293"/>
                  <a:pt x="206121" y="331629"/>
                  <a:pt x="206121" y="330776"/>
                </a:cubicBezTo>
                <a:lnTo>
                  <a:pt x="206121" y="295139"/>
                </a:lnTo>
                <a:cubicBezTo>
                  <a:pt x="206121" y="294191"/>
                  <a:pt x="206880" y="293623"/>
                  <a:pt x="207639" y="293623"/>
                </a:cubicBezTo>
                <a:close/>
                <a:moveTo>
                  <a:pt x="207639" y="229197"/>
                </a:moveTo>
                <a:lnTo>
                  <a:pt x="607814" y="229197"/>
                </a:lnTo>
                <a:cubicBezTo>
                  <a:pt x="608763" y="229197"/>
                  <a:pt x="609332" y="229765"/>
                  <a:pt x="609332" y="230713"/>
                </a:cubicBezTo>
                <a:lnTo>
                  <a:pt x="609332" y="266350"/>
                </a:lnTo>
                <a:cubicBezTo>
                  <a:pt x="609332" y="267203"/>
                  <a:pt x="608573" y="267867"/>
                  <a:pt x="607814" y="267867"/>
                </a:cubicBezTo>
                <a:lnTo>
                  <a:pt x="207639" y="267867"/>
                </a:lnTo>
                <a:cubicBezTo>
                  <a:pt x="206785" y="267867"/>
                  <a:pt x="206121" y="267109"/>
                  <a:pt x="206121" y="266350"/>
                </a:cubicBezTo>
                <a:lnTo>
                  <a:pt x="206121" y="230713"/>
                </a:lnTo>
                <a:cubicBezTo>
                  <a:pt x="206121" y="229765"/>
                  <a:pt x="206880" y="229197"/>
                  <a:pt x="207639" y="229197"/>
                </a:cubicBezTo>
                <a:close/>
                <a:moveTo>
                  <a:pt x="142464" y="209227"/>
                </a:moveTo>
                <a:lnTo>
                  <a:pt x="175778" y="242671"/>
                </a:lnTo>
                <a:lnTo>
                  <a:pt x="99089" y="319033"/>
                </a:lnTo>
                <a:lnTo>
                  <a:pt x="65585" y="352193"/>
                </a:lnTo>
                <a:lnTo>
                  <a:pt x="32175" y="318749"/>
                </a:lnTo>
                <a:lnTo>
                  <a:pt x="0" y="286536"/>
                </a:lnTo>
                <a:lnTo>
                  <a:pt x="33504" y="253187"/>
                </a:lnTo>
                <a:lnTo>
                  <a:pt x="65680" y="285494"/>
                </a:lnTo>
                <a:close/>
                <a:moveTo>
                  <a:pt x="207639" y="84396"/>
                </a:moveTo>
                <a:lnTo>
                  <a:pt x="406914" y="84396"/>
                </a:lnTo>
                <a:cubicBezTo>
                  <a:pt x="407768" y="84396"/>
                  <a:pt x="408432" y="85154"/>
                  <a:pt x="408432" y="85912"/>
                </a:cubicBezTo>
                <a:lnTo>
                  <a:pt x="408432" y="121549"/>
                </a:lnTo>
                <a:cubicBezTo>
                  <a:pt x="408432" y="122402"/>
                  <a:pt x="407673" y="123066"/>
                  <a:pt x="406914" y="123066"/>
                </a:cubicBezTo>
                <a:lnTo>
                  <a:pt x="207639" y="123066"/>
                </a:lnTo>
                <a:cubicBezTo>
                  <a:pt x="206785" y="123066"/>
                  <a:pt x="206121" y="122402"/>
                  <a:pt x="206121" y="121549"/>
                </a:cubicBezTo>
                <a:lnTo>
                  <a:pt x="206121" y="85912"/>
                </a:lnTo>
                <a:cubicBezTo>
                  <a:pt x="206121" y="84964"/>
                  <a:pt x="206880" y="84396"/>
                  <a:pt x="207639" y="84396"/>
                </a:cubicBezTo>
                <a:close/>
                <a:moveTo>
                  <a:pt x="207639" y="19970"/>
                </a:moveTo>
                <a:lnTo>
                  <a:pt x="607814" y="19970"/>
                </a:lnTo>
                <a:cubicBezTo>
                  <a:pt x="608763" y="19970"/>
                  <a:pt x="609332" y="20538"/>
                  <a:pt x="609332" y="21486"/>
                </a:cubicBezTo>
                <a:lnTo>
                  <a:pt x="609332" y="57123"/>
                </a:lnTo>
                <a:cubicBezTo>
                  <a:pt x="609332" y="57976"/>
                  <a:pt x="608573" y="58640"/>
                  <a:pt x="607814" y="58640"/>
                </a:cubicBezTo>
                <a:lnTo>
                  <a:pt x="207639" y="58640"/>
                </a:lnTo>
                <a:cubicBezTo>
                  <a:pt x="206785" y="58640"/>
                  <a:pt x="206121" y="57882"/>
                  <a:pt x="206121" y="57123"/>
                </a:cubicBezTo>
                <a:lnTo>
                  <a:pt x="206121" y="21486"/>
                </a:lnTo>
                <a:cubicBezTo>
                  <a:pt x="206121" y="20538"/>
                  <a:pt x="206880" y="19970"/>
                  <a:pt x="207639" y="19970"/>
                </a:cubicBezTo>
                <a:close/>
                <a:moveTo>
                  <a:pt x="142464" y="0"/>
                </a:moveTo>
                <a:lnTo>
                  <a:pt x="175778" y="33444"/>
                </a:lnTo>
                <a:lnTo>
                  <a:pt x="99089" y="109806"/>
                </a:lnTo>
                <a:lnTo>
                  <a:pt x="65585" y="142966"/>
                </a:lnTo>
                <a:lnTo>
                  <a:pt x="32175" y="109522"/>
                </a:lnTo>
                <a:lnTo>
                  <a:pt x="0" y="77309"/>
                </a:lnTo>
                <a:lnTo>
                  <a:pt x="33504" y="43960"/>
                </a:lnTo>
                <a:lnTo>
                  <a:pt x="65680" y="7626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pic>
        <p:nvPicPr>
          <p:cNvPr id="23" name="图片 22"/>
          <p:cNvPicPr/>
          <p:nvPr/>
        </p:nvPicPr>
        <p:blipFill>
          <a:blip r:embed="rId3">
            <a:extLst>
              <a:ext uri="{28A0092B-C50C-407E-A947-70E740481C1C}">
                <a14:useLocalDpi xmlns:a14="http://schemas.microsoft.com/office/drawing/2010/main" val="0"/>
              </a:ext>
            </a:extLst>
          </a:blip>
          <a:srcRect/>
          <a:stretch>
            <a:fillRect/>
          </a:stretch>
        </p:blipFill>
        <p:spPr bwMode="auto">
          <a:xfrm>
            <a:off x="2312243" y="1109677"/>
            <a:ext cx="7653625" cy="4353481"/>
          </a:xfrm>
          <a:prstGeom prst="rect">
            <a:avLst/>
          </a:prstGeom>
          <a:noFill/>
          <a:ln w="3175">
            <a:solidFill>
              <a:schemeClr val="tx1">
                <a:lumMod val="50000"/>
                <a:lumOff val="50000"/>
              </a:schemeClr>
            </a:solidFill>
          </a:ln>
        </p:spPr>
      </p:pic>
      <p:sp>
        <p:nvSpPr>
          <p:cNvPr id="2" name="矩形 1"/>
          <p:cNvSpPr/>
          <p:nvPr/>
        </p:nvSpPr>
        <p:spPr>
          <a:xfrm>
            <a:off x="4063713" y="5748323"/>
            <a:ext cx="4150684" cy="93508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mj-ea"/>
                <a:ea typeface="+mj-ea"/>
              </a:rPr>
              <a:t>主</a:t>
            </a:r>
            <a:r>
              <a:rPr lang="en-US" altLang="zh-CN" sz="3200" dirty="0">
                <a:latin typeface="+mj-ea"/>
                <a:ea typeface="+mj-ea"/>
              </a:rPr>
              <a:t>-</a:t>
            </a:r>
            <a:r>
              <a:rPr lang="zh-CN" altLang="en-US" sz="3200" dirty="0">
                <a:latin typeface="+mj-ea"/>
                <a:ea typeface="+mj-ea"/>
              </a:rPr>
              <a:t>从架构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3533340"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mn-cs"/>
              </a:rPr>
              <a:t>HDFS</a:t>
            </a:r>
            <a:r>
              <a:rPr kumimoji="0" lang="zh-CN" altLang="en-US" sz="3200" b="1"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mn-cs"/>
              </a:rPr>
              <a:t>体系架构</a:t>
            </a:r>
            <a:r>
              <a:rPr kumimoji="0" lang="en-US" altLang="zh-CN" sz="3200" b="1" i="0" u="none" strike="noStrike" kern="1200" cap="none" spc="0" normalizeH="0" baseline="0" noProof="0" dirty="0">
                <a:ln>
                  <a:noFill/>
                </a:ln>
                <a:solidFill>
                  <a:srgbClr val="E7E6E6">
                    <a:lumMod val="25000"/>
                  </a:srgbClr>
                </a:solidFill>
                <a:effectLst/>
                <a:uLnTx/>
                <a:uFillTx/>
                <a:latin typeface="微软雅黑" panose="020B0503020204020204" pitchFamily="34" charset="-122"/>
                <a:ea typeface="微软雅黑" panose="020B0503020204020204" pitchFamily="34" charset="-122"/>
                <a:cs typeface="+mn-cs"/>
              </a:rPr>
              <a:t>(2)</a:t>
            </a: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mn-cs"/>
            </a:endParaRPr>
          </a:p>
        </p:txBody>
      </p:sp>
      <p:sp>
        <p:nvSpPr>
          <p:cNvPr id="8" name="等腰三角形 5"/>
          <p:cNvSpPr/>
          <p:nvPr/>
        </p:nvSpPr>
        <p:spPr>
          <a:xfrm rot="12786587">
            <a:off x="9520056" y="3839942"/>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Calibri Light" panose="020F0302020204030204"/>
              <a:ea typeface="微软雅黑 Light" panose="020B0502040204020203" charset="-122"/>
              <a:cs typeface="+mn-cs"/>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mn-cs"/>
            </a:endParaRPr>
          </a:p>
        </p:txBody>
      </p:sp>
      <p:sp>
        <p:nvSpPr>
          <p:cNvPr id="20" name="椭圆 3"/>
          <p:cNvSpPr/>
          <p:nvPr/>
        </p:nvSpPr>
        <p:spPr>
          <a:xfrm>
            <a:off x="7777373" y="2607696"/>
            <a:ext cx="624873" cy="678722"/>
          </a:xfrm>
          <a:custGeom>
            <a:avLst/>
            <a:gdLst>
              <a:gd name="T0" fmla="*/ 2483 w 7054"/>
              <a:gd name="T1" fmla="*/ 16 h 7674"/>
              <a:gd name="T2" fmla="*/ 0 w 7054"/>
              <a:gd name="T3" fmla="*/ 6284 h 7674"/>
              <a:gd name="T4" fmla="*/ 5685 w 7054"/>
              <a:gd name="T5" fmla="*/ 6442 h 7674"/>
              <a:gd name="T6" fmla="*/ 554 w 7054"/>
              <a:gd name="T7" fmla="*/ 5421 h 7674"/>
              <a:gd name="T8" fmla="*/ 206 w 7054"/>
              <a:gd name="T9" fmla="*/ 5349 h 7674"/>
              <a:gd name="T10" fmla="*/ 554 w 7054"/>
              <a:gd name="T11" fmla="*/ 4708 h 7674"/>
              <a:gd name="T12" fmla="*/ 250 w 7054"/>
              <a:gd name="T13" fmla="*/ 4061 h 7674"/>
              <a:gd name="T14" fmla="*/ 499 w 7054"/>
              <a:gd name="T15" fmla="*/ 3240 h 7674"/>
              <a:gd name="T16" fmla="*/ 554 w 7054"/>
              <a:gd name="T17" fmla="*/ 2569 h 7674"/>
              <a:gd name="T18" fmla="*/ 206 w 7054"/>
              <a:gd name="T19" fmla="*/ 2684 h 7674"/>
              <a:gd name="T20" fmla="*/ 554 w 7054"/>
              <a:gd name="T21" fmla="*/ 1856 h 7674"/>
              <a:gd name="T22" fmla="*/ 1158 w 7054"/>
              <a:gd name="T23" fmla="*/ 5646 h 7674"/>
              <a:gd name="T24" fmla="*/ 780 w 7054"/>
              <a:gd name="T25" fmla="*/ 4705 h 7674"/>
              <a:gd name="T26" fmla="*/ 1202 w 7054"/>
              <a:gd name="T27" fmla="*/ 5601 h 7674"/>
              <a:gd name="T28" fmla="*/ 780 w 7054"/>
              <a:gd name="T29" fmla="*/ 4003 h 7674"/>
              <a:gd name="T30" fmla="*/ 1185 w 7054"/>
              <a:gd name="T31" fmla="*/ 3077 h 7674"/>
              <a:gd name="T32" fmla="*/ 1176 w 7054"/>
              <a:gd name="T33" fmla="*/ 2322 h 7674"/>
              <a:gd name="T34" fmla="*/ 765 w 7054"/>
              <a:gd name="T35" fmla="*/ 1669 h 7674"/>
              <a:gd name="T36" fmla="*/ 1202 w 7054"/>
              <a:gd name="T37" fmla="*/ 2282 h 7674"/>
              <a:gd name="T38" fmla="*/ 2044 w 7054"/>
              <a:gd name="T39" fmla="*/ 5903 h 7674"/>
              <a:gd name="T40" fmla="*/ 1573 w 7054"/>
              <a:gd name="T41" fmla="*/ 4768 h 7674"/>
              <a:gd name="T42" fmla="*/ 2063 w 7054"/>
              <a:gd name="T43" fmla="*/ 3911 h 7674"/>
              <a:gd name="T44" fmla="*/ 1524 w 7054"/>
              <a:gd name="T45" fmla="*/ 3004 h 7674"/>
              <a:gd name="T46" fmla="*/ 2104 w 7054"/>
              <a:gd name="T47" fmla="*/ 3867 h 7674"/>
              <a:gd name="T48" fmla="*/ 1569 w 7054"/>
              <a:gd name="T49" fmla="*/ 2144 h 7674"/>
              <a:gd name="T50" fmla="*/ 2037 w 7054"/>
              <a:gd name="T51" fmla="*/ 853 h 7674"/>
              <a:gd name="T52" fmla="*/ 4076 w 7054"/>
              <a:gd name="T53" fmla="*/ 1351 h 7674"/>
              <a:gd name="T54" fmla="*/ 4651 w 7054"/>
              <a:gd name="T55" fmla="*/ 2433 h 7674"/>
              <a:gd name="T56" fmla="*/ 4056 w 7054"/>
              <a:gd name="T57" fmla="*/ 1388 h 7674"/>
              <a:gd name="T58" fmla="*/ 4632 w 7054"/>
              <a:gd name="T59" fmla="*/ 3137 h 7674"/>
              <a:gd name="T60" fmla="*/ 4621 w 7054"/>
              <a:gd name="T61" fmla="*/ 4014 h 7674"/>
              <a:gd name="T62" fmla="*/ 2691 w 7054"/>
              <a:gd name="T63" fmla="*/ 798 h 7674"/>
              <a:gd name="T64" fmla="*/ 3524 w 7054"/>
              <a:gd name="T65" fmla="*/ 2046 h 7674"/>
              <a:gd name="T66" fmla="*/ 2692 w 7054"/>
              <a:gd name="T67" fmla="*/ 1817 h 7674"/>
              <a:gd name="T68" fmla="*/ 2707 w 7054"/>
              <a:gd name="T69" fmla="*/ 2802 h 7674"/>
              <a:gd name="T70" fmla="*/ 3511 w 7054"/>
              <a:gd name="T71" fmla="*/ 3929 h 7674"/>
              <a:gd name="T72" fmla="*/ 4144 w 7054"/>
              <a:gd name="T73" fmla="*/ 6903 h 7674"/>
              <a:gd name="T74" fmla="*/ 3082 w 7054"/>
              <a:gd name="T75" fmla="*/ 7273 h 7674"/>
              <a:gd name="T76" fmla="*/ 4144 w 7054"/>
              <a:gd name="T77" fmla="*/ 4781 h 7674"/>
              <a:gd name="T78" fmla="*/ 4624 w 7054"/>
              <a:gd name="T79" fmla="*/ 6748 h 7674"/>
              <a:gd name="T80" fmla="*/ 5272 w 7054"/>
              <a:gd name="T81" fmla="*/ 4658 h 7674"/>
              <a:gd name="T82" fmla="*/ 5507 w 7054"/>
              <a:gd name="T83" fmla="*/ 4011 h 7674"/>
              <a:gd name="T84" fmla="*/ 5029 w 7054"/>
              <a:gd name="T85" fmla="*/ 3988 h 7674"/>
              <a:gd name="T86" fmla="*/ 5507 w 7054"/>
              <a:gd name="T87" fmla="*/ 3333 h 7674"/>
              <a:gd name="T88" fmla="*/ 5463 w 7054"/>
              <a:gd name="T89" fmla="*/ 2699 h 7674"/>
              <a:gd name="T90" fmla="*/ 5049 w 7054"/>
              <a:gd name="T91" fmla="*/ 1772 h 7674"/>
              <a:gd name="T92" fmla="*/ 5507 w 7054"/>
              <a:gd name="T93" fmla="*/ 2655 h 7674"/>
              <a:gd name="T94" fmla="*/ 5929 w 7054"/>
              <a:gd name="T95" fmla="*/ 5306 h 7674"/>
              <a:gd name="T96" fmla="*/ 6270 w 7054"/>
              <a:gd name="T97" fmla="*/ 4604 h 7674"/>
              <a:gd name="T98" fmla="*/ 6270 w 7054"/>
              <a:gd name="T99" fmla="*/ 4088 h 7674"/>
              <a:gd name="T100" fmla="*/ 5913 w 7054"/>
              <a:gd name="T101" fmla="*/ 3423 h 7674"/>
              <a:gd name="T102" fmla="*/ 6284 w 7054"/>
              <a:gd name="T103" fmla="*/ 4056 h 7674"/>
              <a:gd name="T104" fmla="*/ 6464 w 7054"/>
              <a:gd name="T105" fmla="*/ 5203 h 7674"/>
              <a:gd name="T106" fmla="*/ 6748 w 7054"/>
              <a:gd name="T107" fmla="*/ 4572 h 7674"/>
              <a:gd name="T108" fmla="*/ 6748 w 7054"/>
              <a:gd name="T109" fmla="*/ 4115 h 7674"/>
              <a:gd name="T110" fmla="*/ 6448 w 7054"/>
              <a:gd name="T111" fmla="*/ 3527 h 7674"/>
              <a:gd name="T112" fmla="*/ 6762 w 7054"/>
              <a:gd name="T113" fmla="*/ 4083 h 7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54" h="7674">
                <a:moveTo>
                  <a:pt x="6961" y="2977"/>
                </a:moveTo>
                <a:lnTo>
                  <a:pt x="5771" y="2611"/>
                </a:lnTo>
                <a:lnTo>
                  <a:pt x="5771" y="1724"/>
                </a:lnTo>
                <a:cubicBezTo>
                  <a:pt x="5771" y="1674"/>
                  <a:pt x="5742" y="1628"/>
                  <a:pt x="5697" y="1606"/>
                </a:cubicBezTo>
                <a:lnTo>
                  <a:pt x="2483" y="16"/>
                </a:lnTo>
                <a:cubicBezTo>
                  <a:pt x="2483" y="16"/>
                  <a:pt x="2454" y="0"/>
                  <a:pt x="2415" y="2"/>
                </a:cubicBezTo>
                <a:cubicBezTo>
                  <a:pt x="2376" y="5"/>
                  <a:pt x="2347" y="26"/>
                  <a:pt x="2347" y="26"/>
                </a:cubicBezTo>
                <a:lnTo>
                  <a:pt x="55" y="1661"/>
                </a:lnTo>
                <a:cubicBezTo>
                  <a:pt x="21" y="1686"/>
                  <a:pt x="0" y="1726"/>
                  <a:pt x="0" y="1769"/>
                </a:cubicBezTo>
                <a:lnTo>
                  <a:pt x="0" y="6284"/>
                </a:lnTo>
                <a:cubicBezTo>
                  <a:pt x="0" y="6332"/>
                  <a:pt x="26" y="6377"/>
                  <a:pt x="69" y="6400"/>
                </a:cubicBezTo>
                <a:lnTo>
                  <a:pt x="2361" y="7656"/>
                </a:lnTo>
                <a:cubicBezTo>
                  <a:pt x="2361" y="7656"/>
                  <a:pt x="2387" y="7670"/>
                  <a:pt x="2416" y="7672"/>
                </a:cubicBezTo>
                <a:cubicBezTo>
                  <a:pt x="2445" y="7674"/>
                  <a:pt x="2471" y="7663"/>
                  <a:pt x="2471" y="7663"/>
                </a:cubicBezTo>
                <a:lnTo>
                  <a:pt x="5685" y="6442"/>
                </a:lnTo>
                <a:lnTo>
                  <a:pt x="6969" y="5953"/>
                </a:lnTo>
                <a:cubicBezTo>
                  <a:pt x="7020" y="5934"/>
                  <a:pt x="7054" y="5885"/>
                  <a:pt x="7054" y="5830"/>
                </a:cubicBezTo>
                <a:lnTo>
                  <a:pt x="7054" y="3103"/>
                </a:lnTo>
                <a:cubicBezTo>
                  <a:pt x="7054" y="3045"/>
                  <a:pt x="7016" y="2994"/>
                  <a:pt x="6961" y="2977"/>
                </a:cubicBezTo>
                <a:close/>
                <a:moveTo>
                  <a:pt x="554" y="5421"/>
                </a:moveTo>
                <a:cubicBezTo>
                  <a:pt x="554" y="5435"/>
                  <a:pt x="548" y="5448"/>
                  <a:pt x="537" y="5456"/>
                </a:cubicBezTo>
                <a:cubicBezTo>
                  <a:pt x="529" y="5462"/>
                  <a:pt x="520" y="5465"/>
                  <a:pt x="510" y="5465"/>
                </a:cubicBezTo>
                <a:cubicBezTo>
                  <a:pt x="506" y="5465"/>
                  <a:pt x="502" y="5465"/>
                  <a:pt x="498" y="5464"/>
                </a:cubicBezTo>
                <a:lnTo>
                  <a:pt x="238" y="5392"/>
                </a:lnTo>
                <a:cubicBezTo>
                  <a:pt x="219" y="5386"/>
                  <a:pt x="206" y="5369"/>
                  <a:pt x="206" y="5349"/>
                </a:cubicBezTo>
                <a:lnTo>
                  <a:pt x="206" y="4683"/>
                </a:lnTo>
                <a:cubicBezTo>
                  <a:pt x="206" y="4670"/>
                  <a:pt x="211" y="4659"/>
                  <a:pt x="220" y="4650"/>
                </a:cubicBezTo>
                <a:cubicBezTo>
                  <a:pt x="230" y="4642"/>
                  <a:pt x="242" y="4638"/>
                  <a:pt x="254" y="4639"/>
                </a:cubicBezTo>
                <a:lnTo>
                  <a:pt x="514" y="4664"/>
                </a:lnTo>
                <a:cubicBezTo>
                  <a:pt x="537" y="4667"/>
                  <a:pt x="554" y="4686"/>
                  <a:pt x="554" y="4708"/>
                </a:cubicBezTo>
                <a:lnTo>
                  <a:pt x="554" y="5421"/>
                </a:lnTo>
                <a:close/>
                <a:moveTo>
                  <a:pt x="554" y="3995"/>
                </a:moveTo>
                <a:cubicBezTo>
                  <a:pt x="554" y="4018"/>
                  <a:pt x="537" y="4037"/>
                  <a:pt x="514" y="4039"/>
                </a:cubicBezTo>
                <a:lnTo>
                  <a:pt x="253" y="4061"/>
                </a:lnTo>
                <a:cubicBezTo>
                  <a:pt x="252" y="4061"/>
                  <a:pt x="251" y="4061"/>
                  <a:pt x="250" y="4061"/>
                </a:cubicBezTo>
                <a:cubicBezTo>
                  <a:pt x="239" y="4061"/>
                  <a:pt x="228" y="4057"/>
                  <a:pt x="220" y="4049"/>
                </a:cubicBezTo>
                <a:cubicBezTo>
                  <a:pt x="211" y="4041"/>
                  <a:pt x="206" y="4029"/>
                  <a:pt x="206" y="4017"/>
                </a:cubicBezTo>
                <a:lnTo>
                  <a:pt x="206" y="3351"/>
                </a:lnTo>
                <a:cubicBezTo>
                  <a:pt x="206" y="3330"/>
                  <a:pt x="219" y="3313"/>
                  <a:pt x="239" y="3308"/>
                </a:cubicBezTo>
                <a:lnTo>
                  <a:pt x="499" y="3240"/>
                </a:lnTo>
                <a:cubicBezTo>
                  <a:pt x="512" y="3236"/>
                  <a:pt x="526" y="3239"/>
                  <a:pt x="537" y="3247"/>
                </a:cubicBezTo>
                <a:cubicBezTo>
                  <a:pt x="548" y="3256"/>
                  <a:pt x="554" y="3269"/>
                  <a:pt x="554" y="3282"/>
                </a:cubicBezTo>
                <a:lnTo>
                  <a:pt x="554" y="3995"/>
                </a:lnTo>
                <a:lnTo>
                  <a:pt x="554" y="3995"/>
                </a:lnTo>
                <a:close/>
                <a:moveTo>
                  <a:pt x="554" y="2569"/>
                </a:moveTo>
                <a:cubicBezTo>
                  <a:pt x="554" y="2586"/>
                  <a:pt x="544" y="2602"/>
                  <a:pt x="528" y="2609"/>
                </a:cubicBezTo>
                <a:lnTo>
                  <a:pt x="268" y="2724"/>
                </a:lnTo>
                <a:cubicBezTo>
                  <a:pt x="262" y="2727"/>
                  <a:pt x="256" y="2728"/>
                  <a:pt x="250" y="2728"/>
                </a:cubicBezTo>
                <a:cubicBezTo>
                  <a:pt x="242" y="2728"/>
                  <a:pt x="233" y="2726"/>
                  <a:pt x="226" y="2721"/>
                </a:cubicBezTo>
                <a:cubicBezTo>
                  <a:pt x="213" y="2713"/>
                  <a:pt x="206" y="2699"/>
                  <a:pt x="206" y="2684"/>
                </a:cubicBezTo>
                <a:lnTo>
                  <a:pt x="206" y="2018"/>
                </a:lnTo>
                <a:cubicBezTo>
                  <a:pt x="206" y="2002"/>
                  <a:pt x="214" y="1988"/>
                  <a:pt x="227" y="1980"/>
                </a:cubicBezTo>
                <a:lnTo>
                  <a:pt x="487" y="1818"/>
                </a:lnTo>
                <a:cubicBezTo>
                  <a:pt x="500" y="1810"/>
                  <a:pt x="517" y="1809"/>
                  <a:pt x="531" y="1817"/>
                </a:cubicBezTo>
                <a:cubicBezTo>
                  <a:pt x="545" y="1825"/>
                  <a:pt x="554" y="1840"/>
                  <a:pt x="554" y="1856"/>
                </a:cubicBezTo>
                <a:lnTo>
                  <a:pt x="554" y="2569"/>
                </a:lnTo>
                <a:lnTo>
                  <a:pt x="554" y="2569"/>
                </a:lnTo>
                <a:close/>
                <a:moveTo>
                  <a:pt x="1202" y="5601"/>
                </a:moveTo>
                <a:cubicBezTo>
                  <a:pt x="1202" y="5615"/>
                  <a:pt x="1196" y="5628"/>
                  <a:pt x="1185" y="5637"/>
                </a:cubicBezTo>
                <a:cubicBezTo>
                  <a:pt x="1177" y="5642"/>
                  <a:pt x="1167" y="5646"/>
                  <a:pt x="1158" y="5646"/>
                </a:cubicBezTo>
                <a:cubicBezTo>
                  <a:pt x="1154" y="5646"/>
                  <a:pt x="1150" y="5645"/>
                  <a:pt x="1146" y="5644"/>
                </a:cubicBezTo>
                <a:lnTo>
                  <a:pt x="798" y="5547"/>
                </a:lnTo>
                <a:cubicBezTo>
                  <a:pt x="779" y="5542"/>
                  <a:pt x="765" y="5524"/>
                  <a:pt x="765" y="5505"/>
                </a:cubicBezTo>
                <a:lnTo>
                  <a:pt x="765" y="4738"/>
                </a:lnTo>
                <a:cubicBezTo>
                  <a:pt x="765" y="4725"/>
                  <a:pt x="771" y="4713"/>
                  <a:pt x="780" y="4705"/>
                </a:cubicBezTo>
                <a:cubicBezTo>
                  <a:pt x="789" y="4696"/>
                  <a:pt x="801" y="4692"/>
                  <a:pt x="814" y="4694"/>
                </a:cubicBezTo>
                <a:lnTo>
                  <a:pt x="1162" y="4728"/>
                </a:lnTo>
                <a:cubicBezTo>
                  <a:pt x="1185" y="4730"/>
                  <a:pt x="1202" y="4749"/>
                  <a:pt x="1202" y="4771"/>
                </a:cubicBezTo>
                <a:lnTo>
                  <a:pt x="1202" y="5601"/>
                </a:lnTo>
                <a:lnTo>
                  <a:pt x="1202" y="5601"/>
                </a:lnTo>
                <a:close/>
                <a:moveTo>
                  <a:pt x="1202" y="3942"/>
                </a:moveTo>
                <a:cubicBezTo>
                  <a:pt x="1202" y="3965"/>
                  <a:pt x="1184" y="3984"/>
                  <a:pt x="1162" y="3986"/>
                </a:cubicBezTo>
                <a:lnTo>
                  <a:pt x="813" y="4014"/>
                </a:lnTo>
                <a:cubicBezTo>
                  <a:pt x="812" y="4015"/>
                  <a:pt x="811" y="4015"/>
                  <a:pt x="809" y="4015"/>
                </a:cubicBezTo>
                <a:cubicBezTo>
                  <a:pt x="799" y="4015"/>
                  <a:pt x="788" y="4010"/>
                  <a:pt x="780" y="4003"/>
                </a:cubicBezTo>
                <a:cubicBezTo>
                  <a:pt x="770" y="3995"/>
                  <a:pt x="765" y="3983"/>
                  <a:pt x="765" y="3971"/>
                </a:cubicBezTo>
                <a:lnTo>
                  <a:pt x="765" y="3204"/>
                </a:lnTo>
                <a:cubicBezTo>
                  <a:pt x="765" y="3184"/>
                  <a:pt x="779" y="3166"/>
                  <a:pt x="798" y="3161"/>
                </a:cubicBezTo>
                <a:lnTo>
                  <a:pt x="1147" y="3069"/>
                </a:lnTo>
                <a:cubicBezTo>
                  <a:pt x="1160" y="3066"/>
                  <a:pt x="1174" y="3069"/>
                  <a:pt x="1185" y="3077"/>
                </a:cubicBezTo>
                <a:cubicBezTo>
                  <a:pt x="1196" y="3085"/>
                  <a:pt x="1202" y="3098"/>
                  <a:pt x="1202" y="3112"/>
                </a:cubicBezTo>
                <a:lnTo>
                  <a:pt x="1202" y="3942"/>
                </a:lnTo>
                <a:lnTo>
                  <a:pt x="1202" y="3942"/>
                </a:lnTo>
                <a:close/>
                <a:moveTo>
                  <a:pt x="1202" y="2282"/>
                </a:moveTo>
                <a:cubicBezTo>
                  <a:pt x="1202" y="2299"/>
                  <a:pt x="1192" y="2315"/>
                  <a:pt x="1176" y="2322"/>
                </a:cubicBezTo>
                <a:lnTo>
                  <a:pt x="827" y="2476"/>
                </a:lnTo>
                <a:cubicBezTo>
                  <a:pt x="822" y="2479"/>
                  <a:pt x="815" y="2480"/>
                  <a:pt x="809" y="2480"/>
                </a:cubicBezTo>
                <a:cubicBezTo>
                  <a:pt x="801" y="2480"/>
                  <a:pt x="793" y="2478"/>
                  <a:pt x="785" y="2473"/>
                </a:cubicBezTo>
                <a:cubicBezTo>
                  <a:pt x="773" y="2465"/>
                  <a:pt x="765" y="2451"/>
                  <a:pt x="765" y="2436"/>
                </a:cubicBezTo>
                <a:lnTo>
                  <a:pt x="765" y="1669"/>
                </a:lnTo>
                <a:cubicBezTo>
                  <a:pt x="765" y="1654"/>
                  <a:pt x="773" y="1640"/>
                  <a:pt x="786" y="1632"/>
                </a:cubicBezTo>
                <a:lnTo>
                  <a:pt x="1135" y="1414"/>
                </a:lnTo>
                <a:cubicBezTo>
                  <a:pt x="1148" y="1406"/>
                  <a:pt x="1166" y="1405"/>
                  <a:pt x="1179" y="1413"/>
                </a:cubicBezTo>
                <a:cubicBezTo>
                  <a:pt x="1193" y="1421"/>
                  <a:pt x="1202" y="1436"/>
                  <a:pt x="1202" y="1452"/>
                </a:cubicBezTo>
                <a:lnTo>
                  <a:pt x="1202" y="2282"/>
                </a:lnTo>
                <a:lnTo>
                  <a:pt x="1202" y="2282"/>
                </a:lnTo>
                <a:close/>
                <a:moveTo>
                  <a:pt x="2104" y="5852"/>
                </a:moveTo>
                <a:cubicBezTo>
                  <a:pt x="2104" y="5865"/>
                  <a:pt x="2099" y="5877"/>
                  <a:pt x="2090" y="5886"/>
                </a:cubicBezTo>
                <a:cubicBezTo>
                  <a:pt x="2074" y="5902"/>
                  <a:pt x="2052" y="5903"/>
                  <a:pt x="2045" y="5903"/>
                </a:cubicBezTo>
                <a:lnTo>
                  <a:pt x="2044" y="5903"/>
                </a:lnTo>
                <a:cubicBezTo>
                  <a:pt x="1957" y="5903"/>
                  <a:pt x="1620" y="5781"/>
                  <a:pt x="1554" y="5757"/>
                </a:cubicBezTo>
                <a:cubicBezTo>
                  <a:pt x="1536" y="5751"/>
                  <a:pt x="1525" y="5734"/>
                  <a:pt x="1525" y="5715"/>
                </a:cubicBezTo>
                <a:lnTo>
                  <a:pt x="1525" y="4812"/>
                </a:lnTo>
                <a:cubicBezTo>
                  <a:pt x="1525" y="4799"/>
                  <a:pt x="1530" y="4787"/>
                  <a:pt x="1539" y="4779"/>
                </a:cubicBezTo>
                <a:cubicBezTo>
                  <a:pt x="1548" y="4771"/>
                  <a:pt x="1561" y="4767"/>
                  <a:pt x="1573" y="4768"/>
                </a:cubicBezTo>
                <a:lnTo>
                  <a:pt x="2064" y="4816"/>
                </a:lnTo>
                <a:cubicBezTo>
                  <a:pt x="2087" y="4818"/>
                  <a:pt x="2104" y="4837"/>
                  <a:pt x="2104" y="4860"/>
                </a:cubicBezTo>
                <a:cubicBezTo>
                  <a:pt x="2104" y="4869"/>
                  <a:pt x="2104" y="5809"/>
                  <a:pt x="2104" y="5852"/>
                </a:cubicBezTo>
                <a:close/>
                <a:moveTo>
                  <a:pt x="2104" y="3867"/>
                </a:moveTo>
                <a:cubicBezTo>
                  <a:pt x="2104" y="3890"/>
                  <a:pt x="2086" y="3909"/>
                  <a:pt x="2063" y="3911"/>
                </a:cubicBezTo>
                <a:lnTo>
                  <a:pt x="1572" y="3952"/>
                </a:lnTo>
                <a:cubicBezTo>
                  <a:pt x="1571" y="3952"/>
                  <a:pt x="1570" y="3952"/>
                  <a:pt x="1569" y="3952"/>
                </a:cubicBezTo>
                <a:cubicBezTo>
                  <a:pt x="1558" y="3952"/>
                  <a:pt x="1547" y="3948"/>
                  <a:pt x="1539" y="3940"/>
                </a:cubicBezTo>
                <a:cubicBezTo>
                  <a:pt x="1529" y="3932"/>
                  <a:pt x="1524" y="3920"/>
                  <a:pt x="1524" y="3908"/>
                </a:cubicBezTo>
                <a:lnTo>
                  <a:pt x="1524" y="3004"/>
                </a:lnTo>
                <a:cubicBezTo>
                  <a:pt x="1524" y="2984"/>
                  <a:pt x="1538" y="2966"/>
                  <a:pt x="1557" y="2961"/>
                </a:cubicBezTo>
                <a:lnTo>
                  <a:pt x="2048" y="2832"/>
                </a:lnTo>
                <a:cubicBezTo>
                  <a:pt x="2061" y="2829"/>
                  <a:pt x="2076" y="2832"/>
                  <a:pt x="2086" y="2840"/>
                </a:cubicBezTo>
                <a:cubicBezTo>
                  <a:pt x="2097" y="2848"/>
                  <a:pt x="2104" y="2861"/>
                  <a:pt x="2104" y="2875"/>
                </a:cubicBezTo>
                <a:lnTo>
                  <a:pt x="2104" y="3867"/>
                </a:lnTo>
                <a:lnTo>
                  <a:pt x="2104" y="3867"/>
                </a:lnTo>
                <a:close/>
                <a:moveTo>
                  <a:pt x="2104" y="1883"/>
                </a:moveTo>
                <a:cubicBezTo>
                  <a:pt x="2104" y="1900"/>
                  <a:pt x="2093" y="1916"/>
                  <a:pt x="2078" y="1923"/>
                </a:cubicBezTo>
                <a:lnTo>
                  <a:pt x="1587" y="2140"/>
                </a:lnTo>
                <a:cubicBezTo>
                  <a:pt x="1581" y="2143"/>
                  <a:pt x="1575" y="2144"/>
                  <a:pt x="1569" y="2144"/>
                </a:cubicBezTo>
                <a:cubicBezTo>
                  <a:pt x="1560" y="2144"/>
                  <a:pt x="1552" y="2142"/>
                  <a:pt x="1545" y="2137"/>
                </a:cubicBezTo>
                <a:cubicBezTo>
                  <a:pt x="1532" y="2129"/>
                  <a:pt x="1525" y="2115"/>
                  <a:pt x="1525" y="2100"/>
                </a:cubicBezTo>
                <a:lnTo>
                  <a:pt x="1525" y="1196"/>
                </a:lnTo>
                <a:cubicBezTo>
                  <a:pt x="1525" y="1181"/>
                  <a:pt x="1532" y="1167"/>
                  <a:pt x="1545" y="1159"/>
                </a:cubicBezTo>
                <a:lnTo>
                  <a:pt x="2037" y="853"/>
                </a:lnTo>
                <a:cubicBezTo>
                  <a:pt x="2050" y="844"/>
                  <a:pt x="2067" y="844"/>
                  <a:pt x="2081" y="852"/>
                </a:cubicBezTo>
                <a:cubicBezTo>
                  <a:pt x="2095" y="859"/>
                  <a:pt x="2104" y="874"/>
                  <a:pt x="2104" y="890"/>
                </a:cubicBezTo>
                <a:lnTo>
                  <a:pt x="2104" y="1883"/>
                </a:lnTo>
                <a:close/>
                <a:moveTo>
                  <a:pt x="4056" y="1388"/>
                </a:moveTo>
                <a:cubicBezTo>
                  <a:pt x="4056" y="1373"/>
                  <a:pt x="4064" y="1359"/>
                  <a:pt x="4076" y="1351"/>
                </a:cubicBezTo>
                <a:cubicBezTo>
                  <a:pt x="4088" y="1343"/>
                  <a:pt x="4104" y="1341"/>
                  <a:pt x="4118" y="1347"/>
                </a:cubicBezTo>
                <a:lnTo>
                  <a:pt x="4642" y="1574"/>
                </a:lnTo>
                <a:cubicBezTo>
                  <a:pt x="4658" y="1581"/>
                  <a:pt x="4668" y="1597"/>
                  <a:pt x="4668" y="1614"/>
                </a:cubicBezTo>
                <a:lnTo>
                  <a:pt x="4668" y="2397"/>
                </a:lnTo>
                <a:cubicBezTo>
                  <a:pt x="4668" y="2411"/>
                  <a:pt x="4662" y="2424"/>
                  <a:pt x="4651" y="2433"/>
                </a:cubicBezTo>
                <a:cubicBezTo>
                  <a:pt x="4643" y="2438"/>
                  <a:pt x="4634" y="2441"/>
                  <a:pt x="4624" y="2441"/>
                </a:cubicBezTo>
                <a:cubicBezTo>
                  <a:pt x="4620" y="2441"/>
                  <a:pt x="4616" y="2441"/>
                  <a:pt x="4612" y="2439"/>
                </a:cubicBezTo>
                <a:lnTo>
                  <a:pt x="4087" y="2278"/>
                </a:lnTo>
                <a:cubicBezTo>
                  <a:pt x="4069" y="2273"/>
                  <a:pt x="4056" y="2256"/>
                  <a:pt x="4056" y="2236"/>
                </a:cubicBezTo>
                <a:lnTo>
                  <a:pt x="4056" y="1388"/>
                </a:lnTo>
                <a:lnTo>
                  <a:pt x="4056" y="1388"/>
                </a:lnTo>
                <a:close/>
                <a:moveTo>
                  <a:pt x="4056" y="3085"/>
                </a:moveTo>
                <a:cubicBezTo>
                  <a:pt x="4056" y="3072"/>
                  <a:pt x="4062" y="3059"/>
                  <a:pt x="4072" y="3051"/>
                </a:cubicBezTo>
                <a:cubicBezTo>
                  <a:pt x="4082" y="3042"/>
                  <a:pt x="4095" y="3039"/>
                  <a:pt x="4108" y="3041"/>
                </a:cubicBezTo>
                <a:lnTo>
                  <a:pt x="4632" y="3137"/>
                </a:lnTo>
                <a:cubicBezTo>
                  <a:pt x="4653" y="3140"/>
                  <a:pt x="4669" y="3159"/>
                  <a:pt x="4669" y="3180"/>
                </a:cubicBezTo>
                <a:lnTo>
                  <a:pt x="4669" y="3970"/>
                </a:lnTo>
                <a:cubicBezTo>
                  <a:pt x="4669" y="3982"/>
                  <a:pt x="4664" y="3994"/>
                  <a:pt x="4655" y="4002"/>
                </a:cubicBezTo>
                <a:cubicBezTo>
                  <a:pt x="4646" y="4010"/>
                  <a:pt x="4636" y="4014"/>
                  <a:pt x="4624" y="4014"/>
                </a:cubicBezTo>
                <a:lnTo>
                  <a:pt x="4621" y="4014"/>
                </a:lnTo>
                <a:lnTo>
                  <a:pt x="4097" y="3977"/>
                </a:lnTo>
                <a:cubicBezTo>
                  <a:pt x="4074" y="3975"/>
                  <a:pt x="4056" y="3956"/>
                  <a:pt x="4056" y="3933"/>
                </a:cubicBezTo>
                <a:lnTo>
                  <a:pt x="4056" y="3085"/>
                </a:lnTo>
                <a:lnTo>
                  <a:pt x="4056" y="3085"/>
                </a:lnTo>
                <a:close/>
                <a:moveTo>
                  <a:pt x="2691" y="798"/>
                </a:moveTo>
                <a:cubicBezTo>
                  <a:pt x="2691" y="783"/>
                  <a:pt x="2699" y="769"/>
                  <a:pt x="2711" y="761"/>
                </a:cubicBezTo>
                <a:cubicBezTo>
                  <a:pt x="2724" y="753"/>
                  <a:pt x="2739" y="751"/>
                  <a:pt x="2753" y="757"/>
                </a:cubicBezTo>
                <a:lnTo>
                  <a:pt x="3498" y="1079"/>
                </a:lnTo>
                <a:cubicBezTo>
                  <a:pt x="3514" y="1086"/>
                  <a:pt x="3524" y="1102"/>
                  <a:pt x="3524" y="1120"/>
                </a:cubicBezTo>
                <a:lnTo>
                  <a:pt x="3524" y="2046"/>
                </a:lnTo>
                <a:cubicBezTo>
                  <a:pt x="3524" y="2059"/>
                  <a:pt x="3518" y="2073"/>
                  <a:pt x="3506" y="2081"/>
                </a:cubicBezTo>
                <a:cubicBezTo>
                  <a:pt x="3499" y="2087"/>
                  <a:pt x="3490" y="2090"/>
                  <a:pt x="3480" y="2090"/>
                </a:cubicBezTo>
                <a:cubicBezTo>
                  <a:pt x="3476" y="2090"/>
                  <a:pt x="3472" y="2089"/>
                  <a:pt x="3467" y="2088"/>
                </a:cubicBezTo>
                <a:lnTo>
                  <a:pt x="2723" y="1859"/>
                </a:lnTo>
                <a:cubicBezTo>
                  <a:pt x="2704" y="1853"/>
                  <a:pt x="2692" y="1836"/>
                  <a:pt x="2692" y="1817"/>
                </a:cubicBezTo>
                <a:lnTo>
                  <a:pt x="2692" y="798"/>
                </a:lnTo>
                <a:lnTo>
                  <a:pt x="2691" y="798"/>
                </a:lnTo>
                <a:close/>
                <a:moveTo>
                  <a:pt x="2691" y="3855"/>
                </a:moveTo>
                <a:lnTo>
                  <a:pt x="2691" y="2836"/>
                </a:lnTo>
                <a:cubicBezTo>
                  <a:pt x="2691" y="2823"/>
                  <a:pt x="2697" y="2810"/>
                  <a:pt x="2707" y="2802"/>
                </a:cubicBezTo>
                <a:cubicBezTo>
                  <a:pt x="2718" y="2793"/>
                  <a:pt x="2731" y="2790"/>
                  <a:pt x="2744" y="2792"/>
                </a:cubicBezTo>
                <a:lnTo>
                  <a:pt x="3488" y="2928"/>
                </a:lnTo>
                <a:cubicBezTo>
                  <a:pt x="3509" y="2932"/>
                  <a:pt x="3524" y="2950"/>
                  <a:pt x="3524" y="2972"/>
                </a:cubicBezTo>
                <a:lnTo>
                  <a:pt x="3524" y="3897"/>
                </a:lnTo>
                <a:cubicBezTo>
                  <a:pt x="3524" y="3909"/>
                  <a:pt x="3520" y="3921"/>
                  <a:pt x="3511" y="3929"/>
                </a:cubicBezTo>
                <a:cubicBezTo>
                  <a:pt x="3502" y="3937"/>
                  <a:pt x="3492" y="3941"/>
                  <a:pt x="3481" y="3941"/>
                </a:cubicBezTo>
                <a:lnTo>
                  <a:pt x="3478" y="3941"/>
                </a:lnTo>
                <a:lnTo>
                  <a:pt x="2733" y="3899"/>
                </a:lnTo>
                <a:cubicBezTo>
                  <a:pt x="2710" y="3898"/>
                  <a:pt x="2691" y="3878"/>
                  <a:pt x="2691" y="3855"/>
                </a:cubicBezTo>
                <a:close/>
                <a:moveTo>
                  <a:pt x="4144" y="6903"/>
                </a:moveTo>
                <a:cubicBezTo>
                  <a:pt x="4144" y="6921"/>
                  <a:pt x="4133" y="6937"/>
                  <a:pt x="4116" y="6944"/>
                </a:cubicBezTo>
                <a:lnTo>
                  <a:pt x="3141" y="7314"/>
                </a:lnTo>
                <a:cubicBezTo>
                  <a:pt x="3136" y="7316"/>
                  <a:pt x="3131" y="7317"/>
                  <a:pt x="3126" y="7317"/>
                </a:cubicBezTo>
                <a:cubicBezTo>
                  <a:pt x="3117" y="7317"/>
                  <a:pt x="3108" y="7315"/>
                  <a:pt x="3101" y="7309"/>
                </a:cubicBezTo>
                <a:cubicBezTo>
                  <a:pt x="3089" y="7301"/>
                  <a:pt x="3082" y="7288"/>
                  <a:pt x="3082" y="7273"/>
                </a:cubicBezTo>
                <a:lnTo>
                  <a:pt x="3082" y="4847"/>
                </a:lnTo>
                <a:cubicBezTo>
                  <a:pt x="3082" y="4824"/>
                  <a:pt x="3099" y="4805"/>
                  <a:pt x="3123" y="4803"/>
                </a:cubicBezTo>
                <a:lnTo>
                  <a:pt x="4097" y="4738"/>
                </a:lnTo>
                <a:cubicBezTo>
                  <a:pt x="4110" y="4737"/>
                  <a:pt x="4121" y="4741"/>
                  <a:pt x="4130" y="4749"/>
                </a:cubicBezTo>
                <a:cubicBezTo>
                  <a:pt x="4139" y="4758"/>
                  <a:pt x="4144" y="4769"/>
                  <a:pt x="4144" y="4781"/>
                </a:cubicBezTo>
                <a:lnTo>
                  <a:pt x="4144" y="6903"/>
                </a:lnTo>
                <a:close/>
                <a:moveTo>
                  <a:pt x="5319" y="6456"/>
                </a:moveTo>
                <a:cubicBezTo>
                  <a:pt x="5319" y="6474"/>
                  <a:pt x="5308" y="6491"/>
                  <a:pt x="5290" y="6497"/>
                </a:cubicBezTo>
                <a:lnTo>
                  <a:pt x="4640" y="6745"/>
                </a:lnTo>
                <a:cubicBezTo>
                  <a:pt x="4635" y="6747"/>
                  <a:pt x="4630" y="6748"/>
                  <a:pt x="4624" y="6748"/>
                </a:cubicBezTo>
                <a:cubicBezTo>
                  <a:pt x="4616" y="6748"/>
                  <a:pt x="4607" y="6745"/>
                  <a:pt x="4600" y="6740"/>
                </a:cubicBezTo>
                <a:cubicBezTo>
                  <a:pt x="4588" y="6731"/>
                  <a:pt x="4580" y="6718"/>
                  <a:pt x="4580" y="6703"/>
                </a:cubicBezTo>
                <a:lnTo>
                  <a:pt x="4580" y="4746"/>
                </a:lnTo>
                <a:cubicBezTo>
                  <a:pt x="4580" y="4723"/>
                  <a:pt x="4598" y="4704"/>
                  <a:pt x="4621" y="4702"/>
                </a:cubicBezTo>
                <a:lnTo>
                  <a:pt x="5272" y="4658"/>
                </a:lnTo>
                <a:cubicBezTo>
                  <a:pt x="5284" y="4657"/>
                  <a:pt x="5296" y="4661"/>
                  <a:pt x="5305" y="4670"/>
                </a:cubicBezTo>
                <a:cubicBezTo>
                  <a:pt x="5314" y="4678"/>
                  <a:pt x="5319" y="4690"/>
                  <a:pt x="5319" y="4702"/>
                </a:cubicBezTo>
                <a:lnTo>
                  <a:pt x="5319" y="6456"/>
                </a:lnTo>
                <a:lnTo>
                  <a:pt x="5319" y="6456"/>
                </a:lnTo>
                <a:close/>
                <a:moveTo>
                  <a:pt x="5507" y="4011"/>
                </a:moveTo>
                <a:cubicBezTo>
                  <a:pt x="5507" y="4023"/>
                  <a:pt x="5502" y="4035"/>
                  <a:pt x="5493" y="4043"/>
                </a:cubicBezTo>
                <a:cubicBezTo>
                  <a:pt x="5484" y="4051"/>
                  <a:pt x="5474" y="4055"/>
                  <a:pt x="5463" y="4055"/>
                </a:cubicBezTo>
                <a:cubicBezTo>
                  <a:pt x="5462" y="4055"/>
                  <a:pt x="5461" y="4055"/>
                  <a:pt x="5460" y="4055"/>
                </a:cubicBezTo>
                <a:lnTo>
                  <a:pt x="5071" y="4033"/>
                </a:lnTo>
                <a:cubicBezTo>
                  <a:pt x="5048" y="4031"/>
                  <a:pt x="5029" y="4012"/>
                  <a:pt x="5029" y="3988"/>
                </a:cubicBezTo>
                <a:lnTo>
                  <a:pt x="5029" y="3262"/>
                </a:lnTo>
                <a:cubicBezTo>
                  <a:pt x="5029" y="3249"/>
                  <a:pt x="5035" y="3236"/>
                  <a:pt x="5045" y="3228"/>
                </a:cubicBezTo>
                <a:cubicBezTo>
                  <a:pt x="5055" y="3219"/>
                  <a:pt x="5069" y="3216"/>
                  <a:pt x="5082" y="3218"/>
                </a:cubicBezTo>
                <a:lnTo>
                  <a:pt x="5470" y="3289"/>
                </a:lnTo>
                <a:cubicBezTo>
                  <a:pt x="5491" y="3293"/>
                  <a:pt x="5507" y="3311"/>
                  <a:pt x="5507" y="3333"/>
                </a:cubicBezTo>
                <a:lnTo>
                  <a:pt x="5507" y="4011"/>
                </a:lnTo>
                <a:lnTo>
                  <a:pt x="5507" y="4011"/>
                </a:lnTo>
                <a:close/>
                <a:moveTo>
                  <a:pt x="5507" y="2655"/>
                </a:moveTo>
                <a:cubicBezTo>
                  <a:pt x="5507" y="2669"/>
                  <a:pt x="5500" y="2682"/>
                  <a:pt x="5489" y="2690"/>
                </a:cubicBezTo>
                <a:cubicBezTo>
                  <a:pt x="5481" y="2696"/>
                  <a:pt x="5472" y="2699"/>
                  <a:pt x="5463" y="2699"/>
                </a:cubicBezTo>
                <a:cubicBezTo>
                  <a:pt x="5458" y="2699"/>
                  <a:pt x="5454" y="2698"/>
                  <a:pt x="5450" y="2697"/>
                </a:cubicBezTo>
                <a:lnTo>
                  <a:pt x="5061" y="2577"/>
                </a:lnTo>
                <a:cubicBezTo>
                  <a:pt x="5042" y="2572"/>
                  <a:pt x="5030" y="2555"/>
                  <a:pt x="5030" y="2535"/>
                </a:cubicBezTo>
                <a:lnTo>
                  <a:pt x="5030" y="1808"/>
                </a:lnTo>
                <a:cubicBezTo>
                  <a:pt x="5030" y="1794"/>
                  <a:pt x="5037" y="1780"/>
                  <a:pt x="5049" y="1772"/>
                </a:cubicBezTo>
                <a:cubicBezTo>
                  <a:pt x="5062" y="1763"/>
                  <a:pt x="5077" y="1762"/>
                  <a:pt x="5091" y="1768"/>
                </a:cubicBezTo>
                <a:lnTo>
                  <a:pt x="5480" y="1936"/>
                </a:lnTo>
                <a:cubicBezTo>
                  <a:pt x="5496" y="1943"/>
                  <a:pt x="5507" y="1959"/>
                  <a:pt x="5507" y="1977"/>
                </a:cubicBezTo>
                <a:lnTo>
                  <a:pt x="5507" y="2655"/>
                </a:lnTo>
                <a:lnTo>
                  <a:pt x="5507" y="2655"/>
                </a:lnTo>
                <a:close/>
                <a:moveTo>
                  <a:pt x="6284" y="5218"/>
                </a:moveTo>
                <a:cubicBezTo>
                  <a:pt x="6284" y="5239"/>
                  <a:pt x="6269" y="5257"/>
                  <a:pt x="6248" y="5261"/>
                </a:cubicBezTo>
                <a:lnTo>
                  <a:pt x="5966" y="5315"/>
                </a:lnTo>
                <a:cubicBezTo>
                  <a:pt x="5963" y="5316"/>
                  <a:pt x="5960" y="5316"/>
                  <a:pt x="5957" y="5316"/>
                </a:cubicBezTo>
                <a:cubicBezTo>
                  <a:pt x="5947" y="5316"/>
                  <a:pt x="5937" y="5313"/>
                  <a:pt x="5929" y="5306"/>
                </a:cubicBezTo>
                <a:cubicBezTo>
                  <a:pt x="5919" y="5298"/>
                  <a:pt x="5913" y="5285"/>
                  <a:pt x="5913" y="5272"/>
                </a:cubicBezTo>
                <a:lnTo>
                  <a:pt x="5913" y="4656"/>
                </a:lnTo>
                <a:cubicBezTo>
                  <a:pt x="5913" y="4633"/>
                  <a:pt x="5931" y="4613"/>
                  <a:pt x="5954" y="4612"/>
                </a:cubicBezTo>
                <a:lnTo>
                  <a:pt x="6237" y="4593"/>
                </a:lnTo>
                <a:cubicBezTo>
                  <a:pt x="6249" y="4592"/>
                  <a:pt x="6261" y="4596"/>
                  <a:pt x="6270" y="4604"/>
                </a:cubicBezTo>
                <a:cubicBezTo>
                  <a:pt x="6279" y="4613"/>
                  <a:pt x="6284" y="4624"/>
                  <a:pt x="6284" y="4637"/>
                </a:cubicBezTo>
                <a:lnTo>
                  <a:pt x="6284" y="5218"/>
                </a:lnTo>
                <a:lnTo>
                  <a:pt x="6284" y="5218"/>
                </a:lnTo>
                <a:close/>
                <a:moveTo>
                  <a:pt x="6284" y="4056"/>
                </a:moveTo>
                <a:cubicBezTo>
                  <a:pt x="6284" y="4068"/>
                  <a:pt x="6279" y="4080"/>
                  <a:pt x="6270" y="4088"/>
                </a:cubicBezTo>
                <a:cubicBezTo>
                  <a:pt x="6262" y="4095"/>
                  <a:pt x="6251" y="4100"/>
                  <a:pt x="6240" y="4100"/>
                </a:cubicBezTo>
                <a:lnTo>
                  <a:pt x="6237" y="4100"/>
                </a:lnTo>
                <a:lnTo>
                  <a:pt x="5955" y="4083"/>
                </a:lnTo>
                <a:cubicBezTo>
                  <a:pt x="5931" y="4082"/>
                  <a:pt x="5913" y="4063"/>
                  <a:pt x="5913" y="4039"/>
                </a:cubicBezTo>
                <a:lnTo>
                  <a:pt x="5913" y="3423"/>
                </a:lnTo>
                <a:cubicBezTo>
                  <a:pt x="5913" y="3410"/>
                  <a:pt x="5919" y="3397"/>
                  <a:pt x="5929" y="3389"/>
                </a:cubicBezTo>
                <a:cubicBezTo>
                  <a:pt x="5939" y="3381"/>
                  <a:pt x="5952" y="3377"/>
                  <a:pt x="5965" y="3380"/>
                </a:cubicBezTo>
                <a:lnTo>
                  <a:pt x="6248" y="3431"/>
                </a:lnTo>
                <a:cubicBezTo>
                  <a:pt x="6269" y="3435"/>
                  <a:pt x="6284" y="3453"/>
                  <a:pt x="6284" y="3474"/>
                </a:cubicBezTo>
                <a:lnTo>
                  <a:pt x="6284" y="4056"/>
                </a:lnTo>
                <a:close/>
                <a:moveTo>
                  <a:pt x="6762" y="5126"/>
                </a:moveTo>
                <a:cubicBezTo>
                  <a:pt x="6762" y="5147"/>
                  <a:pt x="6747" y="5165"/>
                  <a:pt x="6726" y="5169"/>
                </a:cubicBezTo>
                <a:lnTo>
                  <a:pt x="6500" y="5213"/>
                </a:lnTo>
                <a:cubicBezTo>
                  <a:pt x="6497" y="5213"/>
                  <a:pt x="6495" y="5213"/>
                  <a:pt x="6492" y="5213"/>
                </a:cubicBezTo>
                <a:cubicBezTo>
                  <a:pt x="6482" y="5213"/>
                  <a:pt x="6472" y="5210"/>
                  <a:pt x="6464" y="5203"/>
                </a:cubicBezTo>
                <a:cubicBezTo>
                  <a:pt x="6454" y="5195"/>
                  <a:pt x="6448" y="5183"/>
                  <a:pt x="6448" y="5169"/>
                </a:cubicBezTo>
                <a:lnTo>
                  <a:pt x="6448" y="4620"/>
                </a:lnTo>
                <a:cubicBezTo>
                  <a:pt x="6448" y="4597"/>
                  <a:pt x="6466" y="4577"/>
                  <a:pt x="6489" y="4576"/>
                </a:cubicBezTo>
                <a:lnTo>
                  <a:pt x="6715" y="4561"/>
                </a:lnTo>
                <a:cubicBezTo>
                  <a:pt x="6727" y="4560"/>
                  <a:pt x="6739" y="4564"/>
                  <a:pt x="6748" y="4572"/>
                </a:cubicBezTo>
                <a:cubicBezTo>
                  <a:pt x="6757" y="4581"/>
                  <a:pt x="6762" y="4592"/>
                  <a:pt x="6762" y="4605"/>
                </a:cubicBezTo>
                <a:lnTo>
                  <a:pt x="6762" y="5126"/>
                </a:lnTo>
                <a:lnTo>
                  <a:pt x="6762" y="5126"/>
                </a:lnTo>
                <a:close/>
                <a:moveTo>
                  <a:pt x="6762" y="4083"/>
                </a:moveTo>
                <a:cubicBezTo>
                  <a:pt x="6762" y="4095"/>
                  <a:pt x="6757" y="4107"/>
                  <a:pt x="6748" y="4115"/>
                </a:cubicBezTo>
                <a:cubicBezTo>
                  <a:pt x="6740" y="4123"/>
                  <a:pt x="6729" y="4127"/>
                  <a:pt x="6718" y="4127"/>
                </a:cubicBezTo>
                <a:lnTo>
                  <a:pt x="6715" y="4127"/>
                </a:lnTo>
                <a:lnTo>
                  <a:pt x="6489" y="4114"/>
                </a:lnTo>
                <a:cubicBezTo>
                  <a:pt x="6466" y="4113"/>
                  <a:pt x="6448" y="4093"/>
                  <a:pt x="6448" y="4070"/>
                </a:cubicBezTo>
                <a:lnTo>
                  <a:pt x="6448" y="3527"/>
                </a:lnTo>
                <a:cubicBezTo>
                  <a:pt x="6448" y="3515"/>
                  <a:pt x="6453" y="3502"/>
                  <a:pt x="6463" y="3494"/>
                </a:cubicBezTo>
                <a:cubicBezTo>
                  <a:pt x="6473" y="3486"/>
                  <a:pt x="6486" y="3482"/>
                  <a:pt x="6498" y="3484"/>
                </a:cubicBezTo>
                <a:lnTo>
                  <a:pt x="6724" y="3518"/>
                </a:lnTo>
                <a:cubicBezTo>
                  <a:pt x="6746" y="3522"/>
                  <a:pt x="6762" y="3540"/>
                  <a:pt x="6762" y="3562"/>
                </a:cubicBezTo>
                <a:lnTo>
                  <a:pt x="6762" y="4083"/>
                </a:lnTo>
                <a:lnTo>
                  <a:pt x="6762" y="40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椭圆 20"/>
          <p:cNvSpPr/>
          <p:nvPr/>
        </p:nvSpPr>
        <p:spPr>
          <a:xfrm>
            <a:off x="7750449" y="4396095"/>
            <a:ext cx="678722" cy="625352"/>
          </a:xfrm>
          <a:custGeom>
            <a:avLst/>
            <a:gdLst>
              <a:gd name="connsiteX0" fmla="*/ 207639 w 609332"/>
              <a:gd name="connsiteY0" fmla="*/ 502991 h 561419"/>
              <a:gd name="connsiteX1" fmla="*/ 406914 w 609332"/>
              <a:gd name="connsiteY1" fmla="*/ 502991 h 561419"/>
              <a:gd name="connsiteX2" fmla="*/ 408432 w 609332"/>
              <a:gd name="connsiteY2" fmla="*/ 504505 h 561419"/>
              <a:gd name="connsiteX3" fmla="*/ 408432 w 609332"/>
              <a:gd name="connsiteY3" fmla="*/ 540077 h 561419"/>
              <a:gd name="connsiteX4" fmla="*/ 406914 w 609332"/>
              <a:gd name="connsiteY4" fmla="*/ 541590 h 561419"/>
              <a:gd name="connsiteX5" fmla="*/ 207639 w 609332"/>
              <a:gd name="connsiteY5" fmla="*/ 541590 h 561419"/>
              <a:gd name="connsiteX6" fmla="*/ 206121 w 609332"/>
              <a:gd name="connsiteY6" fmla="*/ 540077 h 561419"/>
              <a:gd name="connsiteX7" fmla="*/ 206121 w 609332"/>
              <a:gd name="connsiteY7" fmla="*/ 504505 h 561419"/>
              <a:gd name="connsiteX8" fmla="*/ 207639 w 609332"/>
              <a:gd name="connsiteY8" fmla="*/ 502991 h 561419"/>
              <a:gd name="connsiteX9" fmla="*/ 207639 w 609332"/>
              <a:gd name="connsiteY9" fmla="*/ 438423 h 561419"/>
              <a:gd name="connsiteX10" fmla="*/ 607814 w 609332"/>
              <a:gd name="connsiteY10" fmla="*/ 438423 h 561419"/>
              <a:gd name="connsiteX11" fmla="*/ 609332 w 609332"/>
              <a:gd name="connsiteY11" fmla="*/ 439940 h 561419"/>
              <a:gd name="connsiteX12" fmla="*/ 609332 w 609332"/>
              <a:gd name="connsiteY12" fmla="*/ 475577 h 561419"/>
              <a:gd name="connsiteX13" fmla="*/ 607814 w 609332"/>
              <a:gd name="connsiteY13" fmla="*/ 477093 h 561419"/>
              <a:gd name="connsiteX14" fmla="*/ 207639 w 609332"/>
              <a:gd name="connsiteY14" fmla="*/ 477093 h 561419"/>
              <a:gd name="connsiteX15" fmla="*/ 206121 w 609332"/>
              <a:gd name="connsiteY15" fmla="*/ 475577 h 561419"/>
              <a:gd name="connsiteX16" fmla="*/ 206121 w 609332"/>
              <a:gd name="connsiteY16" fmla="*/ 439940 h 561419"/>
              <a:gd name="connsiteX17" fmla="*/ 207639 w 609332"/>
              <a:gd name="connsiteY17" fmla="*/ 438423 h 561419"/>
              <a:gd name="connsiteX18" fmla="*/ 142464 w 609332"/>
              <a:gd name="connsiteY18" fmla="*/ 418453 h 561419"/>
              <a:gd name="connsiteX19" fmla="*/ 175778 w 609332"/>
              <a:gd name="connsiteY19" fmla="*/ 451897 h 561419"/>
              <a:gd name="connsiteX20" fmla="*/ 99089 w 609332"/>
              <a:gd name="connsiteY20" fmla="*/ 528070 h 561419"/>
              <a:gd name="connsiteX21" fmla="*/ 65585 w 609332"/>
              <a:gd name="connsiteY21" fmla="*/ 561419 h 561419"/>
              <a:gd name="connsiteX22" fmla="*/ 32175 w 609332"/>
              <a:gd name="connsiteY22" fmla="*/ 527975 h 561419"/>
              <a:gd name="connsiteX23" fmla="*/ 0 w 609332"/>
              <a:gd name="connsiteY23" fmla="*/ 495763 h 561419"/>
              <a:gd name="connsiteX24" fmla="*/ 33504 w 609332"/>
              <a:gd name="connsiteY24" fmla="*/ 462414 h 561419"/>
              <a:gd name="connsiteX25" fmla="*/ 65680 w 609332"/>
              <a:gd name="connsiteY25" fmla="*/ 494721 h 561419"/>
              <a:gd name="connsiteX26" fmla="*/ 207639 w 609332"/>
              <a:gd name="connsiteY26" fmla="*/ 293623 h 561419"/>
              <a:gd name="connsiteX27" fmla="*/ 406914 w 609332"/>
              <a:gd name="connsiteY27" fmla="*/ 293623 h 561419"/>
              <a:gd name="connsiteX28" fmla="*/ 408432 w 609332"/>
              <a:gd name="connsiteY28" fmla="*/ 295139 h 561419"/>
              <a:gd name="connsiteX29" fmla="*/ 408432 w 609332"/>
              <a:gd name="connsiteY29" fmla="*/ 330776 h 561419"/>
              <a:gd name="connsiteX30" fmla="*/ 406914 w 609332"/>
              <a:gd name="connsiteY30" fmla="*/ 332293 h 561419"/>
              <a:gd name="connsiteX31" fmla="*/ 207639 w 609332"/>
              <a:gd name="connsiteY31" fmla="*/ 332293 h 561419"/>
              <a:gd name="connsiteX32" fmla="*/ 206121 w 609332"/>
              <a:gd name="connsiteY32" fmla="*/ 330776 h 561419"/>
              <a:gd name="connsiteX33" fmla="*/ 206121 w 609332"/>
              <a:gd name="connsiteY33" fmla="*/ 295139 h 561419"/>
              <a:gd name="connsiteX34" fmla="*/ 207639 w 609332"/>
              <a:gd name="connsiteY34" fmla="*/ 293623 h 561419"/>
              <a:gd name="connsiteX35" fmla="*/ 207639 w 609332"/>
              <a:gd name="connsiteY35" fmla="*/ 229197 h 561419"/>
              <a:gd name="connsiteX36" fmla="*/ 607814 w 609332"/>
              <a:gd name="connsiteY36" fmla="*/ 229197 h 561419"/>
              <a:gd name="connsiteX37" fmla="*/ 609332 w 609332"/>
              <a:gd name="connsiteY37" fmla="*/ 230713 h 561419"/>
              <a:gd name="connsiteX38" fmla="*/ 609332 w 609332"/>
              <a:gd name="connsiteY38" fmla="*/ 266350 h 561419"/>
              <a:gd name="connsiteX39" fmla="*/ 607814 w 609332"/>
              <a:gd name="connsiteY39" fmla="*/ 267867 h 561419"/>
              <a:gd name="connsiteX40" fmla="*/ 207639 w 609332"/>
              <a:gd name="connsiteY40" fmla="*/ 267867 h 561419"/>
              <a:gd name="connsiteX41" fmla="*/ 206121 w 609332"/>
              <a:gd name="connsiteY41" fmla="*/ 266350 h 561419"/>
              <a:gd name="connsiteX42" fmla="*/ 206121 w 609332"/>
              <a:gd name="connsiteY42" fmla="*/ 230713 h 561419"/>
              <a:gd name="connsiteX43" fmla="*/ 207639 w 609332"/>
              <a:gd name="connsiteY43" fmla="*/ 229197 h 561419"/>
              <a:gd name="connsiteX44" fmla="*/ 142464 w 609332"/>
              <a:gd name="connsiteY44" fmla="*/ 209227 h 561419"/>
              <a:gd name="connsiteX45" fmla="*/ 175778 w 609332"/>
              <a:gd name="connsiteY45" fmla="*/ 242671 h 561419"/>
              <a:gd name="connsiteX46" fmla="*/ 99089 w 609332"/>
              <a:gd name="connsiteY46" fmla="*/ 319033 h 561419"/>
              <a:gd name="connsiteX47" fmla="*/ 65585 w 609332"/>
              <a:gd name="connsiteY47" fmla="*/ 352193 h 561419"/>
              <a:gd name="connsiteX48" fmla="*/ 32175 w 609332"/>
              <a:gd name="connsiteY48" fmla="*/ 318749 h 561419"/>
              <a:gd name="connsiteX49" fmla="*/ 0 w 609332"/>
              <a:gd name="connsiteY49" fmla="*/ 286536 h 561419"/>
              <a:gd name="connsiteX50" fmla="*/ 33504 w 609332"/>
              <a:gd name="connsiteY50" fmla="*/ 253187 h 561419"/>
              <a:gd name="connsiteX51" fmla="*/ 65680 w 609332"/>
              <a:gd name="connsiteY51" fmla="*/ 285494 h 561419"/>
              <a:gd name="connsiteX52" fmla="*/ 207639 w 609332"/>
              <a:gd name="connsiteY52" fmla="*/ 84396 h 561419"/>
              <a:gd name="connsiteX53" fmla="*/ 406914 w 609332"/>
              <a:gd name="connsiteY53" fmla="*/ 84396 h 561419"/>
              <a:gd name="connsiteX54" fmla="*/ 408432 w 609332"/>
              <a:gd name="connsiteY54" fmla="*/ 85912 h 561419"/>
              <a:gd name="connsiteX55" fmla="*/ 408432 w 609332"/>
              <a:gd name="connsiteY55" fmla="*/ 121549 h 561419"/>
              <a:gd name="connsiteX56" fmla="*/ 406914 w 609332"/>
              <a:gd name="connsiteY56" fmla="*/ 123066 h 561419"/>
              <a:gd name="connsiteX57" fmla="*/ 207639 w 609332"/>
              <a:gd name="connsiteY57" fmla="*/ 123066 h 561419"/>
              <a:gd name="connsiteX58" fmla="*/ 206121 w 609332"/>
              <a:gd name="connsiteY58" fmla="*/ 121549 h 561419"/>
              <a:gd name="connsiteX59" fmla="*/ 206121 w 609332"/>
              <a:gd name="connsiteY59" fmla="*/ 85912 h 561419"/>
              <a:gd name="connsiteX60" fmla="*/ 207639 w 609332"/>
              <a:gd name="connsiteY60" fmla="*/ 84396 h 561419"/>
              <a:gd name="connsiteX61" fmla="*/ 207639 w 609332"/>
              <a:gd name="connsiteY61" fmla="*/ 19970 h 561419"/>
              <a:gd name="connsiteX62" fmla="*/ 607814 w 609332"/>
              <a:gd name="connsiteY62" fmla="*/ 19970 h 561419"/>
              <a:gd name="connsiteX63" fmla="*/ 609332 w 609332"/>
              <a:gd name="connsiteY63" fmla="*/ 21486 h 561419"/>
              <a:gd name="connsiteX64" fmla="*/ 609332 w 609332"/>
              <a:gd name="connsiteY64" fmla="*/ 57123 h 561419"/>
              <a:gd name="connsiteX65" fmla="*/ 607814 w 609332"/>
              <a:gd name="connsiteY65" fmla="*/ 58640 h 561419"/>
              <a:gd name="connsiteX66" fmla="*/ 207639 w 609332"/>
              <a:gd name="connsiteY66" fmla="*/ 58640 h 561419"/>
              <a:gd name="connsiteX67" fmla="*/ 206121 w 609332"/>
              <a:gd name="connsiteY67" fmla="*/ 57123 h 561419"/>
              <a:gd name="connsiteX68" fmla="*/ 206121 w 609332"/>
              <a:gd name="connsiteY68" fmla="*/ 21486 h 561419"/>
              <a:gd name="connsiteX69" fmla="*/ 207639 w 609332"/>
              <a:gd name="connsiteY69" fmla="*/ 19970 h 561419"/>
              <a:gd name="connsiteX70" fmla="*/ 142464 w 609332"/>
              <a:gd name="connsiteY70" fmla="*/ 0 h 561419"/>
              <a:gd name="connsiteX71" fmla="*/ 175778 w 609332"/>
              <a:gd name="connsiteY71" fmla="*/ 33444 h 561419"/>
              <a:gd name="connsiteX72" fmla="*/ 99089 w 609332"/>
              <a:gd name="connsiteY72" fmla="*/ 109806 h 561419"/>
              <a:gd name="connsiteX73" fmla="*/ 65585 w 609332"/>
              <a:gd name="connsiteY73" fmla="*/ 142966 h 561419"/>
              <a:gd name="connsiteX74" fmla="*/ 32175 w 609332"/>
              <a:gd name="connsiteY74" fmla="*/ 109522 h 561419"/>
              <a:gd name="connsiteX75" fmla="*/ 0 w 609332"/>
              <a:gd name="connsiteY75" fmla="*/ 77309 h 561419"/>
              <a:gd name="connsiteX76" fmla="*/ 33504 w 609332"/>
              <a:gd name="connsiteY76" fmla="*/ 43960 h 561419"/>
              <a:gd name="connsiteX77" fmla="*/ 65680 w 609332"/>
              <a:gd name="connsiteY77" fmla="*/ 76267 h 56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9332" h="561419">
                <a:moveTo>
                  <a:pt x="207639" y="502991"/>
                </a:moveTo>
                <a:lnTo>
                  <a:pt x="406914" y="502991"/>
                </a:lnTo>
                <a:cubicBezTo>
                  <a:pt x="407673" y="502991"/>
                  <a:pt x="408337" y="503653"/>
                  <a:pt x="408432" y="504505"/>
                </a:cubicBezTo>
                <a:lnTo>
                  <a:pt x="408432" y="540077"/>
                </a:lnTo>
                <a:cubicBezTo>
                  <a:pt x="408432" y="540928"/>
                  <a:pt x="407673" y="541590"/>
                  <a:pt x="406914" y="541590"/>
                </a:cubicBezTo>
                <a:lnTo>
                  <a:pt x="207639" y="541590"/>
                </a:lnTo>
                <a:cubicBezTo>
                  <a:pt x="206785" y="541590"/>
                  <a:pt x="206121" y="540833"/>
                  <a:pt x="206121" y="540077"/>
                </a:cubicBezTo>
                <a:lnTo>
                  <a:pt x="206121" y="504505"/>
                </a:lnTo>
                <a:cubicBezTo>
                  <a:pt x="206121" y="503653"/>
                  <a:pt x="206880" y="502991"/>
                  <a:pt x="207639" y="502991"/>
                </a:cubicBezTo>
                <a:close/>
                <a:moveTo>
                  <a:pt x="207639" y="438423"/>
                </a:moveTo>
                <a:lnTo>
                  <a:pt x="607814" y="438423"/>
                </a:lnTo>
                <a:cubicBezTo>
                  <a:pt x="608763" y="438423"/>
                  <a:pt x="609332" y="438992"/>
                  <a:pt x="609332" y="439940"/>
                </a:cubicBezTo>
                <a:lnTo>
                  <a:pt x="609332" y="475577"/>
                </a:lnTo>
                <a:cubicBezTo>
                  <a:pt x="609332" y="476430"/>
                  <a:pt x="608573" y="477093"/>
                  <a:pt x="607814" y="477093"/>
                </a:cubicBezTo>
                <a:lnTo>
                  <a:pt x="207639" y="477093"/>
                </a:lnTo>
                <a:cubicBezTo>
                  <a:pt x="206785" y="477093"/>
                  <a:pt x="206121" y="476335"/>
                  <a:pt x="206121" y="475577"/>
                </a:cubicBezTo>
                <a:lnTo>
                  <a:pt x="206121" y="439940"/>
                </a:lnTo>
                <a:cubicBezTo>
                  <a:pt x="206121" y="438992"/>
                  <a:pt x="206880" y="438423"/>
                  <a:pt x="207639" y="438423"/>
                </a:cubicBezTo>
                <a:close/>
                <a:moveTo>
                  <a:pt x="142464" y="418453"/>
                </a:moveTo>
                <a:lnTo>
                  <a:pt x="175778" y="451897"/>
                </a:lnTo>
                <a:lnTo>
                  <a:pt x="99089" y="528070"/>
                </a:lnTo>
                <a:lnTo>
                  <a:pt x="65585" y="561419"/>
                </a:lnTo>
                <a:lnTo>
                  <a:pt x="32175" y="527975"/>
                </a:lnTo>
                <a:lnTo>
                  <a:pt x="0" y="495763"/>
                </a:lnTo>
                <a:lnTo>
                  <a:pt x="33504" y="462414"/>
                </a:lnTo>
                <a:lnTo>
                  <a:pt x="65680" y="494721"/>
                </a:lnTo>
                <a:close/>
                <a:moveTo>
                  <a:pt x="207639" y="293623"/>
                </a:moveTo>
                <a:lnTo>
                  <a:pt x="406914" y="293623"/>
                </a:lnTo>
                <a:cubicBezTo>
                  <a:pt x="407768" y="293623"/>
                  <a:pt x="408432" y="294381"/>
                  <a:pt x="408432" y="295139"/>
                </a:cubicBezTo>
                <a:lnTo>
                  <a:pt x="408432" y="330776"/>
                </a:lnTo>
                <a:cubicBezTo>
                  <a:pt x="408432" y="331629"/>
                  <a:pt x="407673" y="332293"/>
                  <a:pt x="406914" y="332293"/>
                </a:cubicBezTo>
                <a:lnTo>
                  <a:pt x="207639" y="332293"/>
                </a:lnTo>
                <a:cubicBezTo>
                  <a:pt x="206785" y="332293"/>
                  <a:pt x="206121" y="331629"/>
                  <a:pt x="206121" y="330776"/>
                </a:cubicBezTo>
                <a:lnTo>
                  <a:pt x="206121" y="295139"/>
                </a:lnTo>
                <a:cubicBezTo>
                  <a:pt x="206121" y="294191"/>
                  <a:pt x="206880" y="293623"/>
                  <a:pt x="207639" y="293623"/>
                </a:cubicBezTo>
                <a:close/>
                <a:moveTo>
                  <a:pt x="207639" y="229197"/>
                </a:moveTo>
                <a:lnTo>
                  <a:pt x="607814" y="229197"/>
                </a:lnTo>
                <a:cubicBezTo>
                  <a:pt x="608763" y="229197"/>
                  <a:pt x="609332" y="229765"/>
                  <a:pt x="609332" y="230713"/>
                </a:cubicBezTo>
                <a:lnTo>
                  <a:pt x="609332" y="266350"/>
                </a:lnTo>
                <a:cubicBezTo>
                  <a:pt x="609332" y="267203"/>
                  <a:pt x="608573" y="267867"/>
                  <a:pt x="607814" y="267867"/>
                </a:cubicBezTo>
                <a:lnTo>
                  <a:pt x="207639" y="267867"/>
                </a:lnTo>
                <a:cubicBezTo>
                  <a:pt x="206785" y="267867"/>
                  <a:pt x="206121" y="267109"/>
                  <a:pt x="206121" y="266350"/>
                </a:cubicBezTo>
                <a:lnTo>
                  <a:pt x="206121" y="230713"/>
                </a:lnTo>
                <a:cubicBezTo>
                  <a:pt x="206121" y="229765"/>
                  <a:pt x="206880" y="229197"/>
                  <a:pt x="207639" y="229197"/>
                </a:cubicBezTo>
                <a:close/>
                <a:moveTo>
                  <a:pt x="142464" y="209227"/>
                </a:moveTo>
                <a:lnTo>
                  <a:pt x="175778" y="242671"/>
                </a:lnTo>
                <a:lnTo>
                  <a:pt x="99089" y="319033"/>
                </a:lnTo>
                <a:lnTo>
                  <a:pt x="65585" y="352193"/>
                </a:lnTo>
                <a:lnTo>
                  <a:pt x="32175" y="318749"/>
                </a:lnTo>
                <a:lnTo>
                  <a:pt x="0" y="286536"/>
                </a:lnTo>
                <a:lnTo>
                  <a:pt x="33504" y="253187"/>
                </a:lnTo>
                <a:lnTo>
                  <a:pt x="65680" y="285494"/>
                </a:lnTo>
                <a:close/>
                <a:moveTo>
                  <a:pt x="207639" y="84396"/>
                </a:moveTo>
                <a:lnTo>
                  <a:pt x="406914" y="84396"/>
                </a:lnTo>
                <a:cubicBezTo>
                  <a:pt x="407768" y="84396"/>
                  <a:pt x="408432" y="85154"/>
                  <a:pt x="408432" y="85912"/>
                </a:cubicBezTo>
                <a:lnTo>
                  <a:pt x="408432" y="121549"/>
                </a:lnTo>
                <a:cubicBezTo>
                  <a:pt x="408432" y="122402"/>
                  <a:pt x="407673" y="123066"/>
                  <a:pt x="406914" y="123066"/>
                </a:cubicBezTo>
                <a:lnTo>
                  <a:pt x="207639" y="123066"/>
                </a:lnTo>
                <a:cubicBezTo>
                  <a:pt x="206785" y="123066"/>
                  <a:pt x="206121" y="122402"/>
                  <a:pt x="206121" y="121549"/>
                </a:cubicBezTo>
                <a:lnTo>
                  <a:pt x="206121" y="85912"/>
                </a:lnTo>
                <a:cubicBezTo>
                  <a:pt x="206121" y="84964"/>
                  <a:pt x="206880" y="84396"/>
                  <a:pt x="207639" y="84396"/>
                </a:cubicBezTo>
                <a:close/>
                <a:moveTo>
                  <a:pt x="207639" y="19970"/>
                </a:moveTo>
                <a:lnTo>
                  <a:pt x="607814" y="19970"/>
                </a:lnTo>
                <a:cubicBezTo>
                  <a:pt x="608763" y="19970"/>
                  <a:pt x="609332" y="20538"/>
                  <a:pt x="609332" y="21486"/>
                </a:cubicBezTo>
                <a:lnTo>
                  <a:pt x="609332" y="57123"/>
                </a:lnTo>
                <a:cubicBezTo>
                  <a:pt x="609332" y="57976"/>
                  <a:pt x="608573" y="58640"/>
                  <a:pt x="607814" y="58640"/>
                </a:cubicBezTo>
                <a:lnTo>
                  <a:pt x="207639" y="58640"/>
                </a:lnTo>
                <a:cubicBezTo>
                  <a:pt x="206785" y="58640"/>
                  <a:pt x="206121" y="57882"/>
                  <a:pt x="206121" y="57123"/>
                </a:cubicBezTo>
                <a:lnTo>
                  <a:pt x="206121" y="21486"/>
                </a:lnTo>
                <a:cubicBezTo>
                  <a:pt x="206121" y="20538"/>
                  <a:pt x="206880" y="19970"/>
                  <a:pt x="207639" y="19970"/>
                </a:cubicBezTo>
                <a:close/>
                <a:moveTo>
                  <a:pt x="142464" y="0"/>
                </a:moveTo>
                <a:lnTo>
                  <a:pt x="175778" y="33444"/>
                </a:lnTo>
                <a:lnTo>
                  <a:pt x="99089" y="109806"/>
                </a:lnTo>
                <a:lnTo>
                  <a:pt x="65585" y="142966"/>
                </a:lnTo>
                <a:lnTo>
                  <a:pt x="32175" y="109522"/>
                </a:lnTo>
                <a:lnTo>
                  <a:pt x="0" y="77309"/>
                </a:lnTo>
                <a:lnTo>
                  <a:pt x="33504" y="43960"/>
                </a:lnTo>
                <a:lnTo>
                  <a:pt x="65680" y="7626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p:nvPr/>
        </p:nvPicPr>
        <p:blipFill rotWithShape="1">
          <a:blip r:embed="rId3">
            <a:extLst>
              <a:ext uri="{28A0092B-C50C-407E-A947-70E740481C1C}">
                <a14:useLocalDpi xmlns:a14="http://schemas.microsoft.com/office/drawing/2010/main" val="0"/>
              </a:ext>
            </a:extLst>
          </a:blip>
          <a:srcRect b="9305"/>
          <a:stretch>
            <a:fillRect/>
          </a:stretch>
        </p:blipFill>
        <p:spPr bwMode="auto">
          <a:xfrm>
            <a:off x="495863" y="1047226"/>
            <a:ext cx="7254586" cy="5524171"/>
          </a:xfrm>
          <a:prstGeom prst="rect">
            <a:avLst/>
          </a:prstGeom>
          <a:noFill/>
          <a:ln>
            <a:noFill/>
          </a:ln>
        </p:spPr>
      </p:pic>
      <p:grpSp>
        <p:nvGrpSpPr>
          <p:cNvPr id="13" name="组合 12"/>
          <p:cNvGrpSpPr/>
          <p:nvPr/>
        </p:nvGrpSpPr>
        <p:grpSpPr>
          <a:xfrm>
            <a:off x="2251881" y="462451"/>
            <a:ext cx="9425814" cy="2532745"/>
            <a:chOff x="2251881" y="462451"/>
            <a:chExt cx="9425814" cy="2532745"/>
          </a:xfrm>
        </p:grpSpPr>
        <p:sp>
          <p:nvSpPr>
            <p:cNvPr id="5" name="矩形 4"/>
            <p:cNvSpPr/>
            <p:nvPr/>
          </p:nvSpPr>
          <p:spPr>
            <a:xfrm>
              <a:off x="6349929" y="462451"/>
              <a:ext cx="5327766" cy="2532745"/>
            </a:xfrm>
            <a:prstGeom prst="rect">
              <a:avLst/>
            </a:prstGeom>
            <a:solidFill>
              <a:schemeClr val="accent1">
                <a:lumMod val="65000"/>
                <a:lumOff val="35000"/>
              </a:schemeClr>
            </a:solidFill>
          </p:spPr>
          <p:txBody>
            <a:bodyPr wrap="square">
              <a:spAutoFit/>
            </a:bodyPr>
            <a:lstStyle/>
            <a:p>
              <a:pPr lvl="0" algn="just">
                <a:lnSpc>
                  <a:spcPct val="150000"/>
                </a:lnSpc>
                <a:spcAft>
                  <a:spcPts val="0"/>
                </a:spcAft>
              </a:pPr>
              <a:r>
                <a:rPr lang="en-US" altLang="zh-CN" kern="100" dirty="0">
                  <a:solidFill>
                    <a:schemeClr val="bg1"/>
                  </a:solidFill>
                  <a:cs typeface="Times New Roman" panose="02020603050405020304" pitchFamily="18" charset="0"/>
                </a:rPr>
                <a:t>Client</a:t>
              </a:r>
              <a:r>
                <a:rPr lang="zh-CN" altLang="zh-CN" kern="100" dirty="0">
                  <a:solidFill>
                    <a:schemeClr val="bg1"/>
                  </a:solidFill>
                  <a:cs typeface="Times New Roman" panose="02020603050405020304" pitchFamily="18" charset="0"/>
                </a:rPr>
                <a:t>（客户端）</a:t>
              </a:r>
            </a:p>
            <a:p>
              <a:pPr marL="342900" lvl="0" indent="-342900" algn="just">
                <a:lnSpc>
                  <a:spcPct val="150000"/>
                </a:lnSpc>
                <a:spcAft>
                  <a:spcPts val="0"/>
                </a:spcAft>
                <a:buFont typeface="Wingdings" panose="05000000000000000000" pitchFamily="2" charset="2"/>
                <a:buChar char=""/>
              </a:pPr>
              <a:r>
                <a:rPr lang="zh-CN" altLang="zh-CN" kern="100" dirty="0">
                  <a:solidFill>
                    <a:schemeClr val="bg1"/>
                  </a:solidFill>
                  <a:cs typeface="Times New Roman" panose="02020603050405020304" pitchFamily="18" charset="0"/>
                </a:rPr>
                <a:t>文件切分。在文件上传</a:t>
              </a:r>
              <a:r>
                <a:rPr lang="en-US" altLang="zh-CN" kern="100" dirty="0">
                  <a:solidFill>
                    <a:schemeClr val="bg1"/>
                  </a:solidFill>
                  <a:cs typeface="Times New Roman" panose="02020603050405020304" pitchFamily="18" charset="0"/>
                </a:rPr>
                <a:t>HDFS</a:t>
              </a:r>
              <a:r>
                <a:rPr lang="zh-CN" altLang="zh-CN" kern="100" dirty="0">
                  <a:solidFill>
                    <a:schemeClr val="bg1"/>
                  </a:solidFill>
                  <a:cs typeface="Times New Roman" panose="02020603050405020304" pitchFamily="18" charset="0"/>
                </a:rPr>
                <a:t>的时候，</a:t>
              </a:r>
              <a:r>
                <a:rPr lang="en-US" altLang="zh-CN" kern="100" dirty="0">
                  <a:solidFill>
                    <a:schemeClr val="bg1"/>
                  </a:solidFill>
                  <a:cs typeface="Times New Roman" panose="02020603050405020304" pitchFamily="18" charset="0"/>
                </a:rPr>
                <a:t>Client</a:t>
              </a:r>
              <a:r>
                <a:rPr lang="zh-CN" altLang="zh-CN" kern="100" dirty="0">
                  <a:solidFill>
                    <a:schemeClr val="bg1"/>
                  </a:solidFill>
                  <a:cs typeface="Times New Roman" panose="02020603050405020304" pitchFamily="18" charset="0"/>
                </a:rPr>
                <a:t>将文件切分成</a:t>
              </a:r>
              <a:r>
                <a:rPr lang="en-US" altLang="zh-CN" kern="100" dirty="0">
                  <a:solidFill>
                    <a:schemeClr val="bg1"/>
                  </a:solidFill>
                  <a:cs typeface="Times New Roman" panose="02020603050405020304" pitchFamily="18" charset="0"/>
                </a:rPr>
                <a:t>Block</a:t>
              </a:r>
              <a:r>
                <a:rPr lang="zh-CN" altLang="zh-CN" kern="100" dirty="0">
                  <a:solidFill>
                    <a:schemeClr val="bg1"/>
                  </a:solidFill>
                  <a:cs typeface="Times New Roman" panose="02020603050405020304" pitchFamily="18" charset="0"/>
                </a:rPr>
                <a:t>进行存储</a:t>
              </a:r>
            </a:p>
            <a:p>
              <a:pPr marL="342900" lvl="0" indent="-342900" algn="just">
                <a:lnSpc>
                  <a:spcPct val="150000"/>
                </a:lnSpc>
                <a:spcAft>
                  <a:spcPts val="0"/>
                </a:spcAft>
                <a:buFont typeface="Wingdings" panose="05000000000000000000" pitchFamily="2" charset="2"/>
                <a:buChar char=""/>
              </a:pPr>
              <a:r>
                <a:rPr lang="zh-CN" altLang="zh-CN" kern="100" dirty="0">
                  <a:solidFill>
                    <a:schemeClr val="bg1"/>
                  </a:solidFill>
                  <a:cs typeface="Times New Roman" panose="02020603050405020304" pitchFamily="18" charset="0"/>
                </a:rPr>
                <a:t>与</a:t>
              </a:r>
              <a:r>
                <a:rPr lang="en-US" altLang="zh-CN" kern="100" dirty="0">
                  <a:solidFill>
                    <a:schemeClr val="bg1"/>
                  </a:solidFill>
                  <a:cs typeface="Times New Roman" panose="02020603050405020304" pitchFamily="18" charset="0"/>
                </a:rPr>
                <a:t>NameNode</a:t>
              </a:r>
              <a:r>
                <a:rPr lang="zh-CN" altLang="zh-CN" kern="100" dirty="0">
                  <a:solidFill>
                    <a:schemeClr val="bg1"/>
                  </a:solidFill>
                  <a:cs typeface="Times New Roman" panose="02020603050405020304" pitchFamily="18" charset="0"/>
                </a:rPr>
                <a:t>进行交互，获取文件位置</a:t>
              </a:r>
            </a:p>
            <a:p>
              <a:pPr marL="342900" lvl="0" indent="-342900" algn="just">
                <a:lnSpc>
                  <a:spcPct val="150000"/>
                </a:lnSpc>
                <a:spcAft>
                  <a:spcPts val="0"/>
                </a:spcAft>
                <a:buFont typeface="Wingdings" panose="05000000000000000000" pitchFamily="2" charset="2"/>
                <a:buChar char=""/>
              </a:pPr>
              <a:r>
                <a:rPr lang="zh-CN" altLang="zh-CN" kern="100" dirty="0">
                  <a:solidFill>
                    <a:schemeClr val="bg1"/>
                  </a:solidFill>
                  <a:cs typeface="Times New Roman" panose="02020603050405020304" pitchFamily="18" charset="0"/>
                </a:rPr>
                <a:t>与</a:t>
              </a:r>
              <a:r>
                <a:rPr lang="en-US" altLang="zh-CN" kern="100" dirty="0">
                  <a:solidFill>
                    <a:schemeClr val="bg1"/>
                  </a:solidFill>
                  <a:cs typeface="Times New Roman" panose="02020603050405020304" pitchFamily="18" charset="0"/>
                </a:rPr>
                <a:t>DataNode</a:t>
              </a:r>
              <a:r>
                <a:rPr lang="zh-CN" altLang="zh-CN" kern="100" dirty="0">
                  <a:solidFill>
                    <a:schemeClr val="bg1"/>
                  </a:solidFill>
                  <a:cs typeface="Times New Roman" panose="02020603050405020304" pitchFamily="18" charset="0"/>
                </a:rPr>
                <a:t>进行交互，读取或写入数据</a:t>
              </a:r>
            </a:p>
            <a:p>
              <a:pPr marL="342900" lvl="0" indent="-342900" algn="just">
                <a:lnSpc>
                  <a:spcPct val="150000"/>
                </a:lnSpc>
                <a:spcAft>
                  <a:spcPts val="0"/>
                </a:spcAft>
                <a:buFont typeface="Wingdings" panose="05000000000000000000" pitchFamily="2" charset="2"/>
                <a:buChar char=""/>
              </a:pPr>
              <a:r>
                <a:rPr lang="zh-CN" altLang="zh-CN" kern="100" dirty="0">
                  <a:solidFill>
                    <a:schemeClr val="bg1"/>
                  </a:solidFill>
                  <a:cs typeface="Times New Roman" panose="02020603050405020304" pitchFamily="18" charset="0"/>
                </a:rPr>
                <a:t>通过命令来访问并管理</a:t>
              </a:r>
              <a:r>
                <a:rPr lang="en-US" altLang="zh-CN" kern="100" dirty="0">
                  <a:solidFill>
                    <a:schemeClr val="bg1"/>
                  </a:solidFill>
                  <a:cs typeface="Times New Roman" panose="02020603050405020304" pitchFamily="18" charset="0"/>
                </a:rPr>
                <a:t>HDFS</a:t>
              </a:r>
              <a:endParaRPr lang="zh-CN" altLang="zh-CN" kern="100" dirty="0">
                <a:solidFill>
                  <a:schemeClr val="bg1"/>
                </a:solidFill>
                <a:cs typeface="Times New Roman" panose="02020603050405020304" pitchFamily="18" charset="0"/>
              </a:endParaRPr>
            </a:p>
          </p:txBody>
        </p:sp>
        <p:cxnSp>
          <p:nvCxnSpPr>
            <p:cNvPr id="9" name="连接符: 曲线 8"/>
            <p:cNvCxnSpPr/>
            <p:nvPr/>
          </p:nvCxnSpPr>
          <p:spPr>
            <a:xfrm flipV="1">
              <a:off x="2251881" y="1071190"/>
              <a:ext cx="4019265" cy="384098"/>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4790364" y="1831454"/>
            <a:ext cx="6887331" cy="2538195"/>
            <a:chOff x="4790364" y="1831454"/>
            <a:chExt cx="6887331" cy="2538195"/>
          </a:xfrm>
        </p:grpSpPr>
        <p:sp>
          <p:nvSpPr>
            <p:cNvPr id="18" name="矩形 17"/>
            <p:cNvSpPr/>
            <p:nvPr/>
          </p:nvSpPr>
          <p:spPr>
            <a:xfrm>
              <a:off x="6349929" y="1831454"/>
              <a:ext cx="5327766" cy="2538195"/>
            </a:xfrm>
            <a:prstGeom prst="rect">
              <a:avLst/>
            </a:prstGeom>
            <a:solidFill>
              <a:schemeClr val="accent1">
                <a:lumMod val="65000"/>
                <a:lumOff val="35000"/>
              </a:schemeClr>
            </a:solidFill>
          </p:spPr>
          <p:txBody>
            <a:bodyPr wrap="square">
              <a:spAutoFit/>
            </a:bodyPr>
            <a:lstStyle/>
            <a:p>
              <a:pPr lvl="0">
                <a:lnSpc>
                  <a:spcPct val="150000"/>
                </a:lnSpc>
              </a:pPr>
              <a:r>
                <a:rPr lang="en-US" altLang="zh-CN" dirty="0">
                  <a:solidFill>
                    <a:schemeClr val="bg1"/>
                  </a:solidFill>
                </a:rPr>
                <a:t>NameNode</a:t>
              </a:r>
              <a:r>
                <a:rPr lang="zh-CN" altLang="zh-CN" dirty="0">
                  <a:solidFill>
                    <a:schemeClr val="bg1"/>
                  </a:solidFill>
                </a:rPr>
                <a:t>（</a:t>
              </a:r>
              <a:r>
                <a:rPr lang="en-US" altLang="zh-CN" dirty="0">
                  <a:solidFill>
                    <a:schemeClr val="bg1"/>
                  </a:solidFill>
                </a:rPr>
                <a:t>Master</a:t>
              </a:r>
              <a:r>
                <a:rPr lang="zh-CN" altLang="zh-CN" dirty="0">
                  <a:solidFill>
                    <a:schemeClr val="bg1"/>
                  </a:solidFill>
                </a:rPr>
                <a:t>）</a:t>
              </a:r>
            </a:p>
            <a:p>
              <a:pPr marL="285750" lvl="0" indent="-285750">
                <a:lnSpc>
                  <a:spcPct val="150000"/>
                </a:lnSpc>
                <a:buFont typeface="Arial" panose="020B0604020202020204" pitchFamily="34" charset="0"/>
                <a:buChar char="•"/>
              </a:pPr>
              <a:r>
                <a:rPr lang="zh-CN" altLang="zh-CN" dirty="0">
                  <a:solidFill>
                    <a:schemeClr val="bg1"/>
                  </a:solidFill>
                </a:rPr>
                <a:t>管理</a:t>
              </a:r>
              <a:r>
                <a:rPr lang="en-US" altLang="zh-CN" dirty="0">
                  <a:solidFill>
                    <a:schemeClr val="bg1"/>
                  </a:solidFill>
                </a:rPr>
                <a:t>HDFS</a:t>
              </a:r>
              <a:r>
                <a:rPr lang="zh-CN" altLang="zh-CN" dirty="0">
                  <a:solidFill>
                    <a:schemeClr val="bg1"/>
                  </a:solidFill>
                </a:rPr>
                <a:t>的</a:t>
              </a:r>
              <a:r>
                <a:rPr lang="en-US" altLang="zh-CN" dirty="0">
                  <a:solidFill>
                    <a:schemeClr val="bg1"/>
                  </a:solidFill>
                </a:rPr>
                <a:t>namespace</a:t>
              </a:r>
              <a:endParaRPr lang="zh-CN" altLang="zh-CN" dirty="0">
                <a:solidFill>
                  <a:schemeClr val="bg1"/>
                </a:solidFill>
              </a:endParaRPr>
            </a:p>
            <a:p>
              <a:pPr marL="285750" lvl="0" indent="-285750">
                <a:lnSpc>
                  <a:spcPct val="150000"/>
                </a:lnSpc>
                <a:buFont typeface="Arial" panose="020B0604020202020204" pitchFamily="34" charset="0"/>
                <a:buChar char="•"/>
              </a:pPr>
              <a:r>
                <a:rPr lang="zh-CN" altLang="zh-CN" dirty="0">
                  <a:solidFill>
                    <a:schemeClr val="bg1"/>
                  </a:solidFill>
                </a:rPr>
                <a:t>管理数据块（</a:t>
              </a:r>
              <a:r>
                <a:rPr lang="en-US" altLang="zh-CN" dirty="0">
                  <a:solidFill>
                    <a:schemeClr val="bg1"/>
                  </a:solidFill>
                </a:rPr>
                <a:t>block</a:t>
              </a:r>
              <a:r>
                <a:rPr lang="zh-CN" altLang="zh-CN" dirty="0">
                  <a:solidFill>
                    <a:schemeClr val="bg1"/>
                  </a:solidFill>
                </a:rPr>
                <a:t>）的映射信息</a:t>
              </a:r>
            </a:p>
            <a:p>
              <a:pPr marL="285750" lvl="0" indent="-285750">
                <a:lnSpc>
                  <a:spcPct val="150000"/>
                </a:lnSpc>
                <a:buFont typeface="Arial" panose="020B0604020202020204" pitchFamily="34" charset="0"/>
                <a:buChar char="•"/>
              </a:pPr>
              <a:r>
                <a:rPr lang="zh-CN" altLang="zh-CN" dirty="0">
                  <a:solidFill>
                    <a:schemeClr val="bg1"/>
                  </a:solidFill>
                </a:rPr>
                <a:t>配置副本策略</a:t>
              </a:r>
            </a:p>
            <a:p>
              <a:pPr marL="285750" lvl="0" indent="-285750">
                <a:lnSpc>
                  <a:spcPct val="150000"/>
                </a:lnSpc>
                <a:buFont typeface="Arial" panose="020B0604020202020204" pitchFamily="34" charset="0"/>
                <a:buChar char="•"/>
              </a:pPr>
              <a:r>
                <a:rPr lang="zh-CN" altLang="zh-CN" dirty="0">
                  <a:solidFill>
                    <a:schemeClr val="bg1"/>
                  </a:solidFill>
                </a:rPr>
                <a:t>处理客户端读写请求</a:t>
              </a:r>
            </a:p>
            <a:p>
              <a:pPr lvl="0" algn="just">
                <a:lnSpc>
                  <a:spcPct val="150000"/>
                </a:lnSpc>
                <a:spcAft>
                  <a:spcPts val="0"/>
                </a:spcAft>
              </a:pPr>
              <a:endParaRPr lang="zh-CN" altLang="zh-CN" kern="100" dirty="0">
                <a:solidFill>
                  <a:schemeClr val="bg1"/>
                </a:solidFill>
                <a:latin typeface="+mn-ea"/>
                <a:cs typeface="Times New Roman" panose="02020603050405020304" pitchFamily="18" charset="0"/>
              </a:endParaRPr>
            </a:p>
          </p:txBody>
        </p:sp>
        <p:cxnSp>
          <p:nvCxnSpPr>
            <p:cNvPr id="25" name="连接符: 曲线 24"/>
            <p:cNvCxnSpPr/>
            <p:nvPr/>
          </p:nvCxnSpPr>
          <p:spPr>
            <a:xfrm>
              <a:off x="4790364" y="2204113"/>
              <a:ext cx="1398896" cy="668741"/>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3562066" y="3571583"/>
            <a:ext cx="7968878" cy="1532680"/>
            <a:chOff x="3562066" y="3571583"/>
            <a:chExt cx="7968878" cy="1532680"/>
          </a:xfrm>
        </p:grpSpPr>
        <p:sp>
          <p:nvSpPr>
            <p:cNvPr id="32" name="矩形 31"/>
            <p:cNvSpPr/>
            <p:nvPr/>
          </p:nvSpPr>
          <p:spPr>
            <a:xfrm>
              <a:off x="7993899" y="3571583"/>
              <a:ext cx="3537045" cy="1286250"/>
            </a:xfrm>
            <a:prstGeom prst="rect">
              <a:avLst/>
            </a:prstGeom>
            <a:solidFill>
              <a:schemeClr val="tx1">
                <a:lumMod val="65000"/>
                <a:lumOff val="35000"/>
              </a:schemeClr>
            </a:solidFill>
          </p:spPr>
          <p:txBody>
            <a:bodyPr wrap="square">
              <a:spAutoFit/>
            </a:bodyPr>
            <a:lstStyle/>
            <a:p>
              <a:pPr lvl="0" algn="just">
                <a:lnSpc>
                  <a:spcPct val="150000"/>
                </a:lnSpc>
                <a:spcAft>
                  <a:spcPts val="0"/>
                </a:spcAft>
              </a:pPr>
              <a:r>
                <a:rPr lang="en-US" altLang="zh-CN" kern="100" dirty="0">
                  <a:solidFill>
                    <a:schemeClr val="bg1"/>
                  </a:solidFill>
                  <a:cs typeface="Times New Roman" panose="02020603050405020304" pitchFamily="18" charset="0"/>
                </a:rPr>
                <a:t>DataNode</a:t>
              </a:r>
              <a:r>
                <a:rPr lang="zh-CN" altLang="zh-CN" kern="100" dirty="0">
                  <a:solidFill>
                    <a:schemeClr val="bg1"/>
                  </a:solidFill>
                  <a:cs typeface="Times New Roman" panose="02020603050405020304" pitchFamily="18" charset="0"/>
                </a:rPr>
                <a:t>（</a:t>
              </a:r>
              <a:r>
                <a:rPr lang="en-US" altLang="zh-CN" kern="100" dirty="0">
                  <a:solidFill>
                    <a:schemeClr val="bg1"/>
                  </a:solidFill>
                  <a:cs typeface="Times New Roman" panose="02020603050405020304" pitchFamily="18" charset="0"/>
                </a:rPr>
                <a:t>Slave</a:t>
              </a:r>
              <a:r>
                <a:rPr lang="zh-CN" altLang="zh-CN" kern="100" dirty="0">
                  <a:solidFill>
                    <a:schemeClr val="bg1"/>
                  </a:solidFill>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solidFill>
                    <a:schemeClr val="bg1"/>
                  </a:solidFill>
                  <a:cs typeface="Times New Roman" panose="02020603050405020304" pitchFamily="18" charset="0"/>
                </a:rPr>
                <a:t>存储实际数据块</a:t>
              </a:r>
            </a:p>
            <a:p>
              <a:pPr marL="342900" lvl="0" indent="-342900" algn="just">
                <a:lnSpc>
                  <a:spcPct val="150000"/>
                </a:lnSpc>
                <a:spcAft>
                  <a:spcPts val="0"/>
                </a:spcAft>
                <a:buFont typeface="Wingdings" panose="05000000000000000000" pitchFamily="2" charset="2"/>
                <a:buChar char=""/>
              </a:pPr>
              <a:r>
                <a:rPr lang="zh-CN" altLang="zh-CN" kern="100" dirty="0">
                  <a:solidFill>
                    <a:schemeClr val="bg1"/>
                  </a:solidFill>
                  <a:cs typeface="Times New Roman" panose="02020603050405020304" pitchFamily="18" charset="0"/>
                </a:rPr>
                <a:t>执行数据块读</a:t>
              </a:r>
              <a:r>
                <a:rPr lang="en-US" altLang="zh-CN" kern="100" dirty="0">
                  <a:solidFill>
                    <a:schemeClr val="bg1"/>
                  </a:solidFill>
                  <a:cs typeface="Times New Roman" panose="02020603050405020304" pitchFamily="18" charset="0"/>
                </a:rPr>
                <a:t>/</a:t>
              </a:r>
              <a:r>
                <a:rPr lang="zh-CN" altLang="zh-CN" kern="100" dirty="0">
                  <a:solidFill>
                    <a:schemeClr val="bg1"/>
                  </a:solidFill>
                  <a:cs typeface="Times New Roman" panose="02020603050405020304" pitchFamily="18" charset="0"/>
                </a:rPr>
                <a:t>写操作</a:t>
              </a:r>
            </a:p>
          </p:txBody>
        </p:sp>
        <p:cxnSp>
          <p:nvCxnSpPr>
            <p:cNvPr id="34" name="连接符: 曲线 33"/>
            <p:cNvCxnSpPr/>
            <p:nvPr/>
          </p:nvCxnSpPr>
          <p:spPr>
            <a:xfrm flipV="1">
              <a:off x="3562066" y="4517409"/>
              <a:ext cx="4215307" cy="586854"/>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4488890" y="2196409"/>
            <a:ext cx="6096000" cy="4276604"/>
            <a:chOff x="4488890" y="2196409"/>
            <a:chExt cx="6096000" cy="4276604"/>
          </a:xfrm>
        </p:grpSpPr>
        <p:sp>
          <p:nvSpPr>
            <p:cNvPr id="36" name="矩形 35"/>
            <p:cNvSpPr/>
            <p:nvPr/>
          </p:nvSpPr>
          <p:spPr>
            <a:xfrm>
              <a:off x="4488890" y="3100551"/>
              <a:ext cx="6096000" cy="3372462"/>
            </a:xfrm>
            <a:prstGeom prst="rect">
              <a:avLst/>
            </a:prstGeom>
            <a:solidFill>
              <a:schemeClr val="tx1">
                <a:lumMod val="65000"/>
                <a:lumOff val="35000"/>
              </a:schemeClr>
            </a:solidFill>
          </p:spPr>
          <p:txBody>
            <a:bodyPr>
              <a:spAutoFit/>
            </a:bodyPr>
            <a:lstStyle/>
            <a:p>
              <a:pPr lvl="0" algn="just">
                <a:lnSpc>
                  <a:spcPct val="150000"/>
                </a:lnSpc>
                <a:spcAft>
                  <a:spcPts val="0"/>
                </a:spcAft>
              </a:pPr>
              <a:r>
                <a:rPr lang="en-US" altLang="zh-CN" kern="100" dirty="0">
                  <a:solidFill>
                    <a:schemeClr val="bg1"/>
                  </a:solidFill>
                  <a:cs typeface="Times New Roman" panose="02020603050405020304" pitchFamily="18" charset="0"/>
                </a:rPr>
                <a:t>Secondary NameNode</a:t>
              </a:r>
            </a:p>
            <a:p>
              <a:pPr lvl="0" algn="just">
                <a:lnSpc>
                  <a:spcPct val="150000"/>
                </a:lnSpc>
                <a:spcAft>
                  <a:spcPts val="0"/>
                </a:spcAft>
              </a:pPr>
              <a:r>
                <a:rPr lang="en-US" altLang="zh-CN" kern="100" dirty="0">
                  <a:solidFill>
                    <a:schemeClr val="bg1"/>
                  </a:solidFill>
                  <a:cs typeface="Times New Roman" panose="02020603050405020304" pitchFamily="18" charset="0"/>
                </a:rPr>
                <a:t>Secondary NameNode</a:t>
              </a:r>
              <a:r>
                <a:rPr lang="zh-CN" altLang="zh-CN" kern="100" dirty="0">
                  <a:solidFill>
                    <a:schemeClr val="bg1"/>
                  </a:solidFill>
                  <a:cs typeface="Times New Roman" panose="02020603050405020304" pitchFamily="18" charset="0"/>
                </a:rPr>
                <a:t>并不是</a:t>
              </a:r>
              <a:r>
                <a:rPr lang="en-US" altLang="zh-CN" kern="100" dirty="0">
                  <a:solidFill>
                    <a:schemeClr val="bg1"/>
                  </a:solidFill>
                  <a:cs typeface="Times New Roman" panose="02020603050405020304" pitchFamily="18" charset="0"/>
                </a:rPr>
                <a:t>NameNode</a:t>
              </a:r>
              <a:r>
                <a:rPr lang="zh-CN" altLang="zh-CN" kern="100" dirty="0">
                  <a:solidFill>
                    <a:schemeClr val="bg1"/>
                  </a:solidFill>
                  <a:cs typeface="Times New Roman" panose="02020603050405020304" pitchFamily="18" charset="0"/>
                </a:rPr>
                <a:t>的热备份（当</a:t>
              </a:r>
              <a:r>
                <a:rPr lang="en-US" altLang="zh-CN" kern="100" dirty="0">
                  <a:solidFill>
                    <a:schemeClr val="bg1"/>
                  </a:solidFill>
                  <a:cs typeface="Times New Roman" panose="02020603050405020304" pitchFamily="18" charset="0"/>
                </a:rPr>
                <a:t>NameNode</a:t>
              </a:r>
              <a:r>
                <a:rPr lang="zh-CN" altLang="zh-CN" kern="100" dirty="0">
                  <a:solidFill>
                    <a:schemeClr val="bg1"/>
                  </a:solidFill>
                  <a:cs typeface="Times New Roman" panose="02020603050405020304" pitchFamily="18" charset="0"/>
                </a:rPr>
                <a:t>挂掉时，并不能马上替换</a:t>
              </a:r>
              <a:r>
                <a:rPr lang="en-US" altLang="zh-CN" kern="100" dirty="0">
                  <a:solidFill>
                    <a:schemeClr val="bg1"/>
                  </a:solidFill>
                  <a:cs typeface="Times New Roman" panose="02020603050405020304" pitchFamily="18" charset="0"/>
                </a:rPr>
                <a:t>NameNode</a:t>
              </a:r>
              <a:r>
                <a:rPr lang="zh-CN" altLang="zh-CN" kern="100" dirty="0">
                  <a:solidFill>
                    <a:schemeClr val="bg1"/>
                  </a:solidFill>
                  <a:cs typeface="Times New Roman" panose="02020603050405020304" pitchFamily="18" charset="0"/>
                </a:rPr>
                <a:t>并提供服务）</a:t>
              </a:r>
            </a:p>
            <a:p>
              <a:pPr marL="342900" lvl="0" indent="-342900" algn="just">
                <a:lnSpc>
                  <a:spcPct val="150000"/>
                </a:lnSpc>
                <a:spcAft>
                  <a:spcPts val="0"/>
                </a:spcAft>
                <a:buFont typeface="Wingdings" panose="05000000000000000000" pitchFamily="2" charset="2"/>
                <a:buChar char=""/>
              </a:pPr>
              <a:r>
                <a:rPr lang="zh-CN" altLang="zh-CN" kern="100" dirty="0">
                  <a:solidFill>
                    <a:schemeClr val="bg1"/>
                  </a:solidFill>
                  <a:cs typeface="Times New Roman" panose="02020603050405020304" pitchFamily="18" charset="0"/>
                </a:rPr>
                <a:t>辅助</a:t>
              </a:r>
              <a:r>
                <a:rPr lang="en-US" altLang="zh-CN" kern="100" dirty="0">
                  <a:solidFill>
                    <a:schemeClr val="bg1"/>
                  </a:solidFill>
                  <a:cs typeface="Times New Roman" panose="02020603050405020304" pitchFamily="18" charset="0"/>
                </a:rPr>
                <a:t>NameNode</a:t>
              </a:r>
              <a:r>
                <a:rPr lang="zh-CN" altLang="zh-CN" kern="100" dirty="0">
                  <a:solidFill>
                    <a:schemeClr val="bg1"/>
                  </a:solidFill>
                  <a:cs typeface="Times New Roman" panose="02020603050405020304" pitchFamily="18" charset="0"/>
                </a:rPr>
                <a:t>，分担其工作量</a:t>
              </a:r>
            </a:p>
            <a:p>
              <a:pPr marL="342900" lvl="0" indent="-342900" algn="just">
                <a:lnSpc>
                  <a:spcPct val="150000"/>
                </a:lnSpc>
                <a:spcAft>
                  <a:spcPts val="0"/>
                </a:spcAft>
                <a:buFont typeface="Wingdings" panose="05000000000000000000" pitchFamily="2" charset="2"/>
                <a:buChar char=""/>
              </a:pPr>
              <a:r>
                <a:rPr lang="zh-CN" altLang="zh-CN" kern="100" dirty="0">
                  <a:solidFill>
                    <a:schemeClr val="bg1"/>
                  </a:solidFill>
                  <a:cs typeface="Times New Roman" panose="02020603050405020304" pitchFamily="18" charset="0"/>
                </a:rPr>
                <a:t>定期合并</a:t>
              </a:r>
              <a:r>
                <a:rPr lang="en-US" altLang="zh-CN" kern="100" dirty="0" err="1">
                  <a:solidFill>
                    <a:schemeClr val="bg1"/>
                  </a:solidFill>
                  <a:cs typeface="Times New Roman" panose="02020603050405020304" pitchFamily="18" charset="0"/>
                </a:rPr>
                <a:t>fsimage</a:t>
              </a:r>
              <a:r>
                <a:rPr lang="zh-CN" altLang="zh-CN" kern="100" dirty="0">
                  <a:solidFill>
                    <a:schemeClr val="bg1"/>
                  </a:solidFill>
                  <a:cs typeface="Times New Roman" panose="02020603050405020304" pitchFamily="18" charset="0"/>
                </a:rPr>
                <a:t>（元数据镜像文件（文件系统的目录树））与</a:t>
              </a:r>
              <a:r>
                <a:rPr lang="en-US" altLang="zh-CN" kern="100" dirty="0" err="1">
                  <a:solidFill>
                    <a:schemeClr val="bg1"/>
                  </a:solidFill>
                  <a:cs typeface="Times New Roman" panose="02020603050405020304" pitchFamily="18" charset="0"/>
                </a:rPr>
                <a:t>fsedits</a:t>
              </a:r>
              <a:r>
                <a:rPr lang="zh-CN" altLang="zh-CN" kern="100" dirty="0">
                  <a:solidFill>
                    <a:schemeClr val="bg1"/>
                  </a:solidFill>
                  <a:cs typeface="Times New Roman" panose="02020603050405020304" pitchFamily="18" charset="0"/>
                </a:rPr>
                <a:t>（元数据的操作日志（针对文件系统做的修改操作记录）），并推送给</a:t>
              </a:r>
              <a:r>
                <a:rPr lang="en-US" altLang="zh-CN" kern="100" dirty="0">
                  <a:solidFill>
                    <a:schemeClr val="bg1"/>
                  </a:solidFill>
                  <a:cs typeface="Times New Roman" panose="02020603050405020304" pitchFamily="18" charset="0"/>
                </a:rPr>
                <a:t>NameNode</a:t>
              </a:r>
              <a:endParaRPr lang="zh-CN" altLang="zh-CN" kern="100" dirty="0">
                <a:solidFill>
                  <a:schemeClr val="bg1"/>
                </a:solidFill>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solidFill>
                    <a:schemeClr val="bg1"/>
                  </a:solidFill>
                  <a:cs typeface="Times New Roman" panose="02020603050405020304" pitchFamily="18" charset="0"/>
                </a:rPr>
                <a:t>在紧急情况下，可辅助恢复</a:t>
              </a:r>
              <a:r>
                <a:rPr lang="en-US" altLang="zh-CN" kern="100" dirty="0">
                  <a:solidFill>
                    <a:schemeClr val="bg1"/>
                  </a:solidFill>
                  <a:cs typeface="Times New Roman" panose="02020603050405020304" pitchFamily="18" charset="0"/>
                </a:rPr>
                <a:t>NameNode</a:t>
              </a:r>
              <a:endParaRPr lang="zh-CN" altLang="zh-CN" kern="100" dirty="0">
                <a:solidFill>
                  <a:schemeClr val="bg1"/>
                </a:solidFill>
                <a:cs typeface="Times New Roman" panose="02020603050405020304" pitchFamily="18" charset="0"/>
              </a:endParaRPr>
            </a:p>
          </p:txBody>
        </p:sp>
        <p:cxnSp>
          <p:nvCxnSpPr>
            <p:cNvPr id="38" name="连接符: 曲线 37"/>
            <p:cNvCxnSpPr/>
            <p:nvPr/>
          </p:nvCxnSpPr>
          <p:spPr>
            <a:xfrm rot="5400000">
              <a:off x="5110343" y="2313477"/>
              <a:ext cx="676445" cy="44230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1317990" cy="584775"/>
          </a:xfrm>
          <a:prstGeom prst="rect">
            <a:avLst/>
          </a:prstGeom>
        </p:spPr>
        <p:txBody>
          <a:bodyPr wrap="none">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HDFS</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6" name="RelativeShape3"/>
          <p:cNvSpPr/>
          <p:nvPr/>
        </p:nvSpPr>
        <p:spPr bwMode="auto">
          <a:xfrm flipH="1">
            <a:off x="1313755" y="3503555"/>
            <a:ext cx="4746934" cy="925855"/>
          </a:xfrm>
          <a:prstGeom prst="homePlate">
            <a:avLst/>
          </a:prstGeom>
          <a:noFill/>
          <a:ln w="19050">
            <a:noFill/>
            <a:round/>
          </a:ln>
        </p:spPr>
        <p:txBody>
          <a:bodyPr vert="horz" wrap="none" lIns="91440" tIns="45720" rIns="91440" bIns="45720" numCol="1" rtlCol="0" anchor="ctr" anchorCtr="1" compatLnSpc="1"/>
          <a:lstStyle/>
          <a:p>
            <a:pPr algn="ct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207717" y="1837065"/>
            <a:ext cx="8074740" cy="3792888"/>
            <a:chOff x="1764165" y="2287441"/>
            <a:chExt cx="8074740" cy="3792888"/>
          </a:xfrm>
        </p:grpSpPr>
        <p:grpSp>
          <p:nvGrpSpPr>
            <p:cNvPr id="9" name="组合 8"/>
            <p:cNvGrpSpPr/>
            <p:nvPr/>
          </p:nvGrpSpPr>
          <p:grpSpPr>
            <a:xfrm>
              <a:off x="3618775" y="2287441"/>
              <a:ext cx="4048850" cy="3792888"/>
              <a:chOff x="3290340" y="1291460"/>
              <a:chExt cx="4563582" cy="4275080"/>
            </a:xfrm>
          </p:grpSpPr>
          <p:sp>
            <p:nvSpPr>
              <p:cNvPr id="11" name="ExtraShape1"/>
              <p:cNvSpPr/>
              <p:nvPr/>
            </p:nvSpPr>
            <p:spPr>
              <a:xfrm>
                <a:off x="6120209" y="1499878"/>
                <a:ext cx="141725" cy="942052"/>
              </a:xfrm>
              <a:custGeom>
                <a:avLst/>
                <a:gdLst>
                  <a:gd name="connsiteX0" fmla="*/ 7144 w 161925"/>
                  <a:gd name="connsiteY0" fmla="*/ 7144 h 1076325"/>
                  <a:gd name="connsiteX1" fmla="*/ 155734 w 161925"/>
                  <a:gd name="connsiteY1" fmla="*/ 7144 h 1076325"/>
                  <a:gd name="connsiteX2" fmla="*/ 155734 w 161925"/>
                  <a:gd name="connsiteY2" fmla="*/ 1070134 h 1076325"/>
                  <a:gd name="connsiteX3" fmla="*/ 7144 w 161925"/>
                  <a:gd name="connsiteY3" fmla="*/ 1070134 h 1076325"/>
                </a:gdLst>
                <a:ahLst/>
                <a:cxnLst>
                  <a:cxn ang="0">
                    <a:pos x="connsiteX0" y="connsiteY0"/>
                  </a:cxn>
                  <a:cxn ang="0">
                    <a:pos x="connsiteX1" y="connsiteY1"/>
                  </a:cxn>
                  <a:cxn ang="0">
                    <a:pos x="connsiteX2" y="connsiteY2"/>
                  </a:cxn>
                  <a:cxn ang="0">
                    <a:pos x="connsiteX3" y="connsiteY3"/>
                  </a:cxn>
                </a:cxnLst>
                <a:rect l="l" t="t" r="r" b="b"/>
                <a:pathLst>
                  <a:path w="161925" h="1076325">
                    <a:moveTo>
                      <a:pt x="7144" y="7144"/>
                    </a:moveTo>
                    <a:lnTo>
                      <a:pt x="155734" y="7144"/>
                    </a:lnTo>
                    <a:lnTo>
                      <a:pt x="155734" y="1070134"/>
                    </a:lnTo>
                    <a:lnTo>
                      <a:pt x="7144" y="1070134"/>
                    </a:lnTo>
                    <a:close/>
                  </a:path>
                </a:pathLst>
              </a:cu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ExtraShape2"/>
              <p:cNvSpPr/>
              <p:nvPr/>
            </p:nvSpPr>
            <p:spPr>
              <a:xfrm>
                <a:off x="5911791" y="1291460"/>
                <a:ext cx="358480" cy="141725"/>
              </a:xfrm>
              <a:custGeom>
                <a:avLst/>
                <a:gdLst>
                  <a:gd name="connsiteX0" fmla="*/ 7144 w 409575"/>
                  <a:gd name="connsiteY0" fmla="*/ 7144 h 161925"/>
                  <a:gd name="connsiteX1" fmla="*/ 404336 w 409575"/>
                  <a:gd name="connsiteY1" fmla="*/ 7144 h 161925"/>
                  <a:gd name="connsiteX2" fmla="*/ 404336 w 409575"/>
                  <a:gd name="connsiteY2" fmla="*/ 155734 h 161925"/>
                  <a:gd name="connsiteX3" fmla="*/ 7144 w 409575"/>
                  <a:gd name="connsiteY3" fmla="*/ 155734 h 161925"/>
                </a:gdLst>
                <a:ahLst/>
                <a:cxnLst>
                  <a:cxn ang="0">
                    <a:pos x="connsiteX0" y="connsiteY0"/>
                  </a:cxn>
                  <a:cxn ang="0">
                    <a:pos x="connsiteX1" y="connsiteY1"/>
                  </a:cxn>
                  <a:cxn ang="0">
                    <a:pos x="connsiteX2" y="connsiteY2"/>
                  </a:cxn>
                  <a:cxn ang="0">
                    <a:pos x="connsiteX3" y="connsiteY3"/>
                  </a:cxn>
                </a:cxnLst>
                <a:rect l="l" t="t" r="r" b="b"/>
                <a:pathLst>
                  <a:path w="409575" h="161925">
                    <a:moveTo>
                      <a:pt x="7144" y="7144"/>
                    </a:moveTo>
                    <a:lnTo>
                      <a:pt x="404336" y="7144"/>
                    </a:lnTo>
                    <a:lnTo>
                      <a:pt x="404336" y="155734"/>
                    </a:lnTo>
                    <a:lnTo>
                      <a:pt x="7144" y="155734"/>
                    </a:lnTo>
                    <a:close/>
                  </a:path>
                </a:pathLst>
              </a:cu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ExtraShape3"/>
              <p:cNvSpPr/>
              <p:nvPr/>
            </p:nvSpPr>
            <p:spPr>
              <a:xfrm>
                <a:off x="5589993" y="3490692"/>
                <a:ext cx="1000409" cy="2075848"/>
              </a:xfrm>
              <a:custGeom>
                <a:avLst/>
                <a:gdLst>
                  <a:gd name="connsiteX0" fmla="*/ 980599 w 1143000"/>
                  <a:gd name="connsiteY0" fmla="*/ 2222659 h 2371725"/>
                  <a:gd name="connsiteX1" fmla="*/ 980599 w 1143000"/>
                  <a:gd name="connsiteY1" fmla="*/ 2142649 h 2371725"/>
                  <a:gd name="connsiteX2" fmla="*/ 832009 w 1143000"/>
                  <a:gd name="connsiteY2" fmla="*/ 2142649 h 2371725"/>
                  <a:gd name="connsiteX3" fmla="*/ 832009 w 1143000"/>
                  <a:gd name="connsiteY3" fmla="*/ 2222659 h 2371725"/>
                  <a:gd name="connsiteX4" fmla="*/ 762476 w 1143000"/>
                  <a:gd name="connsiteY4" fmla="*/ 2222659 h 2371725"/>
                  <a:gd name="connsiteX5" fmla="*/ 762476 w 1143000"/>
                  <a:gd name="connsiteY5" fmla="*/ 7144 h 2371725"/>
                  <a:gd name="connsiteX6" fmla="*/ 613886 w 1143000"/>
                  <a:gd name="connsiteY6" fmla="*/ 7144 h 2371725"/>
                  <a:gd name="connsiteX7" fmla="*/ 613886 w 1143000"/>
                  <a:gd name="connsiteY7" fmla="*/ 2222659 h 2371725"/>
                  <a:gd name="connsiteX8" fmla="*/ 533876 w 1143000"/>
                  <a:gd name="connsiteY8" fmla="*/ 2222659 h 2371725"/>
                  <a:gd name="connsiteX9" fmla="*/ 533876 w 1143000"/>
                  <a:gd name="connsiteY9" fmla="*/ 1149192 h 2371725"/>
                  <a:gd name="connsiteX10" fmla="*/ 385286 w 1143000"/>
                  <a:gd name="connsiteY10" fmla="*/ 1149192 h 2371725"/>
                  <a:gd name="connsiteX11" fmla="*/ 385286 w 1143000"/>
                  <a:gd name="connsiteY11" fmla="*/ 2222659 h 2371725"/>
                  <a:gd name="connsiteX12" fmla="*/ 295751 w 1143000"/>
                  <a:gd name="connsiteY12" fmla="*/ 2222659 h 2371725"/>
                  <a:gd name="connsiteX13" fmla="*/ 295751 w 1143000"/>
                  <a:gd name="connsiteY13" fmla="*/ 2142649 h 2371725"/>
                  <a:gd name="connsiteX14" fmla="*/ 146209 w 1143000"/>
                  <a:gd name="connsiteY14" fmla="*/ 2142649 h 2371725"/>
                  <a:gd name="connsiteX15" fmla="*/ 146209 w 1143000"/>
                  <a:gd name="connsiteY15" fmla="*/ 2222659 h 2371725"/>
                  <a:gd name="connsiteX16" fmla="*/ 7144 w 1143000"/>
                  <a:gd name="connsiteY16" fmla="*/ 2222659 h 2371725"/>
                  <a:gd name="connsiteX17" fmla="*/ 7144 w 1143000"/>
                  <a:gd name="connsiteY17" fmla="*/ 2371249 h 2371725"/>
                  <a:gd name="connsiteX18" fmla="*/ 1139666 w 1143000"/>
                  <a:gd name="connsiteY18" fmla="*/ 2371249 h 2371725"/>
                  <a:gd name="connsiteX19" fmla="*/ 1139666 w 1143000"/>
                  <a:gd name="connsiteY19" fmla="*/ 2222659 h 2371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43000" h="2371725">
                    <a:moveTo>
                      <a:pt x="980599" y="2222659"/>
                    </a:moveTo>
                    <a:lnTo>
                      <a:pt x="980599" y="2142649"/>
                    </a:lnTo>
                    <a:lnTo>
                      <a:pt x="832009" y="2142649"/>
                    </a:lnTo>
                    <a:lnTo>
                      <a:pt x="832009" y="2222659"/>
                    </a:lnTo>
                    <a:lnTo>
                      <a:pt x="762476" y="2222659"/>
                    </a:lnTo>
                    <a:lnTo>
                      <a:pt x="762476" y="7144"/>
                    </a:lnTo>
                    <a:lnTo>
                      <a:pt x="613886" y="7144"/>
                    </a:lnTo>
                    <a:lnTo>
                      <a:pt x="613886" y="2222659"/>
                    </a:lnTo>
                    <a:lnTo>
                      <a:pt x="533876" y="2222659"/>
                    </a:lnTo>
                    <a:lnTo>
                      <a:pt x="533876" y="1149192"/>
                    </a:lnTo>
                    <a:lnTo>
                      <a:pt x="385286" y="1149192"/>
                    </a:lnTo>
                    <a:lnTo>
                      <a:pt x="385286" y="2222659"/>
                    </a:lnTo>
                    <a:lnTo>
                      <a:pt x="295751" y="2222659"/>
                    </a:lnTo>
                    <a:lnTo>
                      <a:pt x="295751" y="2142649"/>
                    </a:lnTo>
                    <a:lnTo>
                      <a:pt x="146209" y="2142649"/>
                    </a:lnTo>
                    <a:lnTo>
                      <a:pt x="146209" y="2222659"/>
                    </a:lnTo>
                    <a:lnTo>
                      <a:pt x="7144" y="2222659"/>
                    </a:lnTo>
                    <a:lnTo>
                      <a:pt x="7144" y="2371249"/>
                    </a:lnTo>
                    <a:lnTo>
                      <a:pt x="1139666" y="2371249"/>
                    </a:lnTo>
                    <a:lnTo>
                      <a:pt x="1139666" y="2222659"/>
                    </a:lnTo>
                    <a:close/>
                  </a:path>
                </a:pathLst>
              </a:cu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ExtraShape4"/>
              <p:cNvSpPr/>
              <p:nvPr/>
            </p:nvSpPr>
            <p:spPr>
              <a:xfrm>
                <a:off x="5920961" y="2491117"/>
                <a:ext cx="141725" cy="942052"/>
              </a:xfrm>
              <a:custGeom>
                <a:avLst/>
                <a:gdLst>
                  <a:gd name="connsiteX0" fmla="*/ 7144 w 161925"/>
                  <a:gd name="connsiteY0" fmla="*/ 7144 h 1076325"/>
                  <a:gd name="connsiteX1" fmla="*/ 155734 w 161925"/>
                  <a:gd name="connsiteY1" fmla="*/ 7144 h 1076325"/>
                  <a:gd name="connsiteX2" fmla="*/ 155734 w 161925"/>
                  <a:gd name="connsiteY2" fmla="*/ 1070134 h 1076325"/>
                  <a:gd name="connsiteX3" fmla="*/ 7144 w 161925"/>
                  <a:gd name="connsiteY3" fmla="*/ 1070134 h 1076325"/>
                </a:gdLst>
                <a:ahLst/>
                <a:cxnLst>
                  <a:cxn ang="0">
                    <a:pos x="connsiteX0" y="connsiteY0"/>
                  </a:cxn>
                  <a:cxn ang="0">
                    <a:pos x="connsiteX1" y="connsiteY1"/>
                  </a:cxn>
                  <a:cxn ang="0">
                    <a:pos x="connsiteX2" y="connsiteY2"/>
                  </a:cxn>
                  <a:cxn ang="0">
                    <a:pos x="connsiteX3" y="connsiteY3"/>
                  </a:cxn>
                </a:cxnLst>
                <a:rect l="l" t="t" r="r" b="b"/>
                <a:pathLst>
                  <a:path w="161925" h="1076325">
                    <a:moveTo>
                      <a:pt x="7144" y="7144"/>
                    </a:moveTo>
                    <a:lnTo>
                      <a:pt x="155734" y="7144"/>
                    </a:lnTo>
                    <a:lnTo>
                      <a:pt x="155734" y="1070134"/>
                    </a:lnTo>
                    <a:lnTo>
                      <a:pt x="7144" y="1070134"/>
                    </a:lnTo>
                    <a:close/>
                  </a:path>
                </a:pathLst>
              </a:cu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ValueShape1"/>
              <p:cNvSpPr/>
              <p:nvPr/>
            </p:nvSpPr>
            <p:spPr bwMode="auto">
              <a:xfrm flipH="1">
                <a:off x="3983444" y="1507739"/>
                <a:ext cx="2079400" cy="925855"/>
              </a:xfrm>
              <a:prstGeom prst="homePlat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lt1"/>
                    </a:solidFill>
                    <a:latin typeface="微软雅黑" panose="020B0503020204020204" pitchFamily="34" charset="-122"/>
                    <a:ea typeface="微软雅黑" panose="020B0503020204020204" pitchFamily="34" charset="-122"/>
                  </a:rPr>
                  <a:t> </a:t>
                </a: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6" name="ValueShape2"/>
              <p:cNvSpPr/>
              <p:nvPr/>
            </p:nvSpPr>
            <p:spPr bwMode="auto">
              <a:xfrm>
                <a:off x="6131311" y="2505883"/>
                <a:ext cx="1722611" cy="925855"/>
              </a:xfrm>
              <a:prstGeom prst="homePlat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7" name="ValueShape3"/>
              <p:cNvSpPr/>
              <p:nvPr/>
            </p:nvSpPr>
            <p:spPr bwMode="auto">
              <a:xfrm flipH="1">
                <a:off x="3290340" y="3503555"/>
                <a:ext cx="2770348" cy="925855"/>
              </a:xfrm>
              <a:prstGeom prst="homePlat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7994045" y="3347473"/>
              <a:ext cx="1844860" cy="523220"/>
            </a:xfrm>
            <a:prstGeom prst="rect">
              <a:avLst/>
            </a:prstGeom>
            <a:noFill/>
          </p:spPr>
          <p:txBody>
            <a:bodyPr wrap="square" rtlCol="0">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pitchFamily="34" charset="-122"/>
                  <a:ea typeface="微软雅黑" panose="020B0503020204020204" pitchFamily="34" charset="-122"/>
                  <a:cs typeface="Segoe UI Light" panose="020B0502040204020203" pitchFamily="34" charset="0"/>
                </a:defRPr>
              </a:lvl1pPr>
            </a:lstStyle>
            <a:p>
              <a:r>
                <a:rPr lang="zh-CN" altLang="en-US" dirty="0">
                  <a:latin typeface="微软雅黑" panose="020B0503020204020204" pitchFamily="34" charset="-122"/>
                  <a:ea typeface="微软雅黑" panose="020B0503020204020204" pitchFamily="34" charset="-122"/>
                </a:rPr>
                <a:t>数据管理</a:t>
              </a:r>
            </a:p>
          </p:txBody>
        </p:sp>
        <p:sp>
          <p:nvSpPr>
            <p:cNvPr id="26" name="文本框 25"/>
            <p:cNvSpPr txBox="1"/>
            <p:nvPr/>
          </p:nvSpPr>
          <p:spPr>
            <a:xfrm>
              <a:off x="2122107" y="2473943"/>
              <a:ext cx="1844860" cy="523220"/>
            </a:xfrm>
            <a:prstGeom prst="rect">
              <a:avLst/>
            </a:prstGeom>
            <a:noFill/>
          </p:spPr>
          <p:txBody>
            <a:bodyPr wrap="square" rtlCol="0">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pitchFamily="34" charset="-122"/>
                  <a:ea typeface="微软雅黑" panose="020B0503020204020204" pitchFamily="34" charset="-122"/>
                  <a:cs typeface="Segoe UI Light" panose="020B0502040204020203" pitchFamily="34" charset="0"/>
                </a:defRPr>
              </a:lvl1pPr>
            </a:lstStyle>
            <a:p>
              <a:pPr algn="r"/>
              <a:r>
                <a:rPr lang="zh-CN" altLang="en-US" dirty="0">
                  <a:latin typeface="微软雅黑" panose="020B0503020204020204" pitchFamily="34" charset="-122"/>
                  <a:ea typeface="微软雅黑" panose="020B0503020204020204" pitchFamily="34" charset="-122"/>
                </a:rPr>
                <a:t>数据存储</a:t>
              </a:r>
            </a:p>
          </p:txBody>
        </p:sp>
        <p:sp>
          <p:nvSpPr>
            <p:cNvPr id="29" name="文本框 28"/>
            <p:cNvSpPr txBox="1"/>
            <p:nvPr/>
          </p:nvSpPr>
          <p:spPr>
            <a:xfrm>
              <a:off x="1764165" y="4238619"/>
              <a:ext cx="1844860" cy="523220"/>
            </a:xfrm>
            <a:prstGeom prst="rect">
              <a:avLst/>
            </a:prstGeom>
            <a:noFill/>
          </p:spPr>
          <p:txBody>
            <a:bodyPr wrap="square" rtlCol="0">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pitchFamily="34" charset="-122"/>
                  <a:ea typeface="微软雅黑" panose="020B0503020204020204" pitchFamily="34" charset="-122"/>
                  <a:cs typeface="Segoe UI Light" panose="020B0502040204020203" pitchFamily="34" charset="0"/>
                </a:defRPr>
              </a:lvl1pPr>
            </a:lstStyle>
            <a:p>
              <a:pPr algn="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操作</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4221027"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数据存储</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异构存储</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(1)</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80418" y="3766170"/>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2" name="矩形 1"/>
          <p:cNvSpPr/>
          <p:nvPr/>
        </p:nvSpPr>
        <p:spPr>
          <a:xfrm>
            <a:off x="7260698" y="1639773"/>
            <a:ext cx="4292131" cy="1701748"/>
          </a:xfrm>
          <a:prstGeom prst="rect">
            <a:avLst/>
          </a:prstGeom>
        </p:spPr>
        <p:txBody>
          <a:bodyPr wrap="square">
            <a:spAutoFit/>
          </a:bodyPr>
          <a:lstStyle/>
          <a:p>
            <a:pPr indent="266700" algn="just">
              <a:lnSpc>
                <a:spcPct val="1500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HDFS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的目标之一是实现即使在出现故障时也能可靠地存储数据，</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HDFS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将数据块（</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block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）作为一个存储单元，每个数据块的默认存储单位是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128M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 name="矩形 4"/>
          <p:cNvSpPr/>
          <p:nvPr/>
        </p:nvSpPr>
        <p:spPr>
          <a:xfrm>
            <a:off x="701633" y="4397109"/>
            <a:ext cx="10703166" cy="2117246"/>
          </a:xfrm>
          <a:prstGeom prst="rect">
            <a:avLst/>
          </a:prstGeom>
        </p:spPr>
        <p:txBody>
          <a:bodyPr wrap="square">
            <a:spAutoFit/>
          </a:bodyPr>
          <a:lstStyle/>
          <a:p>
            <a:pPr>
              <a:lnSpc>
                <a:spcPct val="150000"/>
              </a:lnSpc>
            </a:pPr>
            <a:r>
              <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Hadoop </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从 </a:t>
            </a:r>
            <a:r>
              <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2.4 </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后开始支持异构存储，异构存储是为了解决爆炸式的存储容量增长以及计算能力增长所带来的数据存储需求，一份数据热数据在经历计算产生出新的数据，那么原始数据有可能变为冷数据，随着数据不断增长差异化存储变的非常迫切，需要经常被计算或者读取的热数据为了保证性能需要存储在高速存储设备上，当一些数据变为冷数据后不经常会用到的数据会变为归档数据，可以使用大容量性能要差一些的存储设备来存储来减少存储成本，</a:t>
            </a:r>
            <a:r>
              <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HDFS </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可以按照一定的规则来存储这些数据，具体架构如下：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33" y="1207692"/>
            <a:ext cx="6267450" cy="3028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4221027"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数据存储</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异构存储</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(2)</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80418" y="3766170"/>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5114150" y="-91534"/>
            <a:ext cx="7093527" cy="7300373"/>
          </a:xfrm>
          <a:prstGeom prst="rect">
            <a:avLst/>
          </a:prstGeom>
          <a:noFill/>
          <a:ln>
            <a:noFill/>
          </a:ln>
        </p:spPr>
      </p:pic>
      <p:sp>
        <p:nvSpPr>
          <p:cNvPr id="5" name="矩形 4"/>
          <p:cNvSpPr/>
          <p:nvPr/>
        </p:nvSpPr>
        <p:spPr>
          <a:xfrm>
            <a:off x="522687" y="1844499"/>
            <a:ext cx="4185314" cy="3743782"/>
          </a:xfrm>
          <a:prstGeom prst="rect">
            <a:avLst/>
          </a:prstGeom>
        </p:spPr>
        <p:txBody>
          <a:bodyPr wrap="square">
            <a:spAutoFit/>
          </a:bodyPr>
          <a:lstStyle/>
          <a:p>
            <a:pPr indent="127000" algn="just">
              <a:lnSpc>
                <a:spcPct val="150000"/>
              </a:lnSpc>
              <a:spcAft>
                <a:spcPts val="0"/>
              </a:spcAft>
            </a:pPr>
            <a:r>
              <a:rPr lang="zh-CN" altLang="zh-CN" sz="1600" kern="100" dirty="0">
                <a:latin typeface="+mn-ea"/>
                <a:cs typeface="Times New Roman" panose="02020603050405020304" pitchFamily="18" charset="0"/>
              </a:rPr>
              <a:t>异构存储的基本步骤分为以下</a:t>
            </a:r>
            <a:r>
              <a:rPr lang="en-US" altLang="zh-CN" sz="1600" kern="100" dirty="0">
                <a:latin typeface="+mn-ea"/>
                <a:cs typeface="Times New Roman" panose="02020603050405020304" pitchFamily="18" charset="0"/>
              </a:rPr>
              <a:t>3</a:t>
            </a:r>
            <a:r>
              <a:rPr lang="zh-CN" altLang="zh-CN" sz="1600" kern="100" dirty="0">
                <a:latin typeface="+mn-ea"/>
                <a:cs typeface="Times New Roman" panose="02020603050405020304" pitchFamily="18" charset="0"/>
              </a:rPr>
              <a:t>步：</a:t>
            </a:r>
          </a:p>
          <a:p>
            <a:pPr marL="742950" lvl="1" indent="-285750" algn="just">
              <a:lnSpc>
                <a:spcPct val="150000"/>
              </a:lnSpc>
              <a:spcAft>
                <a:spcPts val="0"/>
              </a:spcAft>
              <a:buFont typeface="Wingdings" panose="05000000000000000000" pitchFamily="2" charset="2"/>
              <a:buChar char=""/>
            </a:pPr>
            <a:r>
              <a:rPr lang="en-US" altLang="zh-CN" sz="1600" kern="100" dirty="0">
                <a:latin typeface="+mn-ea"/>
                <a:cs typeface="Times New Roman" panose="02020603050405020304" pitchFamily="18" charset="0"/>
              </a:rPr>
              <a:t>DataNode</a:t>
            </a:r>
            <a:r>
              <a:rPr lang="zh-CN" altLang="zh-CN" sz="1600" kern="100" dirty="0">
                <a:latin typeface="+mn-ea"/>
                <a:cs typeface="Times New Roman" panose="02020603050405020304" pitchFamily="18" charset="0"/>
              </a:rPr>
              <a:t>通过心跳汇报自身数据存储目录的</a:t>
            </a:r>
            <a:r>
              <a:rPr lang="en-US" altLang="zh-CN" sz="1600" kern="100" dirty="0">
                <a:latin typeface="+mn-ea"/>
                <a:cs typeface="Times New Roman" panose="02020603050405020304" pitchFamily="18" charset="0"/>
              </a:rPr>
              <a:t>StorageType</a:t>
            </a:r>
            <a:r>
              <a:rPr lang="zh-CN" altLang="zh-CN" sz="1600" kern="100" dirty="0">
                <a:latin typeface="+mn-ea"/>
                <a:cs typeface="Times New Roman" panose="02020603050405020304" pitchFamily="18" charset="0"/>
              </a:rPr>
              <a:t>给</a:t>
            </a:r>
            <a:r>
              <a:rPr lang="en-US" altLang="zh-CN" sz="1600" kern="100" dirty="0">
                <a:latin typeface="+mn-ea"/>
                <a:cs typeface="Times New Roman" panose="02020603050405020304" pitchFamily="18" charset="0"/>
              </a:rPr>
              <a:t>NameNode</a:t>
            </a:r>
          </a:p>
          <a:p>
            <a:pPr marL="742950" lvl="1" indent="-285750" algn="just">
              <a:lnSpc>
                <a:spcPct val="150000"/>
              </a:lnSpc>
              <a:spcAft>
                <a:spcPts val="0"/>
              </a:spcAft>
              <a:buFont typeface="Wingdings" panose="05000000000000000000" pitchFamily="2" charset="2"/>
              <a:buChar char=""/>
            </a:pPr>
            <a:endParaRPr lang="zh-CN" altLang="zh-CN" sz="1600" kern="100" dirty="0">
              <a:latin typeface="+mn-ea"/>
              <a:cs typeface="Times New Roman" panose="02020603050405020304" pitchFamily="18" charset="0"/>
            </a:endParaRPr>
          </a:p>
          <a:p>
            <a:pPr marL="742950" lvl="1" indent="-285750" algn="just">
              <a:lnSpc>
                <a:spcPct val="150000"/>
              </a:lnSpc>
              <a:spcAft>
                <a:spcPts val="0"/>
              </a:spcAft>
              <a:buFont typeface="Wingdings" panose="05000000000000000000" pitchFamily="2" charset="2"/>
              <a:buChar char=""/>
            </a:pPr>
            <a:r>
              <a:rPr lang="zh-CN" altLang="zh-CN" sz="1600" kern="100" dirty="0">
                <a:latin typeface="+mn-ea"/>
                <a:cs typeface="Times New Roman" panose="02020603050405020304" pitchFamily="18" charset="0"/>
              </a:rPr>
              <a:t>随后</a:t>
            </a:r>
            <a:r>
              <a:rPr lang="en-US" altLang="zh-CN" sz="1600" kern="100" dirty="0">
                <a:latin typeface="+mn-ea"/>
                <a:cs typeface="Times New Roman" panose="02020603050405020304" pitchFamily="18" charset="0"/>
              </a:rPr>
              <a:t>NameNode</a:t>
            </a:r>
            <a:r>
              <a:rPr lang="zh-CN" altLang="zh-CN" sz="1600" kern="100" dirty="0">
                <a:latin typeface="+mn-ea"/>
                <a:cs typeface="Times New Roman" panose="02020603050405020304" pitchFamily="18" charset="0"/>
              </a:rPr>
              <a:t>进行汇总并更新集群内各个节点的存储类型情况</a:t>
            </a:r>
            <a:endParaRPr lang="en-US" altLang="zh-CN" sz="1600" kern="100" dirty="0">
              <a:latin typeface="+mn-ea"/>
              <a:cs typeface="Times New Roman" panose="02020603050405020304" pitchFamily="18" charset="0"/>
            </a:endParaRPr>
          </a:p>
          <a:p>
            <a:pPr marL="742950" lvl="1" indent="-285750" algn="just">
              <a:lnSpc>
                <a:spcPct val="150000"/>
              </a:lnSpc>
              <a:spcAft>
                <a:spcPts val="0"/>
              </a:spcAft>
              <a:buFont typeface="Wingdings" panose="05000000000000000000" pitchFamily="2" charset="2"/>
              <a:buChar char=""/>
            </a:pPr>
            <a:endParaRPr lang="zh-CN" altLang="zh-CN" sz="1600" kern="100" dirty="0">
              <a:latin typeface="+mn-ea"/>
              <a:cs typeface="Times New Roman" panose="02020603050405020304" pitchFamily="18" charset="0"/>
            </a:endParaRPr>
          </a:p>
          <a:p>
            <a:pPr marL="742950" lvl="1" indent="-285750" algn="just">
              <a:lnSpc>
                <a:spcPct val="150000"/>
              </a:lnSpc>
              <a:spcAft>
                <a:spcPts val="0"/>
              </a:spcAft>
              <a:buFont typeface="Wingdings" panose="05000000000000000000" pitchFamily="2" charset="2"/>
              <a:buChar char=""/>
            </a:pPr>
            <a:r>
              <a:rPr lang="zh-CN" altLang="zh-CN" sz="1600" kern="100" dirty="0">
                <a:latin typeface="+mn-ea"/>
                <a:cs typeface="Times New Roman" panose="02020603050405020304" pitchFamily="18" charset="0"/>
              </a:rPr>
              <a:t>待存储文件根据自身设定的存储策略信息向</a:t>
            </a:r>
            <a:r>
              <a:rPr lang="en-US" altLang="zh-CN" sz="1600" kern="100" dirty="0">
                <a:latin typeface="+mn-ea"/>
                <a:cs typeface="Times New Roman" panose="02020603050405020304" pitchFamily="18" charset="0"/>
              </a:rPr>
              <a:t>NameNode</a:t>
            </a:r>
            <a:r>
              <a:rPr lang="zh-CN" altLang="zh-CN" sz="1600" kern="100" dirty="0">
                <a:latin typeface="+mn-ea"/>
                <a:cs typeface="Times New Roman" panose="02020603050405020304" pitchFamily="18" charset="0"/>
              </a:rPr>
              <a:t>请求拥有此类型存储介质的</a:t>
            </a:r>
            <a:r>
              <a:rPr lang="en-US" altLang="zh-CN" sz="1600" kern="100" dirty="0">
                <a:latin typeface="+mn-ea"/>
                <a:cs typeface="Times New Roman" panose="02020603050405020304" pitchFamily="18" charset="0"/>
              </a:rPr>
              <a:t>DataNode</a:t>
            </a:r>
            <a:r>
              <a:rPr lang="zh-CN" altLang="zh-CN" sz="1600" kern="100" dirty="0">
                <a:latin typeface="+mn-ea"/>
                <a:cs typeface="Times New Roman" panose="02020603050405020304" pitchFamily="18" charset="0"/>
              </a:rPr>
              <a:t>作为候选节点</a:t>
            </a:r>
            <a:endParaRPr lang="zh-CN" altLang="zh-CN" sz="1600" kern="100" dirty="0">
              <a:effectLst/>
              <a:latin typeface="+mn-ea"/>
              <a:cs typeface="Times New Roman" panose="02020603050405020304" pitchFamily="18" charset="0"/>
            </a:endParaRPr>
          </a:p>
        </p:txBody>
      </p:sp>
      <p:sp>
        <p:nvSpPr>
          <p:cNvPr id="6" name="矩形 5"/>
          <p:cNvSpPr/>
          <p:nvPr/>
        </p:nvSpPr>
        <p:spPr>
          <a:xfrm>
            <a:off x="2709081" y="2293804"/>
            <a:ext cx="484495" cy="3343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2144323" y="843174"/>
            <a:ext cx="7417559" cy="5171651"/>
            <a:chOff x="2374709" y="1223897"/>
            <a:chExt cx="7417559" cy="5171651"/>
          </a:xfrm>
        </p:grpSpPr>
        <p:sp>
          <p:nvSpPr>
            <p:cNvPr id="12" name="矩形 11"/>
            <p:cNvSpPr/>
            <p:nvPr/>
          </p:nvSpPr>
          <p:spPr>
            <a:xfrm>
              <a:off x="2374709" y="1223897"/>
              <a:ext cx="7417559" cy="5171651"/>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3" name="文本框 12"/>
            <p:cNvSpPr txBox="1"/>
            <p:nvPr/>
          </p:nvSpPr>
          <p:spPr>
            <a:xfrm>
              <a:off x="2615344" y="1315354"/>
              <a:ext cx="6987654" cy="1294970"/>
            </a:xfrm>
            <a:prstGeom prst="rect">
              <a:avLst/>
            </a:prstGeom>
            <a:noFill/>
          </p:spPr>
          <p:txBody>
            <a:bodyPr wrap="square" rtlCol="0">
              <a:spAutoFit/>
            </a:bodyPr>
            <a:lstStyle/>
            <a:p>
              <a:pPr>
                <a:lnSpc>
                  <a:spcPct val="150000"/>
                </a:lnSpc>
              </a:pPr>
              <a:r>
                <a:rPr lang="zh-CN" altLang="en-US" dirty="0">
                  <a:solidFill>
                    <a:schemeClr val="bg1"/>
                  </a:solidFill>
                </a:rPr>
                <a:t>心跳机制：客户端每隔几分钟发送一个固定信息给服务端，服务端收到后回复一个固定信息如果服务端几分钟内没有收到客户端信息则视客户端断开。</a:t>
              </a:r>
            </a:p>
          </p:txBody>
        </p:sp>
        <p:sp>
          <p:nvSpPr>
            <p:cNvPr id="14" name="文本框 13"/>
            <p:cNvSpPr txBox="1"/>
            <p:nvPr/>
          </p:nvSpPr>
          <p:spPr>
            <a:xfrm>
              <a:off x="2615344" y="2800249"/>
              <a:ext cx="6883498" cy="3372462"/>
            </a:xfrm>
            <a:prstGeom prst="rect">
              <a:avLst/>
            </a:prstGeom>
            <a:noFill/>
          </p:spPr>
          <p:txBody>
            <a:bodyPr wrap="square" rtlCol="0">
              <a:spAutoFit/>
            </a:bodyPr>
            <a:lstStyle/>
            <a:p>
              <a:pPr>
                <a:lnSpc>
                  <a:spcPct val="150000"/>
                </a:lnSpc>
              </a:pPr>
              <a:r>
                <a:rPr lang="en-US" altLang="zh-CN" dirty="0">
                  <a:solidFill>
                    <a:schemeClr val="bg1"/>
                  </a:solidFill>
                </a:rPr>
                <a:t>HDFS</a:t>
              </a:r>
              <a:r>
                <a:rPr lang="zh-CN" altLang="en-US" dirty="0">
                  <a:solidFill>
                    <a:schemeClr val="bg1"/>
                  </a:solidFill>
                </a:rPr>
                <a:t>心跳机制：</a:t>
              </a:r>
              <a:r>
                <a:rPr lang="en-US" altLang="zh-CN" dirty="0">
                  <a:solidFill>
                    <a:schemeClr val="bg1"/>
                  </a:solidFill>
                </a:rPr>
                <a:t>1</a:t>
              </a:r>
              <a:r>
                <a:rPr lang="zh-CN" altLang="en-US" dirty="0">
                  <a:solidFill>
                    <a:schemeClr val="bg1"/>
                  </a:solidFill>
                </a:rPr>
                <a:t>）</a:t>
              </a:r>
              <a:r>
                <a:rPr lang="en-US" altLang="zh-CN" dirty="0">
                  <a:solidFill>
                    <a:schemeClr val="bg1"/>
                  </a:solidFill>
                </a:rPr>
                <a:t>NameNode</a:t>
              </a:r>
              <a:r>
                <a:rPr lang="zh-CN" altLang="en-US" dirty="0">
                  <a:solidFill>
                    <a:schemeClr val="bg1"/>
                  </a:solidFill>
                </a:rPr>
                <a:t>启动时会开启一个</a:t>
              </a:r>
              <a:r>
                <a:rPr lang="en-US" altLang="zh-CN" dirty="0">
                  <a:solidFill>
                    <a:schemeClr val="bg1"/>
                  </a:solidFill>
                </a:rPr>
                <a:t>IPC</a:t>
              </a:r>
              <a:r>
                <a:rPr lang="zh-CN" altLang="en-US" dirty="0">
                  <a:solidFill>
                    <a:schemeClr val="bg1"/>
                  </a:solidFill>
                </a:rPr>
                <a:t>服务，等待</a:t>
              </a:r>
              <a:r>
                <a:rPr lang="en-US" altLang="zh-CN" dirty="0">
                  <a:solidFill>
                    <a:schemeClr val="bg1"/>
                  </a:solidFill>
                </a:rPr>
                <a:t>DataNode</a:t>
              </a:r>
              <a:r>
                <a:rPr lang="zh-CN" altLang="en-US" dirty="0">
                  <a:solidFill>
                    <a:schemeClr val="bg1"/>
                  </a:solidFill>
                </a:rPr>
                <a:t>连接</a:t>
              </a:r>
              <a:endParaRPr lang="en-US" altLang="zh-CN" dirty="0">
                <a:solidFill>
                  <a:schemeClr val="bg1"/>
                </a:solidFill>
              </a:endParaRPr>
            </a:p>
            <a:p>
              <a:pPr>
                <a:lnSpc>
                  <a:spcPct val="150000"/>
                </a:lnSpc>
              </a:pPr>
              <a:r>
                <a:rPr lang="en-US" altLang="zh-CN" dirty="0">
                  <a:solidFill>
                    <a:schemeClr val="bg1"/>
                  </a:solidFill>
                </a:rPr>
                <a:t>2</a:t>
              </a:r>
              <a:r>
                <a:rPr lang="zh-CN" altLang="en-US" dirty="0">
                  <a:solidFill>
                    <a:schemeClr val="bg1"/>
                  </a:solidFill>
                </a:rPr>
                <a:t>）</a:t>
              </a:r>
              <a:r>
                <a:rPr lang="en-US" altLang="zh-CN" dirty="0">
                  <a:solidFill>
                    <a:schemeClr val="bg1"/>
                  </a:solidFill>
                </a:rPr>
                <a:t>DataNode</a:t>
              </a:r>
              <a:r>
                <a:rPr lang="zh-CN" altLang="en-US" dirty="0">
                  <a:solidFill>
                    <a:schemeClr val="bg1"/>
                  </a:solidFill>
                </a:rPr>
                <a:t>启动后，会主动链接</a:t>
              </a:r>
              <a:r>
                <a:rPr lang="en-US" altLang="zh-CN" dirty="0">
                  <a:solidFill>
                    <a:schemeClr val="bg1"/>
                  </a:solidFill>
                </a:rPr>
                <a:t>IPC</a:t>
              </a:r>
              <a:r>
                <a:rPr lang="zh-CN" altLang="en-US" dirty="0">
                  <a:solidFill>
                    <a:schemeClr val="bg1"/>
                  </a:solidFill>
                </a:rPr>
                <a:t>服务，并且每隔</a:t>
              </a:r>
              <a:r>
                <a:rPr lang="en-US" altLang="zh-CN" dirty="0">
                  <a:solidFill>
                    <a:schemeClr val="bg1"/>
                  </a:solidFill>
                </a:rPr>
                <a:t>3</a:t>
              </a:r>
              <a:r>
                <a:rPr lang="zh-CN" altLang="en-US" dirty="0">
                  <a:solidFill>
                    <a:schemeClr val="bg1"/>
                  </a:solidFill>
                </a:rPr>
                <a:t>秒链接一次，这个时间是可以调整的，设置</a:t>
              </a:r>
              <a:r>
                <a:rPr lang="en-US" altLang="zh-CN" dirty="0">
                  <a:solidFill>
                    <a:schemeClr val="bg1"/>
                  </a:solidFill>
                </a:rPr>
                <a:t>heartbeat</a:t>
              </a:r>
              <a:r>
                <a:rPr lang="zh-CN" altLang="en-US" dirty="0">
                  <a:solidFill>
                    <a:schemeClr val="bg1"/>
                  </a:solidFill>
                </a:rPr>
                <a:t>。</a:t>
              </a:r>
              <a:r>
                <a:rPr lang="en-US" altLang="zh-CN" dirty="0">
                  <a:solidFill>
                    <a:schemeClr val="bg1"/>
                  </a:solidFill>
                </a:rPr>
                <a:t>DataNode</a:t>
              </a:r>
              <a:r>
                <a:rPr lang="zh-CN" altLang="en-US" dirty="0">
                  <a:solidFill>
                    <a:schemeClr val="bg1"/>
                  </a:solidFill>
                </a:rPr>
                <a:t>通过心跳给</a:t>
              </a:r>
              <a:r>
                <a:rPr lang="en-US" altLang="zh-CN" dirty="0">
                  <a:solidFill>
                    <a:schemeClr val="bg1"/>
                  </a:solidFill>
                </a:rPr>
                <a:t>NameNode</a:t>
              </a:r>
              <a:r>
                <a:rPr lang="zh-CN" altLang="en-US" dirty="0">
                  <a:solidFill>
                    <a:schemeClr val="bg1"/>
                  </a:solidFill>
                </a:rPr>
                <a:t>汇报自己信息，</a:t>
              </a:r>
              <a:r>
                <a:rPr lang="en-US" altLang="zh-CN" dirty="0">
                  <a:solidFill>
                    <a:schemeClr val="bg1"/>
                  </a:solidFill>
                </a:rPr>
                <a:t>NameNode</a:t>
              </a:r>
              <a:r>
                <a:rPr lang="zh-CN" altLang="en-US" dirty="0">
                  <a:solidFill>
                    <a:schemeClr val="bg1"/>
                  </a:solidFill>
                </a:rPr>
                <a:t>通过心跳下达命令</a:t>
              </a:r>
              <a:endParaRPr lang="en-US" altLang="zh-CN" dirty="0">
                <a:solidFill>
                  <a:schemeClr val="bg1"/>
                </a:solidFill>
              </a:endParaRPr>
            </a:p>
            <a:p>
              <a:pPr>
                <a:lnSpc>
                  <a:spcPct val="150000"/>
                </a:lnSpc>
              </a:pPr>
              <a:r>
                <a:rPr lang="en-US" altLang="zh-CN" dirty="0">
                  <a:solidFill>
                    <a:schemeClr val="bg1"/>
                  </a:solidFill>
                </a:rPr>
                <a:t>3</a:t>
              </a:r>
              <a:r>
                <a:rPr lang="zh-CN" altLang="en-US" dirty="0">
                  <a:solidFill>
                    <a:schemeClr val="bg1"/>
                  </a:solidFill>
                </a:rPr>
                <a:t>）</a:t>
              </a:r>
              <a:r>
                <a:rPr lang="en-US" altLang="zh-CN" dirty="0">
                  <a:solidFill>
                    <a:schemeClr val="bg1"/>
                  </a:solidFill>
                </a:rPr>
                <a:t>NameNode</a:t>
              </a:r>
              <a:r>
                <a:rPr lang="zh-CN" altLang="en-US" dirty="0">
                  <a:solidFill>
                    <a:schemeClr val="bg1"/>
                  </a:solidFill>
                </a:rPr>
                <a:t>通过心跳得知</a:t>
              </a:r>
              <a:r>
                <a:rPr lang="en-US" altLang="zh-CN" dirty="0">
                  <a:solidFill>
                    <a:schemeClr val="bg1"/>
                  </a:solidFill>
                </a:rPr>
                <a:t>DataNode</a:t>
              </a:r>
              <a:r>
                <a:rPr lang="zh-CN" altLang="en-US" dirty="0">
                  <a:solidFill>
                    <a:schemeClr val="bg1"/>
                  </a:solidFill>
                </a:rPr>
                <a:t>状态，</a:t>
              </a:r>
              <a:r>
                <a:rPr lang="en-US" altLang="zh-CN" dirty="0">
                  <a:solidFill>
                    <a:schemeClr val="bg1"/>
                  </a:solidFill>
                </a:rPr>
                <a:t>Resourcemanager</a:t>
              </a:r>
              <a:r>
                <a:rPr lang="zh-CN" altLang="en-US" dirty="0">
                  <a:solidFill>
                    <a:schemeClr val="bg1"/>
                  </a:solidFill>
                </a:rPr>
                <a:t>通过心跳得知</a:t>
              </a:r>
              <a:r>
                <a:rPr lang="en-US" altLang="zh-CN" dirty="0">
                  <a:solidFill>
                    <a:schemeClr val="bg1"/>
                  </a:solidFill>
                </a:rPr>
                <a:t>NodeManager</a:t>
              </a:r>
              <a:r>
                <a:rPr lang="zh-CN" altLang="en-US" dirty="0">
                  <a:solidFill>
                    <a:schemeClr val="bg1"/>
                  </a:solidFill>
                </a:rPr>
                <a:t>状态</a:t>
              </a:r>
              <a:endParaRPr lang="en-US" altLang="zh-CN" dirty="0">
                <a:solidFill>
                  <a:schemeClr val="bg1"/>
                </a:solidFill>
              </a:endParaRPr>
            </a:p>
            <a:p>
              <a:pPr>
                <a:lnSpc>
                  <a:spcPct val="150000"/>
                </a:lnSpc>
              </a:pPr>
              <a:r>
                <a:rPr lang="en-US" altLang="zh-CN" dirty="0">
                  <a:solidFill>
                    <a:schemeClr val="bg1"/>
                  </a:solidFill>
                </a:rPr>
                <a:t>4</a:t>
              </a:r>
              <a:r>
                <a:rPr lang="zh-CN" altLang="en-US" dirty="0">
                  <a:solidFill>
                    <a:schemeClr val="bg1"/>
                  </a:solidFill>
                </a:rPr>
                <a:t>）当</a:t>
              </a:r>
              <a:r>
                <a:rPr lang="en-US" altLang="zh-CN" dirty="0">
                  <a:solidFill>
                    <a:schemeClr val="bg1"/>
                  </a:solidFill>
                </a:rPr>
                <a:t>master</a:t>
              </a:r>
              <a:r>
                <a:rPr lang="zh-CN" altLang="en-US" dirty="0">
                  <a:solidFill>
                    <a:schemeClr val="bg1"/>
                  </a:solidFill>
                </a:rPr>
                <a:t>长时间没有收到</a:t>
              </a:r>
              <a:r>
                <a:rPr lang="en-US" altLang="zh-CN" dirty="0">
                  <a:solidFill>
                    <a:schemeClr val="bg1"/>
                  </a:solidFill>
                </a:rPr>
                <a:t>slave</a:t>
              </a:r>
              <a:r>
                <a:rPr lang="zh-CN" altLang="en-US" dirty="0">
                  <a:solidFill>
                    <a:schemeClr val="bg1"/>
                  </a:solidFill>
                </a:rPr>
                <a:t>信息时，就认为</a:t>
              </a:r>
              <a:r>
                <a:rPr lang="en-US" altLang="zh-CN" dirty="0">
                  <a:solidFill>
                    <a:schemeClr val="bg1"/>
                  </a:solidFill>
                </a:rPr>
                <a:t>slave</a:t>
              </a:r>
              <a:r>
                <a:rPr lang="zh-CN" altLang="en-US" dirty="0">
                  <a:solidFill>
                    <a:schemeClr val="bg1"/>
                  </a:solidFill>
                </a:rPr>
                <a:t>挂掉了。</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4221027"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数据存储</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内存存储</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(1)</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80418" y="3766170"/>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4" name="矩形 3"/>
          <p:cNvSpPr/>
          <p:nvPr/>
        </p:nvSpPr>
        <p:spPr>
          <a:xfrm>
            <a:off x="891653" y="1622351"/>
            <a:ext cx="10777181" cy="1704569"/>
          </a:xfrm>
          <a:prstGeom prst="rect">
            <a:avLst/>
          </a:prstGeom>
        </p:spPr>
        <p:txBody>
          <a:bodyPr wrap="square">
            <a:spAutoFit/>
          </a:bodyPr>
          <a:lstStyle/>
          <a:p>
            <a:pPr indent="266700" algn="just">
              <a:lnSpc>
                <a:spcPct val="150000"/>
              </a:lnSpc>
            </a:pPr>
            <a:r>
              <a:rPr lang="zh-CN" altLang="zh-CN" dirty="0">
                <a:latin typeface="Times New Roman" panose="02020603050405020304" pitchFamily="18" charset="0"/>
                <a:ea typeface="宋体" panose="02010600030101010101" pitchFamily="2" charset="-122"/>
                <a:cs typeface="Times New Roman" panose="02020603050405020304" pitchFamily="18" charset="0"/>
              </a:rPr>
              <a:t>内存存储作为异构存储的一种方式，是其中最快的策略，对待即时使用消息和小文件的存储十分便利，在提高</a:t>
            </a:r>
            <a:r>
              <a:rPr lang="en-US" altLang="zh-CN" dirty="0">
                <a:latin typeface="Times New Roman" panose="02020603050405020304" pitchFamily="18" charset="0"/>
                <a:ea typeface="宋体" panose="02010600030101010101" pitchFamily="2" charset="-122"/>
                <a:cs typeface="Times New Roman" panose="02020603050405020304" pitchFamily="18" charset="0"/>
              </a:rPr>
              <a:t>HDFS</a:t>
            </a:r>
            <a:r>
              <a:rPr lang="zh-CN" altLang="zh-CN" dirty="0">
                <a:latin typeface="Times New Roman" panose="02020603050405020304" pitchFamily="18" charset="0"/>
                <a:ea typeface="宋体" panose="02010600030101010101" pitchFamily="2" charset="-122"/>
                <a:cs typeface="Times New Roman" panose="02020603050405020304" pitchFamily="18" charset="0"/>
              </a:rPr>
              <a:t>文件系统可用性的同时，也带来了极大的革新，不只局限于存储大文件，真正可以实现各种类型数据的海量存储从底层扩展了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HDFS</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的数据存储方式。</a:t>
            </a:r>
          </a:p>
          <a:p>
            <a:pPr indent="266700" algn="just">
              <a:lnSpc>
                <a:spcPct val="150000"/>
              </a:lnSpc>
              <a:spcAft>
                <a:spcPts val="0"/>
              </a:spcAft>
            </a:pP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p:cNvSpPr/>
          <p:nvPr/>
        </p:nvSpPr>
        <p:spPr>
          <a:xfrm>
            <a:off x="891654" y="3272010"/>
            <a:ext cx="10777181" cy="2117246"/>
          </a:xfrm>
          <a:prstGeom prst="rect">
            <a:avLst/>
          </a:prstGeom>
        </p:spPr>
        <p:txBody>
          <a:bodyPr wrap="square">
            <a:sp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内存存储采用的是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LAZY_PERSIST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策略，将机器的内存作为存储数据的载体，也就是说此时节点的内存也充当了一块“磁盘”。换个易理解的说法也就是，假设有个内存数据块队列，在队列头部不断有新增的数据块插入，就是待存储的块，因为资源有限，要把队列尾部的块，也就是早些时候的块持久化到磁盘中，然后才有空间腾出来存新的块，然后形成这样一个循环，新的块加入，老的块移除，保证了整体数据的更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4221027"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数据存储</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内存存储</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(2)</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80418" y="3766170"/>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pic>
        <p:nvPicPr>
          <p:cNvPr id="11" name="图片 10" descr="https://img-blog.csdn.net/20160528105744272"/>
          <p:cNvPicPr/>
          <p:nvPr/>
        </p:nvPicPr>
        <p:blipFill>
          <a:blip r:embed="rId3">
            <a:extLst>
              <a:ext uri="{28A0092B-C50C-407E-A947-70E740481C1C}">
                <a14:useLocalDpi xmlns:a14="http://schemas.microsoft.com/office/drawing/2010/main" val="0"/>
              </a:ext>
            </a:extLst>
          </a:blip>
          <a:srcRect/>
          <a:stretch>
            <a:fillRect/>
          </a:stretch>
        </p:blipFill>
        <p:spPr bwMode="auto">
          <a:xfrm>
            <a:off x="4387755" y="0"/>
            <a:ext cx="8481192" cy="6523495"/>
          </a:xfrm>
          <a:prstGeom prst="rect">
            <a:avLst/>
          </a:prstGeom>
          <a:noFill/>
          <a:ln>
            <a:noFill/>
          </a:ln>
        </p:spPr>
      </p:pic>
      <p:sp>
        <p:nvSpPr>
          <p:cNvPr id="2" name="矩形 1"/>
          <p:cNvSpPr/>
          <p:nvPr/>
        </p:nvSpPr>
        <p:spPr>
          <a:xfrm>
            <a:off x="387212" y="1358504"/>
            <a:ext cx="4635689" cy="4851777"/>
          </a:xfrm>
          <a:prstGeom prst="rect">
            <a:avLst/>
          </a:prstGeom>
        </p:spPr>
        <p:txBody>
          <a:bodyPr wrap="square">
            <a:spAutoFit/>
          </a:bodyPr>
          <a:lstStyle/>
          <a:p>
            <a:pPr lvl="0" algn="just">
              <a:lnSpc>
                <a:spcPct val="150000"/>
              </a:lnSpc>
              <a:spcAft>
                <a:spcPts val="0"/>
              </a:spcAft>
            </a:pPr>
            <a:r>
              <a:rPr lang="zh-CN" altLang="en-US" sz="1600" kern="100" dirty="0">
                <a:latin typeface="+mn-ea"/>
                <a:cs typeface="Times New Roman" panose="02020603050405020304" pitchFamily="18" charset="0"/>
              </a:rPr>
              <a:t>内存存储的基本步骤分为以下</a:t>
            </a:r>
            <a:r>
              <a:rPr lang="en-US" altLang="zh-CN" sz="1600" kern="100" dirty="0">
                <a:latin typeface="+mn-ea"/>
                <a:cs typeface="Times New Roman" panose="02020603050405020304" pitchFamily="18" charset="0"/>
              </a:rPr>
              <a:t>3</a:t>
            </a:r>
            <a:r>
              <a:rPr lang="zh-CN" altLang="en-US" sz="1600" kern="100" dirty="0">
                <a:latin typeface="+mn-ea"/>
                <a:cs typeface="Times New Roman" panose="02020603050405020304" pitchFamily="18" charset="0"/>
              </a:rPr>
              <a:t>步：</a:t>
            </a:r>
            <a:endParaRPr lang="en-US" altLang="zh-CN" sz="1600" kern="100" dirty="0">
              <a:latin typeface="+mn-ea"/>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sz="1600" kern="100" dirty="0">
                <a:latin typeface="+mn-ea"/>
                <a:cs typeface="Times New Roman" panose="02020603050405020304" pitchFamily="18" charset="0"/>
              </a:rPr>
              <a:t>第一步，对目标文件目录设置</a:t>
            </a:r>
            <a:r>
              <a:rPr lang="en-US" altLang="zh-CN" sz="1600" kern="100" dirty="0" err="1">
                <a:latin typeface="+mn-ea"/>
                <a:cs typeface="Times New Roman" panose="02020603050405020304" pitchFamily="18" charset="0"/>
              </a:rPr>
              <a:t>StoragePolicy</a:t>
            </a:r>
            <a:r>
              <a:rPr lang="zh-CN" altLang="zh-CN" sz="1600" kern="100" dirty="0">
                <a:latin typeface="+mn-ea"/>
                <a:cs typeface="Times New Roman" panose="02020603050405020304" pitchFamily="18" charset="0"/>
              </a:rPr>
              <a:t>为</a:t>
            </a:r>
            <a:r>
              <a:rPr lang="en-US" altLang="zh-CN" sz="1600" kern="100" dirty="0">
                <a:latin typeface="+mn-ea"/>
                <a:cs typeface="Times New Roman" panose="02020603050405020304" pitchFamily="18" charset="0"/>
              </a:rPr>
              <a:t>LAZY_PERSIST</a:t>
            </a:r>
            <a:r>
              <a:rPr lang="zh-CN" altLang="zh-CN" sz="1600" kern="100" dirty="0">
                <a:latin typeface="+mn-ea"/>
                <a:cs typeface="Times New Roman" panose="02020603050405020304" pitchFamily="18" charset="0"/>
              </a:rPr>
              <a:t>内存存储策略</a:t>
            </a:r>
          </a:p>
          <a:p>
            <a:pPr marL="342900" lvl="0" indent="-342900" algn="just">
              <a:lnSpc>
                <a:spcPct val="150000"/>
              </a:lnSpc>
              <a:spcAft>
                <a:spcPts val="0"/>
              </a:spcAft>
              <a:buFont typeface="Wingdings" panose="05000000000000000000" pitchFamily="2" charset="2"/>
              <a:buChar char=""/>
            </a:pPr>
            <a:r>
              <a:rPr lang="zh-CN" altLang="zh-CN" sz="1600" kern="100" dirty="0">
                <a:latin typeface="+mn-ea"/>
                <a:cs typeface="Times New Roman" panose="02020603050405020304" pitchFamily="18" charset="0"/>
              </a:rPr>
              <a:t>第二步，客户端进程向</a:t>
            </a:r>
            <a:r>
              <a:rPr lang="en-US" altLang="zh-CN" sz="1600" kern="100" dirty="0">
                <a:latin typeface="+mn-ea"/>
                <a:cs typeface="Times New Roman" panose="02020603050405020304" pitchFamily="18" charset="0"/>
              </a:rPr>
              <a:t>NameNode</a:t>
            </a:r>
            <a:r>
              <a:rPr lang="zh-CN" altLang="zh-CN" sz="1600" kern="100" dirty="0">
                <a:latin typeface="+mn-ea"/>
                <a:cs typeface="Times New Roman" panose="02020603050405020304" pitchFamily="18" charset="0"/>
              </a:rPr>
              <a:t>发起创建</a:t>
            </a:r>
            <a:r>
              <a:rPr lang="en-US" altLang="zh-CN" sz="1600" kern="100" dirty="0">
                <a:latin typeface="+mn-ea"/>
                <a:cs typeface="Times New Roman" panose="02020603050405020304" pitchFamily="18" charset="0"/>
              </a:rPr>
              <a:t>/</a:t>
            </a:r>
            <a:r>
              <a:rPr lang="zh-CN" altLang="zh-CN" sz="1600" kern="100" dirty="0">
                <a:latin typeface="+mn-ea"/>
                <a:cs typeface="Times New Roman" panose="02020603050405020304" pitchFamily="18" charset="0"/>
              </a:rPr>
              <a:t>写文件的请求</a:t>
            </a:r>
          </a:p>
          <a:p>
            <a:pPr marL="342900" lvl="0" indent="-342900" algn="just">
              <a:lnSpc>
                <a:spcPct val="150000"/>
              </a:lnSpc>
              <a:spcAft>
                <a:spcPts val="0"/>
              </a:spcAft>
              <a:buFont typeface="Wingdings" panose="05000000000000000000" pitchFamily="2" charset="2"/>
              <a:buChar char=""/>
            </a:pPr>
            <a:r>
              <a:rPr lang="zh-CN" altLang="zh-CN" sz="1600" kern="100" dirty="0">
                <a:latin typeface="+mn-ea"/>
                <a:cs typeface="Times New Roman" panose="02020603050405020304" pitchFamily="18" charset="0"/>
              </a:rPr>
              <a:t>第三步，请求到具体的</a:t>
            </a:r>
            <a:r>
              <a:rPr lang="en-US" altLang="zh-CN" sz="1600" kern="100" dirty="0">
                <a:latin typeface="+mn-ea"/>
                <a:cs typeface="Times New Roman" panose="02020603050405020304" pitchFamily="18" charset="0"/>
              </a:rPr>
              <a:t>DataNode</a:t>
            </a:r>
            <a:r>
              <a:rPr lang="zh-CN" altLang="zh-CN" sz="1600" kern="100" dirty="0">
                <a:latin typeface="+mn-ea"/>
                <a:cs typeface="Times New Roman" panose="02020603050405020304" pitchFamily="18" charset="0"/>
              </a:rPr>
              <a:t>，</a:t>
            </a:r>
            <a:r>
              <a:rPr lang="en-US" altLang="zh-CN" sz="1600" kern="100" dirty="0">
                <a:latin typeface="+mn-ea"/>
                <a:cs typeface="Times New Roman" panose="02020603050405020304" pitchFamily="18" charset="0"/>
              </a:rPr>
              <a:t>DataNode</a:t>
            </a:r>
            <a:r>
              <a:rPr lang="zh-CN" altLang="zh-CN" sz="1600" kern="100" dirty="0">
                <a:latin typeface="+mn-ea"/>
                <a:cs typeface="Times New Roman" panose="02020603050405020304" pitchFamily="18" charset="0"/>
              </a:rPr>
              <a:t>会把这些数据块写入</a:t>
            </a:r>
            <a:r>
              <a:rPr lang="en-US" altLang="zh-CN" sz="1600" kern="100" dirty="0">
                <a:latin typeface="+mn-ea"/>
                <a:cs typeface="Times New Roman" panose="02020603050405020304" pitchFamily="18" charset="0"/>
              </a:rPr>
              <a:t>RAM</a:t>
            </a:r>
            <a:r>
              <a:rPr lang="zh-CN" altLang="zh-CN" sz="1600" kern="100" dirty="0">
                <a:latin typeface="+mn-ea"/>
                <a:cs typeface="Times New Roman" panose="02020603050405020304" pitchFamily="18" charset="0"/>
              </a:rPr>
              <a:t>内存中，同时启动</a:t>
            </a:r>
            <a:r>
              <a:rPr lang="zh-CN" altLang="zh-CN" sz="1600" b="1" kern="100" dirty="0">
                <a:latin typeface="+mn-ea"/>
                <a:cs typeface="Times New Roman" panose="02020603050405020304" pitchFamily="18" charset="0"/>
              </a:rPr>
              <a:t>异步线程服务</a:t>
            </a:r>
            <a:r>
              <a:rPr lang="zh-CN" altLang="zh-CN" sz="1600" kern="100" dirty="0">
                <a:latin typeface="+mn-ea"/>
                <a:cs typeface="Times New Roman" panose="02020603050405020304" pitchFamily="18" charset="0"/>
              </a:rPr>
              <a:t>将内存数据持久化到磁盘上。</a:t>
            </a:r>
            <a:endParaRPr lang="en-US" altLang="zh-CN" sz="1600" kern="100" dirty="0">
              <a:latin typeface="+mn-ea"/>
              <a:cs typeface="Times New Roman" panose="02020603050405020304" pitchFamily="18" charset="0"/>
            </a:endParaRPr>
          </a:p>
          <a:p>
            <a:pPr lvl="0" algn="just">
              <a:lnSpc>
                <a:spcPct val="150000"/>
              </a:lnSpc>
              <a:spcAft>
                <a:spcPts val="0"/>
              </a:spcAft>
            </a:pPr>
            <a:endParaRPr lang="en-US" altLang="zh-CN" sz="1600" kern="100" dirty="0">
              <a:latin typeface="+mn-ea"/>
              <a:cs typeface="Times New Roman" panose="02020603050405020304" pitchFamily="18" charset="0"/>
            </a:endParaRPr>
          </a:p>
          <a:p>
            <a:pPr lvl="0" algn="just">
              <a:lnSpc>
                <a:spcPct val="150000"/>
              </a:lnSpc>
              <a:spcAft>
                <a:spcPts val="0"/>
              </a:spcAft>
            </a:pPr>
            <a:r>
              <a:rPr lang="zh-CN" altLang="zh-CN" sz="1600" kern="100" dirty="0">
                <a:latin typeface="+mn-ea"/>
                <a:cs typeface="Times New Roman" panose="02020603050405020304" pitchFamily="18" charset="0"/>
              </a:rPr>
              <a:t>内存的异步持久化存储，也就是其明显不同于其他介质存储数据的地方：数据不是立马落盘的，而是以延时的方式来处理。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4221027"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数据存储</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内存存储</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(5)</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50140" y="3760116"/>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grpSp>
        <p:nvGrpSpPr>
          <p:cNvPr id="13" name="组合 12"/>
          <p:cNvGrpSpPr/>
          <p:nvPr/>
        </p:nvGrpSpPr>
        <p:grpSpPr>
          <a:xfrm>
            <a:off x="701633" y="1171258"/>
            <a:ext cx="8050631" cy="1820282"/>
            <a:chOff x="701633" y="1171258"/>
            <a:chExt cx="8050631" cy="1820282"/>
          </a:xfrm>
        </p:grpSpPr>
        <p:pic>
          <p:nvPicPr>
            <p:cNvPr id="11" name="图片 10"/>
            <p:cNvPicPr/>
            <p:nvPr/>
          </p:nvPicPr>
          <p:blipFill rotWithShape="1">
            <a:blip r:embed="rId3"/>
            <a:srcRect l="12211" t="58428" r="25244" b="19592"/>
            <a:stretch>
              <a:fillRect/>
            </a:stretch>
          </p:blipFill>
          <p:spPr bwMode="auto">
            <a:xfrm>
              <a:off x="701633" y="1171258"/>
              <a:ext cx="8050631" cy="1820282"/>
            </a:xfrm>
            <a:prstGeom prst="rect">
              <a:avLst/>
            </a:prstGeom>
            <a:ln>
              <a:noFill/>
            </a:ln>
          </p:spPr>
        </p:pic>
        <p:cxnSp>
          <p:nvCxnSpPr>
            <p:cNvPr id="5" name="直接连接符 4"/>
            <p:cNvCxnSpPr/>
            <p:nvPr/>
          </p:nvCxnSpPr>
          <p:spPr>
            <a:xfrm>
              <a:off x="6655837" y="2015412"/>
              <a:ext cx="19532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67748" y="2416628"/>
              <a:ext cx="46186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5067339" y="2766610"/>
            <a:ext cx="6686939" cy="3779240"/>
          </a:xfrm>
          <a:prstGeom prst="rect">
            <a:avLst/>
          </a:prstGeom>
          <a:solidFill>
            <a:schemeClr val="accent4">
              <a:lumMod val="20000"/>
              <a:lumOff val="80000"/>
            </a:schemeClr>
          </a:solidFill>
        </p:spPr>
        <p:txBody>
          <a:bodyPr wrap="square">
            <a:spAutoFit/>
          </a:bodyPr>
          <a:lstStyle/>
          <a:p>
            <a:pPr marL="89535" indent="266700"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内存存储的原理是利用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Linux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操作系统本身存在虚拟内存盘的部分来模拟一个硬盘，也就是说</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Linux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可以使用内核支持的机制来支持，而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Windows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系统并没有这块部分，所以不能直接使用内存存储，如果要使用，就需要安装相应的软件，如</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VSuite</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Ramdisk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等等，然后这些软件再利用系统分配给它的内存空间来实现这种模拟。</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89535" indent="266700"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Hadoop</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可以在推出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Windows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版本</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时</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，在内存存储这块实现这类软件的功能，或者说，利用自身的内存空间来模拟硬盘，这样就可以实现对</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Windows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文件系统的支持了。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3647152"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数据管理</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数据缓存</a:t>
            </a: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50140" y="3760116"/>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pic>
        <p:nvPicPr>
          <p:cNvPr id="15" name="图片 14">
            <a:extLst>
              <a:ext uri="{FF2B5EF4-FFF2-40B4-BE49-F238E27FC236}">
                <a16:creationId xmlns:a16="http://schemas.microsoft.com/office/drawing/2014/main" id="{FFC51386-52AC-4A04-9493-2A21F1E5FDBD}"/>
              </a:ext>
            </a:extLst>
          </p:cNvPr>
          <p:cNvPicPr>
            <a:picLocks noChangeAspect="1"/>
          </p:cNvPicPr>
          <p:nvPr/>
        </p:nvPicPr>
        <p:blipFill>
          <a:blip r:embed="rId3"/>
          <a:stretch>
            <a:fillRect/>
          </a:stretch>
        </p:blipFill>
        <p:spPr>
          <a:xfrm>
            <a:off x="212563" y="791242"/>
            <a:ext cx="6674257" cy="5694337"/>
          </a:xfrm>
          <a:prstGeom prst="rect">
            <a:avLst/>
          </a:prstGeom>
        </p:spPr>
      </p:pic>
      <p:sp>
        <p:nvSpPr>
          <p:cNvPr id="2" name="矩形 1">
            <a:extLst>
              <a:ext uri="{FF2B5EF4-FFF2-40B4-BE49-F238E27FC236}">
                <a16:creationId xmlns:a16="http://schemas.microsoft.com/office/drawing/2014/main" id="{3E179FB2-7142-4142-9065-D6545897F308}"/>
              </a:ext>
            </a:extLst>
          </p:cNvPr>
          <p:cNvSpPr/>
          <p:nvPr/>
        </p:nvSpPr>
        <p:spPr>
          <a:xfrm>
            <a:off x="6727804" y="908136"/>
            <a:ext cx="4981764" cy="4854662"/>
          </a:xfrm>
          <a:prstGeom prst="rect">
            <a:avLst/>
          </a:prstGeom>
        </p:spPr>
        <p:txBody>
          <a:bodyPr wrap="square">
            <a:spAutoFit/>
          </a:bodyPr>
          <a:lstStyle/>
          <a:p>
            <a:pPr>
              <a:lnSpc>
                <a:spcPct val="150000"/>
              </a:lnSpc>
            </a:pPr>
            <a:r>
              <a:rPr lang="en-US" altLang="zh-CN" sz="1600" dirty="0"/>
              <a:t>1. </a:t>
            </a:r>
            <a:r>
              <a:rPr lang="zh-CN" altLang="en-US" sz="1600" dirty="0"/>
              <a:t>用户通过调用客户端接口向NameNode发起缓存请求</a:t>
            </a:r>
          </a:p>
          <a:p>
            <a:pPr>
              <a:lnSpc>
                <a:spcPct val="150000"/>
              </a:lnSpc>
            </a:pPr>
            <a:r>
              <a:rPr lang="en-US" altLang="zh-CN" sz="1600" dirty="0"/>
              <a:t>2. </a:t>
            </a:r>
            <a:r>
              <a:rPr lang="zh-CN" altLang="en-US" sz="1600" dirty="0"/>
              <a:t>NameNode接收到缓存请求后，将CacheDirective转换成需要缓存的Block集合，并根据一定的策略并将其加入到缓存队列中</a:t>
            </a:r>
          </a:p>
          <a:p>
            <a:pPr>
              <a:lnSpc>
                <a:spcPct val="150000"/>
              </a:lnSpc>
            </a:pPr>
            <a:r>
              <a:rPr lang="en-US" altLang="zh-CN" sz="1600" dirty="0"/>
              <a:t>3. </a:t>
            </a:r>
            <a:r>
              <a:rPr lang="zh-CN" altLang="en-US" sz="1600" dirty="0"/>
              <a:t>NameNode接收到DataNode心跳后，将缓存Block的指令下发到DataNode</a:t>
            </a:r>
          </a:p>
          <a:p>
            <a:pPr>
              <a:lnSpc>
                <a:spcPct val="150000"/>
              </a:lnSpc>
            </a:pPr>
            <a:r>
              <a:rPr lang="en-US" altLang="zh-CN" sz="1600" dirty="0"/>
              <a:t>4. </a:t>
            </a:r>
            <a:r>
              <a:rPr lang="zh-CN" altLang="en-US" sz="1600" dirty="0"/>
              <a:t>DataNode接收到NameNode发下的缓存指令后根据实际情况进行系统调用，对Block数据进行实际缓存</a:t>
            </a:r>
            <a:endParaRPr lang="en-US" altLang="zh-CN" sz="1600" dirty="0"/>
          </a:p>
          <a:p>
            <a:pPr>
              <a:lnSpc>
                <a:spcPct val="150000"/>
              </a:lnSpc>
            </a:pPr>
            <a:r>
              <a:rPr lang="en-US" altLang="zh-CN" sz="1600" dirty="0"/>
              <a:t>5. </a:t>
            </a:r>
            <a:r>
              <a:rPr lang="zh-CN" altLang="en-US" sz="1600" dirty="0"/>
              <a:t>此后DataNode定期（默认10s）向NameNode进行缓存汇报（心跳），更新当前节点的缓存状态</a:t>
            </a:r>
          </a:p>
          <a:p>
            <a:pPr>
              <a:lnSpc>
                <a:spcPct val="150000"/>
              </a:lnSpc>
            </a:pPr>
            <a:r>
              <a:rPr lang="en-US" altLang="zh-CN" sz="1600" dirty="0"/>
              <a:t>6. </a:t>
            </a:r>
            <a:r>
              <a:rPr lang="zh-CN" altLang="en-US" sz="1600" dirty="0"/>
              <a:t>上层调度尽可能将任务调度到数据所在的DataNode，当客户端进行读数据请求时，通过DFSClient直接从内存进行ZeroCopy，从而显著提升性能</a:t>
            </a:r>
          </a:p>
        </p:txBody>
      </p:sp>
      <p:sp>
        <p:nvSpPr>
          <p:cNvPr id="4" name="矩形 3">
            <a:extLst>
              <a:ext uri="{FF2B5EF4-FFF2-40B4-BE49-F238E27FC236}">
                <a16:creationId xmlns:a16="http://schemas.microsoft.com/office/drawing/2014/main" id="{FDF2F74F-27C3-44C6-847D-6ED0C1ECA790}"/>
              </a:ext>
            </a:extLst>
          </p:cNvPr>
          <p:cNvSpPr/>
          <p:nvPr/>
        </p:nvSpPr>
        <p:spPr>
          <a:xfrm>
            <a:off x="212563" y="1150795"/>
            <a:ext cx="2458585" cy="5847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对缓存块指令的缓存</a:t>
            </a:r>
          </a:p>
        </p:txBody>
      </p:sp>
      <p:sp>
        <p:nvSpPr>
          <p:cNvPr id="6" name="矩形 5">
            <a:extLst>
              <a:ext uri="{FF2B5EF4-FFF2-40B4-BE49-F238E27FC236}">
                <a16:creationId xmlns:a16="http://schemas.microsoft.com/office/drawing/2014/main" id="{28A9B72A-2277-449A-8D3D-DF12F43470CD}"/>
              </a:ext>
            </a:extLst>
          </p:cNvPr>
          <p:cNvSpPr/>
          <p:nvPr/>
        </p:nvSpPr>
        <p:spPr>
          <a:xfrm>
            <a:off x="2671148" y="1642142"/>
            <a:ext cx="7284306" cy="390930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rPr>
              <a:t>什么东西需要集中式缓存：</a:t>
            </a:r>
          </a:p>
          <a:p>
            <a:pPr>
              <a:lnSpc>
                <a:spcPct val="150000"/>
              </a:lnSpc>
            </a:pPr>
            <a:r>
              <a:rPr lang="zh-CN" altLang="en-US" dirty="0">
                <a:solidFill>
                  <a:schemeClr val="tx1"/>
                </a:solidFill>
              </a:rPr>
              <a:t>（1）数据仓库中存在一些被频繁访问的事实表，将这部分表进行集中式缓存后，可以提高数据生产效率</a:t>
            </a:r>
          </a:p>
          <a:p>
            <a:pPr>
              <a:lnSpc>
                <a:spcPct val="150000"/>
              </a:lnSpc>
            </a:pPr>
            <a:r>
              <a:rPr lang="zh-CN" altLang="en-US" dirty="0">
                <a:solidFill>
                  <a:schemeClr val="tx1"/>
                </a:solidFill>
              </a:rPr>
              <a:t>（2）根据局部性原理，最近写入的数据容易被访问到，对于每天有大量报表统计业务的情况，可以将热点分区存储，过期后清理缓存，提高大幅生产效率和统计效率</a:t>
            </a:r>
          </a:p>
          <a:p>
            <a:pPr>
              <a:lnSpc>
                <a:spcPct val="150000"/>
              </a:lnSpc>
            </a:pPr>
            <a:r>
              <a:rPr lang="zh-CN" altLang="en-US" dirty="0">
                <a:solidFill>
                  <a:schemeClr val="tx1"/>
                </a:solidFill>
              </a:rPr>
              <a:t>（3）资源数据的管理，如Spark/Tez/Hive/Kafka等使用的公共jar包，将这部分公共资源进行长期存储，可以优化JVM初始化时间，提高效率</a:t>
            </a:r>
          </a:p>
          <a:p>
            <a:pPr algn="ctr">
              <a:lnSpc>
                <a:spcPct val="150000"/>
              </a:lnSpc>
            </a:pPr>
            <a:endParaRPr lang="zh-CN" altLang="en-US" dirty="0">
              <a:solidFill>
                <a:schemeClr val="tx1"/>
              </a:solidFill>
            </a:endParaRPr>
          </a:p>
        </p:txBody>
      </p:sp>
    </p:spTree>
    <p:extLst>
      <p:ext uri="{BB962C8B-B14F-4D97-AF65-F5344CB8AC3E}">
        <p14:creationId xmlns:p14="http://schemas.microsoft.com/office/powerpoint/2010/main" val="135276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2161310" y="-5"/>
            <a:ext cx="7841672" cy="3283529"/>
          </a:xfrm>
          <a:prstGeom prst="triangl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735735" y="1374013"/>
            <a:ext cx="2634884" cy="646331"/>
          </a:xfrm>
          <a:prstGeom prst="rect">
            <a:avLst/>
          </a:prstGeom>
          <a:noFill/>
        </p:spPr>
        <p:txBody>
          <a:bodyPr wrap="square" rtlCol="0">
            <a:spAutoFit/>
          </a:bodyPr>
          <a:lstStyle/>
          <a:p>
            <a:pPr algn="dist"/>
            <a:r>
              <a:rPr lang="en-US" altLang="zh-CN" sz="3600" dirty="0">
                <a:solidFill>
                  <a:schemeClr val="bg1"/>
                </a:solidFill>
                <a:latin typeface="微软雅黑" panose="020B0503020204020204" pitchFamily="34" charset="-122"/>
                <a:ea typeface="微软雅黑" panose="020B0503020204020204" pitchFamily="34" charset="-122"/>
              </a:rPr>
              <a:t>PART ONE</a:t>
            </a:r>
            <a:endParaRPr lang="zh-CN" altLang="en-US" sz="36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22451" y="2247916"/>
            <a:ext cx="660955" cy="523220"/>
          </a:xfrm>
          <a:prstGeom prst="rect">
            <a:avLst/>
          </a:prstGeom>
          <a:noFill/>
        </p:spPr>
        <p:txBody>
          <a:bodyPr wrap="square" rtlCol="0">
            <a:spAutoFit/>
          </a:bodyPr>
          <a:lstStyle/>
          <a:p>
            <a:pPr algn="dist"/>
            <a:r>
              <a:rPr lang="en-US" altLang="zh-CN" sz="2800" b="1" dirty="0">
                <a:solidFill>
                  <a:schemeClr val="bg1"/>
                </a:solidFill>
                <a:latin typeface="微软雅黑" panose="020B0503020204020204" pitchFamily="34" charset="-122"/>
                <a:ea typeface="微软雅黑" panose="020B0503020204020204" pitchFamily="34" charset="-122"/>
              </a:rPr>
              <a:t>01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p:cNvGrpSpPr/>
          <p:nvPr/>
        </p:nvGrpSpPr>
        <p:grpSpPr>
          <a:xfrm>
            <a:off x="2037807" y="0"/>
            <a:ext cx="8130873" cy="3420932"/>
            <a:chOff x="2037807" y="0"/>
            <a:chExt cx="8130873" cy="3420932"/>
          </a:xfrm>
        </p:grpSpPr>
        <p:cxnSp>
          <p:nvCxnSpPr>
            <p:cNvPr id="11" name="直接连接符 10"/>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872110" y="0"/>
            <a:ext cx="8434419" cy="3563377"/>
            <a:chOff x="1872110" y="0"/>
            <a:chExt cx="8434419" cy="3563377"/>
          </a:xfrm>
        </p:grpSpPr>
        <p:cxnSp>
          <p:nvCxnSpPr>
            <p:cNvPr id="18" name="直接连接符 17"/>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25"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Lst>
            <a:ahLst/>
            <a:cxnLst>
              <a:cxn ang="0">
                <a:pos x="connsiteX0-1" y="connsiteY0-2"/>
              </a:cxn>
              <a:cxn ang="0">
                <a:pos x="connsiteX1-3" y="connsiteY1-4"/>
              </a:cxn>
              <a:cxn ang="0">
                <a:pos x="connsiteX2-5" y="connsiteY2-6"/>
              </a:cxn>
              <a:cxn ang="0">
                <a:pos x="connsiteX3-7" y="connsiteY3-8"/>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26" name="等腰三角形 5"/>
          <p:cNvSpPr/>
          <p:nvPr/>
        </p:nvSpPr>
        <p:spPr>
          <a:xfrm rot="10800000">
            <a:off x="227422" y="1131022"/>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885205"/>
              <a:gd name="connsiteY0-58" fmla="*/ 6359897 h 6359897"/>
              <a:gd name="connsiteX1-59" fmla="*/ 885205 w 885205"/>
              <a:gd name="connsiteY1-60" fmla="*/ 3713019 h 6359897"/>
              <a:gd name="connsiteX2-61" fmla="*/ 53933 w 885205"/>
              <a:gd name="connsiteY2-62" fmla="*/ 0 h 6359897"/>
              <a:gd name="connsiteX3-63" fmla="*/ 0 w 885205"/>
              <a:gd name="connsiteY3-64" fmla="*/ 6359897 h 6359897"/>
              <a:gd name="connsiteX0-65" fmla="*/ 2776353 w 3661558"/>
              <a:gd name="connsiteY0-66" fmla="*/ 4095668 h 4095668"/>
              <a:gd name="connsiteX1-67" fmla="*/ 3661558 w 3661558"/>
              <a:gd name="connsiteY1-68" fmla="*/ 1448790 h 4095668"/>
              <a:gd name="connsiteX2-69" fmla="*/ 0 w 3661558"/>
              <a:gd name="connsiteY2-70" fmla="*/ 0 h 4095668"/>
              <a:gd name="connsiteX3-71" fmla="*/ 2776353 w 3661558"/>
              <a:gd name="connsiteY3-72" fmla="*/ 4095668 h 4095668"/>
              <a:gd name="connsiteX0-73" fmla="*/ 2776353 w 2993901"/>
              <a:gd name="connsiteY0-74" fmla="*/ 4095668 h 4095668"/>
              <a:gd name="connsiteX1-75" fmla="*/ 2993901 w 2993901"/>
              <a:gd name="connsiteY1-76" fmla="*/ 2305133 h 4095668"/>
              <a:gd name="connsiteX2-77" fmla="*/ 0 w 2993901"/>
              <a:gd name="connsiteY2-78" fmla="*/ 0 h 4095668"/>
              <a:gd name="connsiteX3-79" fmla="*/ 2776353 w 2993901"/>
              <a:gd name="connsiteY3-80" fmla="*/ 4095668 h 4095668"/>
              <a:gd name="connsiteX0-81" fmla="*/ 2776353 w 3356758"/>
              <a:gd name="connsiteY0-82" fmla="*/ 4095668 h 4095668"/>
              <a:gd name="connsiteX1-83" fmla="*/ 3356758 w 3356758"/>
              <a:gd name="connsiteY1-84" fmla="*/ 1971304 h 4095668"/>
              <a:gd name="connsiteX2-85" fmla="*/ 0 w 3356758"/>
              <a:gd name="connsiteY2-86" fmla="*/ 0 h 4095668"/>
              <a:gd name="connsiteX3-87" fmla="*/ 2776353 w 3356758"/>
              <a:gd name="connsiteY3-88" fmla="*/ 4095668 h 4095668"/>
            </a:gdLst>
            <a:ahLst/>
            <a:cxnLst>
              <a:cxn ang="0">
                <a:pos x="connsiteX0-1" y="connsiteY0-2"/>
              </a:cxn>
              <a:cxn ang="0">
                <a:pos x="connsiteX1-3" y="connsiteY1-4"/>
              </a:cxn>
              <a:cxn ang="0">
                <a:pos x="connsiteX2-5" y="connsiteY2-6"/>
              </a:cxn>
              <a:cxn ang="0">
                <a:pos x="connsiteX3-7" y="connsiteY3-8"/>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27"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885205"/>
              <a:gd name="connsiteY0-58" fmla="*/ 6359897 h 6359897"/>
              <a:gd name="connsiteX1-59" fmla="*/ 885205 w 885205"/>
              <a:gd name="connsiteY1-60" fmla="*/ 3713019 h 6359897"/>
              <a:gd name="connsiteX2-61" fmla="*/ 53933 w 885205"/>
              <a:gd name="connsiteY2-62" fmla="*/ 0 h 6359897"/>
              <a:gd name="connsiteX3-63" fmla="*/ 0 w 885205"/>
              <a:gd name="connsiteY3-64" fmla="*/ 6359897 h 6359897"/>
              <a:gd name="connsiteX0-65" fmla="*/ 2776353 w 3661558"/>
              <a:gd name="connsiteY0-66" fmla="*/ 4095668 h 4095668"/>
              <a:gd name="connsiteX1-67" fmla="*/ 3661558 w 3661558"/>
              <a:gd name="connsiteY1-68" fmla="*/ 1448790 h 4095668"/>
              <a:gd name="connsiteX2-69" fmla="*/ 0 w 3661558"/>
              <a:gd name="connsiteY2-70" fmla="*/ 0 h 4095668"/>
              <a:gd name="connsiteX3-71" fmla="*/ 2776353 w 3661558"/>
              <a:gd name="connsiteY3-72" fmla="*/ 4095668 h 4095668"/>
              <a:gd name="connsiteX0-73" fmla="*/ 2776353 w 2993901"/>
              <a:gd name="connsiteY0-74" fmla="*/ 4095668 h 4095668"/>
              <a:gd name="connsiteX1-75" fmla="*/ 2993901 w 2993901"/>
              <a:gd name="connsiteY1-76" fmla="*/ 2305133 h 4095668"/>
              <a:gd name="connsiteX2-77" fmla="*/ 0 w 2993901"/>
              <a:gd name="connsiteY2-78" fmla="*/ 0 h 4095668"/>
              <a:gd name="connsiteX3-79" fmla="*/ 2776353 w 2993901"/>
              <a:gd name="connsiteY3-80" fmla="*/ 4095668 h 4095668"/>
              <a:gd name="connsiteX0-81" fmla="*/ 2776353 w 3356758"/>
              <a:gd name="connsiteY0-82" fmla="*/ 4095668 h 4095668"/>
              <a:gd name="connsiteX1-83" fmla="*/ 3356758 w 3356758"/>
              <a:gd name="connsiteY1-84" fmla="*/ 1971304 h 4095668"/>
              <a:gd name="connsiteX2-85" fmla="*/ 0 w 3356758"/>
              <a:gd name="connsiteY2-86" fmla="*/ 0 h 4095668"/>
              <a:gd name="connsiteX3-87" fmla="*/ 2776353 w 3356758"/>
              <a:gd name="connsiteY3-88" fmla="*/ 4095668 h 4095668"/>
              <a:gd name="connsiteX0-89" fmla="*/ 0 w 1113475"/>
              <a:gd name="connsiteY0-90" fmla="*/ 2124364 h 2426525"/>
              <a:gd name="connsiteX1-91" fmla="*/ 580405 w 1113475"/>
              <a:gd name="connsiteY1-92" fmla="*/ 0 h 2426525"/>
              <a:gd name="connsiteX2-93" fmla="*/ 1113475 w 1113475"/>
              <a:gd name="connsiteY2-94" fmla="*/ 2426525 h 2426525"/>
              <a:gd name="connsiteX3-95" fmla="*/ 0 w 1113475"/>
              <a:gd name="connsiteY3-96" fmla="*/ 2124364 h 2426525"/>
              <a:gd name="connsiteX0-97" fmla="*/ 0 w 1113475"/>
              <a:gd name="connsiteY0-98" fmla="*/ 760021 h 1062182"/>
              <a:gd name="connsiteX1-99" fmla="*/ 28862 w 1113475"/>
              <a:gd name="connsiteY1-100" fmla="*/ 0 h 1062182"/>
              <a:gd name="connsiteX2-101" fmla="*/ 1113475 w 1113475"/>
              <a:gd name="connsiteY2-102" fmla="*/ 1062182 h 1062182"/>
              <a:gd name="connsiteX3-103" fmla="*/ 0 w 1113475"/>
              <a:gd name="connsiteY3-104" fmla="*/ 760021 h 1062182"/>
            </a:gdLst>
            <a:ahLst/>
            <a:cxnLst>
              <a:cxn ang="0">
                <a:pos x="connsiteX0-1" y="connsiteY0-2"/>
              </a:cxn>
              <a:cxn ang="0">
                <a:pos x="connsiteX1-3" y="connsiteY1-4"/>
              </a:cxn>
              <a:cxn ang="0">
                <a:pos x="connsiteX2-5" y="connsiteY2-6"/>
              </a:cxn>
              <a:cxn ang="0">
                <a:pos x="connsiteX3-7" y="connsiteY3-8"/>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4977745" y="3961652"/>
            <a:ext cx="2236510"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组员与分工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3647152"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数据管理</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数据快照</a:t>
            </a: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50140" y="3760116"/>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grpSp>
        <p:nvGrpSpPr>
          <p:cNvPr id="6" name="组合 5">
            <a:extLst>
              <a:ext uri="{FF2B5EF4-FFF2-40B4-BE49-F238E27FC236}">
                <a16:creationId xmlns:a16="http://schemas.microsoft.com/office/drawing/2014/main" id="{A8D32B2D-A331-4D41-B468-BBF9ED176B5A}"/>
              </a:ext>
            </a:extLst>
          </p:cNvPr>
          <p:cNvGrpSpPr/>
          <p:nvPr/>
        </p:nvGrpSpPr>
        <p:grpSpPr>
          <a:xfrm>
            <a:off x="92818" y="1372590"/>
            <a:ext cx="8054009" cy="4618940"/>
            <a:chOff x="92818" y="1372590"/>
            <a:chExt cx="8054009" cy="4618940"/>
          </a:xfrm>
        </p:grpSpPr>
        <p:pic>
          <p:nvPicPr>
            <p:cNvPr id="9" name="图片 1">
              <a:extLst>
                <a:ext uri="{FF2B5EF4-FFF2-40B4-BE49-F238E27FC236}">
                  <a16:creationId xmlns:a16="http://schemas.microsoft.com/office/drawing/2014/main" id="{13EE318E-3673-446E-BB93-3D5858B56B8E}"/>
                </a:ext>
              </a:extLst>
            </p:cNvPr>
            <p:cNvPicPr>
              <a:picLocks noChangeAspect="1"/>
            </p:cNvPicPr>
            <p:nvPr/>
          </p:nvPicPr>
          <p:blipFill>
            <a:blip r:embed="rId3"/>
            <a:stretch>
              <a:fillRect/>
            </a:stretch>
          </p:blipFill>
          <p:spPr>
            <a:xfrm>
              <a:off x="303789" y="1372590"/>
              <a:ext cx="7843038" cy="4618940"/>
            </a:xfrm>
            <a:prstGeom prst="rect">
              <a:avLst/>
            </a:prstGeom>
            <a:noFill/>
            <a:ln>
              <a:noFill/>
            </a:ln>
          </p:spPr>
        </p:pic>
        <p:sp>
          <p:nvSpPr>
            <p:cNvPr id="5" name="椭圆 4">
              <a:extLst>
                <a:ext uri="{FF2B5EF4-FFF2-40B4-BE49-F238E27FC236}">
                  <a16:creationId xmlns:a16="http://schemas.microsoft.com/office/drawing/2014/main" id="{BBE7C356-CBA1-4EA5-A3A9-ECB10B89F0C8}"/>
                </a:ext>
              </a:extLst>
            </p:cNvPr>
            <p:cNvSpPr/>
            <p:nvPr/>
          </p:nvSpPr>
          <p:spPr>
            <a:xfrm>
              <a:off x="92818" y="2539151"/>
              <a:ext cx="1859078" cy="159263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a:extLst>
              <a:ext uri="{FF2B5EF4-FFF2-40B4-BE49-F238E27FC236}">
                <a16:creationId xmlns:a16="http://schemas.microsoft.com/office/drawing/2014/main" id="{000B0F63-8A59-4E01-A66C-F0FB6173907D}"/>
              </a:ext>
            </a:extLst>
          </p:cNvPr>
          <p:cNvSpPr/>
          <p:nvPr/>
        </p:nvSpPr>
        <p:spPr>
          <a:xfrm>
            <a:off x="7134542" y="359226"/>
            <a:ext cx="4753669" cy="337733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t>快照不是简单的数据复制，而是只做差异的复制</a:t>
            </a:r>
          </a:p>
          <a:p>
            <a:pPr>
              <a:lnSpc>
                <a:spcPct val="150000"/>
              </a:lnSpc>
            </a:pPr>
            <a:r>
              <a:rPr lang="zh-CN" altLang="en-US" sz="1600" dirty="0"/>
              <a:t>HDFS中只为每个snapshot快照只保存相对当时快照创建时间点发生过变更的INode信息。 然后获取快照信息时,根据snapshot和当前没发生过变更的INode信息，进行对应恢复。</a:t>
            </a:r>
          </a:p>
          <a:p>
            <a:pPr marL="285750" indent="-285750">
              <a:lnSpc>
                <a:spcPct val="150000"/>
              </a:lnSpc>
              <a:buFont typeface="Arial" panose="020B0604020202020204" pitchFamily="34" charset="0"/>
              <a:buChar char="•"/>
            </a:pPr>
            <a:r>
              <a:rPr lang="zh-CN" altLang="en-US" sz="1600" dirty="0"/>
              <a:t>快照管理器管理多个快照目录</a:t>
            </a:r>
          </a:p>
          <a:p>
            <a:pPr marL="285750" indent="-285750">
              <a:lnSpc>
                <a:spcPct val="150000"/>
              </a:lnSpc>
              <a:buFont typeface="Arial" panose="020B0604020202020204" pitchFamily="34" charset="0"/>
              <a:buChar char="•"/>
            </a:pPr>
            <a:r>
              <a:rPr lang="zh-CN" altLang="en-US" sz="1600" dirty="0"/>
              <a:t>一个快照目录拥有多个快照文件</a:t>
            </a:r>
          </a:p>
          <a:p>
            <a:pPr marL="285750" indent="-285750">
              <a:lnSpc>
                <a:spcPct val="150000"/>
              </a:lnSpc>
              <a:buFont typeface="Arial" panose="020B0604020202020204" pitchFamily="34" charset="0"/>
              <a:buChar char="•"/>
            </a:pPr>
            <a:r>
              <a:rPr lang="zh-CN" altLang="en-US" sz="1600" dirty="0"/>
              <a:t>快照的用途：快照常用作数据备份，防止用户错误和灾难恢复，提高</a:t>
            </a:r>
            <a:r>
              <a:rPr lang="en-US" altLang="zh-CN" sz="1600" dirty="0"/>
              <a:t>HDFS</a:t>
            </a:r>
            <a:r>
              <a:rPr lang="zh-CN" altLang="en-US" sz="1600" dirty="0"/>
              <a:t>的稳定性</a:t>
            </a:r>
          </a:p>
        </p:txBody>
      </p:sp>
    </p:spTree>
    <p:extLst>
      <p:ext uri="{BB962C8B-B14F-4D97-AF65-F5344CB8AC3E}">
        <p14:creationId xmlns:p14="http://schemas.microsoft.com/office/powerpoint/2010/main" val="14741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3647152"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数据管理</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数据复制</a:t>
            </a: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50140" y="3760116"/>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pic>
        <p:nvPicPr>
          <p:cNvPr id="11" name="图片 10">
            <a:extLst>
              <a:ext uri="{FF2B5EF4-FFF2-40B4-BE49-F238E27FC236}">
                <a16:creationId xmlns:a16="http://schemas.microsoft.com/office/drawing/2014/main" id="{927416A8-F017-484B-9AEA-DB62173B87AB}"/>
              </a:ext>
            </a:extLst>
          </p:cNvPr>
          <p:cNvPicPr>
            <a:picLocks noChangeAspect="1"/>
          </p:cNvPicPr>
          <p:nvPr/>
        </p:nvPicPr>
        <p:blipFill>
          <a:blip r:embed="rId3"/>
          <a:stretch>
            <a:fillRect/>
          </a:stretch>
        </p:blipFill>
        <p:spPr>
          <a:xfrm>
            <a:off x="261400" y="1298788"/>
            <a:ext cx="6425133" cy="3673017"/>
          </a:xfrm>
          <a:prstGeom prst="rect">
            <a:avLst/>
          </a:prstGeom>
        </p:spPr>
      </p:pic>
      <p:sp>
        <p:nvSpPr>
          <p:cNvPr id="12" name="文本框 2">
            <a:extLst>
              <a:ext uri="{FF2B5EF4-FFF2-40B4-BE49-F238E27FC236}">
                <a16:creationId xmlns:a16="http://schemas.microsoft.com/office/drawing/2014/main" id="{22B7D0B3-4774-4BEE-94E8-7FB22BF466A1}"/>
              </a:ext>
            </a:extLst>
          </p:cNvPr>
          <p:cNvSpPr txBox="1"/>
          <p:nvPr/>
        </p:nvSpPr>
        <p:spPr>
          <a:xfrm>
            <a:off x="7063868" y="641826"/>
            <a:ext cx="4426499" cy="26386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t>数据复制（数据备份）：属于文件的块为了故障容错而被复制，应用程序（用户）可以指定文件的副本数，NameNode做出有关块复制的所有决定，定期从集群中的每个DataNode接收Heartbeat 和Blockreport。</a:t>
            </a:r>
            <a:endParaRPr lang="en-US" altLang="zh-CN" sz="1600" dirty="0"/>
          </a:p>
          <a:p>
            <a:pPr>
              <a:lnSpc>
                <a:spcPct val="150000"/>
              </a:lnSpc>
            </a:pPr>
            <a:r>
              <a:rPr lang="zh-CN" altLang="en-US" sz="1600" dirty="0"/>
              <a:t>Heartbeat代表着DataNode正常运行，Blockreport包含DataNode 上所有块的表。</a:t>
            </a:r>
          </a:p>
        </p:txBody>
      </p:sp>
      <p:pic>
        <p:nvPicPr>
          <p:cNvPr id="13" name="图片 2" descr="BLOCK副本放置策略">
            <a:extLst>
              <a:ext uri="{FF2B5EF4-FFF2-40B4-BE49-F238E27FC236}">
                <a16:creationId xmlns:a16="http://schemas.microsoft.com/office/drawing/2014/main" id="{A98C8050-070F-47AA-B1C4-A07290C2F3E1}"/>
              </a:ext>
            </a:extLst>
          </p:cNvPr>
          <p:cNvPicPr>
            <a:picLocks noChangeAspect="1"/>
          </p:cNvPicPr>
          <p:nvPr/>
        </p:nvPicPr>
        <p:blipFill>
          <a:blip r:embed="rId4"/>
          <a:stretch>
            <a:fillRect/>
          </a:stretch>
        </p:blipFill>
        <p:spPr>
          <a:xfrm>
            <a:off x="6728922" y="3280497"/>
            <a:ext cx="5266055" cy="3503930"/>
          </a:xfrm>
          <a:prstGeom prst="rect">
            <a:avLst/>
          </a:prstGeom>
        </p:spPr>
      </p:pic>
      <p:sp>
        <p:nvSpPr>
          <p:cNvPr id="2" name="矩形 1">
            <a:extLst>
              <a:ext uri="{FF2B5EF4-FFF2-40B4-BE49-F238E27FC236}">
                <a16:creationId xmlns:a16="http://schemas.microsoft.com/office/drawing/2014/main" id="{799F3396-3B65-4687-BCCA-B3B2AB10B6C3}"/>
              </a:ext>
            </a:extLst>
          </p:cNvPr>
          <p:cNvSpPr/>
          <p:nvPr/>
        </p:nvSpPr>
        <p:spPr>
          <a:xfrm>
            <a:off x="320948" y="5298675"/>
            <a:ext cx="6484414" cy="10968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rPr>
              <a:t>/user/</a:t>
            </a:r>
            <a:r>
              <a:rPr lang="en-US" altLang="zh-CN" dirty="0" err="1">
                <a:solidFill>
                  <a:schemeClr val="tx1"/>
                </a:solidFill>
                <a:latin typeface="Consolas" panose="020B0609020204030204" pitchFamily="49" charset="0"/>
              </a:rPr>
              <a:t>nuoline</a:t>
            </a:r>
            <a:r>
              <a:rPr lang="en-US" altLang="zh-CN" dirty="0">
                <a:solidFill>
                  <a:schemeClr val="tx1"/>
                </a:solidFill>
                <a:latin typeface="Consolas" panose="020B0609020204030204" pitchFamily="49" charset="0"/>
              </a:rPr>
              <a:t>/data/part-1,r:2,{1,3}</a:t>
            </a:r>
          </a:p>
          <a:p>
            <a:pPr algn="ctr"/>
            <a:r>
              <a:rPr lang="en-US" altLang="zh-CN" dirty="0">
                <a:solidFill>
                  <a:schemeClr val="tx1"/>
                </a:solidFill>
                <a:latin typeface="Consolas" panose="020B0609020204030204" pitchFamily="49" charset="0"/>
              </a:rPr>
              <a:t>/user/</a:t>
            </a:r>
            <a:r>
              <a:rPr lang="en-US" altLang="zh-CN" dirty="0" err="1">
                <a:solidFill>
                  <a:schemeClr val="tx1"/>
                </a:solidFill>
                <a:latin typeface="Consolas" panose="020B0609020204030204" pitchFamily="49" charset="0"/>
              </a:rPr>
              <a:t>nuoline</a:t>
            </a:r>
            <a:r>
              <a:rPr lang="en-US" altLang="zh-CN" dirty="0">
                <a:solidFill>
                  <a:schemeClr val="tx1"/>
                </a:solidFill>
                <a:latin typeface="Consolas" panose="020B0609020204030204" pitchFamily="49" charset="0"/>
              </a:rPr>
              <a:t>/data/part-2,r:3,{2,4,5}</a:t>
            </a:r>
            <a:endParaRPr lang="zh-CN" altLang="en-US" dirty="0">
              <a:solidFill>
                <a:schemeClr val="tx1"/>
              </a:solidFill>
              <a:latin typeface="Consolas" panose="020B0609020204030204" pitchFamily="49" charset="0"/>
            </a:endParaRPr>
          </a:p>
        </p:txBody>
      </p:sp>
      <p:cxnSp>
        <p:nvCxnSpPr>
          <p:cNvPr id="6" name="连接符: 曲线 5">
            <a:extLst>
              <a:ext uri="{FF2B5EF4-FFF2-40B4-BE49-F238E27FC236}">
                <a16:creationId xmlns:a16="http://schemas.microsoft.com/office/drawing/2014/main" id="{C74DC712-F56E-42A5-98B1-12A9EA4D02FD}"/>
              </a:ext>
            </a:extLst>
          </p:cNvPr>
          <p:cNvCxnSpPr>
            <a:cxnSpLocks/>
          </p:cNvCxnSpPr>
          <p:nvPr/>
        </p:nvCxnSpPr>
        <p:spPr>
          <a:xfrm rot="16200000" flipH="1">
            <a:off x="4022081" y="3207425"/>
            <a:ext cx="3191958" cy="1414438"/>
          </a:xfrm>
          <a:prstGeom prst="curvedConnector3">
            <a:avLst>
              <a:gd name="adj1" fmla="val -8243"/>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42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3874779" cy="584775"/>
          </a:xfrm>
          <a:prstGeom prst="rect">
            <a:avLst/>
          </a:prstGeom>
        </p:spPr>
        <p:txBody>
          <a:bodyPr wrap="none">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IO</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操作</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读取文件</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(1)</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80418" y="3766170"/>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374214" y="1061716"/>
            <a:ext cx="8557830" cy="5368143"/>
          </a:xfrm>
          <a:prstGeom prst="rect">
            <a:avLst/>
          </a:prstGeom>
          <a:noFill/>
          <a:ln>
            <a:noFill/>
          </a:ln>
        </p:spPr>
      </p:pic>
      <p:sp>
        <p:nvSpPr>
          <p:cNvPr id="5" name="矩形 4"/>
          <p:cNvSpPr/>
          <p:nvPr/>
        </p:nvSpPr>
        <p:spPr>
          <a:xfrm>
            <a:off x="7723252" y="360192"/>
            <a:ext cx="3931297" cy="5962658"/>
          </a:xfrm>
          <a:prstGeom prst="rect">
            <a:avLst/>
          </a:prstGeom>
        </p:spPr>
        <p:txBody>
          <a:bodyPr wrap="square">
            <a:spAutoFit/>
          </a:bodyPr>
          <a:lstStyle/>
          <a:p>
            <a:pPr>
              <a:lnSpc>
                <a:spcPct val="150000"/>
              </a:lnSpc>
            </a:pPr>
            <a:r>
              <a:rPr lang="en-US" altLang="zh-CN" sz="1600" dirty="0">
                <a:solidFill>
                  <a:srgbClr val="333333"/>
                </a:solidFill>
              </a:rPr>
              <a:t>1</a:t>
            </a:r>
            <a:r>
              <a:rPr lang="zh-CN" altLang="en-US" sz="1600" dirty="0">
                <a:solidFill>
                  <a:srgbClr val="333333"/>
                </a:solidFill>
              </a:rPr>
              <a:t>、客户端</a:t>
            </a:r>
            <a:r>
              <a:rPr lang="en-US" altLang="zh-CN" sz="1600" dirty="0">
                <a:solidFill>
                  <a:srgbClr val="333333"/>
                </a:solidFill>
              </a:rPr>
              <a:t>Client</a:t>
            </a:r>
            <a:r>
              <a:rPr lang="zh-CN" altLang="en-US" sz="1600" dirty="0">
                <a:solidFill>
                  <a:srgbClr val="333333"/>
                </a:solidFill>
              </a:rPr>
              <a:t>向</a:t>
            </a:r>
            <a:r>
              <a:rPr lang="en-US" altLang="zh-CN" sz="1600" dirty="0">
                <a:solidFill>
                  <a:srgbClr val="333333"/>
                </a:solidFill>
              </a:rPr>
              <a:t>NameNode</a:t>
            </a:r>
            <a:r>
              <a:rPr lang="zh-CN" altLang="en-US" sz="1600" dirty="0">
                <a:solidFill>
                  <a:srgbClr val="333333"/>
                </a:solidFill>
              </a:rPr>
              <a:t>发起读取请求</a:t>
            </a:r>
            <a:br>
              <a:rPr lang="zh-CN" altLang="en-US" sz="1600" dirty="0"/>
            </a:br>
            <a:r>
              <a:rPr lang="en-US" altLang="zh-CN" sz="1600" dirty="0">
                <a:solidFill>
                  <a:srgbClr val="333333"/>
                </a:solidFill>
              </a:rPr>
              <a:t>2</a:t>
            </a:r>
            <a:r>
              <a:rPr lang="zh-CN" altLang="en-US" sz="1600" dirty="0">
                <a:solidFill>
                  <a:srgbClr val="333333"/>
                </a:solidFill>
              </a:rPr>
              <a:t>、</a:t>
            </a:r>
            <a:r>
              <a:rPr lang="en-US" altLang="zh-CN" sz="1600" dirty="0">
                <a:solidFill>
                  <a:srgbClr val="333333"/>
                </a:solidFill>
              </a:rPr>
              <a:t>NameNode</a:t>
            </a:r>
            <a:r>
              <a:rPr lang="zh-CN" altLang="en-US" sz="1600" dirty="0">
                <a:solidFill>
                  <a:srgbClr val="333333"/>
                </a:solidFill>
              </a:rPr>
              <a:t>返回文件的</a:t>
            </a:r>
            <a:r>
              <a:rPr lang="en-US" altLang="zh-CN" sz="1600" dirty="0">
                <a:solidFill>
                  <a:srgbClr val="333333"/>
                </a:solidFill>
              </a:rPr>
              <a:t>block</a:t>
            </a:r>
            <a:r>
              <a:rPr lang="zh-CN" altLang="en-US" sz="1600" dirty="0">
                <a:solidFill>
                  <a:srgbClr val="333333"/>
                </a:solidFill>
              </a:rPr>
              <a:t>地址列表</a:t>
            </a:r>
            <a:br>
              <a:rPr lang="zh-CN" altLang="en-US" sz="1600" dirty="0"/>
            </a:br>
            <a:r>
              <a:rPr lang="en-US" altLang="zh-CN" sz="1600" dirty="0">
                <a:solidFill>
                  <a:srgbClr val="333333"/>
                </a:solidFill>
              </a:rPr>
              <a:t>3</a:t>
            </a:r>
            <a:r>
              <a:rPr lang="zh-CN" altLang="en-US" sz="1600" dirty="0">
                <a:solidFill>
                  <a:srgbClr val="333333"/>
                </a:solidFill>
              </a:rPr>
              <a:t>、</a:t>
            </a:r>
            <a:r>
              <a:rPr lang="zh-CN" altLang="zh-CN" sz="1600" dirty="0"/>
              <a:t>前两步会返回一</a:t>
            </a:r>
            <a:r>
              <a:rPr lang="zh-CN" altLang="en-US" sz="1600" dirty="0"/>
              <a:t>个</a:t>
            </a:r>
            <a:r>
              <a:rPr lang="en-US" altLang="zh-CN" sz="1600" dirty="0"/>
              <a:t>FSDataInputStream</a:t>
            </a:r>
            <a:r>
              <a:rPr lang="zh-CN" altLang="zh-CN" sz="1600" dirty="0"/>
              <a:t>对象</a:t>
            </a:r>
            <a:r>
              <a:rPr lang="zh-CN" altLang="en-US" sz="1600" dirty="0"/>
              <a:t>，</a:t>
            </a:r>
            <a:r>
              <a:rPr lang="en-US" altLang="zh-CN" sz="1600" dirty="0"/>
              <a:t> DFSInputStream</a:t>
            </a:r>
            <a:r>
              <a:rPr lang="zh-CN" altLang="zh-CN" sz="1600" dirty="0"/>
              <a:t>就会找出离客户端最近的</a:t>
            </a:r>
            <a:r>
              <a:rPr lang="en-US" altLang="zh-CN" sz="1600" dirty="0"/>
              <a:t>DataNode</a:t>
            </a:r>
            <a:r>
              <a:rPr lang="zh-CN" altLang="zh-CN" sz="1600" dirty="0"/>
              <a:t>并连接</a:t>
            </a:r>
            <a:r>
              <a:rPr lang="en-US" altLang="zh-CN" sz="1600" dirty="0"/>
              <a:t>DataNode</a:t>
            </a:r>
            <a:br>
              <a:rPr lang="zh-CN" altLang="en-US" sz="1600" dirty="0"/>
            </a:br>
            <a:r>
              <a:rPr lang="en-US" altLang="zh-CN" sz="1600" dirty="0">
                <a:solidFill>
                  <a:srgbClr val="333333"/>
                </a:solidFill>
              </a:rPr>
              <a:t>4</a:t>
            </a:r>
            <a:r>
              <a:rPr lang="zh-CN" altLang="en-US" sz="1600" dirty="0">
                <a:solidFill>
                  <a:srgbClr val="333333"/>
                </a:solidFill>
              </a:rPr>
              <a:t>、客户端开始读取</a:t>
            </a:r>
            <a:r>
              <a:rPr lang="en-US" altLang="zh-CN" sz="1600" dirty="0">
                <a:solidFill>
                  <a:srgbClr val="333333"/>
                </a:solidFill>
              </a:rPr>
              <a:t>DataNode</a:t>
            </a:r>
            <a:r>
              <a:rPr lang="zh-CN" altLang="en-US" sz="1600" dirty="0">
                <a:solidFill>
                  <a:srgbClr val="333333"/>
                </a:solidFill>
              </a:rPr>
              <a:t>数据。读取完当前</a:t>
            </a:r>
            <a:r>
              <a:rPr lang="en-US" altLang="zh-CN" sz="1600" dirty="0">
                <a:solidFill>
                  <a:srgbClr val="333333"/>
                </a:solidFill>
              </a:rPr>
              <a:t>block</a:t>
            </a:r>
            <a:r>
              <a:rPr lang="zh-CN" altLang="en-US" sz="1600" dirty="0">
                <a:solidFill>
                  <a:srgbClr val="333333"/>
                </a:solidFill>
              </a:rPr>
              <a:t>的数据后， 关闭当前的</a:t>
            </a:r>
            <a:r>
              <a:rPr lang="en-US" altLang="zh-CN" sz="1600" dirty="0">
                <a:solidFill>
                  <a:srgbClr val="333333"/>
                </a:solidFill>
              </a:rPr>
              <a:t>DataNode</a:t>
            </a:r>
            <a:r>
              <a:rPr lang="zh-CN" altLang="en-US" sz="1600" dirty="0">
                <a:solidFill>
                  <a:srgbClr val="333333"/>
                </a:solidFill>
              </a:rPr>
              <a:t>链接， 并为读取下一个</a:t>
            </a:r>
            <a:r>
              <a:rPr lang="en-US" altLang="zh-CN" sz="1600" dirty="0">
                <a:solidFill>
                  <a:srgbClr val="333333"/>
                </a:solidFill>
              </a:rPr>
              <a:t>block</a:t>
            </a:r>
            <a:r>
              <a:rPr lang="zh-CN" altLang="en-US" sz="1600" dirty="0">
                <a:solidFill>
                  <a:srgbClr val="333333"/>
                </a:solidFill>
              </a:rPr>
              <a:t>寻找最佳的</a:t>
            </a:r>
            <a:r>
              <a:rPr lang="en-US" altLang="zh-CN" sz="1600" dirty="0">
                <a:solidFill>
                  <a:srgbClr val="333333"/>
                </a:solidFill>
              </a:rPr>
              <a:t>DataNode</a:t>
            </a:r>
            <a:r>
              <a:rPr lang="zh-CN" altLang="en-US" sz="1600" dirty="0">
                <a:solidFill>
                  <a:srgbClr val="333333"/>
                </a:solidFill>
              </a:rPr>
              <a:t>。</a:t>
            </a:r>
            <a:br>
              <a:rPr lang="zh-CN" altLang="en-US" sz="1600" dirty="0"/>
            </a:br>
            <a:r>
              <a:rPr lang="en-US" altLang="zh-CN" sz="1600" dirty="0">
                <a:solidFill>
                  <a:srgbClr val="333333"/>
                </a:solidFill>
              </a:rPr>
              <a:t>5</a:t>
            </a:r>
            <a:r>
              <a:rPr lang="zh-CN" altLang="en-US" sz="1600" dirty="0">
                <a:solidFill>
                  <a:srgbClr val="333333"/>
                </a:solidFill>
              </a:rPr>
              <a:t>、当读完列表</a:t>
            </a:r>
            <a:r>
              <a:rPr lang="en-US" altLang="zh-CN" sz="1600" dirty="0">
                <a:solidFill>
                  <a:srgbClr val="333333"/>
                </a:solidFill>
              </a:rPr>
              <a:t>block</a:t>
            </a:r>
            <a:r>
              <a:rPr lang="zh-CN" altLang="en-US" sz="1600" dirty="0">
                <a:solidFill>
                  <a:srgbClr val="333333"/>
                </a:solidFill>
              </a:rPr>
              <a:t>后， 且文件读取还没有结束， 客户端会继续向</a:t>
            </a:r>
            <a:r>
              <a:rPr lang="en-US" altLang="zh-CN" sz="1600" dirty="0">
                <a:solidFill>
                  <a:srgbClr val="333333"/>
                </a:solidFill>
              </a:rPr>
              <a:t>NameNode</a:t>
            </a:r>
            <a:r>
              <a:rPr lang="zh-CN" altLang="en-US" sz="1600" dirty="0">
                <a:solidFill>
                  <a:srgbClr val="333333"/>
                </a:solidFill>
              </a:rPr>
              <a:t>获取下一批的</a:t>
            </a:r>
            <a:r>
              <a:rPr lang="en-US" altLang="zh-CN" sz="1600" dirty="0">
                <a:solidFill>
                  <a:srgbClr val="333333"/>
                </a:solidFill>
              </a:rPr>
              <a:t>block</a:t>
            </a:r>
            <a:r>
              <a:rPr lang="zh-CN" altLang="en-US" sz="1600" dirty="0">
                <a:solidFill>
                  <a:srgbClr val="333333"/>
                </a:solidFill>
              </a:rPr>
              <a:t>列表。</a:t>
            </a:r>
            <a:br>
              <a:rPr lang="zh-CN" altLang="en-US" sz="1600" dirty="0"/>
            </a:br>
            <a:r>
              <a:rPr lang="en-US" altLang="zh-CN" sz="1600" dirty="0">
                <a:solidFill>
                  <a:srgbClr val="333333"/>
                </a:solidFill>
              </a:rPr>
              <a:t>6</a:t>
            </a:r>
            <a:r>
              <a:rPr lang="zh-CN" altLang="en-US" sz="1600" dirty="0">
                <a:solidFill>
                  <a:srgbClr val="333333"/>
                </a:solidFill>
              </a:rPr>
              <a:t>、读取完一个</a:t>
            </a:r>
            <a:r>
              <a:rPr lang="en-US" altLang="zh-CN" sz="1600" dirty="0">
                <a:solidFill>
                  <a:srgbClr val="333333"/>
                </a:solidFill>
              </a:rPr>
              <a:t>block</a:t>
            </a:r>
            <a:r>
              <a:rPr lang="zh-CN" altLang="en-US" sz="1600" dirty="0">
                <a:solidFill>
                  <a:srgbClr val="333333"/>
                </a:solidFill>
              </a:rPr>
              <a:t>都会进行</a:t>
            </a:r>
            <a:r>
              <a:rPr lang="en-US" altLang="zh-CN" sz="1600" dirty="0">
                <a:solidFill>
                  <a:srgbClr val="333333"/>
                </a:solidFill>
              </a:rPr>
              <a:t>checksum</a:t>
            </a:r>
            <a:r>
              <a:rPr lang="zh-CN" altLang="en-US" sz="1600" dirty="0">
                <a:solidFill>
                  <a:srgbClr val="333333"/>
                </a:solidFill>
              </a:rPr>
              <a:t>验证， 如果读取</a:t>
            </a:r>
            <a:r>
              <a:rPr lang="en-US" altLang="zh-CN" sz="1600" dirty="0">
                <a:solidFill>
                  <a:srgbClr val="333333"/>
                </a:solidFill>
              </a:rPr>
              <a:t>DataNode</a:t>
            </a:r>
            <a:r>
              <a:rPr lang="zh-CN" altLang="en-US" sz="1600" dirty="0">
                <a:solidFill>
                  <a:srgbClr val="333333"/>
                </a:solidFill>
              </a:rPr>
              <a:t>时出现错误， 客户端会通知</a:t>
            </a:r>
            <a:r>
              <a:rPr lang="en-US" altLang="zh-CN" sz="1600" dirty="0">
                <a:solidFill>
                  <a:srgbClr val="333333"/>
                </a:solidFill>
              </a:rPr>
              <a:t>NameNode</a:t>
            </a:r>
            <a:r>
              <a:rPr lang="zh-CN" altLang="en-US" sz="1600" dirty="0">
                <a:solidFill>
                  <a:srgbClr val="333333"/>
                </a:solidFill>
              </a:rPr>
              <a:t>， 然后再从下一个拥有该</a:t>
            </a:r>
            <a:r>
              <a:rPr lang="en-US" altLang="zh-CN" sz="1600" dirty="0">
                <a:solidFill>
                  <a:srgbClr val="333333"/>
                </a:solidFill>
              </a:rPr>
              <a:t>block</a:t>
            </a:r>
            <a:r>
              <a:rPr lang="zh-CN" altLang="en-US" sz="1600" dirty="0">
                <a:solidFill>
                  <a:srgbClr val="333333"/>
                </a:solidFill>
              </a:rPr>
              <a:t>拷贝的</a:t>
            </a:r>
            <a:r>
              <a:rPr lang="en-US" altLang="zh-CN" sz="1600" dirty="0">
                <a:solidFill>
                  <a:srgbClr val="333333"/>
                </a:solidFill>
              </a:rPr>
              <a:t>DataNode</a:t>
            </a:r>
            <a:r>
              <a:rPr lang="zh-CN" altLang="en-US" sz="1600" dirty="0">
                <a:solidFill>
                  <a:srgbClr val="333333"/>
                </a:solidFill>
              </a:rPr>
              <a:t>继续读。</a:t>
            </a:r>
            <a:endParaRPr lang="zh-CN" alt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3874779" cy="584775"/>
          </a:xfrm>
          <a:prstGeom prst="rect">
            <a:avLst/>
          </a:prstGeom>
        </p:spPr>
        <p:txBody>
          <a:bodyPr wrap="none">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IO</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操作</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读取文件</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(2)</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80418" y="3766170"/>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716" y="1047226"/>
            <a:ext cx="5993219" cy="3258795"/>
          </a:xfrm>
          <a:prstGeom prst="rect">
            <a:avLst/>
          </a:prstGeom>
        </p:spPr>
      </p:pic>
      <p:sp>
        <p:nvSpPr>
          <p:cNvPr id="13" name="文本框 5"/>
          <p:cNvSpPr txBox="1"/>
          <p:nvPr/>
        </p:nvSpPr>
        <p:spPr>
          <a:xfrm>
            <a:off x="241009" y="4180630"/>
            <a:ext cx="6838631" cy="2554545"/>
          </a:xfrm>
          <a:prstGeom prst="rect">
            <a:avLst/>
          </a:prstGeom>
          <a:solidFill>
            <a:schemeClr val="tx1">
              <a:lumMod val="50000"/>
              <a:lumOff val="50000"/>
            </a:schemeClr>
          </a:soli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400" dirty="0">
                <a:solidFill>
                  <a:schemeClr val="bg1"/>
                </a:solidFill>
              </a:rPr>
              <a:t>DistributedFileSystem</a:t>
            </a:r>
            <a:r>
              <a:rPr lang="zh-CN" altLang="en-US" sz="1400" dirty="0">
                <a:solidFill>
                  <a:schemeClr val="bg1"/>
                </a:solidFill>
              </a:rPr>
              <a:t>的重要方法：</a:t>
            </a:r>
            <a:endParaRPr lang="en-US" altLang="zh-CN" sz="1400" dirty="0">
              <a:solidFill>
                <a:schemeClr val="bg1"/>
              </a:solidFill>
            </a:endParaRPr>
          </a:p>
          <a:p>
            <a:endParaRPr lang="en-US" altLang="zh-CN" sz="1400" dirty="0">
              <a:solidFill>
                <a:schemeClr val="bg1"/>
              </a:solidFill>
            </a:endParaRPr>
          </a:p>
          <a:p>
            <a:r>
              <a:rPr lang="en-US" altLang="zh-CN" sz="1400" dirty="0">
                <a:solidFill>
                  <a:schemeClr val="bg1"/>
                </a:solidFill>
              </a:rPr>
              <a:t>//</a:t>
            </a:r>
            <a:r>
              <a:rPr lang="zh-CN" altLang="en-US" sz="1400" dirty="0">
                <a:solidFill>
                  <a:schemeClr val="bg1"/>
                </a:solidFill>
              </a:rPr>
              <a:t>通过</a:t>
            </a:r>
            <a:r>
              <a:rPr lang="en-US" altLang="zh-CN" sz="1400" dirty="0">
                <a:solidFill>
                  <a:schemeClr val="bg1"/>
                </a:solidFill>
              </a:rPr>
              <a:t>DFSClient</a:t>
            </a:r>
            <a:r>
              <a:rPr lang="zh-CN" altLang="en-US" sz="1400" dirty="0">
                <a:solidFill>
                  <a:schemeClr val="bg1"/>
                </a:solidFill>
              </a:rPr>
              <a:t>实例的静态内部类</a:t>
            </a:r>
            <a:r>
              <a:rPr lang="en-US" altLang="zh-CN" sz="1400" dirty="0">
                <a:solidFill>
                  <a:schemeClr val="bg1"/>
                </a:solidFill>
              </a:rPr>
              <a:t>DFSDataInputStream</a:t>
            </a:r>
            <a:r>
              <a:rPr lang="zh-CN" altLang="en-US" sz="1400" dirty="0">
                <a:solidFill>
                  <a:schemeClr val="bg1"/>
                </a:solidFill>
              </a:rPr>
              <a:t>为读进程打开一个输入流</a:t>
            </a:r>
            <a:br>
              <a:rPr lang="zh-CN" altLang="en-US" sz="1400" dirty="0">
                <a:solidFill>
                  <a:schemeClr val="bg1"/>
                </a:solidFill>
              </a:rPr>
            </a:br>
            <a:r>
              <a:rPr lang="en-US" altLang="zh-CN" sz="1200" b="1" dirty="0">
                <a:solidFill>
                  <a:schemeClr val="accent4">
                    <a:lumMod val="20000"/>
                    <a:lumOff val="80000"/>
                  </a:schemeClr>
                </a:solidFill>
                <a:latin typeface="Consolas" panose="020B0609020204030204" pitchFamily="49" charset="0"/>
              </a:rPr>
              <a:t>public  FSDataOutputStream open(Path f, int bufferSize) throws IOException</a:t>
            </a:r>
          </a:p>
          <a:p>
            <a:br>
              <a:rPr lang="en-US" altLang="zh-CN" sz="1200" b="1" dirty="0">
                <a:solidFill>
                  <a:schemeClr val="bg1"/>
                </a:solidFill>
                <a:latin typeface="Consolas" panose="020B0609020204030204" pitchFamily="49" charset="0"/>
              </a:rPr>
            </a:br>
            <a:r>
              <a:rPr lang="en-US" altLang="zh-CN" sz="1400" dirty="0">
                <a:solidFill>
                  <a:schemeClr val="bg1"/>
                </a:solidFill>
              </a:rPr>
              <a:t>//</a:t>
            </a:r>
            <a:r>
              <a:rPr lang="zh-CN" altLang="en-US" sz="1400" dirty="0">
                <a:solidFill>
                  <a:schemeClr val="bg1"/>
                </a:solidFill>
              </a:rPr>
              <a:t>在文件后追加内容</a:t>
            </a:r>
            <a:br>
              <a:rPr lang="zh-CN" altLang="en-US" sz="1400" dirty="0">
                <a:solidFill>
                  <a:schemeClr val="bg1"/>
                </a:solidFill>
              </a:rPr>
            </a:br>
            <a:r>
              <a:rPr lang="en-US" altLang="zh-CN" sz="1200" b="1" dirty="0">
                <a:solidFill>
                  <a:schemeClr val="accent4">
                    <a:lumMod val="20000"/>
                    <a:lumOff val="80000"/>
                  </a:schemeClr>
                </a:solidFill>
                <a:latin typeface="Consolas" panose="020B0609020204030204" pitchFamily="49" charset="0"/>
              </a:rPr>
              <a:t>public  FSDataOutputStream append(Path f, int bufferSize, </a:t>
            </a:r>
            <a:r>
              <a:rPr lang="en-US" altLang="zh-CN" sz="1200" b="1" dirty="0" err="1">
                <a:solidFill>
                  <a:schemeClr val="accent4">
                    <a:lumMod val="20000"/>
                    <a:lumOff val="80000"/>
                  </a:schemeClr>
                </a:solidFill>
                <a:latin typeface="Consolas" panose="020B0609020204030204" pitchFamily="49" charset="0"/>
              </a:rPr>
              <a:t>Progressable</a:t>
            </a:r>
            <a:r>
              <a:rPr lang="en-US" altLang="zh-CN" sz="1200" b="1" dirty="0">
                <a:solidFill>
                  <a:schemeClr val="accent4">
                    <a:lumMod val="20000"/>
                    <a:lumOff val="80000"/>
                  </a:schemeClr>
                </a:solidFill>
                <a:latin typeface="Consolas" panose="020B0609020204030204" pitchFamily="49" charset="0"/>
              </a:rPr>
              <a:t> progress)</a:t>
            </a:r>
          </a:p>
          <a:p>
            <a:br>
              <a:rPr lang="en-US" altLang="zh-CN" sz="1200" b="1" dirty="0">
                <a:solidFill>
                  <a:schemeClr val="bg1"/>
                </a:solidFill>
                <a:latin typeface="Consolas" panose="020B0609020204030204" pitchFamily="49" charset="0"/>
              </a:rPr>
            </a:br>
            <a:r>
              <a:rPr lang="en-US" altLang="zh-CN" sz="1400" dirty="0">
                <a:solidFill>
                  <a:schemeClr val="bg1"/>
                </a:solidFill>
              </a:rPr>
              <a:t>//</a:t>
            </a:r>
            <a:r>
              <a:rPr lang="zh-CN" altLang="en-US" sz="1400" dirty="0">
                <a:solidFill>
                  <a:schemeClr val="bg1"/>
                </a:solidFill>
              </a:rPr>
              <a:t>为写进程打开一个输出流</a:t>
            </a:r>
            <a:br>
              <a:rPr lang="zh-CN" altLang="en-US" sz="1400" dirty="0">
                <a:solidFill>
                  <a:schemeClr val="bg1"/>
                </a:solidFill>
              </a:rPr>
            </a:br>
            <a:r>
              <a:rPr lang="en-US" altLang="zh-CN" sz="1200" b="1" dirty="0">
                <a:solidFill>
                  <a:schemeClr val="accent4">
                    <a:lumMod val="20000"/>
                    <a:lumOff val="80000"/>
                  </a:schemeClr>
                </a:solidFill>
                <a:latin typeface="Consolas" panose="020B0609020204030204" pitchFamily="49" charset="0"/>
              </a:rPr>
              <a:t>public  FSDataOutputStream create(Path f, </a:t>
            </a:r>
            <a:r>
              <a:rPr lang="en-US" altLang="zh-CN" sz="1200" b="1" dirty="0" err="1">
                <a:solidFill>
                  <a:schemeClr val="accent4">
                    <a:lumMod val="20000"/>
                    <a:lumOff val="80000"/>
                  </a:schemeClr>
                </a:solidFill>
                <a:latin typeface="Consolas" panose="020B0609020204030204" pitchFamily="49" charset="0"/>
              </a:rPr>
              <a:t>FsPermission</a:t>
            </a:r>
            <a:r>
              <a:rPr lang="en-US" altLang="zh-CN" sz="1200" b="1" dirty="0">
                <a:solidFill>
                  <a:schemeClr val="accent4">
                    <a:lumMod val="20000"/>
                    <a:lumOff val="80000"/>
                  </a:schemeClr>
                </a:solidFill>
                <a:latin typeface="Consolas" panose="020B0609020204030204" pitchFamily="49" charset="0"/>
              </a:rPr>
              <a:t> permission, </a:t>
            </a:r>
            <a:r>
              <a:rPr lang="en-US" altLang="zh-CN" sz="1200" b="1" dirty="0" err="1">
                <a:solidFill>
                  <a:schemeClr val="accent4">
                    <a:lumMod val="20000"/>
                    <a:lumOff val="80000"/>
                  </a:schemeClr>
                </a:solidFill>
                <a:latin typeface="Consolas" panose="020B0609020204030204" pitchFamily="49" charset="0"/>
              </a:rPr>
              <a:t>boolean</a:t>
            </a:r>
            <a:r>
              <a:rPr lang="en-US" altLang="zh-CN" sz="1200" b="1" dirty="0">
                <a:solidFill>
                  <a:schemeClr val="accent4">
                    <a:lumMod val="20000"/>
                    <a:lumOff val="80000"/>
                  </a:schemeClr>
                </a:solidFill>
                <a:latin typeface="Consolas" panose="020B0609020204030204" pitchFamily="49" charset="0"/>
              </a:rPr>
              <a:t> overwrite, int </a:t>
            </a:r>
            <a:r>
              <a:rPr lang="en-US" altLang="zh-CN" sz="1200" b="1" dirty="0" err="1">
                <a:solidFill>
                  <a:schemeClr val="accent4">
                    <a:lumMod val="20000"/>
                    <a:lumOff val="80000"/>
                  </a:schemeClr>
                </a:solidFill>
                <a:latin typeface="Consolas" panose="020B0609020204030204" pitchFamily="49" charset="0"/>
              </a:rPr>
              <a:t>bufferSizse</a:t>
            </a:r>
            <a:r>
              <a:rPr lang="en-US" altLang="zh-CN" sz="1200" b="1" dirty="0">
                <a:solidFill>
                  <a:schemeClr val="accent4">
                    <a:lumMod val="20000"/>
                    <a:lumOff val="80000"/>
                  </a:schemeClr>
                </a:solidFill>
                <a:latin typeface="Consolas" panose="020B0609020204030204" pitchFamily="49" charset="0"/>
              </a:rPr>
              <a:t>, short replication, long </a:t>
            </a:r>
            <a:r>
              <a:rPr lang="en-US" altLang="zh-CN" sz="1200" b="1" dirty="0" err="1">
                <a:solidFill>
                  <a:schemeClr val="accent4">
                    <a:lumMod val="20000"/>
                    <a:lumOff val="80000"/>
                  </a:schemeClr>
                </a:solidFill>
                <a:latin typeface="Consolas" panose="020B0609020204030204" pitchFamily="49" charset="0"/>
              </a:rPr>
              <a:t>blockSize</a:t>
            </a:r>
            <a:r>
              <a:rPr lang="en-US" altLang="zh-CN" sz="1200" b="1" dirty="0">
                <a:solidFill>
                  <a:schemeClr val="accent4">
                    <a:lumMod val="20000"/>
                    <a:lumOff val="80000"/>
                  </a:schemeClr>
                </a:solidFill>
                <a:latin typeface="Consolas" panose="020B0609020204030204" pitchFamily="49" charset="0"/>
              </a:rPr>
              <a:t>, </a:t>
            </a:r>
            <a:r>
              <a:rPr lang="en-US" altLang="zh-CN" sz="1200" b="1" dirty="0" err="1">
                <a:solidFill>
                  <a:schemeClr val="accent4">
                    <a:lumMod val="20000"/>
                    <a:lumOff val="80000"/>
                  </a:schemeClr>
                </a:solidFill>
                <a:latin typeface="Consolas" panose="020B0609020204030204" pitchFamily="49" charset="0"/>
              </a:rPr>
              <a:t>Progressable</a:t>
            </a:r>
            <a:r>
              <a:rPr lang="en-US" altLang="zh-CN" sz="1200" b="1" dirty="0">
                <a:solidFill>
                  <a:schemeClr val="accent4">
                    <a:lumMod val="20000"/>
                    <a:lumOff val="80000"/>
                  </a:schemeClr>
                </a:solidFill>
                <a:latin typeface="Consolas" panose="020B0609020204030204" pitchFamily="49" charset="0"/>
              </a:rPr>
              <a:t> progress) throws IOException</a:t>
            </a:r>
            <a:endParaRPr lang="fr-CA" sz="1400" b="1" dirty="0">
              <a:solidFill>
                <a:schemeClr val="accent4">
                  <a:lumMod val="20000"/>
                  <a:lumOff val="80000"/>
                </a:schemeClr>
              </a:solidFill>
              <a:latin typeface="Consolas" panose="020B0609020204030204" pitchFamily="49" charset="0"/>
            </a:endParaRPr>
          </a:p>
        </p:txBody>
      </p:sp>
      <p:grpSp>
        <p:nvGrpSpPr>
          <p:cNvPr id="6" name="组合 5"/>
          <p:cNvGrpSpPr/>
          <p:nvPr/>
        </p:nvGrpSpPr>
        <p:grpSpPr>
          <a:xfrm>
            <a:off x="7235557" y="926910"/>
            <a:ext cx="5036263" cy="5434419"/>
            <a:chOff x="7036703" y="1186922"/>
            <a:chExt cx="5036263" cy="5434419"/>
          </a:xfrm>
        </p:grpSpPr>
        <p:sp>
          <p:nvSpPr>
            <p:cNvPr id="12" name="文本框 9"/>
            <p:cNvSpPr txBox="1"/>
            <p:nvPr/>
          </p:nvSpPr>
          <p:spPr>
            <a:xfrm>
              <a:off x="7036703" y="1186922"/>
              <a:ext cx="4658753" cy="543441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latinLnBrk="1">
                <a:lnSpc>
                  <a:spcPct val="150000"/>
                </a:lnSpc>
                <a:buFont typeface="Arial" panose="020B0604020202020204" pitchFamily="34" charset="0"/>
                <a:buChar char="•"/>
              </a:pPr>
              <a:r>
                <a:rPr lang="en-US" altLang="zh-CN" sz="1400" dirty="0"/>
                <a:t> DistributedFileSystem</a:t>
              </a:r>
              <a:r>
                <a:rPr lang="zh-CN" altLang="en-US" sz="1400" dirty="0"/>
                <a:t>继承自</a:t>
              </a:r>
              <a:r>
                <a:rPr lang="en-US" altLang="zh-CN" sz="1400" dirty="0"/>
                <a:t>FileSystem</a:t>
              </a:r>
              <a:r>
                <a:rPr lang="zh-CN" altLang="en-US" sz="1400" dirty="0"/>
                <a:t>抽象类，是文件系统的分布式实现。</a:t>
              </a:r>
              <a:r>
                <a:rPr lang="en-US" altLang="zh-CN" sz="1400" dirty="0"/>
                <a:t>FileSystem</a:t>
              </a:r>
              <a:r>
                <a:rPr lang="zh-CN" altLang="en-US" sz="1400" dirty="0"/>
                <a:t>利用</a:t>
              </a:r>
              <a:r>
                <a:rPr lang="en-US" altLang="zh-CN" sz="1400" dirty="0"/>
                <a:t>JDK</a:t>
              </a:r>
              <a:r>
                <a:rPr lang="zh-CN" altLang="en-US" sz="1400" dirty="0"/>
                <a:t>的反射机制创建</a:t>
              </a:r>
              <a:r>
                <a:rPr lang="en-US" altLang="zh-CN" sz="1400" dirty="0"/>
                <a:t>DistributedFileSystem</a:t>
              </a:r>
              <a:r>
                <a:rPr lang="zh-CN" altLang="en-US" sz="1400" dirty="0"/>
                <a:t>实例</a:t>
              </a:r>
              <a:endParaRPr lang="en-US" altLang="zh-CN" sz="1400" dirty="0"/>
            </a:p>
            <a:p>
              <a:pPr marL="285750" indent="-285750" latinLnBrk="1">
                <a:lnSpc>
                  <a:spcPct val="150000"/>
                </a:lnSpc>
                <a:buFont typeface="Arial" panose="020B0604020202020204" pitchFamily="34" charset="0"/>
                <a:buChar char="•"/>
              </a:pPr>
              <a:r>
                <a:rPr lang="en-US" altLang="zh-CN" sz="1400" dirty="0"/>
                <a:t> DistributedFileSystem</a:t>
              </a:r>
              <a:r>
                <a:rPr lang="zh-CN" altLang="en-US" sz="1400" dirty="0"/>
                <a:t>实例的核心是</a:t>
              </a:r>
              <a:r>
                <a:rPr lang="en-US" altLang="zh-CN" sz="1400" dirty="0"/>
                <a:t>DFSClient</a:t>
              </a:r>
              <a:r>
                <a:rPr lang="zh-CN" altLang="en-US" sz="1400" dirty="0"/>
                <a:t>属性，负责和</a:t>
              </a:r>
              <a:r>
                <a:rPr lang="en-US" altLang="zh-CN" sz="1400" dirty="0"/>
                <a:t>NameNode</a:t>
              </a:r>
              <a:r>
                <a:rPr lang="zh-CN" altLang="en-US" sz="1400" dirty="0"/>
                <a:t>的通信</a:t>
              </a:r>
              <a:endParaRPr lang="en-US" altLang="zh-CN" sz="1400" dirty="0"/>
            </a:p>
            <a:p>
              <a:pPr latinLnBrk="1">
                <a:lnSpc>
                  <a:spcPct val="150000"/>
                </a:lnSpc>
              </a:pPr>
              <a:endParaRPr lang="en-US" altLang="zh-CN" sz="1400" dirty="0"/>
            </a:p>
            <a:p>
              <a:pPr latinLnBrk="1">
                <a:lnSpc>
                  <a:spcPct val="150000"/>
                </a:lnSpc>
              </a:pPr>
              <a:endParaRPr lang="en-US" altLang="zh-CN" sz="1400" dirty="0"/>
            </a:p>
            <a:p>
              <a:pPr latinLnBrk="1">
                <a:lnSpc>
                  <a:spcPct val="150000"/>
                </a:lnSpc>
              </a:pPr>
              <a:endParaRPr lang="en-US" altLang="zh-CN" sz="1400" dirty="0"/>
            </a:p>
            <a:p>
              <a:pPr latinLnBrk="1">
                <a:lnSpc>
                  <a:spcPct val="150000"/>
                </a:lnSpc>
              </a:pPr>
              <a:endParaRPr lang="en-US" altLang="zh-CN" sz="1400" dirty="0"/>
            </a:p>
            <a:p>
              <a:pPr latinLnBrk="1">
                <a:lnSpc>
                  <a:spcPct val="150000"/>
                </a:lnSpc>
              </a:pPr>
              <a:endParaRPr lang="en-US" altLang="zh-CN" sz="1400" dirty="0"/>
            </a:p>
            <a:p>
              <a:pPr marL="285750" indent="-285750" defTabSz="914400" latinLnBrk="1">
                <a:lnSpc>
                  <a:spcPct val="150000"/>
                </a:lnSpc>
                <a:buFont typeface="Arial" panose="020B0604020202020204" pitchFamily="34" charset="0"/>
                <a:buChar char="•"/>
                <a:defRPr/>
              </a:pPr>
              <a:r>
                <a:rPr lang="en-US" altLang="zh-CN" sz="1400" dirty="0"/>
                <a:t> </a:t>
              </a:r>
              <a:r>
                <a:rPr lang="zh-CN" altLang="en-US" sz="1400" dirty="0"/>
                <a:t>文件打开操作通过</a:t>
              </a:r>
              <a:r>
                <a:rPr lang="en-US" altLang="zh-CN" sz="1400" dirty="0"/>
                <a:t>DistributedFileSystem</a:t>
              </a:r>
              <a:r>
                <a:rPr lang="zh-CN" altLang="en-US" sz="1400" dirty="0"/>
                <a:t>的</a:t>
              </a:r>
              <a:r>
                <a:rPr lang="en-US" altLang="zh-CN" sz="1400" dirty="0"/>
                <a:t>open()</a:t>
              </a:r>
              <a:r>
                <a:rPr lang="zh-CN" altLang="en-US" sz="1400" dirty="0"/>
                <a:t>完成，最终通过</a:t>
              </a:r>
              <a:r>
                <a:rPr lang="en-US" altLang="zh-CN" sz="1400" dirty="0"/>
                <a:t>DFSClient</a:t>
              </a:r>
              <a:r>
                <a:rPr lang="zh-CN" altLang="en-US" sz="1400" dirty="0"/>
                <a:t>实现，返回一个</a:t>
              </a:r>
              <a:r>
                <a:rPr lang="en-US" altLang="zh-CN" sz="1400" dirty="0" err="1"/>
                <a:t>DataInputStream</a:t>
              </a:r>
              <a:r>
                <a:rPr lang="zh-CN" altLang="en-US" sz="1400" dirty="0"/>
                <a:t>对象。创建</a:t>
              </a:r>
              <a:r>
                <a:rPr lang="en-US" altLang="zh-CN" sz="1400" dirty="0" err="1"/>
                <a:t>DataInputStream</a:t>
              </a:r>
              <a:r>
                <a:rPr lang="zh-CN" altLang="en-US" sz="1400" dirty="0"/>
                <a:t>对象时，调用了</a:t>
              </a:r>
              <a:r>
                <a:rPr lang="en-US" altLang="zh-CN" sz="1400" dirty="0" err="1"/>
                <a:t>openInfo</a:t>
              </a:r>
              <a:r>
                <a:rPr lang="en-US" altLang="zh-CN" sz="1400" dirty="0"/>
                <a:t>()</a:t>
              </a:r>
              <a:r>
                <a:rPr lang="zh-CN" altLang="en-US" sz="1400" dirty="0"/>
                <a:t>，通过</a:t>
              </a:r>
              <a:r>
                <a:rPr lang="en-US" altLang="zh-CN" sz="1400" dirty="0" err="1"/>
                <a:t>ClientProtocal</a:t>
              </a:r>
              <a:r>
                <a:rPr lang="zh-CN" altLang="en-US" sz="1400" dirty="0"/>
                <a:t>协议调用远程方法</a:t>
              </a:r>
              <a:r>
                <a:rPr lang="en-US" altLang="zh-CN" sz="1400" dirty="0" err="1"/>
                <a:t>getBlockLocation</a:t>
              </a:r>
              <a:r>
                <a:rPr lang="zh-CN" altLang="en-US" sz="1400" dirty="0"/>
                <a:t>，获取数据块位置信息</a:t>
              </a:r>
              <a:endParaRPr lang="en-US" altLang="zh-CN" sz="1400" dirty="0"/>
            </a:p>
            <a:p>
              <a:pPr latinLnBrk="1">
                <a:lnSpc>
                  <a:spcPct val="150000"/>
                </a:lnSpc>
              </a:pPr>
              <a:endParaRPr lang="fr-CA" sz="1600" dirty="0"/>
            </a:p>
          </p:txBody>
        </p:sp>
        <p:pic>
          <p:nvPicPr>
            <p:cNvPr id="2" name="图片 1"/>
            <p:cNvPicPr>
              <a:picLocks noChangeAspect="1"/>
            </p:cNvPicPr>
            <p:nvPr/>
          </p:nvPicPr>
          <p:blipFill rotWithShape="1">
            <a:blip r:embed="rId4"/>
            <a:srcRect b="42181"/>
            <a:stretch>
              <a:fillRect/>
            </a:stretch>
          </p:blipFill>
          <p:spPr>
            <a:xfrm>
              <a:off x="7036703" y="2882736"/>
              <a:ext cx="5036263" cy="1464770"/>
            </a:xfrm>
            <a:prstGeom prst="rect">
              <a:avLst/>
            </a:prstGeom>
          </p:spPr>
        </p:pic>
        <p:sp>
          <p:nvSpPr>
            <p:cNvPr id="4" name="矩形 3"/>
            <p:cNvSpPr/>
            <p:nvPr/>
          </p:nvSpPr>
          <p:spPr>
            <a:xfrm>
              <a:off x="7517792" y="3957287"/>
              <a:ext cx="1286730" cy="2190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3874779" cy="584775"/>
          </a:xfrm>
          <a:prstGeom prst="rect">
            <a:avLst/>
          </a:prstGeom>
        </p:spPr>
        <p:txBody>
          <a:bodyPr wrap="none">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IO</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操作</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文件写入</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(1)</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80418" y="3766170"/>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451326" y="754838"/>
            <a:ext cx="8307588" cy="5158516"/>
          </a:xfrm>
          <a:prstGeom prst="rect">
            <a:avLst/>
          </a:prstGeom>
          <a:noFill/>
          <a:ln>
            <a:noFill/>
          </a:ln>
        </p:spPr>
      </p:pic>
      <p:sp>
        <p:nvSpPr>
          <p:cNvPr id="2" name="矩形 1"/>
          <p:cNvSpPr/>
          <p:nvPr/>
        </p:nvSpPr>
        <p:spPr>
          <a:xfrm>
            <a:off x="7351094" y="344270"/>
            <a:ext cx="4686984" cy="6480877"/>
          </a:xfrm>
          <a:prstGeom prst="rect">
            <a:avLst/>
          </a:prstGeom>
          <a:noFill/>
        </p:spPr>
        <p:txBody>
          <a:bodyPr wrap="square">
            <a:spAutoFit/>
          </a:bodyPr>
          <a:lstStyle/>
          <a:p>
            <a:pPr>
              <a:lnSpc>
                <a:spcPct val="150000"/>
              </a:lnSpc>
            </a:pPr>
            <a:r>
              <a:rPr lang="en-US" altLang="zh-CN" sz="1400" dirty="0"/>
              <a:t>1</a:t>
            </a:r>
            <a:r>
              <a:rPr lang="zh-CN" altLang="en-US" sz="1400" dirty="0"/>
              <a:t>、客户端向</a:t>
            </a:r>
            <a:r>
              <a:rPr lang="en-US" altLang="zh-CN" sz="1400" dirty="0"/>
              <a:t>NameNode</a:t>
            </a:r>
            <a:r>
              <a:rPr lang="zh-CN" altLang="en-US" sz="1400" dirty="0"/>
              <a:t>发起写入请求。</a:t>
            </a:r>
            <a:br>
              <a:rPr lang="zh-CN" altLang="en-US" sz="1400" dirty="0"/>
            </a:br>
            <a:r>
              <a:rPr lang="en-US" altLang="zh-CN" sz="1400" dirty="0"/>
              <a:t>2</a:t>
            </a:r>
            <a:r>
              <a:rPr lang="zh-CN" altLang="en-US" sz="1400" dirty="0"/>
              <a:t>、检查是否已存在文件、检查权限。若通过检查，直接先将操作写入</a:t>
            </a:r>
            <a:r>
              <a:rPr lang="en-US" altLang="zh-CN" sz="1400" dirty="0"/>
              <a:t>EditLog</a:t>
            </a:r>
            <a:r>
              <a:rPr lang="zh-CN" altLang="en-US" sz="1400" dirty="0"/>
              <a:t>，并返回</a:t>
            </a:r>
            <a:r>
              <a:rPr lang="en-US" altLang="zh-CN" sz="1400" dirty="0"/>
              <a:t>FSDataOutputStream </a:t>
            </a:r>
            <a:r>
              <a:rPr lang="zh-CN" altLang="en-US" sz="1400" dirty="0"/>
              <a:t>。 </a:t>
            </a:r>
            <a:br>
              <a:rPr lang="zh-CN" altLang="en-US" sz="1400" dirty="0"/>
            </a:br>
            <a:r>
              <a:rPr lang="en-US" altLang="zh-CN" sz="1400" dirty="0"/>
              <a:t>3</a:t>
            </a:r>
            <a:r>
              <a:rPr lang="zh-CN" altLang="en-US" sz="1400" dirty="0"/>
              <a:t>、</a:t>
            </a:r>
            <a:r>
              <a:rPr lang="en-US" altLang="zh-CN" sz="1400" dirty="0"/>
              <a:t>DFSOutputStream </a:t>
            </a:r>
            <a:r>
              <a:rPr lang="zh-CN" altLang="zh-CN" sz="1400" dirty="0"/>
              <a:t>会把数据切成一个个小</a:t>
            </a:r>
            <a:r>
              <a:rPr lang="en-US" altLang="zh-CN" sz="1400" dirty="0"/>
              <a:t>packet</a:t>
            </a:r>
            <a:r>
              <a:rPr lang="zh-CN" altLang="zh-CN" sz="1400" dirty="0"/>
              <a:t>，然后排成队列</a:t>
            </a:r>
            <a:r>
              <a:rPr lang="en-US" altLang="zh-CN" sz="1400" dirty="0"/>
              <a:t> data queue</a:t>
            </a:r>
            <a:r>
              <a:rPr lang="zh-CN" altLang="zh-CN" sz="1400" dirty="0"/>
              <a:t>。</a:t>
            </a:r>
            <a:br>
              <a:rPr lang="zh-CN" altLang="en-US" sz="1400" dirty="0"/>
            </a:br>
            <a:r>
              <a:rPr lang="en-US" altLang="zh-CN" sz="1400" dirty="0"/>
              <a:t>4</a:t>
            </a:r>
            <a:r>
              <a:rPr lang="zh-CN" altLang="en-US" sz="1400" dirty="0"/>
              <a:t>、</a:t>
            </a:r>
            <a:r>
              <a:rPr lang="en-US" altLang="zh-CN" sz="1400" dirty="0"/>
              <a:t>Client</a:t>
            </a:r>
            <a:r>
              <a:rPr lang="zh-CN" altLang="en-US" sz="1400" dirty="0"/>
              <a:t>开始往</a:t>
            </a:r>
            <a:r>
              <a:rPr lang="en-US" altLang="zh-CN" sz="1400" dirty="0"/>
              <a:t>DataNode</a:t>
            </a:r>
            <a:r>
              <a:rPr lang="zh-CN" altLang="en-US" sz="1400" dirty="0"/>
              <a:t>上传第一个</a:t>
            </a:r>
            <a:r>
              <a:rPr lang="en-US" altLang="zh-CN" sz="1400" dirty="0"/>
              <a:t>block</a:t>
            </a:r>
            <a:r>
              <a:rPr lang="zh-CN" altLang="en-US" sz="1400" dirty="0"/>
              <a:t>，以</a:t>
            </a:r>
            <a:r>
              <a:rPr lang="en-US" altLang="zh-CN" sz="1400" dirty="0"/>
              <a:t>pipeline</a:t>
            </a:r>
            <a:r>
              <a:rPr lang="zh-CN" altLang="en-US" sz="1400" dirty="0"/>
              <a:t>（ 管道） 的形式将</a:t>
            </a:r>
            <a:r>
              <a:rPr lang="en-US" altLang="zh-CN" sz="1400" dirty="0"/>
              <a:t>packet</a:t>
            </a:r>
            <a:r>
              <a:rPr lang="zh-CN" altLang="en-US" sz="1400" dirty="0"/>
              <a:t>写入</a:t>
            </a:r>
            <a:endParaRPr lang="en-US" altLang="zh-CN" sz="1400" dirty="0"/>
          </a:p>
          <a:p>
            <a:pPr>
              <a:lnSpc>
                <a:spcPct val="150000"/>
              </a:lnSpc>
            </a:pPr>
            <a:r>
              <a:rPr lang="en-US" altLang="zh-CN" sz="1400" dirty="0"/>
              <a:t>5</a:t>
            </a:r>
            <a:r>
              <a:rPr lang="zh-CN" altLang="en-US" sz="1400" dirty="0"/>
              <a:t>、最后一个</a:t>
            </a:r>
            <a:r>
              <a:rPr lang="en-US" altLang="zh-CN" sz="1400" dirty="0"/>
              <a:t>DataNode</a:t>
            </a:r>
            <a:r>
              <a:rPr lang="zh-CN" altLang="en-US" sz="1400" dirty="0"/>
              <a:t>成功存储之后会返回一个</a:t>
            </a:r>
            <a:r>
              <a:rPr lang="en-US" altLang="zh-CN" sz="1400" dirty="0"/>
              <a:t>ack packet</a:t>
            </a:r>
            <a:r>
              <a:rPr lang="zh-CN" altLang="en-US" sz="1400" dirty="0"/>
              <a:t>（ 确认队列） 至客户端， 当客户端内的</a:t>
            </a:r>
            <a:r>
              <a:rPr lang="en-US" altLang="zh-CN" sz="1400" dirty="0"/>
              <a:t>ack queue</a:t>
            </a:r>
            <a:r>
              <a:rPr lang="zh-CN" altLang="en-US" sz="1400" dirty="0"/>
              <a:t>成功收到</a:t>
            </a:r>
            <a:r>
              <a:rPr lang="en-US" altLang="zh-CN" sz="1400" dirty="0"/>
              <a:t>DataNode</a:t>
            </a:r>
            <a:r>
              <a:rPr lang="zh-CN" altLang="en-US" sz="1400" dirty="0"/>
              <a:t>返回的</a:t>
            </a:r>
            <a:r>
              <a:rPr lang="en-US" altLang="zh-CN" sz="1400" dirty="0"/>
              <a:t>ack packet</a:t>
            </a:r>
            <a:r>
              <a:rPr lang="zh-CN" altLang="en-US" sz="1400" dirty="0"/>
              <a:t>后会从移除相应的</a:t>
            </a:r>
            <a:r>
              <a:rPr lang="en-US" altLang="zh-CN" sz="1400" dirty="0"/>
              <a:t>packet</a:t>
            </a:r>
            <a:r>
              <a:rPr lang="zh-CN" altLang="en-US" sz="1400" dirty="0"/>
              <a:t>。</a:t>
            </a:r>
            <a:br>
              <a:rPr lang="zh-CN" altLang="en-US" sz="1400" dirty="0"/>
            </a:br>
            <a:r>
              <a:rPr lang="zh-CN" altLang="en-US" sz="1400" dirty="0"/>
              <a:t>（如果传输过程中， 有某个</a:t>
            </a:r>
            <a:r>
              <a:rPr lang="en-US" altLang="zh-CN" sz="1400" dirty="0"/>
              <a:t>DataNode</a:t>
            </a:r>
            <a:r>
              <a:rPr lang="zh-CN" altLang="en-US" sz="1400" dirty="0"/>
              <a:t>出现了故障， 那么当前的</a:t>
            </a:r>
            <a:r>
              <a:rPr lang="en-US" altLang="zh-CN" sz="1400" dirty="0"/>
              <a:t>pipeline</a:t>
            </a:r>
            <a:r>
              <a:rPr lang="zh-CN" altLang="en-US" sz="1400" dirty="0"/>
              <a:t>会被关闭， 出现故障的</a:t>
            </a:r>
            <a:r>
              <a:rPr lang="en-US" altLang="zh-CN" sz="1400" dirty="0"/>
              <a:t>DataNode</a:t>
            </a:r>
            <a:r>
              <a:rPr lang="zh-CN" altLang="en-US" sz="1400" dirty="0"/>
              <a:t>会从当前的</a:t>
            </a:r>
            <a:r>
              <a:rPr lang="en-US" altLang="zh-CN" sz="1400" dirty="0"/>
              <a:t>pipeline</a:t>
            </a:r>
            <a:r>
              <a:rPr lang="zh-CN" altLang="en-US" sz="1400" dirty="0"/>
              <a:t>中移除， 剩余的</a:t>
            </a:r>
            <a:r>
              <a:rPr lang="en-US" altLang="zh-CN" sz="1400" dirty="0"/>
              <a:t>block</a:t>
            </a:r>
            <a:r>
              <a:rPr lang="zh-CN" altLang="en-US" sz="1400" dirty="0"/>
              <a:t>会继续剩下的</a:t>
            </a:r>
            <a:r>
              <a:rPr lang="en-US" altLang="zh-CN" sz="1400" dirty="0"/>
              <a:t>DataNode</a:t>
            </a:r>
            <a:r>
              <a:rPr lang="zh-CN" altLang="en-US" sz="1400" dirty="0"/>
              <a:t>中继续以</a:t>
            </a:r>
            <a:r>
              <a:rPr lang="en-US" altLang="zh-CN" sz="1400" dirty="0"/>
              <a:t>pipeline</a:t>
            </a:r>
            <a:r>
              <a:rPr lang="zh-CN" altLang="en-US" sz="1400" dirty="0"/>
              <a:t>的形式传输， 同时</a:t>
            </a:r>
            <a:r>
              <a:rPr lang="en-US" altLang="zh-CN" sz="1400" dirty="0"/>
              <a:t>NameNode</a:t>
            </a:r>
            <a:r>
              <a:rPr lang="zh-CN" altLang="en-US" sz="1400" dirty="0"/>
              <a:t>会分配一个新的</a:t>
            </a:r>
            <a:r>
              <a:rPr lang="en-US" altLang="zh-CN" sz="1400" dirty="0"/>
              <a:t>DataNode</a:t>
            </a:r>
            <a:r>
              <a:rPr lang="zh-CN" altLang="en-US" sz="1400" dirty="0"/>
              <a:t>， 保持</a:t>
            </a:r>
            <a:r>
              <a:rPr lang="en-US" altLang="zh-CN" sz="1400" dirty="0"/>
              <a:t>replications</a:t>
            </a:r>
            <a:r>
              <a:rPr lang="zh-CN" altLang="en-US" sz="1400" dirty="0"/>
              <a:t>设定的数量。当一个</a:t>
            </a:r>
            <a:r>
              <a:rPr lang="en-US" altLang="zh-CN" sz="1400" dirty="0"/>
              <a:t>block</a:t>
            </a:r>
            <a:r>
              <a:rPr lang="zh-CN" altLang="en-US" sz="1400" dirty="0"/>
              <a:t>传输完成之后，</a:t>
            </a:r>
            <a:r>
              <a:rPr lang="en-US" altLang="zh-CN" sz="1400" dirty="0"/>
              <a:t>client</a:t>
            </a:r>
            <a:r>
              <a:rPr lang="zh-CN" altLang="en-US" sz="1400" dirty="0"/>
              <a:t>再次请求</a:t>
            </a:r>
            <a:r>
              <a:rPr lang="en-US" altLang="zh-CN" sz="1400" dirty="0"/>
              <a:t>NameNode</a:t>
            </a:r>
            <a:r>
              <a:rPr lang="zh-CN" altLang="en-US" sz="1400" dirty="0"/>
              <a:t>上传第二个</a:t>
            </a:r>
            <a:r>
              <a:rPr lang="en-US" altLang="zh-CN" sz="1400" dirty="0"/>
              <a:t>block</a:t>
            </a:r>
            <a:r>
              <a:rPr lang="zh-CN" altLang="en-US" sz="1400" dirty="0"/>
              <a:t>的服务器。）</a:t>
            </a:r>
            <a:br>
              <a:rPr lang="zh-CN" altLang="en-US" sz="1400" dirty="0"/>
            </a:br>
            <a:r>
              <a:rPr lang="en-US" altLang="zh-CN" sz="1400" dirty="0"/>
              <a:t>6</a:t>
            </a:r>
            <a:r>
              <a:rPr lang="zh-CN" altLang="en-US" sz="1400" dirty="0"/>
              <a:t>、</a:t>
            </a:r>
            <a:r>
              <a:rPr lang="zh-CN" altLang="zh-CN" sz="1400" dirty="0"/>
              <a:t>客户端完成写数据后，调用</a:t>
            </a:r>
            <a:r>
              <a:rPr lang="en-US" altLang="zh-CN" sz="1400" dirty="0"/>
              <a:t>close</a:t>
            </a:r>
            <a:r>
              <a:rPr lang="zh-CN" altLang="zh-CN" sz="1400" dirty="0"/>
              <a:t>方法关闭写入流。</a:t>
            </a:r>
            <a:br>
              <a:rPr lang="zh-CN" altLang="en-US" sz="1400" dirty="0"/>
            </a:br>
            <a:r>
              <a:rPr lang="en-US" altLang="zh-CN" sz="1400" dirty="0"/>
              <a:t>7</a:t>
            </a:r>
            <a:r>
              <a:rPr lang="zh-CN" altLang="en-US" sz="1400" dirty="0"/>
              <a:t>、发送完成信号给</a:t>
            </a:r>
            <a:r>
              <a:rPr lang="en-US" altLang="zh-CN" sz="1400" dirty="0"/>
              <a:t>NameNode</a:t>
            </a:r>
            <a:r>
              <a:rPr lang="zh-CN" altLang="en-US" sz="1400" dirty="0"/>
              <a:t>。 </a:t>
            </a:r>
            <a:br>
              <a:rPr lang="zh-CN" altLang="en-US" sz="1200" dirty="0"/>
            </a:b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3874779" cy="584775"/>
          </a:xfrm>
          <a:prstGeom prst="rect">
            <a:avLst/>
          </a:prstGeom>
        </p:spPr>
        <p:txBody>
          <a:bodyPr wrap="none">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IO</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操作</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文件写入</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(2)</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80418" y="3766170"/>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4" name="矩形 3"/>
          <p:cNvSpPr/>
          <p:nvPr/>
        </p:nvSpPr>
        <p:spPr>
          <a:xfrm>
            <a:off x="821094" y="1229921"/>
            <a:ext cx="6096000" cy="3231654"/>
          </a:xfrm>
          <a:prstGeom prst="rect">
            <a:avLst/>
          </a:prstGeom>
          <a:solidFill>
            <a:schemeClr val="tx1">
              <a:lumMod val="85000"/>
              <a:lumOff val="15000"/>
            </a:schemeClr>
          </a:solidFill>
        </p:spPr>
        <p:txBody>
          <a:bodyPr>
            <a:spAutoFit/>
          </a:bodyPr>
          <a:lstStyle/>
          <a:p>
            <a:r>
              <a:rPr lang="en-US" altLang="zh-CN" sz="1200" dirty="0">
                <a:solidFill>
                  <a:srgbClr val="CFBFAD"/>
                </a:solidFill>
                <a:latin typeface="Consolas" panose="020B0609020204030204" pitchFamily="49" charset="0"/>
              </a:rPr>
              <a:t> </a:t>
            </a:r>
            <a:r>
              <a:rPr lang="en-US" altLang="zh-CN" sz="1200" dirty="0">
                <a:solidFill>
                  <a:srgbClr val="FFFFFF"/>
                </a:solidFill>
                <a:latin typeface="Consolas" panose="020B0609020204030204" pitchFamily="49" charset="0"/>
              </a:rPr>
              <a:t>/** Construct a new output stream for creating a file. */</a:t>
            </a:r>
          </a:p>
          <a:p>
            <a:r>
              <a:rPr lang="en-US" altLang="zh-CN" sz="1200" dirty="0">
                <a:solidFill>
                  <a:srgbClr val="CFBFAD"/>
                </a:solidFill>
                <a:latin typeface="Consolas" panose="020B0609020204030204" pitchFamily="49" charset="0"/>
              </a:rPr>
              <a:t>  </a:t>
            </a:r>
            <a:r>
              <a:rPr lang="en-US" altLang="zh-CN" sz="1200" dirty="0">
                <a:solidFill>
                  <a:srgbClr val="FF007F"/>
                </a:solidFill>
                <a:latin typeface="Consolas" panose="020B0609020204030204" pitchFamily="49" charset="0"/>
              </a:rPr>
              <a:t>protected</a:t>
            </a:r>
            <a:r>
              <a:rPr lang="en-US" altLang="zh-CN" sz="1200" dirty="0">
                <a:solidFill>
                  <a:srgbClr val="CFBFAD"/>
                </a:solidFill>
                <a:latin typeface="Consolas" panose="020B0609020204030204" pitchFamily="49" charset="0"/>
              </a:rPr>
              <a:t> </a:t>
            </a:r>
            <a:r>
              <a:rPr lang="en-US" altLang="zh-CN" sz="1200" dirty="0">
                <a:solidFill>
                  <a:srgbClr val="A7EC21"/>
                </a:solidFill>
                <a:latin typeface="Consolas" panose="020B0609020204030204" pitchFamily="49" charset="0"/>
              </a:rPr>
              <a:t>DFSOutputStream</a:t>
            </a:r>
            <a:r>
              <a:rPr lang="en-US" altLang="zh-CN" sz="1200" dirty="0">
                <a:solidFill>
                  <a:srgbClr val="F9FAF4"/>
                </a:solidFill>
                <a:latin typeface="Consolas" panose="020B0609020204030204" pitchFamily="49" charset="0"/>
              </a:rPr>
              <a:t>(</a:t>
            </a:r>
            <a:r>
              <a:rPr lang="en-US" altLang="zh-CN" sz="1200" dirty="0">
                <a:solidFill>
                  <a:srgbClr val="52E3F6"/>
                </a:solidFill>
                <a:latin typeface="Consolas" panose="020B0609020204030204" pitchFamily="49" charset="0"/>
              </a:rPr>
              <a:t>DFSClient</a:t>
            </a:r>
            <a:r>
              <a:rPr lang="en-US" altLang="zh-CN" sz="1200" dirty="0">
                <a:solidFill>
                  <a:srgbClr val="CFBFAD"/>
                </a:solidFill>
                <a:latin typeface="Consolas" panose="020B0609020204030204" pitchFamily="49" charset="0"/>
              </a:rPr>
              <a:t> </a:t>
            </a:r>
            <a:r>
              <a:rPr lang="en-US" altLang="zh-CN" sz="1200" dirty="0" err="1">
                <a:solidFill>
                  <a:srgbClr val="79ABFF"/>
                </a:solidFill>
                <a:latin typeface="Consolas" panose="020B0609020204030204" pitchFamily="49" charset="0"/>
              </a:rPr>
              <a:t>dfsClient</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52E3F6"/>
                </a:solidFill>
                <a:latin typeface="Consolas" panose="020B0609020204030204" pitchFamily="49" charset="0"/>
              </a:rPr>
              <a:t>String</a:t>
            </a:r>
            <a:r>
              <a:rPr lang="en-US" altLang="zh-CN" sz="1200" dirty="0">
                <a:solidFill>
                  <a:srgbClr val="CFBFAD"/>
                </a:solidFill>
                <a:latin typeface="Consolas" panose="020B0609020204030204" pitchFamily="49" charset="0"/>
              </a:rPr>
              <a:t> </a:t>
            </a:r>
            <a:r>
              <a:rPr lang="en-US" altLang="zh-CN" sz="1200" dirty="0" err="1">
                <a:solidFill>
                  <a:srgbClr val="79ABFF"/>
                </a:solidFill>
                <a:latin typeface="Consolas" panose="020B0609020204030204" pitchFamily="49" charset="0"/>
              </a:rPr>
              <a:t>src</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err="1">
                <a:solidFill>
                  <a:srgbClr val="52E3F6"/>
                </a:solidFill>
                <a:latin typeface="Consolas" panose="020B0609020204030204" pitchFamily="49" charset="0"/>
              </a:rPr>
              <a:t>HdfsFileStatus</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stat</a:t>
            </a:r>
            <a:r>
              <a:rPr lang="en-US" altLang="zh-CN" sz="1200" dirty="0">
                <a:solidFill>
                  <a:srgbClr val="FF007F"/>
                </a:solidFill>
                <a:latin typeface="Consolas" panose="020B0609020204030204" pitchFamily="49" charset="0"/>
              </a:rPr>
              <a:t>,</a:t>
            </a:r>
          </a:p>
          <a:p>
            <a:r>
              <a:rPr lang="en-US" altLang="zh-CN" sz="1200" dirty="0">
                <a:solidFill>
                  <a:srgbClr val="CFBFAD"/>
                </a:solidFill>
                <a:latin typeface="Consolas" panose="020B0609020204030204" pitchFamily="49" charset="0"/>
              </a:rPr>
              <a:t>      </a:t>
            </a:r>
            <a:r>
              <a:rPr lang="en-US" altLang="zh-CN" sz="1200" dirty="0" err="1">
                <a:solidFill>
                  <a:srgbClr val="3EABE6"/>
                </a:solidFill>
                <a:latin typeface="Consolas" panose="020B0609020204030204" pitchFamily="49" charset="0"/>
              </a:rPr>
              <a:t>EnumSet</a:t>
            </a:r>
            <a:r>
              <a:rPr lang="en-US" altLang="zh-CN" sz="1200" dirty="0">
                <a:solidFill>
                  <a:srgbClr val="FF007F"/>
                </a:solidFill>
                <a:latin typeface="Consolas" panose="020B0609020204030204" pitchFamily="49" charset="0"/>
              </a:rPr>
              <a:t>&lt;</a:t>
            </a:r>
            <a:r>
              <a:rPr lang="en-US" altLang="zh-CN" sz="1200" dirty="0" err="1">
                <a:solidFill>
                  <a:srgbClr val="BFA4A4"/>
                </a:solidFill>
                <a:latin typeface="Consolas" panose="020B0609020204030204" pitchFamily="49" charset="0"/>
              </a:rPr>
              <a:t>CreateFlag</a:t>
            </a:r>
            <a:r>
              <a:rPr lang="en-US" altLang="zh-CN" sz="1200" dirty="0">
                <a:solidFill>
                  <a:srgbClr val="FF007F"/>
                </a:solidFill>
                <a:latin typeface="Consolas" panose="020B0609020204030204" pitchFamily="49" charset="0"/>
              </a:rPr>
              <a:t>&gt;</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flag</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err="1">
                <a:solidFill>
                  <a:srgbClr val="52E3F6"/>
                </a:solidFill>
                <a:latin typeface="Consolas" panose="020B0609020204030204" pitchFamily="49" charset="0"/>
              </a:rPr>
              <a:t>Progressable</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progress</a:t>
            </a:r>
            <a:r>
              <a:rPr lang="en-US" altLang="zh-CN" sz="1200" dirty="0">
                <a:solidFill>
                  <a:srgbClr val="FF007F"/>
                </a:solidFill>
                <a:latin typeface="Consolas" panose="020B0609020204030204" pitchFamily="49" charset="0"/>
              </a:rPr>
              <a:t>,</a:t>
            </a:r>
          </a:p>
          <a:p>
            <a:r>
              <a:rPr lang="en-US" altLang="zh-CN" sz="1200" dirty="0">
                <a:solidFill>
                  <a:srgbClr val="CFBFAD"/>
                </a:solidFill>
                <a:latin typeface="Consolas" panose="020B0609020204030204" pitchFamily="49" charset="0"/>
              </a:rPr>
              <a:t>      </a:t>
            </a:r>
            <a:r>
              <a:rPr lang="en-US" altLang="zh-CN" sz="1200" dirty="0" err="1">
                <a:solidFill>
                  <a:srgbClr val="52E3F6"/>
                </a:solidFill>
                <a:latin typeface="Consolas" panose="020B0609020204030204" pitchFamily="49" charset="0"/>
              </a:rPr>
              <a:t>DataChecksum</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checksum</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52E3F6"/>
                </a:solidFill>
                <a:latin typeface="Consolas" panose="020B0609020204030204" pitchFamily="49" charset="0"/>
              </a:rPr>
              <a:t>String</a:t>
            </a:r>
            <a:r>
              <a:rPr lang="en-US" altLang="zh-CN" sz="1200" dirty="0">
                <a:solidFill>
                  <a:srgbClr val="F9FAF4"/>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err="1">
                <a:solidFill>
                  <a:srgbClr val="79ABFF"/>
                </a:solidFill>
                <a:latin typeface="Consolas" panose="020B0609020204030204" pitchFamily="49" charset="0"/>
              </a:rPr>
              <a:t>favoredNodes</a:t>
            </a:r>
            <a:r>
              <a:rPr lang="en-US" altLang="zh-CN" sz="1200" dirty="0">
                <a:solidFill>
                  <a:srgbClr val="F9FAF4"/>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FF007F"/>
                </a:solidFill>
                <a:latin typeface="Consolas" panose="020B0609020204030204" pitchFamily="49" charset="0"/>
              </a:rPr>
              <a:t>throws</a:t>
            </a:r>
            <a:r>
              <a:rPr lang="en-US" altLang="zh-CN" sz="1200" dirty="0">
                <a:solidFill>
                  <a:srgbClr val="CFBFAD"/>
                </a:solidFill>
                <a:latin typeface="Consolas" panose="020B0609020204030204" pitchFamily="49" charset="0"/>
              </a:rPr>
              <a:t> </a:t>
            </a:r>
            <a:r>
              <a:rPr lang="en-US" altLang="zh-CN" sz="1200" dirty="0">
                <a:solidFill>
                  <a:srgbClr val="52E3F6"/>
                </a:solidFill>
                <a:latin typeface="Consolas" panose="020B0609020204030204" pitchFamily="49" charset="0"/>
              </a:rPr>
              <a:t>IOException</a:t>
            </a:r>
            <a:r>
              <a:rPr lang="en-US" altLang="zh-CN" sz="1200" dirty="0">
                <a:solidFill>
                  <a:srgbClr val="CFBFAD"/>
                </a:solidFill>
                <a:latin typeface="Consolas" panose="020B0609020204030204" pitchFamily="49" charset="0"/>
              </a:rPr>
              <a:t> </a:t>
            </a:r>
            <a:r>
              <a:rPr lang="en-US" altLang="zh-CN" sz="1200" dirty="0">
                <a:solidFill>
                  <a:srgbClr val="F9FAF4"/>
                </a:solidFill>
                <a:latin typeface="Consolas" panose="020B0609020204030204" pitchFamily="49" charset="0"/>
              </a:rPr>
              <a:t>{</a:t>
            </a:r>
          </a:p>
          <a:p>
            <a:r>
              <a:rPr lang="en-US" altLang="zh-CN" sz="1200" dirty="0">
                <a:solidFill>
                  <a:srgbClr val="CFBFAD"/>
                </a:solidFill>
                <a:latin typeface="Consolas" panose="020B0609020204030204" pitchFamily="49" charset="0"/>
              </a:rPr>
              <a:t>    </a:t>
            </a:r>
            <a:r>
              <a:rPr lang="en-US" altLang="zh-CN" sz="1200" dirty="0">
                <a:solidFill>
                  <a:srgbClr val="FF007F"/>
                </a:solidFill>
                <a:latin typeface="Consolas" panose="020B0609020204030204" pitchFamily="49" charset="0"/>
              </a:rPr>
              <a:t>this</a:t>
            </a:r>
            <a:r>
              <a:rPr lang="en-US" altLang="zh-CN" sz="1200" dirty="0">
                <a:solidFill>
                  <a:srgbClr val="F9FAF4"/>
                </a:solidFill>
                <a:latin typeface="Consolas" panose="020B0609020204030204" pitchFamily="49" charset="0"/>
              </a:rPr>
              <a:t>(</a:t>
            </a:r>
            <a:r>
              <a:rPr lang="en-US" altLang="zh-CN" sz="1200" dirty="0" err="1">
                <a:solidFill>
                  <a:srgbClr val="79ABFF"/>
                </a:solidFill>
                <a:latin typeface="Consolas" panose="020B0609020204030204" pitchFamily="49" charset="0"/>
              </a:rPr>
              <a:t>dfsClient</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err="1">
                <a:solidFill>
                  <a:srgbClr val="79ABFF"/>
                </a:solidFill>
                <a:latin typeface="Consolas" panose="020B0609020204030204" pitchFamily="49" charset="0"/>
              </a:rPr>
              <a:t>src</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flag</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progress</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stat</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checksum</a:t>
            </a:r>
            <a:r>
              <a:rPr lang="en-US" altLang="zh-CN" sz="1200" dirty="0">
                <a:solidFill>
                  <a:srgbClr val="F9FAF4"/>
                </a:solidFill>
                <a:latin typeface="Consolas" panose="020B0609020204030204" pitchFamily="49" charset="0"/>
              </a:rPr>
              <a:t>)</a:t>
            </a:r>
            <a:r>
              <a:rPr lang="en-US" altLang="zh-CN" sz="1200" dirty="0">
                <a:solidFill>
                  <a:srgbClr val="FF007F"/>
                </a:solidFill>
                <a:latin typeface="Consolas" panose="020B0609020204030204" pitchFamily="49" charset="0"/>
              </a:rPr>
              <a:t>;</a:t>
            </a:r>
          </a:p>
          <a:p>
            <a:r>
              <a:rPr lang="en-US" altLang="zh-CN" sz="1200" dirty="0">
                <a:solidFill>
                  <a:srgbClr val="CFBFAD"/>
                </a:solidFill>
                <a:latin typeface="Consolas" panose="020B0609020204030204" pitchFamily="49" charset="0"/>
              </a:rPr>
              <a:t>    </a:t>
            </a:r>
            <a:r>
              <a:rPr lang="en-US" altLang="zh-CN" sz="1200" dirty="0" err="1">
                <a:solidFill>
                  <a:srgbClr val="FF007F"/>
                </a:solidFill>
                <a:latin typeface="Consolas" panose="020B0609020204030204" pitchFamily="49" charset="0"/>
              </a:rPr>
              <a:t>this.</a:t>
            </a:r>
            <a:r>
              <a:rPr lang="en-US" altLang="zh-CN" sz="1200" dirty="0" err="1">
                <a:solidFill>
                  <a:srgbClr val="CFBFAD"/>
                </a:solidFill>
                <a:latin typeface="Consolas" panose="020B0609020204030204" pitchFamily="49" charset="0"/>
              </a:rPr>
              <a:t>shouldSyncBlock</a:t>
            </a:r>
            <a:r>
              <a:rPr lang="en-US" altLang="zh-CN" sz="1200" dirty="0">
                <a:solidFill>
                  <a:srgbClr val="CFBFAD"/>
                </a:solidFill>
                <a:latin typeface="Consolas" panose="020B0609020204030204" pitchFamily="49" charset="0"/>
              </a:rPr>
              <a:t> </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err="1">
                <a:solidFill>
                  <a:srgbClr val="79ABFF"/>
                </a:solidFill>
                <a:latin typeface="Consolas" panose="020B0609020204030204" pitchFamily="49" charset="0"/>
              </a:rPr>
              <a:t>flag</a:t>
            </a:r>
            <a:r>
              <a:rPr lang="en-US" altLang="zh-CN" sz="1200" dirty="0" err="1">
                <a:solidFill>
                  <a:srgbClr val="FF007F"/>
                </a:solidFill>
                <a:latin typeface="Consolas" panose="020B0609020204030204" pitchFamily="49" charset="0"/>
              </a:rPr>
              <a:t>.</a:t>
            </a:r>
            <a:r>
              <a:rPr lang="en-US" altLang="zh-CN" sz="1200" dirty="0" err="1">
                <a:solidFill>
                  <a:srgbClr val="A7EC21"/>
                </a:solidFill>
                <a:latin typeface="Consolas" panose="020B0609020204030204" pitchFamily="49" charset="0"/>
              </a:rPr>
              <a:t>contains</a:t>
            </a:r>
            <a:r>
              <a:rPr lang="en-US" altLang="zh-CN" sz="1200" dirty="0">
                <a:solidFill>
                  <a:srgbClr val="F9FAF4"/>
                </a:solidFill>
                <a:latin typeface="Consolas" panose="020B0609020204030204" pitchFamily="49" charset="0"/>
              </a:rPr>
              <a:t>(</a:t>
            </a:r>
            <a:r>
              <a:rPr lang="en-US" altLang="zh-CN" sz="1200" i="1" dirty="0" err="1">
                <a:solidFill>
                  <a:srgbClr val="CC81BA"/>
                </a:solidFill>
                <a:latin typeface="Consolas" panose="020B0609020204030204" pitchFamily="49" charset="0"/>
              </a:rPr>
              <a:t>CreateFlag</a:t>
            </a:r>
            <a:r>
              <a:rPr lang="en-US" altLang="zh-CN" sz="1200" i="1" dirty="0" err="1">
                <a:solidFill>
                  <a:srgbClr val="FF007F"/>
                </a:solidFill>
                <a:latin typeface="Consolas" panose="020B0609020204030204" pitchFamily="49" charset="0"/>
              </a:rPr>
              <a:t>.</a:t>
            </a:r>
            <a:r>
              <a:rPr lang="en-US" altLang="zh-CN" sz="1200" b="1" i="1" dirty="0" err="1">
                <a:solidFill>
                  <a:srgbClr val="CFBFAD"/>
                </a:solidFill>
                <a:latin typeface="Consolas" panose="020B0609020204030204" pitchFamily="49" charset="0"/>
              </a:rPr>
              <a:t>SYNC_BLOCK</a:t>
            </a:r>
            <a:r>
              <a:rPr lang="en-US" altLang="zh-CN" sz="1200" b="1" i="1" dirty="0">
                <a:solidFill>
                  <a:srgbClr val="F9FAF4"/>
                </a:solidFill>
                <a:latin typeface="Consolas" panose="020B0609020204030204" pitchFamily="49" charset="0"/>
              </a:rPr>
              <a:t>)</a:t>
            </a:r>
            <a:r>
              <a:rPr lang="en-US" altLang="zh-CN" sz="1200" b="1" i="1" dirty="0">
                <a:solidFill>
                  <a:srgbClr val="FF007F"/>
                </a:solidFill>
                <a:latin typeface="Consolas" panose="020B0609020204030204" pitchFamily="49" charset="0"/>
              </a:rPr>
              <a:t>;</a:t>
            </a:r>
          </a:p>
          <a:p>
            <a:endParaRPr lang="zh-CN" altLang="en-US" sz="1200" dirty="0">
              <a:latin typeface="Consolas" panose="020B0609020204030204" pitchFamily="49" charset="0"/>
            </a:endParaRPr>
          </a:p>
          <a:p>
            <a:r>
              <a:rPr lang="en-US" altLang="zh-CN" sz="1200" dirty="0">
                <a:solidFill>
                  <a:srgbClr val="CFBFAD"/>
                </a:solidFill>
                <a:latin typeface="Consolas" panose="020B0609020204030204" pitchFamily="49" charset="0"/>
              </a:rPr>
              <a:t>    </a:t>
            </a:r>
            <a:r>
              <a:rPr lang="en-US" altLang="zh-CN" sz="1200" dirty="0" err="1">
                <a:solidFill>
                  <a:srgbClr val="A7EC21"/>
                </a:solidFill>
                <a:latin typeface="Consolas" panose="020B0609020204030204" pitchFamily="49" charset="0"/>
              </a:rPr>
              <a:t>computePacketChunkSize</a:t>
            </a:r>
            <a:r>
              <a:rPr lang="en-US" altLang="zh-CN" sz="1200" dirty="0">
                <a:solidFill>
                  <a:srgbClr val="F9FAF4"/>
                </a:solidFill>
                <a:latin typeface="Consolas" panose="020B0609020204030204" pitchFamily="49" charset="0"/>
              </a:rPr>
              <a:t>(</a:t>
            </a:r>
            <a:r>
              <a:rPr lang="en-US" altLang="zh-CN" sz="1200" dirty="0" err="1">
                <a:solidFill>
                  <a:srgbClr val="79ABFF"/>
                </a:solidFill>
                <a:latin typeface="Consolas" panose="020B0609020204030204" pitchFamily="49" charset="0"/>
              </a:rPr>
              <a:t>dfsClient</a:t>
            </a:r>
            <a:r>
              <a:rPr lang="en-US" altLang="zh-CN" sz="1200" dirty="0" err="1">
                <a:solidFill>
                  <a:srgbClr val="FF007F"/>
                </a:solidFill>
                <a:latin typeface="Consolas" panose="020B0609020204030204" pitchFamily="49" charset="0"/>
              </a:rPr>
              <a:t>.</a:t>
            </a:r>
            <a:r>
              <a:rPr lang="en-US" altLang="zh-CN" sz="1200" dirty="0" err="1">
                <a:solidFill>
                  <a:srgbClr val="A7EC21"/>
                </a:solidFill>
                <a:latin typeface="Consolas" panose="020B0609020204030204" pitchFamily="49" charset="0"/>
              </a:rPr>
              <a:t>getConf</a:t>
            </a:r>
            <a:r>
              <a:rPr lang="en-US" altLang="zh-CN" sz="1200" dirty="0">
                <a:solidFill>
                  <a:srgbClr val="F9FAF4"/>
                </a:solidFill>
                <a:latin typeface="Consolas" panose="020B0609020204030204" pitchFamily="49" charset="0"/>
              </a:rPr>
              <a:t>()</a:t>
            </a:r>
            <a:r>
              <a:rPr lang="en-US" altLang="zh-CN" sz="1200" dirty="0">
                <a:solidFill>
                  <a:srgbClr val="FF007F"/>
                </a:solidFill>
                <a:latin typeface="Consolas" panose="020B0609020204030204" pitchFamily="49" charset="0"/>
              </a:rPr>
              <a:t>.</a:t>
            </a:r>
            <a:r>
              <a:rPr lang="en-US" altLang="zh-CN" sz="1200" dirty="0" err="1">
                <a:solidFill>
                  <a:srgbClr val="A7EC21"/>
                </a:solidFill>
                <a:latin typeface="Consolas" panose="020B0609020204030204" pitchFamily="49" charset="0"/>
              </a:rPr>
              <a:t>getWritePacketSize</a:t>
            </a:r>
            <a:r>
              <a:rPr lang="en-US" altLang="zh-CN" sz="1200" dirty="0">
                <a:solidFill>
                  <a:srgbClr val="F9FAF4"/>
                </a:solidFill>
                <a:latin typeface="Consolas" panose="020B0609020204030204" pitchFamily="49" charset="0"/>
              </a:rPr>
              <a:t>()</a:t>
            </a:r>
            <a:r>
              <a:rPr lang="en-US" altLang="zh-CN" sz="1200" dirty="0">
                <a:solidFill>
                  <a:srgbClr val="FF007F"/>
                </a:solidFill>
                <a:latin typeface="Consolas" panose="020B0609020204030204" pitchFamily="49" charset="0"/>
              </a:rPr>
              <a:t>,</a:t>
            </a:r>
          </a:p>
          <a:p>
            <a:r>
              <a:rPr lang="en-US" altLang="zh-CN" sz="1200" dirty="0">
                <a:solidFill>
                  <a:srgbClr val="CFBFAD"/>
                </a:solidFill>
                <a:latin typeface="Consolas" panose="020B0609020204030204" pitchFamily="49" charset="0"/>
              </a:rPr>
              <a:t>        </a:t>
            </a:r>
            <a:r>
              <a:rPr lang="en-US" altLang="zh-CN" sz="1200" dirty="0" err="1">
                <a:solidFill>
                  <a:srgbClr val="CFBFAD"/>
                </a:solidFill>
                <a:latin typeface="Consolas" panose="020B0609020204030204" pitchFamily="49" charset="0"/>
              </a:rPr>
              <a:t>bytesPerChecksum</a:t>
            </a:r>
            <a:r>
              <a:rPr lang="en-US" altLang="zh-CN" sz="1200" dirty="0">
                <a:solidFill>
                  <a:srgbClr val="F9FAF4"/>
                </a:solidFill>
                <a:latin typeface="Consolas" panose="020B0609020204030204" pitchFamily="49" charset="0"/>
              </a:rPr>
              <a:t>)</a:t>
            </a:r>
            <a:r>
              <a:rPr lang="en-US" altLang="zh-CN" sz="1200" dirty="0">
                <a:solidFill>
                  <a:srgbClr val="FF007F"/>
                </a:solidFill>
                <a:latin typeface="Consolas" panose="020B0609020204030204" pitchFamily="49" charset="0"/>
              </a:rPr>
              <a:t>;</a:t>
            </a:r>
          </a:p>
          <a:p>
            <a:endParaRPr lang="zh-CN" altLang="en-US" sz="1200" dirty="0">
              <a:latin typeface="Consolas" panose="020B0609020204030204" pitchFamily="49" charset="0"/>
            </a:endParaRPr>
          </a:p>
          <a:p>
            <a:r>
              <a:rPr lang="en-US" altLang="zh-CN" sz="1200" dirty="0">
                <a:solidFill>
                  <a:srgbClr val="CFBFAD"/>
                </a:solidFill>
                <a:latin typeface="Consolas" panose="020B0609020204030204" pitchFamily="49" charset="0"/>
              </a:rPr>
              <a:t>    streamer </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FF007F"/>
                </a:solidFill>
                <a:latin typeface="Consolas" panose="020B0609020204030204" pitchFamily="49" charset="0"/>
              </a:rPr>
              <a:t>new</a:t>
            </a:r>
            <a:r>
              <a:rPr lang="en-US" altLang="zh-CN" sz="1200" dirty="0">
                <a:solidFill>
                  <a:srgbClr val="CFBFAD"/>
                </a:solidFill>
                <a:latin typeface="Consolas" panose="020B0609020204030204" pitchFamily="49" charset="0"/>
              </a:rPr>
              <a:t> </a:t>
            </a:r>
            <a:r>
              <a:rPr lang="en-US" altLang="zh-CN" sz="1200" dirty="0" err="1">
                <a:solidFill>
                  <a:srgbClr val="A7EC21"/>
                </a:solidFill>
                <a:latin typeface="Consolas" panose="020B0609020204030204" pitchFamily="49" charset="0"/>
              </a:rPr>
              <a:t>DataStreamer</a:t>
            </a:r>
            <a:r>
              <a:rPr lang="en-US" altLang="zh-CN" sz="1200" dirty="0">
                <a:solidFill>
                  <a:srgbClr val="F9FAF4"/>
                </a:solidFill>
                <a:latin typeface="Consolas" panose="020B0609020204030204" pitchFamily="49" charset="0"/>
              </a:rPr>
              <a:t>(</a:t>
            </a:r>
            <a:r>
              <a:rPr lang="en-US" altLang="zh-CN" sz="1200" dirty="0">
                <a:solidFill>
                  <a:srgbClr val="79ABFF"/>
                </a:solidFill>
                <a:latin typeface="Consolas" panose="020B0609020204030204" pitchFamily="49" charset="0"/>
              </a:rPr>
              <a:t>stat</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FF007F"/>
                </a:solidFill>
                <a:latin typeface="Consolas" panose="020B0609020204030204" pitchFamily="49" charset="0"/>
              </a:rPr>
              <a:t>null,</a:t>
            </a:r>
            <a:r>
              <a:rPr lang="en-US" altLang="zh-CN" sz="1200" dirty="0">
                <a:solidFill>
                  <a:srgbClr val="CFBFAD"/>
                </a:solidFill>
                <a:latin typeface="Consolas" panose="020B0609020204030204" pitchFamily="49" charset="0"/>
              </a:rPr>
              <a:t> </a:t>
            </a:r>
            <a:r>
              <a:rPr lang="en-US" altLang="zh-CN" sz="1200" dirty="0" err="1">
                <a:solidFill>
                  <a:srgbClr val="79ABFF"/>
                </a:solidFill>
                <a:latin typeface="Consolas" panose="020B0609020204030204" pitchFamily="49" charset="0"/>
              </a:rPr>
              <a:t>dfsClient</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err="1">
                <a:solidFill>
                  <a:srgbClr val="79ABFF"/>
                </a:solidFill>
                <a:latin typeface="Consolas" panose="020B0609020204030204" pitchFamily="49" charset="0"/>
              </a:rPr>
              <a:t>src</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progress</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checksum</a:t>
            </a:r>
            <a:r>
              <a:rPr lang="en-US" altLang="zh-CN" sz="1200" dirty="0">
                <a:solidFill>
                  <a:srgbClr val="FF007F"/>
                </a:solidFill>
                <a:latin typeface="Consolas" panose="020B0609020204030204" pitchFamily="49" charset="0"/>
              </a:rPr>
              <a:t>,</a:t>
            </a:r>
          </a:p>
          <a:p>
            <a:r>
              <a:rPr lang="en-US" altLang="zh-CN" sz="1200" dirty="0">
                <a:solidFill>
                  <a:srgbClr val="CFBFAD"/>
                </a:solidFill>
                <a:latin typeface="Consolas" panose="020B0609020204030204" pitchFamily="49" charset="0"/>
              </a:rPr>
              <a:t>        </a:t>
            </a:r>
            <a:r>
              <a:rPr lang="en-US" altLang="zh-CN" sz="1200" dirty="0" err="1">
                <a:solidFill>
                  <a:srgbClr val="CFBFAD"/>
                </a:solidFill>
                <a:latin typeface="Consolas" panose="020B0609020204030204" pitchFamily="49" charset="0"/>
              </a:rPr>
              <a:t>cachingStrategy</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err="1">
                <a:solidFill>
                  <a:srgbClr val="CFBFAD"/>
                </a:solidFill>
                <a:latin typeface="Consolas" panose="020B0609020204030204" pitchFamily="49" charset="0"/>
              </a:rPr>
              <a:t>byteArrayManager</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err="1">
                <a:solidFill>
                  <a:srgbClr val="79ABFF"/>
                </a:solidFill>
                <a:latin typeface="Consolas" panose="020B0609020204030204" pitchFamily="49" charset="0"/>
              </a:rPr>
              <a:t>favoredNodes</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err="1">
                <a:solidFill>
                  <a:srgbClr val="CFBFAD"/>
                </a:solidFill>
                <a:latin typeface="Consolas" panose="020B0609020204030204" pitchFamily="49" charset="0"/>
              </a:rPr>
              <a:t>addBlockFlags</a:t>
            </a:r>
            <a:r>
              <a:rPr lang="en-US" altLang="zh-CN" sz="1200" dirty="0">
                <a:solidFill>
                  <a:srgbClr val="F9FAF4"/>
                </a:solidFill>
                <a:latin typeface="Consolas" panose="020B0609020204030204" pitchFamily="49" charset="0"/>
              </a:rPr>
              <a:t>)</a:t>
            </a:r>
            <a:r>
              <a:rPr lang="en-US" altLang="zh-CN" sz="1200" dirty="0">
                <a:solidFill>
                  <a:srgbClr val="FF007F"/>
                </a:solidFill>
                <a:latin typeface="Consolas" panose="020B0609020204030204" pitchFamily="49" charset="0"/>
              </a:rPr>
              <a:t>;</a:t>
            </a:r>
          </a:p>
          <a:p>
            <a:r>
              <a:rPr lang="en-US" altLang="zh-CN" sz="1200" dirty="0">
                <a:solidFill>
                  <a:srgbClr val="F9FAF4"/>
                </a:solidFill>
                <a:latin typeface="Consolas" panose="020B0609020204030204" pitchFamily="49" charset="0"/>
              </a:rPr>
              <a:t>}</a:t>
            </a:r>
            <a:endParaRPr lang="zh-CN" altLang="en-US" sz="1200" dirty="0"/>
          </a:p>
        </p:txBody>
      </p:sp>
      <p:sp>
        <p:nvSpPr>
          <p:cNvPr id="6" name="矩形 5"/>
          <p:cNvSpPr/>
          <p:nvPr/>
        </p:nvSpPr>
        <p:spPr>
          <a:xfrm>
            <a:off x="821094" y="5865965"/>
            <a:ext cx="6096000" cy="646331"/>
          </a:xfrm>
          <a:prstGeom prst="rect">
            <a:avLst/>
          </a:prstGeom>
          <a:solidFill>
            <a:schemeClr val="tx1">
              <a:lumMod val="85000"/>
              <a:lumOff val="15000"/>
            </a:schemeClr>
          </a:solidFill>
        </p:spPr>
        <p:txBody>
          <a:bodyPr>
            <a:spAutoFit/>
          </a:bodyPr>
          <a:lstStyle/>
          <a:p>
            <a:r>
              <a:rPr lang="en-US" altLang="zh-CN" sz="1200" dirty="0">
                <a:solidFill>
                  <a:srgbClr val="CFBFAD"/>
                </a:solidFill>
                <a:latin typeface="Consolas" panose="020B0609020204030204" pitchFamily="49" charset="0"/>
              </a:rPr>
              <a:t> </a:t>
            </a:r>
            <a:r>
              <a:rPr lang="en-US" altLang="zh-CN" sz="1200" dirty="0">
                <a:solidFill>
                  <a:srgbClr val="FF007F"/>
                </a:solidFill>
                <a:latin typeface="Consolas" panose="020B0609020204030204" pitchFamily="49" charset="0"/>
              </a:rPr>
              <a:t>protected</a:t>
            </a:r>
            <a:r>
              <a:rPr lang="en-US" altLang="zh-CN" sz="1200" dirty="0">
                <a:solidFill>
                  <a:srgbClr val="CFBFAD"/>
                </a:solidFill>
                <a:latin typeface="Consolas" panose="020B0609020204030204" pitchFamily="49" charset="0"/>
              </a:rPr>
              <a:t> </a:t>
            </a:r>
            <a:r>
              <a:rPr lang="en-US" altLang="zh-CN" sz="1200" dirty="0">
                <a:solidFill>
                  <a:srgbClr val="FF007F"/>
                </a:solidFill>
                <a:latin typeface="Consolas" panose="020B0609020204030204" pitchFamily="49" charset="0"/>
              </a:rPr>
              <a:t>synchronized</a:t>
            </a:r>
            <a:r>
              <a:rPr lang="en-US" altLang="zh-CN" sz="1200" dirty="0">
                <a:solidFill>
                  <a:srgbClr val="CFBFAD"/>
                </a:solidFill>
                <a:latin typeface="Consolas" panose="020B0609020204030204" pitchFamily="49" charset="0"/>
              </a:rPr>
              <a:t> </a:t>
            </a:r>
            <a:r>
              <a:rPr lang="en-US" altLang="zh-CN" sz="1200" dirty="0">
                <a:solidFill>
                  <a:srgbClr val="FF007F"/>
                </a:solidFill>
                <a:latin typeface="Consolas" panose="020B0609020204030204" pitchFamily="49" charset="0"/>
              </a:rPr>
              <a:t>void</a:t>
            </a:r>
            <a:r>
              <a:rPr lang="en-US" altLang="zh-CN" sz="1200" dirty="0">
                <a:solidFill>
                  <a:srgbClr val="CFBFAD"/>
                </a:solidFill>
                <a:latin typeface="Consolas" panose="020B0609020204030204" pitchFamily="49" charset="0"/>
              </a:rPr>
              <a:t> </a:t>
            </a:r>
            <a:r>
              <a:rPr lang="en-US" altLang="zh-CN" sz="1200" dirty="0">
                <a:solidFill>
                  <a:srgbClr val="A7EC21"/>
                </a:solidFill>
                <a:latin typeface="Consolas" panose="020B0609020204030204" pitchFamily="49" charset="0"/>
              </a:rPr>
              <a:t>start</a:t>
            </a:r>
            <a:r>
              <a:rPr lang="en-US" altLang="zh-CN" sz="1200" dirty="0">
                <a:solidFill>
                  <a:srgbClr val="F9FAF4"/>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F9FAF4"/>
                </a:solidFill>
                <a:latin typeface="Consolas" panose="020B0609020204030204" pitchFamily="49" charset="0"/>
              </a:rPr>
              <a:t>{</a:t>
            </a:r>
          </a:p>
          <a:p>
            <a:r>
              <a:rPr lang="en-US" altLang="zh-CN" sz="1200" dirty="0">
                <a:solidFill>
                  <a:srgbClr val="CFBFAD"/>
                </a:solidFill>
                <a:latin typeface="Consolas" panose="020B0609020204030204" pitchFamily="49" charset="0"/>
              </a:rPr>
              <a:t>    </a:t>
            </a:r>
            <a:r>
              <a:rPr lang="en-US" altLang="zh-CN" sz="1200" dirty="0" err="1">
                <a:solidFill>
                  <a:srgbClr val="A7EC21"/>
                </a:solidFill>
                <a:latin typeface="Consolas" panose="020B0609020204030204" pitchFamily="49" charset="0"/>
              </a:rPr>
              <a:t>getStreamer</a:t>
            </a:r>
            <a:r>
              <a:rPr lang="en-US" altLang="zh-CN" sz="1200" dirty="0">
                <a:solidFill>
                  <a:srgbClr val="F9FAF4"/>
                </a:solidFill>
                <a:latin typeface="Consolas" panose="020B0609020204030204" pitchFamily="49" charset="0"/>
              </a:rPr>
              <a:t>()</a:t>
            </a:r>
            <a:r>
              <a:rPr lang="en-US" altLang="zh-CN" sz="1200" dirty="0">
                <a:solidFill>
                  <a:srgbClr val="FF007F"/>
                </a:solidFill>
                <a:latin typeface="Consolas" panose="020B0609020204030204" pitchFamily="49" charset="0"/>
              </a:rPr>
              <a:t>.</a:t>
            </a:r>
            <a:r>
              <a:rPr lang="en-US" altLang="zh-CN" sz="1200" dirty="0">
                <a:solidFill>
                  <a:srgbClr val="A7EC21"/>
                </a:solidFill>
                <a:latin typeface="Consolas" panose="020B0609020204030204" pitchFamily="49" charset="0"/>
              </a:rPr>
              <a:t>start</a:t>
            </a:r>
            <a:r>
              <a:rPr lang="en-US" altLang="zh-CN" sz="1200" dirty="0">
                <a:solidFill>
                  <a:srgbClr val="F9FAF4"/>
                </a:solidFill>
                <a:latin typeface="Consolas" panose="020B0609020204030204" pitchFamily="49" charset="0"/>
              </a:rPr>
              <a:t>()</a:t>
            </a:r>
            <a:r>
              <a:rPr lang="en-US" altLang="zh-CN" sz="1200" dirty="0">
                <a:solidFill>
                  <a:srgbClr val="FF007F"/>
                </a:solidFill>
                <a:latin typeface="Consolas" panose="020B0609020204030204" pitchFamily="49" charset="0"/>
              </a:rPr>
              <a:t>;</a:t>
            </a:r>
          </a:p>
          <a:p>
            <a:r>
              <a:rPr lang="zh-CN" altLang="en-US" sz="1200" dirty="0">
                <a:solidFill>
                  <a:srgbClr val="CFBFAD"/>
                </a:solidFill>
                <a:latin typeface="Consolas" panose="020B0609020204030204" pitchFamily="49" charset="0"/>
              </a:rPr>
              <a:t>  </a:t>
            </a:r>
            <a:r>
              <a:rPr lang="en-US" altLang="zh-CN" sz="1200" dirty="0">
                <a:solidFill>
                  <a:srgbClr val="F9FAF4"/>
                </a:solidFill>
                <a:latin typeface="Consolas" panose="020B0609020204030204" pitchFamily="49" charset="0"/>
              </a:rPr>
              <a:t>}</a:t>
            </a:r>
            <a:endParaRPr lang="zh-CN" altLang="en-US" sz="1200" dirty="0"/>
          </a:p>
        </p:txBody>
      </p:sp>
      <p:sp>
        <p:nvSpPr>
          <p:cNvPr id="9" name="矩形 8"/>
          <p:cNvSpPr/>
          <p:nvPr/>
        </p:nvSpPr>
        <p:spPr>
          <a:xfrm>
            <a:off x="821094" y="4633874"/>
            <a:ext cx="6096000" cy="1015663"/>
          </a:xfrm>
          <a:prstGeom prst="rect">
            <a:avLst/>
          </a:prstGeom>
          <a:solidFill>
            <a:schemeClr val="tx1">
              <a:lumMod val="85000"/>
              <a:lumOff val="15000"/>
            </a:schemeClr>
          </a:solidFill>
        </p:spPr>
        <p:txBody>
          <a:bodyPr>
            <a:spAutoFit/>
          </a:bodyPr>
          <a:lstStyle/>
          <a:p>
            <a:r>
              <a:rPr lang="en-US" altLang="zh-CN" sz="1200" dirty="0">
                <a:solidFill>
                  <a:srgbClr val="CFBFAD"/>
                </a:solidFill>
                <a:latin typeface="Consolas" panose="020B0609020204030204" pitchFamily="49" charset="0"/>
              </a:rPr>
              <a:t> </a:t>
            </a:r>
            <a:r>
              <a:rPr lang="en-US" altLang="zh-CN" sz="1200" dirty="0" err="1">
                <a:solidFill>
                  <a:srgbClr val="52E3F6"/>
                </a:solidFill>
                <a:latin typeface="Consolas" panose="020B0609020204030204" pitchFamily="49" charset="0"/>
              </a:rPr>
              <a:t>HdfsFileStatus</a:t>
            </a:r>
            <a:r>
              <a:rPr lang="en-US" altLang="zh-CN" sz="1200" dirty="0">
                <a:solidFill>
                  <a:srgbClr val="CFBFAD"/>
                </a:solidFill>
                <a:latin typeface="Consolas" panose="020B0609020204030204" pitchFamily="49" charset="0"/>
              </a:rPr>
              <a:t> </a:t>
            </a:r>
            <a:r>
              <a:rPr lang="en-US" altLang="zh-CN" sz="1200" dirty="0">
                <a:solidFill>
                  <a:srgbClr val="A7EC21"/>
                </a:solidFill>
                <a:latin typeface="Consolas" panose="020B0609020204030204" pitchFamily="49" charset="0"/>
              </a:rPr>
              <a:t>create</a:t>
            </a:r>
            <a:r>
              <a:rPr lang="en-US" altLang="zh-CN" sz="1200" dirty="0">
                <a:solidFill>
                  <a:srgbClr val="F9FAF4"/>
                </a:solidFill>
                <a:latin typeface="Consolas" panose="020B0609020204030204" pitchFamily="49" charset="0"/>
              </a:rPr>
              <a:t>(</a:t>
            </a:r>
            <a:r>
              <a:rPr lang="en-US" altLang="zh-CN" sz="1200" dirty="0">
                <a:solidFill>
                  <a:srgbClr val="52E3F6"/>
                </a:solidFill>
                <a:latin typeface="Consolas" panose="020B0609020204030204" pitchFamily="49" charset="0"/>
              </a:rPr>
              <a:t>String</a:t>
            </a:r>
            <a:r>
              <a:rPr lang="en-US" altLang="zh-CN" sz="1200" dirty="0">
                <a:solidFill>
                  <a:srgbClr val="CFBFAD"/>
                </a:solidFill>
                <a:latin typeface="Consolas" panose="020B0609020204030204" pitchFamily="49" charset="0"/>
              </a:rPr>
              <a:t> </a:t>
            </a:r>
            <a:r>
              <a:rPr lang="en-US" altLang="zh-CN" sz="1200" dirty="0" err="1">
                <a:solidFill>
                  <a:srgbClr val="79ABFF"/>
                </a:solidFill>
                <a:latin typeface="Consolas" panose="020B0609020204030204" pitchFamily="49" charset="0"/>
              </a:rPr>
              <a:t>src</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err="1">
                <a:solidFill>
                  <a:srgbClr val="52E3F6"/>
                </a:solidFill>
                <a:latin typeface="Consolas" panose="020B0609020204030204" pitchFamily="49" charset="0"/>
              </a:rPr>
              <a:t>FsPermission</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masked</a:t>
            </a:r>
            <a:r>
              <a:rPr lang="en-US" altLang="zh-CN" sz="1200" dirty="0">
                <a:solidFill>
                  <a:srgbClr val="FF007F"/>
                </a:solidFill>
                <a:latin typeface="Consolas" panose="020B0609020204030204" pitchFamily="49" charset="0"/>
              </a:rPr>
              <a:t>,</a:t>
            </a:r>
          </a:p>
          <a:p>
            <a:r>
              <a:rPr lang="en-US" altLang="zh-CN" sz="1200" dirty="0">
                <a:solidFill>
                  <a:srgbClr val="CFBFAD"/>
                </a:solidFill>
                <a:latin typeface="Consolas" panose="020B0609020204030204" pitchFamily="49" charset="0"/>
              </a:rPr>
              <a:t>      </a:t>
            </a:r>
            <a:r>
              <a:rPr lang="en-US" altLang="zh-CN" sz="1200" dirty="0">
                <a:solidFill>
                  <a:srgbClr val="52E3F6"/>
                </a:solidFill>
                <a:latin typeface="Consolas" panose="020B0609020204030204" pitchFamily="49" charset="0"/>
              </a:rPr>
              <a:t>String</a:t>
            </a:r>
            <a:r>
              <a:rPr lang="en-US" altLang="zh-CN" sz="1200" dirty="0">
                <a:solidFill>
                  <a:srgbClr val="CFBFAD"/>
                </a:solidFill>
                <a:latin typeface="Consolas" panose="020B0609020204030204" pitchFamily="49" charset="0"/>
              </a:rPr>
              <a:t> </a:t>
            </a:r>
            <a:r>
              <a:rPr lang="en-US" altLang="zh-CN" sz="1200" dirty="0" err="1">
                <a:solidFill>
                  <a:srgbClr val="79ABFF"/>
                </a:solidFill>
                <a:latin typeface="Consolas" panose="020B0609020204030204" pitchFamily="49" charset="0"/>
              </a:rPr>
              <a:t>clientName</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err="1">
                <a:solidFill>
                  <a:srgbClr val="52E3F6"/>
                </a:solidFill>
                <a:latin typeface="Consolas" panose="020B0609020204030204" pitchFamily="49" charset="0"/>
              </a:rPr>
              <a:t>EnumSetWritable</a:t>
            </a:r>
            <a:r>
              <a:rPr lang="en-US" altLang="zh-CN" sz="1200" dirty="0">
                <a:solidFill>
                  <a:srgbClr val="FF007F"/>
                </a:solidFill>
                <a:latin typeface="Consolas" panose="020B0609020204030204" pitchFamily="49" charset="0"/>
              </a:rPr>
              <a:t>&lt;</a:t>
            </a:r>
            <a:r>
              <a:rPr lang="en-US" altLang="zh-CN" sz="1200" dirty="0" err="1">
                <a:solidFill>
                  <a:srgbClr val="BFA4A4"/>
                </a:solidFill>
                <a:latin typeface="Consolas" panose="020B0609020204030204" pitchFamily="49" charset="0"/>
              </a:rPr>
              <a:t>CreateFlag</a:t>
            </a:r>
            <a:r>
              <a:rPr lang="en-US" altLang="zh-CN" sz="1200" dirty="0">
                <a:solidFill>
                  <a:srgbClr val="FF007F"/>
                </a:solidFill>
                <a:latin typeface="Consolas" panose="020B0609020204030204" pitchFamily="49" charset="0"/>
              </a:rPr>
              <a:t>&gt;</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flag</a:t>
            </a:r>
            <a:r>
              <a:rPr lang="en-US" altLang="zh-CN" sz="1200" dirty="0">
                <a:solidFill>
                  <a:srgbClr val="FF007F"/>
                </a:solidFill>
                <a:latin typeface="Consolas" panose="020B0609020204030204" pitchFamily="49" charset="0"/>
              </a:rPr>
              <a:t>,</a:t>
            </a:r>
          </a:p>
          <a:p>
            <a:r>
              <a:rPr lang="en-US" altLang="zh-CN" sz="1200" dirty="0">
                <a:solidFill>
                  <a:srgbClr val="CFBFAD"/>
                </a:solidFill>
                <a:latin typeface="Consolas" panose="020B0609020204030204" pitchFamily="49" charset="0"/>
              </a:rPr>
              <a:t>      </a:t>
            </a:r>
            <a:r>
              <a:rPr lang="en-US" altLang="zh-CN" sz="1200" dirty="0" err="1">
                <a:solidFill>
                  <a:srgbClr val="FF007F"/>
                </a:solidFill>
                <a:latin typeface="Consolas" panose="020B0609020204030204" pitchFamily="49" charset="0"/>
              </a:rPr>
              <a:t>boolean</a:t>
            </a:r>
            <a:r>
              <a:rPr lang="en-US" altLang="zh-CN" sz="1200" dirty="0">
                <a:solidFill>
                  <a:srgbClr val="CFBFAD"/>
                </a:solidFill>
                <a:latin typeface="Consolas" panose="020B0609020204030204" pitchFamily="49" charset="0"/>
              </a:rPr>
              <a:t> </a:t>
            </a:r>
            <a:r>
              <a:rPr lang="en-US" altLang="zh-CN" sz="1200" dirty="0" err="1">
                <a:solidFill>
                  <a:srgbClr val="79ABFF"/>
                </a:solidFill>
                <a:latin typeface="Consolas" panose="020B0609020204030204" pitchFamily="49" charset="0"/>
              </a:rPr>
              <a:t>createParent</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FF007F"/>
                </a:solidFill>
                <a:latin typeface="Consolas" panose="020B0609020204030204" pitchFamily="49" charset="0"/>
              </a:rPr>
              <a:t>short</a:t>
            </a:r>
            <a:r>
              <a:rPr lang="en-US" altLang="zh-CN" sz="1200" dirty="0">
                <a:solidFill>
                  <a:srgbClr val="CFBFAD"/>
                </a:solidFill>
                <a:latin typeface="Consolas" panose="020B0609020204030204" pitchFamily="49" charset="0"/>
              </a:rPr>
              <a:t> </a:t>
            </a:r>
            <a:r>
              <a:rPr lang="en-US" altLang="zh-CN" sz="1200" dirty="0">
                <a:solidFill>
                  <a:srgbClr val="79ABFF"/>
                </a:solidFill>
                <a:latin typeface="Consolas" panose="020B0609020204030204" pitchFamily="49" charset="0"/>
              </a:rPr>
              <a:t>replication</a:t>
            </a:r>
            <a:r>
              <a:rPr lang="en-US" altLang="zh-CN" sz="1200" dirty="0">
                <a:solidFill>
                  <a:srgbClr val="FF007F"/>
                </a:solidFill>
                <a:latin typeface="Consolas" panose="020B0609020204030204" pitchFamily="49" charset="0"/>
              </a:rPr>
              <a:t>,</a:t>
            </a:r>
            <a:r>
              <a:rPr lang="en-US" altLang="zh-CN" sz="1200" dirty="0">
                <a:solidFill>
                  <a:srgbClr val="CFBFAD"/>
                </a:solidFill>
                <a:latin typeface="Consolas" panose="020B0609020204030204" pitchFamily="49" charset="0"/>
              </a:rPr>
              <a:t> </a:t>
            </a:r>
            <a:r>
              <a:rPr lang="en-US" altLang="zh-CN" sz="1200" dirty="0">
                <a:solidFill>
                  <a:srgbClr val="FF007F"/>
                </a:solidFill>
                <a:latin typeface="Consolas" panose="020B0609020204030204" pitchFamily="49" charset="0"/>
              </a:rPr>
              <a:t>long</a:t>
            </a:r>
            <a:r>
              <a:rPr lang="en-US" altLang="zh-CN" sz="1200" dirty="0">
                <a:solidFill>
                  <a:srgbClr val="CFBFAD"/>
                </a:solidFill>
                <a:latin typeface="Consolas" panose="020B0609020204030204" pitchFamily="49" charset="0"/>
              </a:rPr>
              <a:t> </a:t>
            </a:r>
            <a:r>
              <a:rPr lang="en-US" altLang="zh-CN" sz="1200" dirty="0" err="1">
                <a:solidFill>
                  <a:srgbClr val="79ABFF"/>
                </a:solidFill>
                <a:latin typeface="Consolas" panose="020B0609020204030204" pitchFamily="49" charset="0"/>
              </a:rPr>
              <a:t>blockSize</a:t>
            </a:r>
            <a:r>
              <a:rPr lang="en-US" altLang="zh-CN" sz="1200" dirty="0">
                <a:solidFill>
                  <a:srgbClr val="FF007F"/>
                </a:solidFill>
                <a:latin typeface="Consolas" panose="020B0609020204030204" pitchFamily="49" charset="0"/>
              </a:rPr>
              <a:t>,</a:t>
            </a:r>
          </a:p>
          <a:p>
            <a:r>
              <a:rPr lang="en-US" altLang="zh-CN" sz="1200" dirty="0">
                <a:solidFill>
                  <a:srgbClr val="CFBFAD"/>
                </a:solidFill>
                <a:latin typeface="Consolas" panose="020B0609020204030204" pitchFamily="49" charset="0"/>
              </a:rPr>
              <a:t>      </a:t>
            </a:r>
            <a:r>
              <a:rPr lang="en-US" altLang="zh-CN" sz="1200" i="1" dirty="0" err="1">
                <a:solidFill>
                  <a:srgbClr val="CC81BA"/>
                </a:solidFill>
                <a:latin typeface="Consolas" panose="020B0609020204030204" pitchFamily="49" charset="0"/>
              </a:rPr>
              <a:t>CryptoProtocolVersion</a:t>
            </a:r>
            <a:r>
              <a:rPr lang="en-US" altLang="zh-CN" sz="1200" i="1" dirty="0">
                <a:solidFill>
                  <a:srgbClr val="F9FAF4"/>
                </a:solidFill>
                <a:latin typeface="Consolas" panose="020B0609020204030204" pitchFamily="49" charset="0"/>
              </a:rPr>
              <a:t>[]</a:t>
            </a:r>
            <a:r>
              <a:rPr lang="en-US" altLang="zh-CN" sz="1200" i="1" dirty="0">
                <a:solidFill>
                  <a:srgbClr val="CFBFAD"/>
                </a:solidFill>
                <a:latin typeface="Consolas" panose="020B0609020204030204" pitchFamily="49" charset="0"/>
              </a:rPr>
              <a:t> </a:t>
            </a:r>
            <a:r>
              <a:rPr lang="en-US" altLang="zh-CN" sz="1200" i="1" dirty="0" err="1">
                <a:solidFill>
                  <a:srgbClr val="79ABFF"/>
                </a:solidFill>
                <a:latin typeface="Consolas" panose="020B0609020204030204" pitchFamily="49" charset="0"/>
              </a:rPr>
              <a:t>supportedVersions</a:t>
            </a:r>
            <a:r>
              <a:rPr lang="en-US" altLang="zh-CN" sz="1200" i="1" dirty="0">
                <a:solidFill>
                  <a:srgbClr val="F9FAF4"/>
                </a:solidFill>
                <a:latin typeface="Consolas" panose="020B0609020204030204" pitchFamily="49" charset="0"/>
              </a:rPr>
              <a:t>)</a:t>
            </a:r>
          </a:p>
          <a:p>
            <a:r>
              <a:rPr lang="en-US" altLang="zh-CN" sz="1200" dirty="0">
                <a:solidFill>
                  <a:srgbClr val="CFBFAD"/>
                </a:solidFill>
                <a:latin typeface="Consolas" panose="020B0609020204030204" pitchFamily="49" charset="0"/>
              </a:rPr>
              <a:t>      </a:t>
            </a:r>
            <a:r>
              <a:rPr lang="en-US" altLang="zh-CN" sz="1200" dirty="0">
                <a:solidFill>
                  <a:srgbClr val="FF007F"/>
                </a:solidFill>
                <a:latin typeface="Consolas" panose="020B0609020204030204" pitchFamily="49" charset="0"/>
              </a:rPr>
              <a:t>throws</a:t>
            </a:r>
            <a:r>
              <a:rPr lang="en-US" altLang="zh-CN" sz="1200" dirty="0">
                <a:solidFill>
                  <a:srgbClr val="CFBFAD"/>
                </a:solidFill>
                <a:latin typeface="Consolas" panose="020B0609020204030204" pitchFamily="49" charset="0"/>
              </a:rPr>
              <a:t> </a:t>
            </a:r>
            <a:r>
              <a:rPr lang="en-US" altLang="zh-CN" sz="1200" dirty="0">
                <a:solidFill>
                  <a:srgbClr val="52E3F6"/>
                </a:solidFill>
                <a:latin typeface="Consolas" panose="020B0609020204030204" pitchFamily="49" charset="0"/>
              </a:rPr>
              <a:t>IOException</a:t>
            </a:r>
            <a:r>
              <a:rPr lang="en-US" altLang="zh-CN" sz="1200" dirty="0">
                <a:solidFill>
                  <a:srgbClr val="FF007F"/>
                </a:solidFill>
                <a:latin typeface="Consolas" panose="020B0609020204030204" pitchFamily="49" charset="0"/>
              </a:rPr>
              <a:t>;</a:t>
            </a:r>
            <a:endParaRPr lang="zh-CN" altLang="en-US" sz="1200" dirty="0"/>
          </a:p>
        </p:txBody>
      </p:sp>
      <p:sp>
        <p:nvSpPr>
          <p:cNvPr id="12" name="文本框 3"/>
          <p:cNvSpPr txBox="1"/>
          <p:nvPr/>
        </p:nvSpPr>
        <p:spPr>
          <a:xfrm>
            <a:off x="7569725" y="1229921"/>
            <a:ext cx="4049997" cy="53860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zh-CN" altLang="en-US" dirty="0"/>
              <a:t>根据</a:t>
            </a:r>
            <a:r>
              <a:rPr lang="en-US" altLang="zh-CN" dirty="0"/>
              <a:t>packet</a:t>
            </a:r>
            <a:r>
              <a:rPr lang="zh-CN" altLang="en-US" dirty="0"/>
              <a:t>和校验块的大小，计算一个</a:t>
            </a:r>
            <a:r>
              <a:rPr lang="en-US" altLang="zh-CN" dirty="0"/>
              <a:t>packet</a:t>
            </a:r>
            <a:r>
              <a:rPr lang="zh-CN" altLang="en-US" dirty="0"/>
              <a:t>应该包含多少个校验块以及这个</a:t>
            </a:r>
            <a:r>
              <a:rPr lang="en-US" altLang="zh-CN" dirty="0"/>
              <a:t>packet</a:t>
            </a:r>
            <a:r>
              <a:rPr lang="zh-CN" altLang="en-US" dirty="0"/>
              <a:t>的实际大小</a:t>
            </a:r>
            <a:endParaRPr lang="en-US" altLang="zh-CN" dirty="0"/>
          </a:p>
          <a:p>
            <a:pPr marL="285750" indent="-285750">
              <a:lnSpc>
                <a:spcPct val="150000"/>
              </a:lnSpc>
              <a:buFont typeface="Arial" panose="020B0604020202020204" pitchFamily="34" charset="0"/>
              <a:buChar char="•"/>
            </a:pPr>
            <a:endParaRPr lang="en-US" altLang="zh-CN" dirty="0"/>
          </a:p>
          <a:p>
            <a:pPr marL="342900" indent="-342900">
              <a:lnSpc>
                <a:spcPct val="150000"/>
              </a:lnSpc>
              <a:buFont typeface="Arial" panose="020B0604020202020204" pitchFamily="34" charset="0"/>
              <a:buChar char="•"/>
            </a:pPr>
            <a:r>
              <a:rPr lang="zh-CN" altLang="en-US" dirty="0"/>
              <a:t>通过</a:t>
            </a:r>
            <a:r>
              <a:rPr lang="en-US" altLang="zh-CN" dirty="0" err="1"/>
              <a:t>ClientProtocal</a:t>
            </a:r>
            <a:r>
              <a:rPr lang="zh-CN" altLang="en-US" dirty="0"/>
              <a:t>调用</a:t>
            </a:r>
            <a:r>
              <a:rPr lang="en-US" altLang="zh-CN" dirty="0"/>
              <a:t>NameNode</a:t>
            </a:r>
            <a:r>
              <a:rPr lang="zh-CN" altLang="en-US" dirty="0"/>
              <a:t>的</a:t>
            </a:r>
            <a:r>
              <a:rPr lang="en-US" altLang="zh-CN" dirty="0"/>
              <a:t>create()</a:t>
            </a:r>
          </a:p>
          <a:p>
            <a:pPr>
              <a:lnSpc>
                <a:spcPct val="150000"/>
              </a:lnSpc>
            </a:pPr>
            <a:endParaRPr lang="en-US" altLang="zh-CN" dirty="0"/>
          </a:p>
          <a:p>
            <a:pPr marL="342900" indent="-342900">
              <a:lnSpc>
                <a:spcPct val="150000"/>
              </a:lnSpc>
              <a:buFont typeface="Arial" panose="020B0604020202020204" pitchFamily="34" charset="0"/>
              <a:buChar char="•"/>
            </a:pPr>
            <a:r>
              <a:rPr lang="zh-CN" altLang="en-US" dirty="0"/>
              <a:t>启动线程</a:t>
            </a:r>
            <a:r>
              <a:rPr lang="en-US" altLang="zh-CN" dirty="0" err="1"/>
              <a:t>DataStreamer</a:t>
            </a:r>
            <a:r>
              <a:rPr lang="zh-CN" altLang="en-US" dirty="0"/>
              <a:t>，负责向管道中的</a:t>
            </a:r>
            <a:r>
              <a:rPr lang="en-US" altLang="zh-CN" dirty="0"/>
              <a:t>DataNode</a:t>
            </a:r>
            <a:r>
              <a:rPr lang="zh-CN" altLang="en-US" dirty="0"/>
              <a:t>发送数据包。当一个</a:t>
            </a:r>
            <a:r>
              <a:rPr lang="en-US" altLang="zh-CN" dirty="0"/>
              <a:t>Block</a:t>
            </a:r>
            <a:r>
              <a:rPr lang="zh-CN" altLang="en-US" dirty="0"/>
              <a:t>的所有</a:t>
            </a:r>
            <a:r>
              <a:rPr lang="en-US" altLang="zh-CN" dirty="0"/>
              <a:t>packet</a:t>
            </a:r>
            <a:r>
              <a:rPr lang="zh-CN" altLang="en-US" dirty="0"/>
              <a:t>都发送完毕且收到确认信息</a:t>
            </a:r>
            <a:r>
              <a:rPr lang="en-US" altLang="zh-CN" dirty="0"/>
              <a:t>ack</a:t>
            </a:r>
            <a:r>
              <a:rPr lang="zh-CN" altLang="en-US" dirty="0"/>
              <a:t>，会关闭当前数据块，重新申请新的数据块</a:t>
            </a:r>
            <a:endParaRPr lang="en-US" altLang="zh-CN" dirty="0"/>
          </a:p>
          <a:p>
            <a:endParaRPr lang="fr-CA"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2161310" y="-5"/>
            <a:ext cx="7841672" cy="3283529"/>
          </a:xfrm>
          <a:prstGeom prst="triangl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33415" y="1374013"/>
            <a:ext cx="2968388" cy="646331"/>
          </a:xfrm>
          <a:prstGeom prst="rect">
            <a:avLst/>
          </a:prstGeom>
          <a:noFill/>
        </p:spPr>
        <p:txBody>
          <a:bodyPr wrap="square" rtlCol="0">
            <a:spAutoFit/>
          </a:bodyPr>
          <a:lstStyle/>
          <a:p>
            <a:pPr algn="dist"/>
            <a:r>
              <a:rPr lang="en-US" altLang="zh-CN" sz="3600" dirty="0">
                <a:solidFill>
                  <a:schemeClr val="bg1"/>
                </a:solidFill>
                <a:latin typeface="微软雅黑" panose="020B0503020204020204" pitchFamily="34" charset="-122"/>
                <a:ea typeface="微软雅黑" panose="020B0503020204020204" pitchFamily="34" charset="-122"/>
              </a:rPr>
              <a:t>PART FOUR</a:t>
            </a:r>
            <a:endParaRPr lang="zh-CN" altLang="en-US" sz="36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22451" y="2247916"/>
            <a:ext cx="660955" cy="523220"/>
          </a:xfrm>
          <a:prstGeom prst="rect">
            <a:avLst/>
          </a:prstGeom>
          <a:noFill/>
        </p:spPr>
        <p:txBody>
          <a:bodyPr wrap="square" rtlCol="0">
            <a:spAutoFit/>
          </a:bodyPr>
          <a:lstStyle/>
          <a:p>
            <a:pPr algn="dist"/>
            <a:r>
              <a:rPr lang="en-US" altLang="zh-CN" sz="2800" b="1" dirty="0">
                <a:solidFill>
                  <a:schemeClr val="bg1"/>
                </a:solidFill>
                <a:latin typeface="微软雅黑" panose="020B0503020204020204" pitchFamily="34" charset="-122"/>
                <a:ea typeface="微软雅黑" panose="020B0503020204020204" pitchFamily="34" charset="-122"/>
              </a:rPr>
              <a:t>04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p:cNvGrpSpPr/>
          <p:nvPr/>
        </p:nvGrpSpPr>
        <p:grpSpPr>
          <a:xfrm>
            <a:off x="2037807" y="0"/>
            <a:ext cx="8130873" cy="3420932"/>
            <a:chOff x="2037807" y="0"/>
            <a:chExt cx="8130873" cy="3420932"/>
          </a:xfrm>
        </p:grpSpPr>
        <p:cxnSp>
          <p:nvCxnSpPr>
            <p:cNvPr id="11" name="直接连接符 10"/>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872110" y="0"/>
            <a:ext cx="8434419" cy="3563377"/>
            <a:chOff x="1872110" y="0"/>
            <a:chExt cx="8434419" cy="3563377"/>
          </a:xfrm>
        </p:grpSpPr>
        <p:cxnSp>
          <p:nvCxnSpPr>
            <p:cNvPr id="18" name="直接连接符 17"/>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25"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Lst>
            <a:ahLst/>
            <a:cxnLst>
              <a:cxn ang="0">
                <a:pos x="connsiteX0-1" y="connsiteY0-2"/>
              </a:cxn>
              <a:cxn ang="0">
                <a:pos x="connsiteX1-3" y="connsiteY1-4"/>
              </a:cxn>
              <a:cxn ang="0">
                <a:pos x="connsiteX2-5" y="connsiteY2-6"/>
              </a:cxn>
              <a:cxn ang="0">
                <a:pos x="connsiteX3-7" y="connsiteY3-8"/>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26" name="等腰三角形 5"/>
          <p:cNvSpPr/>
          <p:nvPr/>
        </p:nvSpPr>
        <p:spPr>
          <a:xfrm rot="10800000">
            <a:off x="330395" y="1321890"/>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885205"/>
              <a:gd name="connsiteY0-58" fmla="*/ 6359897 h 6359897"/>
              <a:gd name="connsiteX1-59" fmla="*/ 885205 w 885205"/>
              <a:gd name="connsiteY1-60" fmla="*/ 3713019 h 6359897"/>
              <a:gd name="connsiteX2-61" fmla="*/ 53933 w 885205"/>
              <a:gd name="connsiteY2-62" fmla="*/ 0 h 6359897"/>
              <a:gd name="connsiteX3-63" fmla="*/ 0 w 885205"/>
              <a:gd name="connsiteY3-64" fmla="*/ 6359897 h 6359897"/>
              <a:gd name="connsiteX0-65" fmla="*/ 2776353 w 3661558"/>
              <a:gd name="connsiteY0-66" fmla="*/ 4095668 h 4095668"/>
              <a:gd name="connsiteX1-67" fmla="*/ 3661558 w 3661558"/>
              <a:gd name="connsiteY1-68" fmla="*/ 1448790 h 4095668"/>
              <a:gd name="connsiteX2-69" fmla="*/ 0 w 3661558"/>
              <a:gd name="connsiteY2-70" fmla="*/ 0 h 4095668"/>
              <a:gd name="connsiteX3-71" fmla="*/ 2776353 w 3661558"/>
              <a:gd name="connsiteY3-72" fmla="*/ 4095668 h 4095668"/>
              <a:gd name="connsiteX0-73" fmla="*/ 2776353 w 2993901"/>
              <a:gd name="connsiteY0-74" fmla="*/ 4095668 h 4095668"/>
              <a:gd name="connsiteX1-75" fmla="*/ 2993901 w 2993901"/>
              <a:gd name="connsiteY1-76" fmla="*/ 2305133 h 4095668"/>
              <a:gd name="connsiteX2-77" fmla="*/ 0 w 2993901"/>
              <a:gd name="connsiteY2-78" fmla="*/ 0 h 4095668"/>
              <a:gd name="connsiteX3-79" fmla="*/ 2776353 w 2993901"/>
              <a:gd name="connsiteY3-80" fmla="*/ 4095668 h 4095668"/>
              <a:gd name="connsiteX0-81" fmla="*/ 2776353 w 3356758"/>
              <a:gd name="connsiteY0-82" fmla="*/ 4095668 h 4095668"/>
              <a:gd name="connsiteX1-83" fmla="*/ 3356758 w 3356758"/>
              <a:gd name="connsiteY1-84" fmla="*/ 1971304 h 4095668"/>
              <a:gd name="connsiteX2-85" fmla="*/ 0 w 3356758"/>
              <a:gd name="connsiteY2-86" fmla="*/ 0 h 4095668"/>
              <a:gd name="connsiteX3-87" fmla="*/ 2776353 w 3356758"/>
              <a:gd name="connsiteY3-88" fmla="*/ 4095668 h 4095668"/>
            </a:gdLst>
            <a:ahLst/>
            <a:cxnLst>
              <a:cxn ang="0">
                <a:pos x="connsiteX0-1" y="connsiteY0-2"/>
              </a:cxn>
              <a:cxn ang="0">
                <a:pos x="connsiteX1-3" y="connsiteY1-4"/>
              </a:cxn>
              <a:cxn ang="0">
                <a:pos x="connsiteX2-5" y="connsiteY2-6"/>
              </a:cxn>
              <a:cxn ang="0">
                <a:pos x="connsiteX3-7" y="connsiteY3-8"/>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27"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885205"/>
              <a:gd name="connsiteY0-58" fmla="*/ 6359897 h 6359897"/>
              <a:gd name="connsiteX1-59" fmla="*/ 885205 w 885205"/>
              <a:gd name="connsiteY1-60" fmla="*/ 3713019 h 6359897"/>
              <a:gd name="connsiteX2-61" fmla="*/ 53933 w 885205"/>
              <a:gd name="connsiteY2-62" fmla="*/ 0 h 6359897"/>
              <a:gd name="connsiteX3-63" fmla="*/ 0 w 885205"/>
              <a:gd name="connsiteY3-64" fmla="*/ 6359897 h 6359897"/>
              <a:gd name="connsiteX0-65" fmla="*/ 2776353 w 3661558"/>
              <a:gd name="connsiteY0-66" fmla="*/ 4095668 h 4095668"/>
              <a:gd name="connsiteX1-67" fmla="*/ 3661558 w 3661558"/>
              <a:gd name="connsiteY1-68" fmla="*/ 1448790 h 4095668"/>
              <a:gd name="connsiteX2-69" fmla="*/ 0 w 3661558"/>
              <a:gd name="connsiteY2-70" fmla="*/ 0 h 4095668"/>
              <a:gd name="connsiteX3-71" fmla="*/ 2776353 w 3661558"/>
              <a:gd name="connsiteY3-72" fmla="*/ 4095668 h 4095668"/>
              <a:gd name="connsiteX0-73" fmla="*/ 2776353 w 2993901"/>
              <a:gd name="connsiteY0-74" fmla="*/ 4095668 h 4095668"/>
              <a:gd name="connsiteX1-75" fmla="*/ 2993901 w 2993901"/>
              <a:gd name="connsiteY1-76" fmla="*/ 2305133 h 4095668"/>
              <a:gd name="connsiteX2-77" fmla="*/ 0 w 2993901"/>
              <a:gd name="connsiteY2-78" fmla="*/ 0 h 4095668"/>
              <a:gd name="connsiteX3-79" fmla="*/ 2776353 w 2993901"/>
              <a:gd name="connsiteY3-80" fmla="*/ 4095668 h 4095668"/>
              <a:gd name="connsiteX0-81" fmla="*/ 2776353 w 3356758"/>
              <a:gd name="connsiteY0-82" fmla="*/ 4095668 h 4095668"/>
              <a:gd name="connsiteX1-83" fmla="*/ 3356758 w 3356758"/>
              <a:gd name="connsiteY1-84" fmla="*/ 1971304 h 4095668"/>
              <a:gd name="connsiteX2-85" fmla="*/ 0 w 3356758"/>
              <a:gd name="connsiteY2-86" fmla="*/ 0 h 4095668"/>
              <a:gd name="connsiteX3-87" fmla="*/ 2776353 w 3356758"/>
              <a:gd name="connsiteY3-88" fmla="*/ 4095668 h 4095668"/>
              <a:gd name="connsiteX0-89" fmla="*/ 0 w 1113475"/>
              <a:gd name="connsiteY0-90" fmla="*/ 2124364 h 2426525"/>
              <a:gd name="connsiteX1-91" fmla="*/ 580405 w 1113475"/>
              <a:gd name="connsiteY1-92" fmla="*/ 0 h 2426525"/>
              <a:gd name="connsiteX2-93" fmla="*/ 1113475 w 1113475"/>
              <a:gd name="connsiteY2-94" fmla="*/ 2426525 h 2426525"/>
              <a:gd name="connsiteX3-95" fmla="*/ 0 w 1113475"/>
              <a:gd name="connsiteY3-96" fmla="*/ 2124364 h 2426525"/>
              <a:gd name="connsiteX0-97" fmla="*/ 0 w 1113475"/>
              <a:gd name="connsiteY0-98" fmla="*/ 760021 h 1062182"/>
              <a:gd name="connsiteX1-99" fmla="*/ 28862 w 1113475"/>
              <a:gd name="connsiteY1-100" fmla="*/ 0 h 1062182"/>
              <a:gd name="connsiteX2-101" fmla="*/ 1113475 w 1113475"/>
              <a:gd name="connsiteY2-102" fmla="*/ 1062182 h 1062182"/>
              <a:gd name="connsiteX3-103" fmla="*/ 0 w 1113475"/>
              <a:gd name="connsiteY3-104" fmla="*/ 760021 h 1062182"/>
            </a:gdLst>
            <a:ahLst/>
            <a:cxnLst>
              <a:cxn ang="0">
                <a:pos x="connsiteX0-1" y="connsiteY0-2"/>
              </a:cxn>
              <a:cxn ang="0">
                <a:pos x="connsiteX1-3" y="connsiteY1-4"/>
              </a:cxn>
              <a:cxn ang="0">
                <a:pos x="connsiteX2-5" y="connsiteY2-6"/>
              </a:cxn>
              <a:cxn ang="0">
                <a:pos x="connsiteX3-7" y="connsiteY3-8"/>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4411083" y="3625840"/>
            <a:ext cx="3369833" cy="584775"/>
          </a:xfrm>
          <a:prstGeom prst="rect">
            <a:avLst/>
          </a:prstGeom>
        </p:spPr>
        <p:txBody>
          <a:bodyPr wrap="none">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HDFS</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优点及缺点</a:t>
            </a:r>
          </a:p>
        </p:txBody>
      </p:sp>
      <p:sp>
        <p:nvSpPr>
          <p:cNvPr id="29" name="矩形 28"/>
          <p:cNvSpPr/>
          <p:nvPr/>
        </p:nvSpPr>
        <p:spPr>
          <a:xfrm>
            <a:off x="2551658" y="4495832"/>
            <a:ext cx="7663496" cy="778868"/>
          </a:xfrm>
          <a:prstGeom prst="rect">
            <a:avLst/>
          </a:prstGeom>
        </p:spPr>
        <p:txBody>
          <a:bodyPr wrap="square">
            <a:spAutoFit/>
          </a:bodyPr>
          <a:lstStyle/>
          <a:p>
            <a:pPr>
              <a:lnSpc>
                <a:spcPct val="130000"/>
              </a:lnSpc>
            </a:pPr>
            <a:r>
              <a:rPr lang="en-US" altLang="zh-CN" dirty="0"/>
              <a:t>HDFS</a:t>
            </a:r>
            <a:r>
              <a:rPr lang="zh-CN" altLang="zh-CN" dirty="0"/>
              <a:t>（</a:t>
            </a:r>
            <a:r>
              <a:rPr lang="en-US" altLang="zh-CN" dirty="0"/>
              <a:t>Hadoop Distributed File System</a:t>
            </a:r>
            <a:r>
              <a:rPr lang="zh-CN" altLang="zh-CN" dirty="0"/>
              <a:t>）所具有的高容错、高可靠性、高可扩展性、高获得性、高吞吐率等特征为海量数据提供了不怕故障的存储</a:t>
            </a:r>
            <a:r>
              <a:rPr lang="zh-CN" altLang="en-US" dirty="0"/>
              <a:t>。</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1005403"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优点</a:t>
            </a: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513730" y="1591041"/>
            <a:ext cx="3238428" cy="3887903"/>
            <a:chOff x="4516869" y="2011460"/>
            <a:chExt cx="3238428" cy="3887903"/>
          </a:xfrm>
        </p:grpSpPr>
        <p:sp>
          <p:nvSpPr>
            <p:cNvPr id="9" name="Freeform 5"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bwMode="auto">
            <a:xfrm rot="16200000">
              <a:off x="5007807" y="2011176"/>
              <a:ext cx="1549021" cy="1549589"/>
            </a:xfrm>
            <a:custGeom>
              <a:avLst/>
              <a:gdLst>
                <a:gd name="T0" fmla="*/ 1271 w 1271"/>
                <a:gd name="T1" fmla="*/ 1213 h 1213"/>
                <a:gd name="T2" fmla="*/ 811 w 1271"/>
                <a:gd name="T3" fmla="*/ 1213 h 1213"/>
                <a:gd name="T4" fmla="*/ 0 w 1271"/>
                <a:gd name="T5" fmla="*/ 0 h 1213"/>
                <a:gd name="T6" fmla="*/ 459 w 1271"/>
                <a:gd name="T7" fmla="*/ 0 h 1213"/>
                <a:gd name="T8" fmla="*/ 1271 w 1271"/>
                <a:gd name="T9" fmla="*/ 1213 h 1213"/>
              </a:gdLst>
              <a:ahLst/>
              <a:cxnLst>
                <a:cxn ang="0">
                  <a:pos x="T0" y="T1"/>
                </a:cxn>
                <a:cxn ang="0">
                  <a:pos x="T2" y="T3"/>
                </a:cxn>
                <a:cxn ang="0">
                  <a:pos x="T4" y="T5"/>
                </a:cxn>
                <a:cxn ang="0">
                  <a:pos x="T6" y="T7"/>
                </a:cxn>
                <a:cxn ang="0">
                  <a:pos x="T8" y="T9"/>
                </a:cxn>
              </a:cxnLst>
              <a:rect l="0" t="0" r="r" b="b"/>
              <a:pathLst>
                <a:path w="1271" h="1213">
                  <a:moveTo>
                    <a:pt x="1271" y="1213"/>
                  </a:moveTo>
                  <a:lnTo>
                    <a:pt x="811" y="1213"/>
                  </a:lnTo>
                  <a:lnTo>
                    <a:pt x="0" y="0"/>
                  </a:lnTo>
                  <a:lnTo>
                    <a:pt x="459" y="0"/>
                  </a:lnTo>
                  <a:lnTo>
                    <a:pt x="1271" y="1213"/>
                  </a:lnTo>
                  <a:close/>
                </a:path>
              </a:pathLst>
            </a:custGeom>
            <a:solidFill>
              <a:schemeClr val="bg1">
                <a:lumMod val="85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en-US" sz="2400">
                <a:latin typeface="微软雅黑" panose="020B0503020204020204" pitchFamily="34" charset="-122"/>
                <a:ea typeface="微软雅黑" panose="020B0503020204020204" pitchFamily="34" charset="-122"/>
              </a:endParaRPr>
            </a:p>
          </p:txBody>
        </p:sp>
        <p:sp>
          <p:nvSpPr>
            <p:cNvPr id="11" name="Freeform 6"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bwMode="auto">
            <a:xfrm rot="16200000">
              <a:off x="5203871" y="2570950"/>
              <a:ext cx="1547802" cy="2408059"/>
            </a:xfrm>
            <a:custGeom>
              <a:avLst/>
              <a:gdLst>
                <a:gd name="T0" fmla="*/ 1270 w 1270"/>
                <a:gd name="T1" fmla="*/ 1885 h 1885"/>
                <a:gd name="T2" fmla="*/ 811 w 1270"/>
                <a:gd name="T3" fmla="*/ 1885 h 1885"/>
                <a:gd name="T4" fmla="*/ 0 w 1270"/>
                <a:gd name="T5" fmla="*/ 0 h 1885"/>
                <a:gd name="T6" fmla="*/ 459 w 1270"/>
                <a:gd name="T7" fmla="*/ 0 h 1885"/>
                <a:gd name="T8" fmla="*/ 1270 w 1270"/>
                <a:gd name="T9" fmla="*/ 1885 h 1885"/>
              </a:gdLst>
              <a:ahLst/>
              <a:cxnLst>
                <a:cxn ang="0">
                  <a:pos x="T0" y="T1"/>
                </a:cxn>
                <a:cxn ang="0">
                  <a:pos x="T2" y="T3"/>
                </a:cxn>
                <a:cxn ang="0">
                  <a:pos x="T4" y="T5"/>
                </a:cxn>
                <a:cxn ang="0">
                  <a:pos x="T6" y="T7"/>
                </a:cxn>
                <a:cxn ang="0">
                  <a:pos x="T8" y="T9"/>
                </a:cxn>
              </a:cxnLst>
              <a:rect l="0" t="0" r="r" b="b"/>
              <a:pathLst>
                <a:path w="1270" h="1885">
                  <a:moveTo>
                    <a:pt x="1270" y="1885"/>
                  </a:moveTo>
                  <a:lnTo>
                    <a:pt x="811" y="1885"/>
                  </a:lnTo>
                  <a:lnTo>
                    <a:pt x="0" y="0"/>
                  </a:lnTo>
                  <a:lnTo>
                    <a:pt x="459" y="0"/>
                  </a:lnTo>
                  <a:lnTo>
                    <a:pt x="1270" y="1885"/>
                  </a:lnTo>
                  <a:close/>
                </a:path>
              </a:pathLst>
            </a:custGeom>
            <a:solidFill>
              <a:schemeClr val="bg1">
                <a:lumMod val="85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en-US" sz="2400">
                <a:latin typeface="微软雅黑" panose="020B0503020204020204" pitchFamily="34" charset="-122"/>
                <a:ea typeface="微软雅黑" panose="020B0503020204020204" pitchFamily="34" charset="-122"/>
              </a:endParaRPr>
            </a:p>
          </p:txBody>
        </p:sp>
        <p:sp>
          <p:nvSpPr>
            <p:cNvPr id="12" name="Freeform 7"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bwMode="auto">
            <a:xfrm rot="16200000">
              <a:off x="5553323" y="3677458"/>
              <a:ext cx="1550240" cy="2174280"/>
            </a:xfrm>
            <a:custGeom>
              <a:avLst/>
              <a:gdLst>
                <a:gd name="T0" fmla="*/ 459 w 1272"/>
                <a:gd name="T1" fmla="*/ 0 h 1702"/>
                <a:gd name="T2" fmla="*/ 1272 w 1272"/>
                <a:gd name="T3" fmla="*/ 1702 h 1702"/>
                <a:gd name="T4" fmla="*/ 813 w 1272"/>
                <a:gd name="T5" fmla="*/ 1702 h 1702"/>
                <a:gd name="T6" fmla="*/ 0 w 1272"/>
                <a:gd name="T7" fmla="*/ 0 h 1702"/>
                <a:gd name="T8" fmla="*/ 459 w 1272"/>
                <a:gd name="T9" fmla="*/ 0 h 1702"/>
              </a:gdLst>
              <a:ahLst/>
              <a:cxnLst>
                <a:cxn ang="0">
                  <a:pos x="T0" y="T1"/>
                </a:cxn>
                <a:cxn ang="0">
                  <a:pos x="T2" y="T3"/>
                </a:cxn>
                <a:cxn ang="0">
                  <a:pos x="T4" y="T5"/>
                </a:cxn>
                <a:cxn ang="0">
                  <a:pos x="T6" y="T7"/>
                </a:cxn>
                <a:cxn ang="0">
                  <a:pos x="T8" y="T9"/>
                </a:cxn>
              </a:cxnLst>
              <a:rect l="0" t="0" r="r" b="b"/>
              <a:pathLst>
                <a:path w="1272" h="1702">
                  <a:moveTo>
                    <a:pt x="459" y="0"/>
                  </a:moveTo>
                  <a:lnTo>
                    <a:pt x="1272" y="1702"/>
                  </a:lnTo>
                  <a:lnTo>
                    <a:pt x="813" y="1702"/>
                  </a:lnTo>
                  <a:lnTo>
                    <a:pt x="0" y="0"/>
                  </a:lnTo>
                  <a:lnTo>
                    <a:pt x="459" y="0"/>
                  </a:lnTo>
                  <a:close/>
                </a:path>
              </a:pathLst>
            </a:custGeom>
            <a:solidFill>
              <a:schemeClr val="bg1">
                <a:lumMod val="85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en-US" sz="2400">
                <a:latin typeface="微软雅黑" panose="020B0503020204020204" pitchFamily="34" charset="-122"/>
                <a:ea typeface="微软雅黑" panose="020B0503020204020204" pitchFamily="34" charset="-122"/>
              </a:endParaRPr>
            </a:p>
          </p:txBody>
        </p:sp>
        <p:sp>
          <p:nvSpPr>
            <p:cNvPr id="13" name="Rounded Rectangle 8"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a:xfrm>
              <a:off x="4948760" y="5337522"/>
              <a:ext cx="2300754" cy="561841"/>
            </a:xfrm>
            <a:prstGeom prst="roundRect">
              <a:avLst>
                <a:gd name="adj" fmla="val 50000"/>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可部署性</a:t>
              </a:r>
              <a:endParaRPr lang="en-US" dirty="0">
                <a:latin typeface="微软雅黑" panose="020B0503020204020204" pitchFamily="34" charset="-122"/>
                <a:ea typeface="微软雅黑" panose="020B0503020204020204" pitchFamily="34" charset="-122"/>
              </a:endParaRPr>
            </a:p>
          </p:txBody>
        </p:sp>
        <p:sp>
          <p:nvSpPr>
            <p:cNvPr id="14" name="Rounded Rectangle 9"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a:xfrm>
              <a:off x="4516869" y="4214518"/>
              <a:ext cx="3238428" cy="561841"/>
            </a:xfrm>
            <a:prstGeom prst="roundRect">
              <a:avLst>
                <a:gd name="adj" fmla="val 50000"/>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线性扩展</a:t>
              </a:r>
              <a:endParaRPr lang="en-US" dirty="0">
                <a:latin typeface="微软雅黑" panose="020B0503020204020204" pitchFamily="34" charset="-122"/>
                <a:ea typeface="微软雅黑" panose="020B0503020204020204" pitchFamily="34" charset="-122"/>
              </a:endParaRPr>
            </a:p>
          </p:txBody>
        </p:sp>
        <p:sp>
          <p:nvSpPr>
            <p:cNvPr id="15" name="Rounded Rectangle 10"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a:xfrm>
              <a:off x="4714979" y="3095262"/>
              <a:ext cx="2768317" cy="561841"/>
            </a:xfrm>
            <a:prstGeom prst="roundRect">
              <a:avLst>
                <a:gd name="adj" fmla="val 50000"/>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高容错性</a:t>
              </a:r>
              <a:endParaRPr lang="en-US" dirty="0">
                <a:latin typeface="微软雅黑" panose="020B0503020204020204" pitchFamily="34" charset="-122"/>
                <a:ea typeface="微软雅黑" panose="020B0503020204020204" pitchFamily="34" charset="-122"/>
              </a:endParaRPr>
            </a:p>
          </p:txBody>
        </p:sp>
        <p:sp>
          <p:nvSpPr>
            <p:cNvPr id="16" name="Rounded Rectangle 11"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a:xfrm>
              <a:off x="5147419" y="2012033"/>
              <a:ext cx="1934548" cy="561841"/>
            </a:xfrm>
            <a:prstGeom prst="roundRect">
              <a:avLst>
                <a:gd name="adj" fmla="val 50000"/>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高吞吐量</a:t>
              </a:r>
              <a:endParaRPr lang="en-US" dirty="0">
                <a:latin typeface="微软雅黑" panose="020B0503020204020204" pitchFamily="34" charset="-122"/>
                <a:ea typeface="微软雅黑" panose="020B0503020204020204" pitchFamily="34" charset="-122"/>
              </a:endParaRPr>
            </a:p>
          </p:txBody>
        </p:sp>
      </p:grpSp>
      <p:sp>
        <p:nvSpPr>
          <p:cNvPr id="18" name="文本框 6"/>
          <p:cNvSpPr txBox="1"/>
          <p:nvPr/>
        </p:nvSpPr>
        <p:spPr bwMode="auto">
          <a:xfrm>
            <a:off x="7318559" y="605626"/>
            <a:ext cx="4556109" cy="1986185"/>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1600" dirty="0"/>
              <a:t>　</a:t>
            </a:r>
            <a:r>
              <a:rPr lang="en-US" altLang="zh-CN" sz="1600" dirty="0">
                <a:solidFill>
                  <a:schemeClr val="tx1"/>
                </a:solidFill>
              </a:rPr>
              <a:t>HDFS</a:t>
            </a:r>
            <a:r>
              <a:rPr lang="zh-CN" altLang="en-US" sz="1600" dirty="0">
                <a:solidFill>
                  <a:schemeClr val="tx1"/>
                </a:solidFill>
              </a:rPr>
              <a:t>的每个</a:t>
            </a:r>
            <a:r>
              <a:rPr lang="en-US" altLang="zh-CN" sz="1600" dirty="0">
                <a:solidFill>
                  <a:schemeClr val="tx1"/>
                </a:solidFill>
              </a:rPr>
              <a:t>Block</a:t>
            </a:r>
            <a:r>
              <a:rPr lang="zh-CN" altLang="en-US" sz="1600" dirty="0">
                <a:solidFill>
                  <a:schemeClr val="tx1"/>
                </a:solidFill>
              </a:rPr>
              <a:t>分布在不同的</a:t>
            </a:r>
            <a:r>
              <a:rPr lang="en-US" altLang="zh-CN" sz="1600" dirty="0">
                <a:solidFill>
                  <a:schemeClr val="tx1"/>
                </a:solidFill>
              </a:rPr>
              <a:t>Rack</a:t>
            </a:r>
            <a:r>
              <a:rPr lang="zh-CN" altLang="en-US" sz="1600" dirty="0">
                <a:solidFill>
                  <a:schemeClr val="tx1"/>
                </a:solidFill>
              </a:rPr>
              <a:t>上，在用户访问时，</a:t>
            </a:r>
            <a:r>
              <a:rPr lang="en-US" altLang="zh-CN" sz="1600" dirty="0">
                <a:solidFill>
                  <a:schemeClr val="tx1"/>
                </a:solidFill>
              </a:rPr>
              <a:t>HDFS</a:t>
            </a:r>
            <a:r>
              <a:rPr lang="zh-CN" altLang="en-US" sz="1600" dirty="0">
                <a:solidFill>
                  <a:schemeClr val="tx1"/>
                </a:solidFill>
              </a:rPr>
              <a:t>会计算使用最近和访问量最小的服务器给用户提供。由于</a:t>
            </a:r>
            <a:r>
              <a:rPr lang="en-US" altLang="zh-CN" sz="1600" dirty="0">
                <a:solidFill>
                  <a:schemeClr val="tx1"/>
                </a:solidFill>
              </a:rPr>
              <a:t>Block</a:t>
            </a:r>
            <a:r>
              <a:rPr lang="zh-CN" altLang="en-US" sz="1600" dirty="0">
                <a:solidFill>
                  <a:schemeClr val="tx1"/>
                </a:solidFill>
              </a:rPr>
              <a:t>在不同的</a:t>
            </a:r>
            <a:r>
              <a:rPr lang="en-US" altLang="zh-CN" sz="1600" dirty="0">
                <a:solidFill>
                  <a:schemeClr val="tx1"/>
                </a:solidFill>
              </a:rPr>
              <a:t>Rack</a:t>
            </a:r>
            <a:r>
              <a:rPr lang="zh-CN" altLang="en-US" sz="1600" dirty="0">
                <a:solidFill>
                  <a:schemeClr val="tx1"/>
                </a:solidFill>
              </a:rPr>
              <a:t>上都有备份，所以不再是单数据访问，所以速度和效率是非常快的。另外</a:t>
            </a:r>
            <a:r>
              <a:rPr lang="en-US" altLang="zh-CN" sz="1600" dirty="0">
                <a:solidFill>
                  <a:schemeClr val="tx1"/>
                </a:solidFill>
              </a:rPr>
              <a:t>HDFS</a:t>
            </a:r>
            <a:r>
              <a:rPr lang="zh-CN" altLang="en-US" sz="1600" dirty="0">
                <a:solidFill>
                  <a:schemeClr val="tx1"/>
                </a:solidFill>
              </a:rPr>
              <a:t>可以并行从服务器集群中读写，增加了文件读写的访问带宽。 </a:t>
            </a:r>
          </a:p>
        </p:txBody>
      </p:sp>
      <p:sp>
        <p:nvSpPr>
          <p:cNvPr id="21" name="文本框 6"/>
          <p:cNvSpPr txBox="1"/>
          <p:nvPr/>
        </p:nvSpPr>
        <p:spPr bwMode="auto">
          <a:xfrm>
            <a:off x="7842716" y="3569058"/>
            <a:ext cx="4097232" cy="1250471"/>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nSpc>
                <a:spcPct val="120000"/>
              </a:lnSpc>
              <a:defRPr/>
            </a:pPr>
            <a:r>
              <a:rPr lang="zh-CN" altLang="en-US" sz="1600" dirty="0">
                <a:solidFill>
                  <a:schemeClr val="tx1"/>
                </a:solidFill>
              </a:rPr>
              <a:t>   因为</a:t>
            </a:r>
            <a:r>
              <a:rPr lang="en-US" altLang="zh-CN" sz="1600" dirty="0">
                <a:solidFill>
                  <a:schemeClr val="tx1"/>
                </a:solidFill>
              </a:rPr>
              <a:t>HDFS</a:t>
            </a:r>
            <a:r>
              <a:rPr lang="zh-CN" altLang="en-US" sz="1600" dirty="0">
                <a:solidFill>
                  <a:schemeClr val="tx1"/>
                </a:solidFill>
              </a:rPr>
              <a:t>的</a:t>
            </a:r>
            <a:r>
              <a:rPr lang="en-US" altLang="zh-CN" sz="1600" dirty="0">
                <a:solidFill>
                  <a:schemeClr val="tx1"/>
                </a:solidFill>
              </a:rPr>
              <a:t>Block</a:t>
            </a:r>
            <a:r>
              <a:rPr lang="zh-CN" altLang="en-US" sz="1600" dirty="0">
                <a:solidFill>
                  <a:schemeClr val="tx1"/>
                </a:solidFill>
              </a:rPr>
              <a:t>信息存放到</a:t>
            </a:r>
            <a:r>
              <a:rPr lang="en-US" altLang="zh-CN" sz="1600" dirty="0">
                <a:solidFill>
                  <a:schemeClr val="tx1"/>
                </a:solidFill>
              </a:rPr>
              <a:t>NameNode</a:t>
            </a:r>
            <a:r>
              <a:rPr lang="zh-CN" altLang="en-US" sz="1600" dirty="0">
                <a:solidFill>
                  <a:schemeClr val="tx1"/>
                </a:solidFill>
              </a:rPr>
              <a:t>上，文件的</a:t>
            </a:r>
            <a:r>
              <a:rPr lang="en-US" altLang="zh-CN" sz="1600" dirty="0">
                <a:solidFill>
                  <a:schemeClr val="tx1"/>
                </a:solidFill>
              </a:rPr>
              <a:t>Block</a:t>
            </a:r>
            <a:r>
              <a:rPr lang="zh-CN" altLang="en-US" sz="1600" dirty="0">
                <a:solidFill>
                  <a:schemeClr val="tx1"/>
                </a:solidFill>
              </a:rPr>
              <a:t>分布到</a:t>
            </a:r>
            <a:r>
              <a:rPr lang="en-US" altLang="zh-CN" sz="1600" dirty="0">
                <a:solidFill>
                  <a:schemeClr val="tx1"/>
                </a:solidFill>
              </a:rPr>
              <a:t>DataNode</a:t>
            </a:r>
            <a:r>
              <a:rPr lang="zh-CN" altLang="en-US" sz="1600" dirty="0">
                <a:solidFill>
                  <a:schemeClr val="tx1"/>
                </a:solidFill>
              </a:rPr>
              <a:t>上，当扩充的时候仅仅添加</a:t>
            </a:r>
            <a:r>
              <a:rPr lang="en-US" altLang="zh-CN" sz="1600" dirty="0">
                <a:solidFill>
                  <a:schemeClr val="tx1"/>
                </a:solidFill>
              </a:rPr>
              <a:t>DataNode</a:t>
            </a:r>
            <a:r>
              <a:rPr lang="zh-CN" altLang="en-US" sz="1600" dirty="0">
                <a:solidFill>
                  <a:schemeClr val="tx1"/>
                </a:solidFill>
              </a:rPr>
              <a:t>数量，系统可以在不停止服务的情况下做扩充，不需要人工干预。　</a:t>
            </a:r>
            <a:endParaRPr lang="en-US" altLang="zh-CN" sz="1600" kern="1200" dirty="0">
              <a:solidFill>
                <a:schemeClr val="tx1"/>
              </a:solidFill>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24" name="文本框 6"/>
          <p:cNvSpPr txBox="1"/>
          <p:nvPr/>
        </p:nvSpPr>
        <p:spPr bwMode="auto">
          <a:xfrm>
            <a:off x="556974" y="5046184"/>
            <a:ext cx="4185324" cy="364074"/>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lnSpc>
                <a:spcPct val="120000"/>
              </a:lnSpc>
              <a:defRPr/>
            </a:pPr>
            <a:r>
              <a:rPr lang="zh-CN" altLang="en-US" sz="1600" dirty="0">
                <a:solidFill>
                  <a:schemeClr val="tx1"/>
                </a:solidFill>
              </a:rPr>
              <a:t>硬件要求低，无需昂贵的高可用性机器上</a:t>
            </a:r>
            <a:endParaRPr lang="en-US" altLang="zh-CN" sz="1400" kern="1200" dirty="0">
              <a:solidFill>
                <a:schemeClr val="tx1"/>
              </a:solidFill>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27" name="文本框 6"/>
          <p:cNvSpPr txBox="1"/>
          <p:nvPr/>
        </p:nvSpPr>
        <p:spPr bwMode="auto">
          <a:xfrm>
            <a:off x="265708" y="1872534"/>
            <a:ext cx="4264939" cy="1986185"/>
          </a:xfrm>
          <a:prstGeom prst="rect">
            <a:avLst/>
          </a:prstGeom>
          <a:noFill/>
        </p:spPr>
        <p:txBody>
          <a:bodyPr wrap="square">
            <a:spAutoFit/>
            <a:scene3d>
              <a:camera prst="orthographicFront"/>
              <a:lightRig rig="threePt" dir="t"/>
            </a:scene3d>
            <a:sp3d contourW="12700"/>
          </a:bodyPr>
          <a:lstStyle>
            <a:defPPr>
              <a:defRPr lang="en-US"/>
            </a:defPPr>
            <a:lvl1pPr marR="0" lvl="0" indent="0" defTabSz="914400" fontAlgn="auto">
              <a:lnSpc>
                <a:spcPct val="130000"/>
              </a:lnSpc>
              <a:spcBef>
                <a:spcPts val="0"/>
              </a:spcBef>
              <a:spcAft>
                <a:spcPts val="0"/>
              </a:spcAft>
              <a:buClrTx/>
              <a:buSzTx/>
              <a:buFontTx/>
              <a:buNone/>
              <a:defRPr kumimoji="0" sz="1000" b="0" i="0" u="none" strike="noStrike" kern="0" cap="none" spc="0" normalizeH="0" baseline="0">
                <a:ln>
                  <a:noFill/>
                </a:ln>
                <a:gradFill>
                  <a:gsLst>
                    <a:gs pos="0">
                      <a:schemeClr val="tx1">
                        <a:lumMod val="50000"/>
                        <a:lumOff val="50000"/>
                      </a:schemeClr>
                    </a:gs>
                    <a:gs pos="100000">
                      <a:schemeClr val="tx1">
                        <a:lumMod val="65000"/>
                        <a:lumOff val="35000"/>
                      </a:schemeClr>
                    </a:gs>
                  </a:gsLst>
                  <a:lin ang="5400000" scaled="1"/>
                </a:gradFill>
                <a:effectLst/>
                <a:uLnTx/>
                <a:uFillTx/>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1600" dirty="0">
                <a:solidFill>
                  <a:schemeClr val="tx1"/>
                </a:solidFill>
              </a:rPr>
              <a:t>     系统故障是不可避免的，如何做到故障之后的数据恢复和容错处理是至关重要的。</a:t>
            </a:r>
            <a:r>
              <a:rPr lang="en-US" altLang="zh-CN" sz="1600" dirty="0">
                <a:solidFill>
                  <a:schemeClr val="tx1"/>
                </a:solidFill>
              </a:rPr>
              <a:t>HDFS</a:t>
            </a:r>
            <a:r>
              <a:rPr lang="zh-CN" altLang="en-US" sz="1600" dirty="0">
                <a:solidFill>
                  <a:schemeClr val="tx1"/>
                </a:solidFill>
              </a:rPr>
              <a:t>通过多方面保证数据的可靠性，多份复制并且分布到物理位置的不同服务器上，数据校验功能、后台的连续自检数据一致性功能都为高容错提供了可能。</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4"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2826415"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优点</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高容错性</a:t>
            </a:r>
          </a:p>
        </p:txBody>
      </p:sp>
      <p:sp>
        <p:nvSpPr>
          <p:cNvPr id="7" name="等腰三角形 5"/>
          <p:cNvSpPr/>
          <p:nvPr/>
        </p:nvSpPr>
        <p:spPr>
          <a:xfrm rot="10800000">
            <a:off x="118487" y="931674"/>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513730" y="1591041"/>
            <a:ext cx="3238428" cy="3887903"/>
            <a:chOff x="4516869" y="2011460"/>
            <a:chExt cx="3238428" cy="3887903"/>
          </a:xfrm>
        </p:grpSpPr>
        <p:sp>
          <p:nvSpPr>
            <p:cNvPr id="9" name="Freeform 5"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bwMode="auto">
            <a:xfrm rot="16200000">
              <a:off x="5007807" y="2011176"/>
              <a:ext cx="1549021" cy="1549589"/>
            </a:xfrm>
            <a:custGeom>
              <a:avLst/>
              <a:gdLst>
                <a:gd name="T0" fmla="*/ 1271 w 1271"/>
                <a:gd name="T1" fmla="*/ 1213 h 1213"/>
                <a:gd name="T2" fmla="*/ 811 w 1271"/>
                <a:gd name="T3" fmla="*/ 1213 h 1213"/>
                <a:gd name="T4" fmla="*/ 0 w 1271"/>
                <a:gd name="T5" fmla="*/ 0 h 1213"/>
                <a:gd name="T6" fmla="*/ 459 w 1271"/>
                <a:gd name="T7" fmla="*/ 0 h 1213"/>
                <a:gd name="T8" fmla="*/ 1271 w 1271"/>
                <a:gd name="T9" fmla="*/ 1213 h 1213"/>
              </a:gdLst>
              <a:ahLst/>
              <a:cxnLst>
                <a:cxn ang="0">
                  <a:pos x="T0" y="T1"/>
                </a:cxn>
                <a:cxn ang="0">
                  <a:pos x="T2" y="T3"/>
                </a:cxn>
                <a:cxn ang="0">
                  <a:pos x="T4" y="T5"/>
                </a:cxn>
                <a:cxn ang="0">
                  <a:pos x="T6" y="T7"/>
                </a:cxn>
                <a:cxn ang="0">
                  <a:pos x="T8" y="T9"/>
                </a:cxn>
              </a:cxnLst>
              <a:rect l="0" t="0" r="r" b="b"/>
              <a:pathLst>
                <a:path w="1271" h="1213">
                  <a:moveTo>
                    <a:pt x="1271" y="1213"/>
                  </a:moveTo>
                  <a:lnTo>
                    <a:pt x="811" y="1213"/>
                  </a:lnTo>
                  <a:lnTo>
                    <a:pt x="0" y="0"/>
                  </a:lnTo>
                  <a:lnTo>
                    <a:pt x="459" y="0"/>
                  </a:lnTo>
                  <a:lnTo>
                    <a:pt x="1271" y="1213"/>
                  </a:lnTo>
                  <a:close/>
                </a:path>
              </a:pathLst>
            </a:custGeom>
            <a:solidFill>
              <a:schemeClr val="bg1">
                <a:lumMod val="85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en-US" sz="2400">
                <a:latin typeface="微软雅黑" panose="020B0503020204020204" pitchFamily="34" charset="-122"/>
                <a:ea typeface="微软雅黑" panose="020B0503020204020204" pitchFamily="34" charset="-122"/>
              </a:endParaRPr>
            </a:p>
          </p:txBody>
        </p:sp>
        <p:sp>
          <p:nvSpPr>
            <p:cNvPr id="11" name="Freeform 6"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bwMode="auto">
            <a:xfrm rot="16200000">
              <a:off x="5203871" y="2570950"/>
              <a:ext cx="1547802" cy="2408059"/>
            </a:xfrm>
            <a:custGeom>
              <a:avLst/>
              <a:gdLst>
                <a:gd name="T0" fmla="*/ 1270 w 1270"/>
                <a:gd name="T1" fmla="*/ 1885 h 1885"/>
                <a:gd name="T2" fmla="*/ 811 w 1270"/>
                <a:gd name="T3" fmla="*/ 1885 h 1885"/>
                <a:gd name="T4" fmla="*/ 0 w 1270"/>
                <a:gd name="T5" fmla="*/ 0 h 1885"/>
                <a:gd name="T6" fmla="*/ 459 w 1270"/>
                <a:gd name="T7" fmla="*/ 0 h 1885"/>
                <a:gd name="T8" fmla="*/ 1270 w 1270"/>
                <a:gd name="T9" fmla="*/ 1885 h 1885"/>
              </a:gdLst>
              <a:ahLst/>
              <a:cxnLst>
                <a:cxn ang="0">
                  <a:pos x="T0" y="T1"/>
                </a:cxn>
                <a:cxn ang="0">
                  <a:pos x="T2" y="T3"/>
                </a:cxn>
                <a:cxn ang="0">
                  <a:pos x="T4" y="T5"/>
                </a:cxn>
                <a:cxn ang="0">
                  <a:pos x="T6" y="T7"/>
                </a:cxn>
                <a:cxn ang="0">
                  <a:pos x="T8" y="T9"/>
                </a:cxn>
              </a:cxnLst>
              <a:rect l="0" t="0" r="r" b="b"/>
              <a:pathLst>
                <a:path w="1270" h="1885">
                  <a:moveTo>
                    <a:pt x="1270" y="1885"/>
                  </a:moveTo>
                  <a:lnTo>
                    <a:pt x="811" y="1885"/>
                  </a:lnTo>
                  <a:lnTo>
                    <a:pt x="0" y="0"/>
                  </a:lnTo>
                  <a:lnTo>
                    <a:pt x="459" y="0"/>
                  </a:lnTo>
                  <a:lnTo>
                    <a:pt x="1270" y="1885"/>
                  </a:lnTo>
                  <a:close/>
                </a:path>
              </a:pathLst>
            </a:custGeom>
            <a:solidFill>
              <a:schemeClr val="bg1">
                <a:lumMod val="85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en-US" sz="2400">
                <a:latin typeface="微软雅黑" panose="020B0503020204020204" pitchFamily="34" charset="-122"/>
                <a:ea typeface="微软雅黑" panose="020B0503020204020204" pitchFamily="34" charset="-122"/>
              </a:endParaRPr>
            </a:p>
          </p:txBody>
        </p:sp>
        <p:sp>
          <p:nvSpPr>
            <p:cNvPr id="12" name="Freeform 7"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bwMode="auto">
            <a:xfrm rot="16200000">
              <a:off x="5553323" y="3677458"/>
              <a:ext cx="1550240" cy="2174280"/>
            </a:xfrm>
            <a:custGeom>
              <a:avLst/>
              <a:gdLst>
                <a:gd name="T0" fmla="*/ 459 w 1272"/>
                <a:gd name="T1" fmla="*/ 0 h 1702"/>
                <a:gd name="T2" fmla="*/ 1272 w 1272"/>
                <a:gd name="T3" fmla="*/ 1702 h 1702"/>
                <a:gd name="T4" fmla="*/ 813 w 1272"/>
                <a:gd name="T5" fmla="*/ 1702 h 1702"/>
                <a:gd name="T6" fmla="*/ 0 w 1272"/>
                <a:gd name="T7" fmla="*/ 0 h 1702"/>
                <a:gd name="T8" fmla="*/ 459 w 1272"/>
                <a:gd name="T9" fmla="*/ 0 h 1702"/>
              </a:gdLst>
              <a:ahLst/>
              <a:cxnLst>
                <a:cxn ang="0">
                  <a:pos x="T0" y="T1"/>
                </a:cxn>
                <a:cxn ang="0">
                  <a:pos x="T2" y="T3"/>
                </a:cxn>
                <a:cxn ang="0">
                  <a:pos x="T4" y="T5"/>
                </a:cxn>
                <a:cxn ang="0">
                  <a:pos x="T6" y="T7"/>
                </a:cxn>
                <a:cxn ang="0">
                  <a:pos x="T8" y="T9"/>
                </a:cxn>
              </a:cxnLst>
              <a:rect l="0" t="0" r="r" b="b"/>
              <a:pathLst>
                <a:path w="1272" h="1702">
                  <a:moveTo>
                    <a:pt x="459" y="0"/>
                  </a:moveTo>
                  <a:lnTo>
                    <a:pt x="1272" y="1702"/>
                  </a:lnTo>
                  <a:lnTo>
                    <a:pt x="813" y="1702"/>
                  </a:lnTo>
                  <a:lnTo>
                    <a:pt x="0" y="0"/>
                  </a:lnTo>
                  <a:lnTo>
                    <a:pt x="459" y="0"/>
                  </a:lnTo>
                  <a:close/>
                </a:path>
              </a:pathLst>
            </a:custGeom>
            <a:solidFill>
              <a:schemeClr val="bg1">
                <a:lumMod val="85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en-US" sz="2400">
                <a:latin typeface="微软雅黑" panose="020B0503020204020204" pitchFamily="34" charset="-122"/>
                <a:ea typeface="微软雅黑" panose="020B0503020204020204" pitchFamily="34" charset="-122"/>
              </a:endParaRPr>
            </a:p>
          </p:txBody>
        </p:sp>
        <p:sp>
          <p:nvSpPr>
            <p:cNvPr id="13" name="Rounded Rectangle 8"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a:xfrm>
              <a:off x="4948760" y="5337522"/>
              <a:ext cx="2300754" cy="561841"/>
            </a:xfrm>
            <a:prstGeom prst="roundRect">
              <a:avLst>
                <a:gd name="adj" fmla="val 5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可部署性</a:t>
              </a:r>
              <a:endParaRPr lang="en-US" dirty="0">
                <a:solidFill>
                  <a:schemeClr val="tx1"/>
                </a:solidFill>
                <a:latin typeface="微软雅黑" panose="020B0503020204020204" pitchFamily="34" charset="-122"/>
                <a:ea typeface="微软雅黑" panose="020B0503020204020204" pitchFamily="34" charset="-122"/>
              </a:endParaRPr>
            </a:p>
          </p:txBody>
        </p:sp>
        <p:sp>
          <p:nvSpPr>
            <p:cNvPr id="14" name="Rounded Rectangle 9"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a:xfrm>
              <a:off x="4516869" y="4214518"/>
              <a:ext cx="3238428" cy="561841"/>
            </a:xfrm>
            <a:prstGeom prst="roundRect">
              <a:avLst>
                <a:gd name="adj" fmla="val 5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线性扩展</a:t>
              </a:r>
              <a:endParaRPr lang="en-US" dirty="0">
                <a:solidFill>
                  <a:schemeClr val="tx1"/>
                </a:solidFill>
                <a:latin typeface="微软雅黑" panose="020B0503020204020204" pitchFamily="34" charset="-122"/>
                <a:ea typeface="微软雅黑" panose="020B0503020204020204" pitchFamily="34" charset="-122"/>
              </a:endParaRPr>
            </a:p>
          </p:txBody>
        </p:sp>
        <p:sp>
          <p:nvSpPr>
            <p:cNvPr id="15" name="Rounded Rectangle 10"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a:xfrm>
              <a:off x="4714979" y="3095262"/>
              <a:ext cx="2768317" cy="561841"/>
            </a:xfrm>
            <a:prstGeom prst="roundRect">
              <a:avLst>
                <a:gd name="adj" fmla="val 50000"/>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高容错性</a:t>
              </a:r>
              <a:endParaRPr lang="en-US" dirty="0">
                <a:latin typeface="微软雅黑" panose="020B0503020204020204" pitchFamily="34" charset="-122"/>
                <a:ea typeface="微软雅黑" panose="020B0503020204020204" pitchFamily="34" charset="-122"/>
              </a:endParaRPr>
            </a:p>
          </p:txBody>
        </p:sp>
        <p:sp>
          <p:nvSpPr>
            <p:cNvPr id="16" name="Rounded Rectangle 11" descr="e7d195523061f1c0f55f9af68525816972d868573ada39bc763F3977967589A5F92C178830C92595A6CE4D0132F8C206B2B04C416AAA86B7FD80AB023F78DAEB544E2F013E11B2B95AD21703D1C90034A379EC9026EFAAF5D8D3F6EDD7215B01F6CA9944DC1B7CBBDAA69CBEB3E97B6961AD0B84AF64FBDEE7BFD789234F86D611D00A1237AD43ED849A958CA111FA04"/>
            <p:cNvSpPr/>
            <p:nvPr/>
          </p:nvSpPr>
          <p:spPr>
            <a:xfrm>
              <a:off x="5147419" y="2012033"/>
              <a:ext cx="1934548" cy="561841"/>
            </a:xfrm>
            <a:prstGeom prst="roundRect">
              <a:avLst>
                <a:gd name="adj" fmla="val 5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高吞吐量</a:t>
              </a:r>
              <a:endParaRPr lang="en-US" dirty="0">
                <a:solidFill>
                  <a:schemeClr val="tx1"/>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7837549" y="493660"/>
            <a:ext cx="4093004" cy="3743782"/>
          </a:xfrm>
          <a:prstGeom prst="rect">
            <a:avLst/>
          </a:prstGeom>
        </p:spPr>
        <p:txBody>
          <a:bodyPr wrap="square">
            <a:spAutoFit/>
          </a:bodyPr>
          <a:lstStyle/>
          <a:p>
            <a:pPr>
              <a:lnSpc>
                <a:spcPct val="150000"/>
              </a:lnSpc>
            </a:pPr>
            <a:r>
              <a:rPr lang="zh-CN" altLang="en-US" sz="1600" dirty="0">
                <a:solidFill>
                  <a:srgbClr val="444444"/>
                </a:solidFill>
                <a:latin typeface="+mn-ea"/>
              </a:rPr>
              <a:t>心跳机制</a:t>
            </a:r>
            <a:r>
              <a:rPr lang="en-US" altLang="zh-CN" sz="1600" dirty="0">
                <a:solidFill>
                  <a:srgbClr val="444444"/>
                </a:solidFill>
                <a:latin typeface="+mn-ea"/>
              </a:rPr>
              <a:t>,</a:t>
            </a:r>
            <a:r>
              <a:rPr lang="zh-CN" altLang="en-US" sz="1600" dirty="0">
                <a:solidFill>
                  <a:srgbClr val="444444"/>
                </a:solidFill>
                <a:latin typeface="+mn-ea"/>
              </a:rPr>
              <a:t>在</a:t>
            </a:r>
            <a:r>
              <a:rPr lang="en-US" altLang="zh-CN" sz="1600" dirty="0">
                <a:solidFill>
                  <a:srgbClr val="444444"/>
                </a:solidFill>
                <a:latin typeface="+mn-ea"/>
              </a:rPr>
              <a:t>NameNode</a:t>
            </a:r>
            <a:r>
              <a:rPr lang="zh-CN" altLang="en-US" sz="1600" dirty="0">
                <a:solidFill>
                  <a:srgbClr val="444444"/>
                </a:solidFill>
                <a:latin typeface="+mn-ea"/>
              </a:rPr>
              <a:t>和</a:t>
            </a:r>
            <a:r>
              <a:rPr lang="en-US" altLang="zh-CN" sz="1600" dirty="0">
                <a:solidFill>
                  <a:srgbClr val="444444"/>
                </a:solidFill>
                <a:latin typeface="+mn-ea"/>
              </a:rPr>
              <a:t>DataNode</a:t>
            </a:r>
            <a:r>
              <a:rPr lang="zh-CN" altLang="en-US" sz="1600" dirty="0">
                <a:solidFill>
                  <a:srgbClr val="444444"/>
                </a:solidFill>
                <a:latin typeface="+mn-ea"/>
              </a:rPr>
              <a:t>之间维持心跳检测，当由于网络故障之类的原因，导致</a:t>
            </a:r>
            <a:r>
              <a:rPr lang="en-US" altLang="zh-CN" sz="1600" dirty="0">
                <a:solidFill>
                  <a:srgbClr val="444444"/>
                </a:solidFill>
                <a:latin typeface="+mn-ea"/>
              </a:rPr>
              <a:t>DataNode</a:t>
            </a:r>
            <a:r>
              <a:rPr lang="zh-CN" altLang="en-US" sz="1600" dirty="0">
                <a:solidFill>
                  <a:srgbClr val="444444"/>
                </a:solidFill>
                <a:latin typeface="+mn-ea"/>
              </a:rPr>
              <a:t>发出的心跳包没有被</a:t>
            </a:r>
            <a:r>
              <a:rPr lang="en-US" altLang="zh-CN" sz="1600" dirty="0">
                <a:solidFill>
                  <a:srgbClr val="444444"/>
                </a:solidFill>
                <a:latin typeface="+mn-ea"/>
              </a:rPr>
              <a:t>NameNode</a:t>
            </a:r>
            <a:r>
              <a:rPr lang="zh-CN" altLang="en-US" sz="1600" dirty="0">
                <a:solidFill>
                  <a:srgbClr val="444444"/>
                </a:solidFill>
                <a:latin typeface="+mn-ea"/>
              </a:rPr>
              <a:t>正常收到的时候，</a:t>
            </a:r>
            <a:r>
              <a:rPr lang="en-US" altLang="zh-CN" sz="1600" dirty="0">
                <a:solidFill>
                  <a:srgbClr val="444444"/>
                </a:solidFill>
                <a:latin typeface="+mn-ea"/>
              </a:rPr>
              <a:t>NameNode</a:t>
            </a:r>
            <a:r>
              <a:rPr lang="zh-CN" altLang="en-US" sz="1600" dirty="0">
                <a:solidFill>
                  <a:srgbClr val="444444"/>
                </a:solidFill>
                <a:latin typeface="+mn-ea"/>
              </a:rPr>
              <a:t>就不会将任何新的</a:t>
            </a:r>
            <a:r>
              <a:rPr lang="en-US" altLang="zh-CN" sz="1600" dirty="0">
                <a:solidFill>
                  <a:srgbClr val="444444"/>
                </a:solidFill>
                <a:latin typeface="+mn-ea"/>
              </a:rPr>
              <a:t>IO</a:t>
            </a:r>
            <a:r>
              <a:rPr lang="zh-CN" altLang="en-US" sz="1600" dirty="0">
                <a:solidFill>
                  <a:srgbClr val="444444"/>
                </a:solidFill>
                <a:latin typeface="+mn-ea"/>
              </a:rPr>
              <a:t>操作派发给那个</a:t>
            </a:r>
            <a:r>
              <a:rPr lang="en-US" altLang="zh-CN" sz="1600" dirty="0">
                <a:solidFill>
                  <a:srgbClr val="444444"/>
                </a:solidFill>
                <a:latin typeface="+mn-ea"/>
              </a:rPr>
              <a:t>DataNode</a:t>
            </a:r>
            <a:r>
              <a:rPr lang="zh-CN" altLang="en-US" sz="1600" dirty="0">
                <a:solidFill>
                  <a:srgbClr val="444444"/>
                </a:solidFill>
                <a:latin typeface="+mn-ea"/>
              </a:rPr>
              <a:t>，该</a:t>
            </a:r>
            <a:r>
              <a:rPr lang="en-US" altLang="zh-CN" sz="1600" dirty="0">
                <a:solidFill>
                  <a:srgbClr val="444444"/>
                </a:solidFill>
                <a:latin typeface="+mn-ea"/>
              </a:rPr>
              <a:t>DataNode</a:t>
            </a:r>
            <a:r>
              <a:rPr lang="zh-CN" altLang="en-US" sz="1600" dirty="0">
                <a:solidFill>
                  <a:srgbClr val="444444"/>
                </a:solidFill>
                <a:latin typeface="+mn-ea"/>
              </a:rPr>
              <a:t>上的数据被认为是无效的，因此</a:t>
            </a:r>
            <a:r>
              <a:rPr lang="en-US" altLang="zh-CN" sz="1600" dirty="0">
                <a:solidFill>
                  <a:srgbClr val="444444"/>
                </a:solidFill>
                <a:latin typeface="+mn-ea"/>
              </a:rPr>
              <a:t>NameNode</a:t>
            </a:r>
            <a:r>
              <a:rPr lang="zh-CN" altLang="en-US" sz="1600" dirty="0">
                <a:solidFill>
                  <a:srgbClr val="444444"/>
                </a:solidFill>
                <a:latin typeface="+mn-ea"/>
              </a:rPr>
              <a:t>会检测是否有文件</a:t>
            </a:r>
            <a:r>
              <a:rPr lang="en-US" altLang="zh-CN" sz="1600" dirty="0">
                <a:solidFill>
                  <a:srgbClr val="444444"/>
                </a:solidFill>
                <a:latin typeface="+mn-ea"/>
              </a:rPr>
              <a:t>block</a:t>
            </a:r>
            <a:r>
              <a:rPr lang="zh-CN" altLang="en-US" sz="1600" dirty="0">
                <a:solidFill>
                  <a:srgbClr val="444444"/>
                </a:solidFill>
                <a:latin typeface="+mn-ea"/>
              </a:rPr>
              <a:t>的副本数目小于设置值，如果小于就自动开始复制新的副本并分发到其他</a:t>
            </a:r>
            <a:r>
              <a:rPr lang="en-US" altLang="zh-CN" sz="1600" dirty="0">
                <a:solidFill>
                  <a:srgbClr val="444444"/>
                </a:solidFill>
                <a:latin typeface="+mn-ea"/>
              </a:rPr>
              <a:t>DataNode</a:t>
            </a:r>
            <a:r>
              <a:rPr lang="zh-CN" altLang="en-US" sz="1600" dirty="0">
                <a:solidFill>
                  <a:srgbClr val="444444"/>
                </a:solidFill>
                <a:latin typeface="+mn-ea"/>
              </a:rPr>
              <a:t>节点。</a:t>
            </a:r>
            <a:endParaRPr lang="zh-CN" altLang="en-US" sz="1600" dirty="0">
              <a:latin typeface="+mn-ea"/>
            </a:endParaRPr>
          </a:p>
        </p:txBody>
      </p:sp>
      <p:sp>
        <p:nvSpPr>
          <p:cNvPr id="5" name="矩形 4"/>
          <p:cNvSpPr/>
          <p:nvPr/>
        </p:nvSpPr>
        <p:spPr>
          <a:xfrm>
            <a:off x="455914" y="3754553"/>
            <a:ext cx="4185299" cy="2635786"/>
          </a:xfrm>
          <a:prstGeom prst="rect">
            <a:avLst/>
          </a:prstGeom>
        </p:spPr>
        <p:txBody>
          <a:bodyPr wrap="square">
            <a:spAutoFit/>
          </a:bodyPr>
          <a:lstStyle/>
          <a:p>
            <a:pPr>
              <a:lnSpc>
                <a:spcPct val="150000"/>
              </a:lnSpc>
            </a:pPr>
            <a:r>
              <a:rPr lang="zh-CN" altLang="en-US" sz="1600" dirty="0">
                <a:solidFill>
                  <a:srgbClr val="444444"/>
                </a:solidFill>
                <a:latin typeface="+mn-ea"/>
              </a:rPr>
              <a:t>检测文件</a:t>
            </a:r>
            <a:r>
              <a:rPr lang="en-US" altLang="zh-CN" sz="1600" dirty="0">
                <a:solidFill>
                  <a:srgbClr val="444444"/>
                </a:solidFill>
                <a:latin typeface="+mn-ea"/>
              </a:rPr>
              <a:t>block</a:t>
            </a:r>
            <a:r>
              <a:rPr lang="zh-CN" altLang="en-US" sz="1600" dirty="0">
                <a:solidFill>
                  <a:srgbClr val="444444"/>
                </a:solidFill>
                <a:latin typeface="+mn-ea"/>
              </a:rPr>
              <a:t>的完整性，</a:t>
            </a:r>
            <a:r>
              <a:rPr lang="en-US" altLang="zh-CN" sz="1600" dirty="0">
                <a:solidFill>
                  <a:srgbClr val="444444"/>
                </a:solidFill>
                <a:latin typeface="+mn-ea"/>
              </a:rPr>
              <a:t>HDFS</a:t>
            </a:r>
            <a:r>
              <a:rPr lang="zh-CN" altLang="en-US" sz="1600" dirty="0">
                <a:solidFill>
                  <a:srgbClr val="444444"/>
                </a:solidFill>
                <a:latin typeface="+mn-ea"/>
              </a:rPr>
              <a:t>会记录每个新创建的文件的所有</a:t>
            </a:r>
            <a:r>
              <a:rPr lang="en-US" altLang="zh-CN" sz="1600" dirty="0">
                <a:solidFill>
                  <a:srgbClr val="444444"/>
                </a:solidFill>
                <a:latin typeface="+mn-ea"/>
              </a:rPr>
              <a:t>block</a:t>
            </a:r>
            <a:r>
              <a:rPr lang="zh-CN" altLang="en-US" sz="1600" dirty="0">
                <a:solidFill>
                  <a:srgbClr val="444444"/>
                </a:solidFill>
                <a:latin typeface="+mn-ea"/>
              </a:rPr>
              <a:t>的校验和。当以后检索这些文件的时候，从某个节点获取</a:t>
            </a:r>
            <a:r>
              <a:rPr lang="en-US" altLang="zh-CN" sz="1600" dirty="0">
                <a:solidFill>
                  <a:srgbClr val="444444"/>
                </a:solidFill>
                <a:latin typeface="+mn-ea"/>
              </a:rPr>
              <a:t>block</a:t>
            </a:r>
            <a:r>
              <a:rPr lang="zh-CN" altLang="en-US" sz="1600" dirty="0">
                <a:solidFill>
                  <a:srgbClr val="444444"/>
                </a:solidFill>
                <a:latin typeface="+mn-ea"/>
              </a:rPr>
              <a:t>，会首先确认校验和是否一致，如果不一致，会从其他</a:t>
            </a:r>
            <a:r>
              <a:rPr lang="en-US" altLang="zh-CN" sz="1600" dirty="0" err="1">
                <a:solidFill>
                  <a:srgbClr val="444444"/>
                </a:solidFill>
                <a:latin typeface="+mn-ea"/>
              </a:rPr>
              <a:t>Datanode</a:t>
            </a:r>
            <a:r>
              <a:rPr lang="zh-CN" altLang="en-US" sz="1600" dirty="0">
                <a:solidFill>
                  <a:srgbClr val="444444"/>
                </a:solidFill>
                <a:latin typeface="+mn-ea"/>
              </a:rPr>
              <a:t>节点上获取该</a:t>
            </a:r>
            <a:r>
              <a:rPr lang="en-US" altLang="zh-CN" sz="1600" dirty="0">
                <a:solidFill>
                  <a:srgbClr val="444444"/>
                </a:solidFill>
                <a:latin typeface="+mn-ea"/>
              </a:rPr>
              <a:t>block</a:t>
            </a:r>
            <a:r>
              <a:rPr lang="zh-CN" altLang="en-US" sz="1600" dirty="0">
                <a:solidFill>
                  <a:srgbClr val="444444"/>
                </a:solidFill>
                <a:latin typeface="+mn-ea"/>
              </a:rPr>
              <a:t>的副本。</a:t>
            </a:r>
            <a:br>
              <a:rPr lang="zh-CN" altLang="en-US" sz="1600" dirty="0">
                <a:latin typeface="+mn-ea"/>
              </a:rPr>
            </a:br>
            <a:endParaRPr lang="zh-CN" altLang="en-US" sz="1600" dirty="0">
              <a:latin typeface="+mn-ea"/>
            </a:endParaRPr>
          </a:p>
        </p:txBody>
      </p:sp>
      <p:sp>
        <p:nvSpPr>
          <p:cNvPr id="17" name="矩形 16"/>
          <p:cNvSpPr/>
          <p:nvPr/>
        </p:nvSpPr>
        <p:spPr>
          <a:xfrm>
            <a:off x="478968" y="1208059"/>
            <a:ext cx="4232872" cy="2270109"/>
          </a:xfrm>
          <a:prstGeom prst="rect">
            <a:avLst/>
          </a:prstGeom>
        </p:spPr>
        <p:txBody>
          <a:bodyPr wrap="square">
            <a:spAutoFit/>
          </a:bodyPr>
          <a:lstStyle/>
          <a:p>
            <a:pPr>
              <a:lnSpc>
                <a:spcPct val="150000"/>
              </a:lnSpc>
            </a:pPr>
            <a:r>
              <a:rPr lang="zh-CN" altLang="en-US" sz="1600" dirty="0">
                <a:solidFill>
                  <a:srgbClr val="444444"/>
                </a:solidFill>
                <a:latin typeface="+mn-ea"/>
              </a:rPr>
              <a:t>集群的负载均衡，由于节点的失效或者增加，可能导致数据分布的不均匀，当某个</a:t>
            </a:r>
            <a:r>
              <a:rPr lang="en-US" altLang="zh-CN" sz="1600" dirty="0">
                <a:solidFill>
                  <a:srgbClr val="444444"/>
                </a:solidFill>
                <a:latin typeface="+mn-ea"/>
              </a:rPr>
              <a:t>DataNode</a:t>
            </a:r>
            <a:r>
              <a:rPr lang="zh-CN" altLang="en-US" sz="1600" dirty="0">
                <a:solidFill>
                  <a:srgbClr val="444444"/>
                </a:solidFill>
                <a:latin typeface="+mn-ea"/>
              </a:rPr>
              <a:t>节点的空闲空间大于一个临界值的时候，</a:t>
            </a:r>
            <a:r>
              <a:rPr lang="en-US" altLang="zh-CN" sz="1600" dirty="0">
                <a:solidFill>
                  <a:srgbClr val="444444"/>
                </a:solidFill>
                <a:latin typeface="+mn-ea"/>
              </a:rPr>
              <a:t>HDFS</a:t>
            </a:r>
            <a:r>
              <a:rPr lang="zh-CN" altLang="en-US" sz="1600" dirty="0">
                <a:solidFill>
                  <a:srgbClr val="444444"/>
                </a:solidFill>
                <a:latin typeface="+mn-ea"/>
              </a:rPr>
              <a:t>会自动从其他</a:t>
            </a:r>
            <a:r>
              <a:rPr lang="en-US" altLang="zh-CN" sz="1600" dirty="0">
                <a:solidFill>
                  <a:srgbClr val="444444"/>
                </a:solidFill>
                <a:latin typeface="+mn-ea"/>
              </a:rPr>
              <a:t>DataNode</a:t>
            </a:r>
            <a:r>
              <a:rPr lang="zh-CN" altLang="en-US" sz="1600" dirty="0">
                <a:solidFill>
                  <a:srgbClr val="444444"/>
                </a:solidFill>
                <a:latin typeface="+mn-ea"/>
              </a:rPr>
              <a:t>迁移数据过来。</a:t>
            </a:r>
            <a:br>
              <a:rPr lang="zh-CN" altLang="en-US" sz="1600" dirty="0">
                <a:latin typeface="+mn-ea"/>
              </a:rPr>
            </a:br>
            <a:endParaRPr lang="zh-CN" altLang="en-US" sz="1600" dirty="0">
              <a:latin typeface="+mn-ea"/>
            </a:endParaRPr>
          </a:p>
        </p:txBody>
      </p:sp>
      <p:sp>
        <p:nvSpPr>
          <p:cNvPr id="2" name="文本框 1">
            <a:extLst>
              <a:ext uri="{FF2B5EF4-FFF2-40B4-BE49-F238E27FC236}">
                <a16:creationId xmlns:a16="http://schemas.microsoft.com/office/drawing/2014/main" id="{925DF8D8-D5C9-4809-94D9-A90C360C83ED}"/>
              </a:ext>
            </a:extLst>
          </p:cNvPr>
          <p:cNvSpPr txBox="1"/>
          <p:nvPr/>
        </p:nvSpPr>
        <p:spPr>
          <a:xfrm>
            <a:off x="7837549" y="4538648"/>
            <a:ext cx="3779553" cy="2185214"/>
          </a:xfrm>
          <a:prstGeom prst="rect">
            <a:avLst/>
          </a:prstGeom>
          <a:noFill/>
        </p:spPr>
        <p:txBody>
          <a:bodyPr wrap="square" rtlCol="0">
            <a:spAutoFit/>
          </a:bodyPr>
          <a:lstStyle/>
          <a:p>
            <a:pPr>
              <a:lnSpc>
                <a:spcPct val="150000"/>
              </a:lnSpc>
            </a:pPr>
            <a:r>
              <a:rPr lang="zh-CN" altLang="en-US" sz="1600" dirty="0"/>
              <a:t>数据复制：属于文件的块为了故障容错而被复制，应用程序（用户）可以指定文件的副本数，NameNode做出有关块复制的所有决定，定期从集群中的每个DataNode接收Heartbeat 和Blockreport。</a:t>
            </a:r>
            <a:endParaRPr lang="en-US" altLang="zh-CN" sz="1600" dirty="0"/>
          </a:p>
          <a:p>
            <a:endParaRPr lang="zh-CN" alt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1826141"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不足之处</a:t>
            </a:r>
          </a:p>
        </p:txBody>
      </p:sp>
      <p:sp>
        <p:nvSpPr>
          <p:cNvPr id="7" name="等腰三角形 5"/>
          <p:cNvSpPr/>
          <p:nvPr/>
        </p:nvSpPr>
        <p:spPr>
          <a:xfrm rot="10800000">
            <a:off x="110780" y="935158"/>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rot="2050196">
            <a:off x="8690577" y="-1138492"/>
            <a:ext cx="2127450" cy="9893017"/>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32640" y="966445"/>
            <a:ext cx="6096000" cy="1569084"/>
          </a:xfrm>
          <a:prstGeom prst="rect">
            <a:avLst/>
          </a:prstGeom>
        </p:spPr>
        <p:txBody>
          <a:bodyPr>
            <a:spAutoFit/>
          </a:bodyPr>
          <a:lstStyle/>
          <a:p>
            <a:pPr marL="285750" indent="-285750" algn="just">
              <a:lnSpc>
                <a:spcPct val="150000"/>
              </a:lnSpc>
              <a:spcAft>
                <a:spcPts val="0"/>
              </a:spcAft>
              <a:buFont typeface="Wingdings" panose="05000000000000000000" pitchFamily="2" charset="2"/>
              <a:buChar char="Ø"/>
            </a:pP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HDFS</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不支持</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低延时访问</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r>
              <a:rPr lang="zh-CN" altLang="zh-CN" sz="1600" kern="100" dirty="0">
                <a:ea typeface="宋体" panose="02010600030101010101" pitchFamily="2" charset="-122"/>
                <a:cs typeface="Times New Roman" panose="02020603050405020304" pitchFamily="18" charset="0"/>
              </a:rPr>
              <a:t>因为</a:t>
            </a:r>
            <a:r>
              <a:rPr lang="en-US" altLang="zh-CN" sz="1600" kern="100" dirty="0">
                <a:ea typeface="宋体" panose="02010600030101010101" pitchFamily="2" charset="-122"/>
                <a:cs typeface="Times New Roman" panose="02020603050405020304" pitchFamily="18" charset="0"/>
              </a:rPr>
              <a:t>HDFS</a:t>
            </a:r>
            <a:r>
              <a:rPr lang="zh-CN" altLang="zh-CN" sz="1600" kern="100" dirty="0">
                <a:ea typeface="宋体" panose="02010600030101010101" pitchFamily="2" charset="-122"/>
                <a:cs typeface="Times New Roman" panose="02020603050405020304" pitchFamily="18" charset="0"/>
              </a:rPr>
              <a:t>是为大吞吐量数据而设计的，这需要以一定延时作为代价，而且</a:t>
            </a:r>
            <a:r>
              <a:rPr lang="en-US" altLang="zh-CN" sz="1600" kern="100" dirty="0">
                <a:ea typeface="宋体" panose="02010600030101010101" pitchFamily="2" charset="-122"/>
                <a:cs typeface="Times New Roman" panose="02020603050405020304" pitchFamily="18" charset="0"/>
              </a:rPr>
              <a:t>HDFS</a:t>
            </a:r>
            <a:r>
              <a:rPr lang="zh-CN" altLang="zh-CN" sz="1600" kern="100" dirty="0">
                <a:ea typeface="宋体" panose="02010600030101010101" pitchFamily="2" charset="-122"/>
                <a:cs typeface="Times New Roman" panose="02020603050405020304" pitchFamily="18" charset="0"/>
              </a:rPr>
              <a:t>是单</a:t>
            </a:r>
            <a:r>
              <a:rPr lang="en-US" altLang="zh-CN" sz="1600" kern="100" dirty="0">
                <a:ea typeface="宋体" panose="02010600030101010101" pitchFamily="2" charset="-122"/>
                <a:cs typeface="Times New Roman" panose="02020603050405020304" pitchFamily="18" charset="0"/>
              </a:rPr>
              <a:t>Master</a:t>
            </a:r>
            <a:r>
              <a:rPr lang="zh-CN" altLang="zh-CN" sz="1600" kern="100" dirty="0">
                <a:ea typeface="宋体" panose="02010600030101010101" pitchFamily="2" charset="-122"/>
                <a:cs typeface="Times New Roman" panose="02020603050405020304" pitchFamily="18" charset="0"/>
              </a:rPr>
              <a:t>的，所有对文件的请求都要经过它，所以必然会有存在延时，这也是主</a:t>
            </a:r>
            <a:r>
              <a:rPr lang="en-US" altLang="zh-CN" sz="1600" kern="100" dirty="0">
                <a:ea typeface="宋体" panose="02010600030101010101" pitchFamily="2" charset="-122"/>
                <a:cs typeface="Times New Roman" panose="02020603050405020304" pitchFamily="18" charset="0"/>
              </a:rPr>
              <a:t>-</a:t>
            </a:r>
            <a:r>
              <a:rPr lang="zh-CN" altLang="zh-CN" sz="1600" kern="100" dirty="0">
                <a:ea typeface="宋体" panose="02010600030101010101" pitchFamily="2" charset="-122"/>
                <a:cs typeface="Times New Roman" panose="02020603050405020304" pitchFamily="18" charset="0"/>
              </a:rPr>
              <a:t>从架构存在的问题。</a:t>
            </a:r>
          </a:p>
        </p:txBody>
      </p:sp>
      <p:sp>
        <p:nvSpPr>
          <p:cNvPr id="5" name="矩形 4"/>
          <p:cNvSpPr/>
          <p:nvPr/>
        </p:nvSpPr>
        <p:spPr>
          <a:xfrm>
            <a:off x="832640" y="2566816"/>
            <a:ext cx="6096000" cy="2677080"/>
          </a:xfrm>
          <a:prstGeom prst="rect">
            <a:avLst/>
          </a:prstGeom>
          <a:ln>
            <a:noFill/>
          </a:ln>
        </p:spPr>
        <p:txBody>
          <a:bodyPr wrap="square">
            <a:spAutoFit/>
          </a:bodyPr>
          <a:lstStyle/>
          <a:p>
            <a:pPr marL="285750" indent="-285750" algn="just">
              <a:lnSpc>
                <a:spcPct val="150000"/>
              </a:lnSpc>
              <a:spcAft>
                <a:spcPts val="0"/>
              </a:spcAft>
              <a:buFont typeface="Wingdings" panose="05000000000000000000" pitchFamily="2" charset="2"/>
              <a:buChar char="Ø"/>
            </a:pP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HDFS</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很难满足存储大量小文件</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r>
              <a:rPr lang="zh-CN" altLang="zh-CN" sz="1600" kern="100" dirty="0">
                <a:latin typeface="+mn-ea"/>
                <a:cs typeface="Times New Roman" panose="02020603050405020304" pitchFamily="18" charset="0"/>
              </a:rPr>
              <a:t>因为</a:t>
            </a:r>
            <a:r>
              <a:rPr lang="en-US" altLang="zh-CN" sz="1600" kern="100" dirty="0">
                <a:latin typeface="+mn-ea"/>
                <a:cs typeface="Times New Roman" panose="02020603050405020304" pitchFamily="18" charset="0"/>
              </a:rPr>
              <a:t>NameNode</a:t>
            </a:r>
            <a:r>
              <a:rPr lang="zh-CN" altLang="zh-CN" sz="1600" kern="100" dirty="0">
                <a:latin typeface="+mn-ea"/>
                <a:cs typeface="Times New Roman" panose="02020603050405020304" pitchFamily="18" charset="0"/>
              </a:rPr>
              <a:t>把元数据放在内存中，所以文件系统能容纳的文件数目是由</a:t>
            </a:r>
            <a:r>
              <a:rPr lang="en-US" altLang="zh-CN" sz="1600" kern="100" dirty="0">
                <a:latin typeface="+mn-ea"/>
                <a:cs typeface="Times New Roman" panose="02020603050405020304" pitchFamily="18" charset="0"/>
              </a:rPr>
              <a:t>NameNode</a:t>
            </a:r>
            <a:r>
              <a:rPr lang="zh-CN" altLang="zh-CN" sz="1600" kern="100" dirty="0">
                <a:latin typeface="+mn-ea"/>
                <a:cs typeface="Times New Roman" panose="02020603050405020304" pitchFamily="18" charset="0"/>
              </a:rPr>
              <a:t>的内存大小来决定的。</a:t>
            </a:r>
            <a:endParaRPr lang="en-US" altLang="zh-CN" sz="1600" kern="100" dirty="0">
              <a:latin typeface="+mn-ea"/>
              <a:cs typeface="Times New Roman" panose="02020603050405020304" pitchFamily="18" charset="0"/>
            </a:endParaRPr>
          </a:p>
          <a:p>
            <a:pPr algn="just">
              <a:lnSpc>
                <a:spcPct val="150000"/>
              </a:lnSpc>
              <a:spcAft>
                <a:spcPts val="0"/>
              </a:spcAft>
            </a:pPr>
            <a:r>
              <a:rPr lang="zh-CN" altLang="zh-CN" sz="1600" kern="100" dirty="0">
                <a:latin typeface="+mn-ea"/>
                <a:cs typeface="Times New Roman" panose="02020603050405020304" pitchFamily="18" charset="0"/>
              </a:rPr>
              <a:t>一般来说，每个文件、文件夹和块都要占据</a:t>
            </a:r>
            <a:r>
              <a:rPr lang="en-US" altLang="zh-CN" sz="1600" kern="100" dirty="0">
                <a:latin typeface="+mn-ea"/>
                <a:cs typeface="Times New Roman" panose="02020603050405020304" pitchFamily="18" charset="0"/>
              </a:rPr>
              <a:t>150</a:t>
            </a:r>
            <a:r>
              <a:rPr lang="zh-CN" altLang="zh-CN" sz="1600" kern="100" dirty="0">
                <a:latin typeface="+mn-ea"/>
                <a:cs typeface="Times New Roman" panose="02020603050405020304" pitchFamily="18" charset="0"/>
              </a:rPr>
              <a:t>字节左右的空间，</a:t>
            </a:r>
            <a:r>
              <a:rPr lang="en-US" altLang="zh-CN" sz="1600" kern="100" dirty="0">
                <a:latin typeface="+mn-ea"/>
                <a:cs typeface="Times New Roman" panose="02020603050405020304" pitchFamily="18" charset="0"/>
              </a:rPr>
              <a:t>100</a:t>
            </a:r>
            <a:r>
              <a:rPr lang="zh-CN" altLang="zh-CN" sz="1600" kern="100" dirty="0">
                <a:latin typeface="+mn-ea"/>
                <a:cs typeface="Times New Roman" panose="02020603050405020304" pitchFamily="18" charset="0"/>
              </a:rPr>
              <a:t>万个文件就至少需要</a:t>
            </a:r>
            <a:r>
              <a:rPr lang="en-US" altLang="zh-CN" sz="1600" kern="100" dirty="0">
                <a:latin typeface="+mn-ea"/>
                <a:cs typeface="Times New Roman" panose="02020603050405020304" pitchFamily="18" charset="0"/>
              </a:rPr>
              <a:t>300M</a:t>
            </a:r>
            <a:r>
              <a:rPr lang="zh-CN" altLang="zh-CN" sz="1600" kern="100" dirty="0">
                <a:latin typeface="+mn-ea"/>
                <a:cs typeface="Times New Roman" panose="02020603050405020304" pitchFamily="18" charset="0"/>
              </a:rPr>
              <a:t>的内存，虽然目前可以保证数百万文件的存储，但拓展到数亿，甚至数十亿的时候，对于目前的硬件水平难以实现。而且大量的小文件存储，也会增加线程的管理开销。</a:t>
            </a:r>
          </a:p>
        </p:txBody>
      </p:sp>
      <p:sp>
        <p:nvSpPr>
          <p:cNvPr id="31" name="矩形 30"/>
          <p:cNvSpPr/>
          <p:nvPr/>
        </p:nvSpPr>
        <p:spPr>
          <a:xfrm>
            <a:off x="832640" y="5275183"/>
            <a:ext cx="6096000" cy="1199752"/>
          </a:xfrm>
          <a:prstGeom prst="rect">
            <a:avLst/>
          </a:prstGeom>
        </p:spPr>
        <p:txBody>
          <a:bodyPr>
            <a:spAutoFit/>
          </a:bodyPr>
          <a:lstStyle/>
          <a:p>
            <a:pPr marL="285750" indent="-285750" algn="just">
              <a:lnSpc>
                <a:spcPct val="150000"/>
              </a:lnSpc>
              <a:spcAft>
                <a:spcPts val="0"/>
              </a:spcAft>
              <a:buFont typeface="Wingdings" panose="05000000000000000000" pitchFamily="2" charset="2"/>
              <a:buChar char="Ø"/>
            </a:pP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Hadoop</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只支持单用户写，不支持并发多用户写</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r>
              <a:rPr lang="zh-CN" altLang="zh-CN" sz="1600" kern="100" dirty="0">
                <a:latin typeface="+mn-ea"/>
                <a:cs typeface="Times New Roman" panose="02020603050405020304" pitchFamily="18" charset="0"/>
              </a:rPr>
              <a:t>可以用</a:t>
            </a:r>
            <a:r>
              <a:rPr lang="en-US" altLang="zh-CN" sz="1600" kern="100" dirty="0">
                <a:latin typeface="+mn-ea"/>
                <a:cs typeface="Times New Roman" panose="02020603050405020304" pitchFamily="18" charset="0"/>
              </a:rPr>
              <a:t>append</a:t>
            </a:r>
            <a:r>
              <a:rPr lang="zh-CN" altLang="zh-CN" sz="1600" kern="100" dirty="0">
                <a:latin typeface="+mn-ea"/>
                <a:cs typeface="Times New Roman" panose="02020603050405020304" pitchFamily="18" charset="0"/>
              </a:rPr>
              <a:t>操作在文件的末尾添加数据，但不支持在文件的任意位置进行修改等等</a:t>
            </a:r>
            <a:r>
              <a:rPr lang="zh-CN" altLang="en-US" sz="1600" kern="100" dirty="0">
                <a:latin typeface="+mn-ea"/>
                <a:cs typeface="Times New Roman" panose="02020603050405020304" pitchFamily="18" charset="0"/>
              </a:rPr>
              <a:t>。</a:t>
            </a:r>
            <a:endParaRPr lang="zh-CN" altLang="zh-CN" sz="1600" kern="100" dirty="0">
              <a:latin typeface="+mn-ea"/>
              <a:cs typeface="Times New Roman" panose="02020603050405020304" pitchFamily="18" charset="0"/>
            </a:endParaRPr>
          </a:p>
        </p:txBody>
      </p:sp>
      <p:sp>
        <p:nvSpPr>
          <p:cNvPr id="32" name="文本框 31"/>
          <p:cNvSpPr txBox="1"/>
          <p:nvPr/>
        </p:nvSpPr>
        <p:spPr>
          <a:xfrm>
            <a:off x="7352523" y="462451"/>
            <a:ext cx="3906416" cy="1900007"/>
          </a:xfrm>
          <a:prstGeom prst="rect">
            <a:avLst/>
          </a:prstGeom>
          <a:solidFill>
            <a:schemeClr val="accent4">
              <a:lumMod val="20000"/>
              <a:lumOff val="80000"/>
            </a:schemeClr>
          </a:solidFill>
        </p:spPr>
        <p:txBody>
          <a:bodyPr wrap="square" rtlCol="0">
            <a:spAutoFit/>
          </a:bodyPr>
          <a:lstStyle/>
          <a:p>
            <a:pPr>
              <a:lnSpc>
                <a:spcPct val="150000"/>
              </a:lnSpc>
            </a:pPr>
            <a:r>
              <a:rPr lang="zh-CN" altLang="zh-CN" sz="1600" dirty="0"/>
              <a:t>要减少延时，可以使用缓存或者多</a:t>
            </a:r>
            <a:r>
              <a:rPr lang="en-US" altLang="zh-CN" sz="1600" dirty="0"/>
              <a:t>Master</a:t>
            </a:r>
            <a:r>
              <a:rPr lang="zh-CN" altLang="zh-CN" sz="1600" dirty="0"/>
              <a:t>的设计来降低客户端数据请求的压力，也可以通过修改</a:t>
            </a:r>
            <a:r>
              <a:rPr lang="en-US" altLang="zh-CN" sz="1600" dirty="0"/>
              <a:t>HDFS</a:t>
            </a:r>
            <a:r>
              <a:rPr lang="zh-CN" altLang="zh-CN" sz="1600" dirty="0"/>
              <a:t>系统内部设计，但这会牵扯到对</a:t>
            </a:r>
            <a:r>
              <a:rPr lang="en-US" altLang="zh-CN" sz="1600" dirty="0"/>
              <a:t>HDFS</a:t>
            </a:r>
            <a:r>
              <a:rPr lang="zh-CN" altLang="zh-CN" sz="1600" dirty="0"/>
              <a:t>大吞吐量的满足度，风险和难度较大。</a:t>
            </a:r>
          </a:p>
        </p:txBody>
      </p:sp>
      <p:sp>
        <p:nvSpPr>
          <p:cNvPr id="33" name="矩形 32"/>
          <p:cNvSpPr/>
          <p:nvPr/>
        </p:nvSpPr>
        <p:spPr>
          <a:xfrm>
            <a:off x="7642990" y="3419348"/>
            <a:ext cx="3906415" cy="2269339"/>
          </a:xfrm>
          <a:prstGeom prst="rect">
            <a:avLst/>
          </a:prstGeom>
          <a:solidFill>
            <a:schemeClr val="accent4">
              <a:lumMod val="20000"/>
              <a:lumOff val="80000"/>
            </a:schemeClr>
          </a:solidFill>
        </p:spPr>
        <p:txBody>
          <a:bodyPr wrap="square">
            <a:spAutoFit/>
          </a:bodyPr>
          <a:lstStyle/>
          <a:p>
            <a:pPr>
              <a:lnSpc>
                <a:spcPct val="150000"/>
              </a:lnSpc>
            </a:pPr>
            <a:r>
              <a:rPr lang="zh-CN" altLang="zh-CN" sz="1600" dirty="0"/>
              <a:t>可以借鉴</a:t>
            </a:r>
            <a:r>
              <a:rPr lang="en-US" altLang="zh-CN" sz="1600" dirty="0" err="1"/>
              <a:t>Hbase</a:t>
            </a:r>
            <a:r>
              <a:rPr lang="zh-CN" altLang="zh-CN" sz="1600" dirty="0"/>
              <a:t>的处理方法，利用</a:t>
            </a:r>
            <a:r>
              <a:rPr lang="en-US" altLang="zh-CN" sz="1600" dirty="0" err="1"/>
              <a:t>SequenceFile</a:t>
            </a:r>
            <a:r>
              <a:rPr lang="zh-CN" altLang="zh-CN" sz="1600" dirty="0"/>
              <a:t>、</a:t>
            </a:r>
            <a:r>
              <a:rPr lang="en-US" altLang="zh-CN" sz="1600" dirty="0"/>
              <a:t>MapFile</a:t>
            </a:r>
            <a:r>
              <a:rPr lang="zh-CN" altLang="zh-CN" sz="1600" dirty="0"/>
              <a:t>、</a:t>
            </a:r>
            <a:r>
              <a:rPr lang="en-US" altLang="zh-CN" sz="1600" dirty="0"/>
              <a:t>Har</a:t>
            </a:r>
            <a:r>
              <a:rPr lang="zh-CN" altLang="zh-CN" sz="1600" dirty="0"/>
              <a:t>等方式归档小文件，但要注意归档文件和原先小文件的映射关系。</a:t>
            </a:r>
            <a:endParaRPr lang="en-US" altLang="zh-CN" sz="1600" dirty="0"/>
          </a:p>
          <a:p>
            <a:pPr>
              <a:lnSpc>
                <a:spcPct val="150000"/>
              </a:lnSpc>
            </a:pPr>
            <a:r>
              <a:rPr lang="zh-CN" altLang="zh-CN" sz="1600" dirty="0"/>
              <a:t>把几个</a:t>
            </a:r>
            <a:r>
              <a:rPr lang="en-US" altLang="zh-CN" sz="1600" dirty="0"/>
              <a:t>Hadoop</a:t>
            </a:r>
            <a:r>
              <a:rPr lang="zh-CN" altLang="zh-CN" sz="1600" dirty="0"/>
              <a:t>集群集合在一个虚拟服务器的后面，形成一个大的</a:t>
            </a:r>
            <a:r>
              <a:rPr lang="en-US" altLang="zh-CN" sz="1600" dirty="0"/>
              <a:t>Hadoop</a:t>
            </a:r>
            <a:r>
              <a:rPr lang="zh-CN" altLang="zh-CN" sz="1600" dirty="0"/>
              <a:t>集群</a:t>
            </a:r>
            <a:r>
              <a:rPr lang="en-US" altLang="zh-CN" sz="1600" dirty="0"/>
              <a:t>(HA)</a:t>
            </a: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2236510"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组员与分工</a:t>
            </a: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grpSp>
        <p:nvGrpSpPr>
          <p:cNvPr id="6" name="组合 5"/>
          <p:cNvGrpSpPr/>
          <p:nvPr/>
        </p:nvGrpSpPr>
        <p:grpSpPr>
          <a:xfrm>
            <a:off x="8079930" y="2458277"/>
            <a:ext cx="2465302" cy="970723"/>
            <a:chOff x="845177" y="5093411"/>
            <a:chExt cx="2465302" cy="970723"/>
          </a:xfrm>
        </p:grpSpPr>
        <p:sp>
          <p:nvSpPr>
            <p:cNvPr id="9" name="矩形 8"/>
            <p:cNvSpPr/>
            <p:nvPr/>
          </p:nvSpPr>
          <p:spPr bwMode="auto">
            <a:xfrm>
              <a:off x="852602" y="5768989"/>
              <a:ext cx="2457877" cy="295145"/>
            </a:xfrm>
            <a:prstGeom prst="rect">
              <a:avLst/>
            </a:prstGeom>
          </p:spPr>
          <p:txBody>
            <a:bodyPr wrap="square">
              <a:spAutoFit/>
              <a:scene3d>
                <a:camera prst="orthographicFront"/>
                <a:lightRig rig="threePt" dir="t"/>
              </a:scene3d>
              <a:sp3d contourW="12700"/>
            </a:bodyPr>
            <a:lstStyle/>
            <a:p>
              <a:pPr lvl="0" defTabSz="914400">
                <a:lnSpc>
                  <a:spcPct val="120000"/>
                </a:lnSpc>
                <a:defRPr/>
              </a:pPr>
              <a:r>
                <a:rPr lang="zh-CN" altLang="en-US" sz="1200" dirty="0">
                  <a:latin typeface="微软雅黑" panose="020B0503020204020204" pitchFamily="34" charset="-122"/>
                  <a:ea typeface="微软雅黑" panose="020B0503020204020204" pitchFamily="34" charset="-122"/>
                  <a:sym typeface="Century Gothic" panose="020B0502020202020204" pitchFamily="34" charset="0"/>
                </a:rPr>
                <a:t>负责</a:t>
              </a:r>
              <a:r>
                <a:rPr lang="en-US" altLang="zh-CN" sz="1200" dirty="0">
                  <a:latin typeface="微软雅黑" panose="020B0503020204020204" pitchFamily="34" charset="-122"/>
                  <a:ea typeface="微软雅黑" panose="020B0503020204020204" pitchFamily="34" charset="-122"/>
                  <a:sym typeface="Century Gothic" panose="020B0502020202020204" pitchFamily="34" charset="0"/>
                </a:rPr>
                <a:t>HDFS</a:t>
              </a:r>
              <a:r>
                <a:rPr lang="zh-CN" altLang="en-US" sz="1200" dirty="0">
                  <a:latin typeface="微软雅黑" panose="020B0503020204020204" pitchFamily="34" charset="-122"/>
                  <a:ea typeface="微软雅黑" panose="020B0503020204020204" pitchFamily="34" charset="-122"/>
                  <a:sym typeface="Century Gothic" panose="020B0502020202020204" pitchFamily="34" charset="0"/>
                </a:rPr>
                <a:t>数据管理模块</a:t>
              </a:r>
              <a:endParaRPr lang="en-US" altLang="zh-CN" sz="1200" dirty="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11" name="文本框 10"/>
            <p:cNvSpPr txBox="1"/>
            <p:nvPr/>
          </p:nvSpPr>
          <p:spPr>
            <a:xfrm>
              <a:off x="845177" y="5093411"/>
              <a:ext cx="2302617" cy="646331"/>
            </a:xfrm>
            <a:prstGeom prst="rect">
              <a:avLst/>
            </a:prstGeom>
            <a:noFill/>
          </p:spPr>
          <p:txBody>
            <a:bodyPr wrap="square" rtlCol="0">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pitchFamily="34" charset="-122"/>
                  <a:ea typeface="微软雅黑" panose="020B0503020204020204" pitchFamily="34" charset="-122"/>
                  <a:cs typeface="Segoe UI Light" panose="020B0502040204020203" pitchFamily="34" charset="0"/>
                </a:defRPr>
              </a:lvl1pPr>
            </a:lstStyle>
            <a:p>
              <a:r>
                <a:rPr lang="zh-CN" altLang="en-US" sz="1800" dirty="0">
                  <a:latin typeface="微软雅黑" panose="020B0503020204020204" pitchFamily="34" charset="-122"/>
                  <a:ea typeface="微软雅黑" panose="020B0503020204020204" pitchFamily="34" charset="-122"/>
                </a:rPr>
                <a:t>黄佳乐</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16130120109</a:t>
              </a:r>
              <a:endParaRPr lang="zh-CN" altLang="en-US" sz="1800"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1556813" y="2454165"/>
            <a:ext cx="2644839" cy="974835"/>
            <a:chOff x="658212" y="5082550"/>
            <a:chExt cx="2644839" cy="542494"/>
          </a:xfrm>
        </p:grpSpPr>
        <p:sp>
          <p:nvSpPr>
            <p:cNvPr id="16" name="矩形 15"/>
            <p:cNvSpPr/>
            <p:nvPr/>
          </p:nvSpPr>
          <p:spPr bwMode="auto">
            <a:xfrm>
              <a:off x="658212" y="5460796"/>
              <a:ext cx="2644839" cy="164248"/>
            </a:xfrm>
            <a:prstGeom prst="rect">
              <a:avLst/>
            </a:prstGeom>
          </p:spPr>
          <p:txBody>
            <a:bodyPr wrap="square">
              <a:spAutoFit/>
              <a:scene3d>
                <a:camera prst="orthographicFront"/>
                <a:lightRig rig="threePt" dir="t"/>
              </a:scene3d>
              <a:sp3d contourW="12700"/>
            </a:bodyPr>
            <a:lstStyle/>
            <a:p>
              <a:pPr lvl="0" algn="r" defTabSz="914400">
                <a:lnSpc>
                  <a:spcPct val="120000"/>
                </a:lnSpc>
                <a:defRPr/>
              </a:pPr>
              <a:r>
                <a:rPr lang="zh-CN" altLang="en-US" sz="1200" dirty="0">
                  <a:latin typeface="微软雅黑" panose="020B0503020204020204" pitchFamily="34" charset="-122"/>
                  <a:ea typeface="微软雅黑" panose="020B0503020204020204" pitchFamily="34" charset="-122"/>
                  <a:sym typeface="Century Gothic" panose="020B0502020202020204" pitchFamily="34" charset="0"/>
                </a:rPr>
                <a:t>负责</a:t>
              </a:r>
              <a:r>
                <a:rPr lang="en-US" altLang="zh-CN" sz="1200" dirty="0">
                  <a:latin typeface="微软雅黑" panose="020B0503020204020204" pitchFamily="34" charset="-122"/>
                  <a:ea typeface="微软雅黑" panose="020B0503020204020204" pitchFamily="34" charset="-122"/>
                  <a:sym typeface="Century Gothic" panose="020B0502020202020204" pitchFamily="34" charset="0"/>
                </a:rPr>
                <a:t>HDFS</a:t>
              </a:r>
              <a:r>
                <a:rPr lang="zh-CN" altLang="en-US" sz="1200" dirty="0">
                  <a:latin typeface="微软雅黑" panose="020B0503020204020204" pitchFamily="34" charset="-122"/>
                  <a:ea typeface="微软雅黑" panose="020B0503020204020204" pitchFamily="34" charset="-122"/>
                  <a:sym typeface="Century Gothic" panose="020B0502020202020204" pitchFamily="34" charset="0"/>
                </a:rPr>
                <a:t>数据存储，异常处理模块</a:t>
              </a:r>
              <a:endParaRPr lang="en-US" altLang="zh-CN" sz="1200" dirty="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17" name="文本框 16"/>
            <p:cNvSpPr txBox="1"/>
            <p:nvPr/>
          </p:nvSpPr>
          <p:spPr>
            <a:xfrm>
              <a:off x="1118151" y="5082550"/>
              <a:ext cx="2164640" cy="359682"/>
            </a:xfrm>
            <a:prstGeom prst="rect">
              <a:avLst/>
            </a:prstGeom>
            <a:noFill/>
          </p:spPr>
          <p:txBody>
            <a:bodyPr wrap="square" rtlCol="0">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pitchFamily="34" charset="-122"/>
                  <a:ea typeface="微软雅黑" panose="020B0503020204020204" pitchFamily="34" charset="-122"/>
                  <a:cs typeface="Segoe UI Light" panose="020B0502040204020203" pitchFamily="34" charset="0"/>
                </a:defRPr>
              </a:lvl1pPr>
            </a:lstStyle>
            <a:p>
              <a:pPr algn="r"/>
              <a:r>
                <a:rPr lang="zh-CN" altLang="en-US" sz="1800" dirty="0">
                  <a:latin typeface="微软雅黑" panose="020B0503020204020204" pitchFamily="34" charset="-122"/>
                  <a:ea typeface="微软雅黑" panose="020B0503020204020204" pitchFamily="34" charset="-122"/>
                </a:rPr>
                <a:t>葛临雪</a:t>
              </a:r>
              <a:r>
                <a:rPr lang="en-US" altLang="zh-CN" sz="1800" dirty="0">
                  <a:latin typeface="微软雅黑" panose="020B0503020204020204" pitchFamily="34" charset="-122"/>
                  <a:ea typeface="微软雅黑" panose="020B0503020204020204" pitchFamily="34" charset="-122"/>
                </a:rPr>
                <a:t>16130120103</a:t>
              </a:r>
              <a:endParaRPr lang="zh-CN" altLang="en-US" sz="1800" dirty="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707728" y="4424733"/>
            <a:ext cx="2496326" cy="1222953"/>
            <a:chOff x="806725" y="5121881"/>
            <a:chExt cx="2496326" cy="1222953"/>
          </a:xfrm>
        </p:grpSpPr>
        <p:sp>
          <p:nvSpPr>
            <p:cNvPr id="19" name="矩形 18"/>
            <p:cNvSpPr/>
            <p:nvPr/>
          </p:nvSpPr>
          <p:spPr bwMode="auto">
            <a:xfrm>
              <a:off x="806725" y="5828089"/>
              <a:ext cx="2457877" cy="516745"/>
            </a:xfrm>
            <a:prstGeom prst="rect">
              <a:avLst/>
            </a:prstGeom>
          </p:spPr>
          <p:txBody>
            <a:bodyPr wrap="square">
              <a:spAutoFit/>
              <a:scene3d>
                <a:camera prst="orthographicFront"/>
                <a:lightRig rig="threePt" dir="t"/>
              </a:scene3d>
              <a:sp3d contourW="12700"/>
            </a:bodyPr>
            <a:lstStyle/>
            <a:p>
              <a:pPr lvl="0" defTabSz="914400">
                <a:lnSpc>
                  <a:spcPct val="120000"/>
                </a:lnSpc>
                <a:defRPr/>
              </a:pPr>
              <a:r>
                <a:rPr lang="zh-CN" altLang="en-US" sz="1200" dirty="0">
                  <a:latin typeface="微软雅黑" panose="020B0503020204020204" pitchFamily="34" charset="-122"/>
                  <a:ea typeface="微软雅黑" panose="020B0503020204020204" pitchFamily="34" charset="-122"/>
                  <a:sym typeface="Century Gothic" panose="020B0502020202020204" pitchFamily="34" charset="0"/>
                </a:rPr>
                <a:t>负责</a:t>
              </a:r>
              <a:r>
                <a:rPr lang="en-US" altLang="zh-CN" sz="1200" dirty="0">
                  <a:latin typeface="微软雅黑" panose="020B0503020204020204" pitchFamily="34" charset="-122"/>
                  <a:ea typeface="微软雅黑" panose="020B0503020204020204" pitchFamily="34" charset="-122"/>
                  <a:sym typeface="Century Gothic" panose="020B0502020202020204" pitchFamily="34" charset="0"/>
                </a:rPr>
                <a:t>Hadoop</a:t>
              </a:r>
              <a:r>
                <a:rPr lang="zh-CN" altLang="en-US" sz="1200" dirty="0">
                  <a:latin typeface="微软雅黑" panose="020B0503020204020204" pitchFamily="34" charset="-122"/>
                  <a:ea typeface="微软雅黑" panose="020B0503020204020204" pitchFamily="34" charset="-122"/>
                  <a:sym typeface="Century Gothic" panose="020B0502020202020204" pitchFamily="34" charset="0"/>
                </a:rPr>
                <a:t>抽象文件系统分析，</a:t>
              </a:r>
              <a:r>
                <a:rPr lang="en-US" altLang="zh-CN" sz="1200" dirty="0">
                  <a:latin typeface="微软雅黑" panose="020B0503020204020204" pitchFamily="34" charset="-122"/>
                  <a:ea typeface="微软雅黑" panose="020B0503020204020204" pitchFamily="34" charset="-122"/>
                  <a:sym typeface="Century Gothic" panose="020B0502020202020204" pitchFamily="34" charset="0"/>
                </a:rPr>
                <a:t>HDFS IO</a:t>
              </a:r>
              <a:r>
                <a:rPr lang="zh-CN" altLang="en-US" sz="1200" dirty="0">
                  <a:latin typeface="微软雅黑" panose="020B0503020204020204" pitchFamily="34" charset="-122"/>
                  <a:ea typeface="微软雅黑" panose="020B0503020204020204" pitchFamily="34" charset="-122"/>
                  <a:sym typeface="Century Gothic" panose="020B0502020202020204" pitchFamily="34" charset="0"/>
                </a:rPr>
                <a:t>操作模块</a:t>
              </a:r>
              <a:endParaRPr lang="en-US" altLang="zh-CN" sz="1200" dirty="0">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20" name="文本框 19"/>
            <p:cNvSpPr txBox="1"/>
            <p:nvPr/>
          </p:nvSpPr>
          <p:spPr>
            <a:xfrm>
              <a:off x="845173" y="5121881"/>
              <a:ext cx="2457878" cy="646331"/>
            </a:xfrm>
            <a:prstGeom prst="rect">
              <a:avLst/>
            </a:prstGeom>
            <a:noFill/>
          </p:spPr>
          <p:txBody>
            <a:bodyPr wrap="square" rtlCol="0">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pitchFamily="34" charset="-122"/>
                  <a:ea typeface="微软雅黑" panose="020B0503020204020204" pitchFamily="34" charset="-122"/>
                  <a:cs typeface="Segoe UI Light" panose="020B0502040204020203" pitchFamily="34" charset="0"/>
                </a:defRPr>
              </a:lvl1pPr>
            </a:lstStyle>
            <a:p>
              <a:pPr algn="r"/>
              <a:r>
                <a:rPr lang="zh-CN" altLang="en-US" sz="1800" dirty="0">
                  <a:latin typeface="微软雅黑" panose="020B0503020204020204" pitchFamily="34" charset="-122"/>
                  <a:ea typeface="微软雅黑" panose="020B0503020204020204" pitchFamily="34" charset="-122"/>
                </a:rPr>
                <a:t>李佳哲</a:t>
              </a:r>
              <a:endParaRPr lang="en-US" altLang="zh-CN" sz="1800" dirty="0">
                <a:latin typeface="微软雅黑" panose="020B0503020204020204" pitchFamily="34" charset="-122"/>
                <a:ea typeface="微软雅黑" panose="020B0503020204020204" pitchFamily="34" charset="-122"/>
              </a:endParaRPr>
            </a:p>
            <a:p>
              <a:pPr algn="r"/>
              <a:r>
                <a:rPr lang="en-US" altLang="zh-CN" sz="1800" dirty="0">
                  <a:latin typeface="微软雅黑" panose="020B0503020204020204" pitchFamily="34" charset="-122"/>
                  <a:ea typeface="微软雅黑" panose="020B0503020204020204" pitchFamily="34" charset="-122"/>
                </a:rPr>
                <a:t>16130120112</a:t>
              </a:r>
              <a:endParaRPr lang="zh-CN" altLang="en-US" sz="1800" dirty="0">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212225" y="1982457"/>
            <a:ext cx="3770632" cy="3770632"/>
            <a:chOff x="4212225" y="1982457"/>
            <a:chExt cx="3770632" cy="3770632"/>
          </a:xfrm>
        </p:grpSpPr>
        <p:grpSp>
          <p:nvGrpSpPr>
            <p:cNvPr id="22" name="组合 21"/>
            <p:cNvGrpSpPr/>
            <p:nvPr/>
          </p:nvGrpSpPr>
          <p:grpSpPr>
            <a:xfrm>
              <a:off x="4212225" y="1982457"/>
              <a:ext cx="3770632" cy="3770632"/>
              <a:chOff x="4638768" y="2325833"/>
              <a:chExt cx="2816656" cy="2816656"/>
            </a:xfrm>
          </p:grpSpPr>
          <p:grpSp>
            <p:nvGrpSpPr>
              <p:cNvPr id="27" name="组合 26"/>
              <p:cNvGrpSpPr/>
              <p:nvPr/>
            </p:nvGrpSpPr>
            <p:grpSpPr>
              <a:xfrm flipH="1">
                <a:off x="5273972" y="4020561"/>
                <a:ext cx="1546247" cy="1121928"/>
                <a:chOff x="5314247" y="2127250"/>
                <a:chExt cx="1546247" cy="1121928"/>
              </a:xfrm>
            </p:grpSpPr>
            <p:sp>
              <p:nvSpPr>
                <p:cNvPr id="37" name="îṧľíḓe"/>
                <p:cNvSpPr/>
                <p:nvPr/>
              </p:nvSpPr>
              <p:spPr bwMode="auto">
                <a:xfrm>
                  <a:off x="5394795" y="2127250"/>
                  <a:ext cx="1465699" cy="1097476"/>
                </a:xfrm>
                <a:custGeom>
                  <a:avLst/>
                  <a:gdLst>
                    <a:gd name="T0" fmla="*/ 0 w 623"/>
                    <a:gd name="T1" fmla="*/ 286 h 467"/>
                    <a:gd name="T2" fmla="*/ 598 w 623"/>
                    <a:gd name="T3" fmla="*/ 381 h 467"/>
                    <a:gd name="T4" fmla="*/ 601 w 623"/>
                    <a:gd name="T5" fmla="*/ 298 h 467"/>
                    <a:gd name="T6" fmla="*/ 314 w 623"/>
                    <a:gd name="T7" fmla="*/ 11 h 467"/>
                    <a:gd name="T8" fmla="*/ 276 w 623"/>
                    <a:gd name="T9" fmla="*/ 11 h 467"/>
                    <a:gd name="T10" fmla="*/ 0 w 623"/>
                    <a:gd name="T11" fmla="*/ 286 h 467"/>
                  </a:gdLst>
                  <a:ahLst/>
                  <a:cxnLst>
                    <a:cxn ang="0">
                      <a:pos x="T0" y="T1"/>
                    </a:cxn>
                    <a:cxn ang="0">
                      <a:pos x="T2" y="T3"/>
                    </a:cxn>
                    <a:cxn ang="0">
                      <a:pos x="T4" y="T5"/>
                    </a:cxn>
                    <a:cxn ang="0">
                      <a:pos x="T6" y="T7"/>
                    </a:cxn>
                    <a:cxn ang="0">
                      <a:pos x="T8" y="T9"/>
                    </a:cxn>
                    <a:cxn ang="0">
                      <a:pos x="T10" y="T11"/>
                    </a:cxn>
                  </a:cxnLst>
                  <a:rect l="0" t="0" r="r" b="b"/>
                  <a:pathLst>
                    <a:path w="623" h="467">
                      <a:moveTo>
                        <a:pt x="0" y="286"/>
                      </a:moveTo>
                      <a:cubicBezTo>
                        <a:pt x="135" y="210"/>
                        <a:pt x="508" y="467"/>
                        <a:pt x="598" y="381"/>
                      </a:cubicBezTo>
                      <a:cubicBezTo>
                        <a:pt x="622" y="358"/>
                        <a:pt x="623" y="320"/>
                        <a:pt x="601" y="298"/>
                      </a:cubicBezTo>
                      <a:cubicBezTo>
                        <a:pt x="314" y="11"/>
                        <a:pt x="314" y="11"/>
                        <a:pt x="314" y="11"/>
                      </a:cubicBezTo>
                      <a:cubicBezTo>
                        <a:pt x="303" y="0"/>
                        <a:pt x="286" y="0"/>
                        <a:pt x="276" y="11"/>
                      </a:cubicBezTo>
                      <a:lnTo>
                        <a:pt x="0" y="286"/>
                      </a:lnTo>
                      <a:close/>
                    </a:path>
                  </a:pathLst>
                </a:custGeom>
                <a:solidFill>
                  <a:srgbClr val="262626"/>
                </a:solidFill>
                <a:ln>
                  <a:noFill/>
                </a:ln>
              </p:spPr>
              <p:txBody>
                <a:bodyPr vert="horz" wrap="square" lIns="91440" tIns="45720" rIns="91440" bIns="45720" numCol="1" anchor="t" anchorCtr="0" compatLnSpc="1">
                  <a:normAutofit/>
                </a:bodyPr>
                <a:lstStyle/>
                <a:p>
                  <a:endParaRPr lang="en-US">
                    <a:latin typeface="微软雅黑" panose="020B0503020204020204" pitchFamily="34" charset="-122"/>
                    <a:ea typeface="微软雅黑" panose="020B0503020204020204" pitchFamily="34" charset="-122"/>
                  </a:endParaRPr>
                </a:p>
              </p:txBody>
            </p:sp>
            <p:sp>
              <p:nvSpPr>
                <p:cNvPr id="38" name="íśḻîďe"/>
                <p:cNvSpPr/>
                <p:nvPr/>
              </p:nvSpPr>
              <p:spPr bwMode="auto">
                <a:xfrm>
                  <a:off x="5314247" y="2127250"/>
                  <a:ext cx="1465699" cy="1121928"/>
                </a:xfrm>
                <a:custGeom>
                  <a:avLst/>
                  <a:gdLst>
                    <a:gd name="T0" fmla="*/ 623 w 623"/>
                    <a:gd name="T1" fmla="*/ 286 h 477"/>
                    <a:gd name="T2" fmla="*/ 25 w 623"/>
                    <a:gd name="T3" fmla="*/ 381 h 477"/>
                    <a:gd name="T4" fmla="*/ 22 w 623"/>
                    <a:gd name="T5" fmla="*/ 298 h 477"/>
                    <a:gd name="T6" fmla="*/ 309 w 623"/>
                    <a:gd name="T7" fmla="*/ 11 h 477"/>
                    <a:gd name="T8" fmla="*/ 348 w 623"/>
                    <a:gd name="T9" fmla="*/ 11 h 477"/>
                    <a:gd name="T10" fmla="*/ 623 w 623"/>
                    <a:gd name="T11" fmla="*/ 286 h 477"/>
                  </a:gdLst>
                  <a:ahLst/>
                  <a:cxnLst>
                    <a:cxn ang="0">
                      <a:pos x="T0" y="T1"/>
                    </a:cxn>
                    <a:cxn ang="0">
                      <a:pos x="T2" y="T3"/>
                    </a:cxn>
                    <a:cxn ang="0">
                      <a:pos x="T4" y="T5"/>
                    </a:cxn>
                    <a:cxn ang="0">
                      <a:pos x="T6" y="T7"/>
                    </a:cxn>
                    <a:cxn ang="0">
                      <a:pos x="T8" y="T9"/>
                    </a:cxn>
                    <a:cxn ang="0">
                      <a:pos x="T10" y="T11"/>
                    </a:cxn>
                  </a:cxnLst>
                  <a:rect l="0" t="0" r="r" b="b"/>
                  <a:pathLst>
                    <a:path w="623" h="477">
                      <a:moveTo>
                        <a:pt x="623" y="286"/>
                      </a:moveTo>
                      <a:cubicBezTo>
                        <a:pt x="488" y="210"/>
                        <a:pt x="120" y="477"/>
                        <a:pt x="25" y="381"/>
                      </a:cubicBezTo>
                      <a:cubicBezTo>
                        <a:pt x="2" y="357"/>
                        <a:pt x="0" y="320"/>
                        <a:pt x="22" y="298"/>
                      </a:cubicBezTo>
                      <a:cubicBezTo>
                        <a:pt x="94" y="226"/>
                        <a:pt x="309" y="11"/>
                        <a:pt x="309" y="11"/>
                      </a:cubicBezTo>
                      <a:cubicBezTo>
                        <a:pt x="320" y="0"/>
                        <a:pt x="337" y="0"/>
                        <a:pt x="348" y="11"/>
                      </a:cubicBezTo>
                      <a:lnTo>
                        <a:pt x="623" y="286"/>
                      </a:lnTo>
                      <a:close/>
                    </a:path>
                  </a:pathLst>
                </a:cu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flipV="1">
                <a:off x="5273972" y="2325833"/>
                <a:ext cx="1546247" cy="1121928"/>
                <a:chOff x="5314247" y="2127250"/>
                <a:chExt cx="1546247" cy="1121928"/>
              </a:xfrm>
            </p:grpSpPr>
            <p:sp>
              <p:nvSpPr>
                <p:cNvPr id="35" name="îṧľíḓe"/>
                <p:cNvSpPr/>
                <p:nvPr/>
              </p:nvSpPr>
              <p:spPr bwMode="auto">
                <a:xfrm>
                  <a:off x="5394795" y="2127250"/>
                  <a:ext cx="1465699" cy="1097476"/>
                </a:xfrm>
                <a:custGeom>
                  <a:avLst/>
                  <a:gdLst>
                    <a:gd name="T0" fmla="*/ 0 w 623"/>
                    <a:gd name="T1" fmla="*/ 286 h 467"/>
                    <a:gd name="T2" fmla="*/ 598 w 623"/>
                    <a:gd name="T3" fmla="*/ 381 h 467"/>
                    <a:gd name="T4" fmla="*/ 601 w 623"/>
                    <a:gd name="T5" fmla="*/ 298 h 467"/>
                    <a:gd name="T6" fmla="*/ 314 w 623"/>
                    <a:gd name="T7" fmla="*/ 11 h 467"/>
                    <a:gd name="T8" fmla="*/ 276 w 623"/>
                    <a:gd name="T9" fmla="*/ 11 h 467"/>
                    <a:gd name="T10" fmla="*/ 0 w 623"/>
                    <a:gd name="T11" fmla="*/ 286 h 467"/>
                  </a:gdLst>
                  <a:ahLst/>
                  <a:cxnLst>
                    <a:cxn ang="0">
                      <a:pos x="T0" y="T1"/>
                    </a:cxn>
                    <a:cxn ang="0">
                      <a:pos x="T2" y="T3"/>
                    </a:cxn>
                    <a:cxn ang="0">
                      <a:pos x="T4" y="T5"/>
                    </a:cxn>
                    <a:cxn ang="0">
                      <a:pos x="T6" y="T7"/>
                    </a:cxn>
                    <a:cxn ang="0">
                      <a:pos x="T8" y="T9"/>
                    </a:cxn>
                    <a:cxn ang="0">
                      <a:pos x="T10" y="T11"/>
                    </a:cxn>
                  </a:cxnLst>
                  <a:rect l="0" t="0" r="r" b="b"/>
                  <a:pathLst>
                    <a:path w="623" h="467">
                      <a:moveTo>
                        <a:pt x="0" y="286"/>
                      </a:moveTo>
                      <a:cubicBezTo>
                        <a:pt x="135" y="210"/>
                        <a:pt x="508" y="467"/>
                        <a:pt x="598" y="381"/>
                      </a:cubicBezTo>
                      <a:cubicBezTo>
                        <a:pt x="622" y="358"/>
                        <a:pt x="623" y="320"/>
                        <a:pt x="601" y="298"/>
                      </a:cubicBezTo>
                      <a:cubicBezTo>
                        <a:pt x="314" y="11"/>
                        <a:pt x="314" y="11"/>
                        <a:pt x="314" y="11"/>
                      </a:cubicBezTo>
                      <a:cubicBezTo>
                        <a:pt x="303" y="0"/>
                        <a:pt x="286" y="0"/>
                        <a:pt x="276" y="11"/>
                      </a:cubicBezTo>
                      <a:lnTo>
                        <a:pt x="0" y="286"/>
                      </a:lnTo>
                      <a:close/>
                    </a:path>
                  </a:pathLst>
                </a:custGeom>
                <a:solidFill>
                  <a:srgbClr val="262626"/>
                </a:solidFill>
                <a:ln>
                  <a:noFill/>
                </a:ln>
              </p:spPr>
              <p:txBody>
                <a:bodyPr vert="horz" wrap="square" lIns="91440" tIns="45720" rIns="91440" bIns="45720" numCol="1" anchor="t" anchorCtr="0" compatLnSpc="1">
                  <a:normAutofit/>
                </a:bodyPr>
                <a:lstStyle/>
                <a:p>
                  <a:endParaRPr lang="en-US">
                    <a:latin typeface="微软雅黑" panose="020B0503020204020204" pitchFamily="34" charset="-122"/>
                    <a:ea typeface="微软雅黑" panose="020B0503020204020204" pitchFamily="34" charset="-122"/>
                  </a:endParaRPr>
                </a:p>
              </p:txBody>
            </p:sp>
            <p:sp>
              <p:nvSpPr>
                <p:cNvPr id="36" name="íśḻîďe"/>
                <p:cNvSpPr/>
                <p:nvPr/>
              </p:nvSpPr>
              <p:spPr bwMode="auto">
                <a:xfrm>
                  <a:off x="5314247" y="2127250"/>
                  <a:ext cx="1465699" cy="1121928"/>
                </a:xfrm>
                <a:custGeom>
                  <a:avLst/>
                  <a:gdLst>
                    <a:gd name="T0" fmla="*/ 623 w 623"/>
                    <a:gd name="T1" fmla="*/ 286 h 477"/>
                    <a:gd name="T2" fmla="*/ 25 w 623"/>
                    <a:gd name="T3" fmla="*/ 381 h 477"/>
                    <a:gd name="T4" fmla="*/ 22 w 623"/>
                    <a:gd name="T5" fmla="*/ 298 h 477"/>
                    <a:gd name="T6" fmla="*/ 309 w 623"/>
                    <a:gd name="T7" fmla="*/ 11 h 477"/>
                    <a:gd name="T8" fmla="*/ 348 w 623"/>
                    <a:gd name="T9" fmla="*/ 11 h 477"/>
                    <a:gd name="T10" fmla="*/ 623 w 623"/>
                    <a:gd name="T11" fmla="*/ 286 h 477"/>
                  </a:gdLst>
                  <a:ahLst/>
                  <a:cxnLst>
                    <a:cxn ang="0">
                      <a:pos x="T0" y="T1"/>
                    </a:cxn>
                    <a:cxn ang="0">
                      <a:pos x="T2" y="T3"/>
                    </a:cxn>
                    <a:cxn ang="0">
                      <a:pos x="T4" y="T5"/>
                    </a:cxn>
                    <a:cxn ang="0">
                      <a:pos x="T6" y="T7"/>
                    </a:cxn>
                    <a:cxn ang="0">
                      <a:pos x="T8" y="T9"/>
                    </a:cxn>
                    <a:cxn ang="0">
                      <a:pos x="T10" y="T11"/>
                    </a:cxn>
                  </a:cxnLst>
                  <a:rect l="0" t="0" r="r" b="b"/>
                  <a:pathLst>
                    <a:path w="623" h="477">
                      <a:moveTo>
                        <a:pt x="623" y="286"/>
                      </a:moveTo>
                      <a:cubicBezTo>
                        <a:pt x="488" y="210"/>
                        <a:pt x="120" y="477"/>
                        <a:pt x="25" y="381"/>
                      </a:cubicBezTo>
                      <a:cubicBezTo>
                        <a:pt x="2" y="357"/>
                        <a:pt x="0" y="320"/>
                        <a:pt x="22" y="298"/>
                      </a:cubicBezTo>
                      <a:cubicBezTo>
                        <a:pt x="94" y="226"/>
                        <a:pt x="309" y="11"/>
                        <a:pt x="309" y="11"/>
                      </a:cubicBezTo>
                      <a:cubicBezTo>
                        <a:pt x="320" y="0"/>
                        <a:pt x="337" y="0"/>
                        <a:pt x="348" y="11"/>
                      </a:cubicBezTo>
                      <a:lnTo>
                        <a:pt x="623" y="286"/>
                      </a:lnTo>
                      <a:close/>
                    </a:path>
                  </a:pathLst>
                </a:cu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rot="16200000" flipH="1">
                <a:off x="6121336" y="3173197"/>
                <a:ext cx="1546247" cy="1121928"/>
                <a:chOff x="5314247" y="2127250"/>
                <a:chExt cx="1546247" cy="1121928"/>
              </a:xfrm>
            </p:grpSpPr>
            <p:sp>
              <p:nvSpPr>
                <p:cNvPr id="33" name="îṧľíḓe"/>
                <p:cNvSpPr/>
                <p:nvPr/>
              </p:nvSpPr>
              <p:spPr bwMode="auto">
                <a:xfrm>
                  <a:off x="5394795" y="2127250"/>
                  <a:ext cx="1465699" cy="1097476"/>
                </a:xfrm>
                <a:custGeom>
                  <a:avLst/>
                  <a:gdLst>
                    <a:gd name="T0" fmla="*/ 0 w 623"/>
                    <a:gd name="T1" fmla="*/ 286 h 467"/>
                    <a:gd name="T2" fmla="*/ 598 w 623"/>
                    <a:gd name="T3" fmla="*/ 381 h 467"/>
                    <a:gd name="T4" fmla="*/ 601 w 623"/>
                    <a:gd name="T5" fmla="*/ 298 h 467"/>
                    <a:gd name="T6" fmla="*/ 314 w 623"/>
                    <a:gd name="T7" fmla="*/ 11 h 467"/>
                    <a:gd name="T8" fmla="*/ 276 w 623"/>
                    <a:gd name="T9" fmla="*/ 11 h 467"/>
                    <a:gd name="T10" fmla="*/ 0 w 623"/>
                    <a:gd name="T11" fmla="*/ 286 h 467"/>
                  </a:gdLst>
                  <a:ahLst/>
                  <a:cxnLst>
                    <a:cxn ang="0">
                      <a:pos x="T0" y="T1"/>
                    </a:cxn>
                    <a:cxn ang="0">
                      <a:pos x="T2" y="T3"/>
                    </a:cxn>
                    <a:cxn ang="0">
                      <a:pos x="T4" y="T5"/>
                    </a:cxn>
                    <a:cxn ang="0">
                      <a:pos x="T6" y="T7"/>
                    </a:cxn>
                    <a:cxn ang="0">
                      <a:pos x="T8" y="T9"/>
                    </a:cxn>
                    <a:cxn ang="0">
                      <a:pos x="T10" y="T11"/>
                    </a:cxn>
                  </a:cxnLst>
                  <a:rect l="0" t="0" r="r" b="b"/>
                  <a:pathLst>
                    <a:path w="623" h="467">
                      <a:moveTo>
                        <a:pt x="0" y="286"/>
                      </a:moveTo>
                      <a:cubicBezTo>
                        <a:pt x="135" y="210"/>
                        <a:pt x="508" y="467"/>
                        <a:pt x="598" y="381"/>
                      </a:cubicBezTo>
                      <a:cubicBezTo>
                        <a:pt x="622" y="358"/>
                        <a:pt x="623" y="320"/>
                        <a:pt x="601" y="298"/>
                      </a:cubicBezTo>
                      <a:cubicBezTo>
                        <a:pt x="314" y="11"/>
                        <a:pt x="314" y="11"/>
                        <a:pt x="314" y="11"/>
                      </a:cubicBezTo>
                      <a:cubicBezTo>
                        <a:pt x="303" y="0"/>
                        <a:pt x="286" y="0"/>
                        <a:pt x="276" y="11"/>
                      </a:cubicBezTo>
                      <a:lnTo>
                        <a:pt x="0" y="286"/>
                      </a:lnTo>
                      <a:close/>
                    </a:path>
                  </a:pathLst>
                </a:custGeom>
                <a:solidFill>
                  <a:srgbClr val="262626"/>
                </a:solidFill>
                <a:ln>
                  <a:noFill/>
                </a:ln>
              </p:spPr>
              <p:txBody>
                <a:bodyPr vert="horz" wrap="square" lIns="91440" tIns="45720" rIns="91440" bIns="45720" numCol="1" anchor="t" anchorCtr="0" compatLnSpc="1">
                  <a:normAutofit/>
                </a:bodyPr>
                <a:lstStyle/>
                <a:p>
                  <a:endParaRPr lang="en-US">
                    <a:latin typeface="微软雅黑" panose="020B0503020204020204" pitchFamily="34" charset="-122"/>
                    <a:ea typeface="微软雅黑" panose="020B0503020204020204" pitchFamily="34" charset="-122"/>
                  </a:endParaRPr>
                </a:p>
              </p:txBody>
            </p:sp>
            <p:sp>
              <p:nvSpPr>
                <p:cNvPr id="34" name="íśḻîďe"/>
                <p:cNvSpPr/>
                <p:nvPr/>
              </p:nvSpPr>
              <p:spPr bwMode="auto">
                <a:xfrm>
                  <a:off x="5314247" y="2127250"/>
                  <a:ext cx="1465699" cy="1121928"/>
                </a:xfrm>
                <a:custGeom>
                  <a:avLst/>
                  <a:gdLst>
                    <a:gd name="T0" fmla="*/ 623 w 623"/>
                    <a:gd name="T1" fmla="*/ 286 h 477"/>
                    <a:gd name="T2" fmla="*/ 25 w 623"/>
                    <a:gd name="T3" fmla="*/ 381 h 477"/>
                    <a:gd name="T4" fmla="*/ 22 w 623"/>
                    <a:gd name="T5" fmla="*/ 298 h 477"/>
                    <a:gd name="T6" fmla="*/ 309 w 623"/>
                    <a:gd name="T7" fmla="*/ 11 h 477"/>
                    <a:gd name="T8" fmla="*/ 348 w 623"/>
                    <a:gd name="T9" fmla="*/ 11 h 477"/>
                    <a:gd name="T10" fmla="*/ 623 w 623"/>
                    <a:gd name="T11" fmla="*/ 286 h 477"/>
                  </a:gdLst>
                  <a:ahLst/>
                  <a:cxnLst>
                    <a:cxn ang="0">
                      <a:pos x="T0" y="T1"/>
                    </a:cxn>
                    <a:cxn ang="0">
                      <a:pos x="T2" y="T3"/>
                    </a:cxn>
                    <a:cxn ang="0">
                      <a:pos x="T4" y="T5"/>
                    </a:cxn>
                    <a:cxn ang="0">
                      <a:pos x="T6" y="T7"/>
                    </a:cxn>
                    <a:cxn ang="0">
                      <a:pos x="T8" y="T9"/>
                    </a:cxn>
                    <a:cxn ang="0">
                      <a:pos x="T10" y="T11"/>
                    </a:cxn>
                  </a:cxnLst>
                  <a:rect l="0" t="0" r="r" b="b"/>
                  <a:pathLst>
                    <a:path w="623" h="477">
                      <a:moveTo>
                        <a:pt x="623" y="286"/>
                      </a:moveTo>
                      <a:cubicBezTo>
                        <a:pt x="488" y="210"/>
                        <a:pt x="120" y="477"/>
                        <a:pt x="25" y="381"/>
                      </a:cubicBezTo>
                      <a:cubicBezTo>
                        <a:pt x="2" y="357"/>
                        <a:pt x="0" y="320"/>
                        <a:pt x="22" y="298"/>
                      </a:cubicBezTo>
                      <a:cubicBezTo>
                        <a:pt x="94" y="226"/>
                        <a:pt x="309" y="11"/>
                        <a:pt x="309" y="11"/>
                      </a:cubicBezTo>
                      <a:cubicBezTo>
                        <a:pt x="320" y="0"/>
                        <a:pt x="337" y="0"/>
                        <a:pt x="348" y="11"/>
                      </a:cubicBezTo>
                      <a:lnTo>
                        <a:pt x="623" y="286"/>
                      </a:lnTo>
                      <a:close/>
                    </a:path>
                  </a:pathLst>
                </a:cu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rot="5400000" flipH="1">
                <a:off x="4426608" y="3173197"/>
                <a:ext cx="1546247" cy="1121928"/>
                <a:chOff x="5314247" y="2127250"/>
                <a:chExt cx="1546247" cy="1121928"/>
              </a:xfrm>
            </p:grpSpPr>
            <p:sp>
              <p:nvSpPr>
                <p:cNvPr id="31" name="îṧľíḓe"/>
                <p:cNvSpPr/>
                <p:nvPr/>
              </p:nvSpPr>
              <p:spPr bwMode="auto">
                <a:xfrm>
                  <a:off x="5394795" y="2127250"/>
                  <a:ext cx="1465699" cy="1097476"/>
                </a:xfrm>
                <a:custGeom>
                  <a:avLst/>
                  <a:gdLst>
                    <a:gd name="T0" fmla="*/ 0 w 623"/>
                    <a:gd name="T1" fmla="*/ 286 h 467"/>
                    <a:gd name="T2" fmla="*/ 598 w 623"/>
                    <a:gd name="T3" fmla="*/ 381 h 467"/>
                    <a:gd name="T4" fmla="*/ 601 w 623"/>
                    <a:gd name="T5" fmla="*/ 298 h 467"/>
                    <a:gd name="T6" fmla="*/ 314 w 623"/>
                    <a:gd name="T7" fmla="*/ 11 h 467"/>
                    <a:gd name="T8" fmla="*/ 276 w 623"/>
                    <a:gd name="T9" fmla="*/ 11 h 467"/>
                    <a:gd name="T10" fmla="*/ 0 w 623"/>
                    <a:gd name="T11" fmla="*/ 286 h 467"/>
                  </a:gdLst>
                  <a:ahLst/>
                  <a:cxnLst>
                    <a:cxn ang="0">
                      <a:pos x="T0" y="T1"/>
                    </a:cxn>
                    <a:cxn ang="0">
                      <a:pos x="T2" y="T3"/>
                    </a:cxn>
                    <a:cxn ang="0">
                      <a:pos x="T4" y="T5"/>
                    </a:cxn>
                    <a:cxn ang="0">
                      <a:pos x="T6" y="T7"/>
                    </a:cxn>
                    <a:cxn ang="0">
                      <a:pos x="T8" y="T9"/>
                    </a:cxn>
                    <a:cxn ang="0">
                      <a:pos x="T10" y="T11"/>
                    </a:cxn>
                  </a:cxnLst>
                  <a:rect l="0" t="0" r="r" b="b"/>
                  <a:pathLst>
                    <a:path w="623" h="467">
                      <a:moveTo>
                        <a:pt x="0" y="286"/>
                      </a:moveTo>
                      <a:cubicBezTo>
                        <a:pt x="135" y="210"/>
                        <a:pt x="508" y="467"/>
                        <a:pt x="598" y="381"/>
                      </a:cubicBezTo>
                      <a:cubicBezTo>
                        <a:pt x="622" y="358"/>
                        <a:pt x="623" y="320"/>
                        <a:pt x="601" y="298"/>
                      </a:cubicBezTo>
                      <a:cubicBezTo>
                        <a:pt x="314" y="11"/>
                        <a:pt x="314" y="11"/>
                        <a:pt x="314" y="11"/>
                      </a:cubicBezTo>
                      <a:cubicBezTo>
                        <a:pt x="303" y="0"/>
                        <a:pt x="286" y="0"/>
                        <a:pt x="276" y="11"/>
                      </a:cubicBezTo>
                      <a:lnTo>
                        <a:pt x="0" y="286"/>
                      </a:lnTo>
                      <a:close/>
                    </a:path>
                  </a:pathLst>
                </a:custGeom>
                <a:solidFill>
                  <a:srgbClr val="262626"/>
                </a:solidFill>
                <a:ln>
                  <a:noFill/>
                </a:ln>
              </p:spPr>
              <p:txBody>
                <a:bodyPr vert="horz" wrap="square" lIns="91440" tIns="45720" rIns="91440" bIns="45720" numCol="1" anchor="t" anchorCtr="0" compatLnSpc="1">
                  <a:normAutofit/>
                </a:bodyPr>
                <a:lstStyle/>
                <a:p>
                  <a:endParaRPr lang="en-US">
                    <a:latin typeface="微软雅黑" panose="020B0503020204020204" pitchFamily="34" charset="-122"/>
                    <a:ea typeface="微软雅黑" panose="020B0503020204020204" pitchFamily="34" charset="-122"/>
                  </a:endParaRPr>
                </a:p>
              </p:txBody>
            </p:sp>
            <p:sp>
              <p:nvSpPr>
                <p:cNvPr id="32" name="íśḻîďe"/>
                <p:cNvSpPr/>
                <p:nvPr/>
              </p:nvSpPr>
              <p:spPr bwMode="auto">
                <a:xfrm>
                  <a:off x="5314247" y="2127250"/>
                  <a:ext cx="1465699" cy="1121928"/>
                </a:xfrm>
                <a:custGeom>
                  <a:avLst/>
                  <a:gdLst>
                    <a:gd name="T0" fmla="*/ 623 w 623"/>
                    <a:gd name="T1" fmla="*/ 286 h 477"/>
                    <a:gd name="T2" fmla="*/ 25 w 623"/>
                    <a:gd name="T3" fmla="*/ 381 h 477"/>
                    <a:gd name="T4" fmla="*/ 22 w 623"/>
                    <a:gd name="T5" fmla="*/ 298 h 477"/>
                    <a:gd name="T6" fmla="*/ 309 w 623"/>
                    <a:gd name="T7" fmla="*/ 11 h 477"/>
                    <a:gd name="T8" fmla="*/ 348 w 623"/>
                    <a:gd name="T9" fmla="*/ 11 h 477"/>
                    <a:gd name="T10" fmla="*/ 623 w 623"/>
                    <a:gd name="T11" fmla="*/ 286 h 477"/>
                  </a:gdLst>
                  <a:ahLst/>
                  <a:cxnLst>
                    <a:cxn ang="0">
                      <a:pos x="T0" y="T1"/>
                    </a:cxn>
                    <a:cxn ang="0">
                      <a:pos x="T2" y="T3"/>
                    </a:cxn>
                    <a:cxn ang="0">
                      <a:pos x="T4" y="T5"/>
                    </a:cxn>
                    <a:cxn ang="0">
                      <a:pos x="T6" y="T7"/>
                    </a:cxn>
                    <a:cxn ang="0">
                      <a:pos x="T8" y="T9"/>
                    </a:cxn>
                    <a:cxn ang="0">
                      <a:pos x="T10" y="T11"/>
                    </a:cxn>
                  </a:cxnLst>
                  <a:rect l="0" t="0" r="r" b="b"/>
                  <a:pathLst>
                    <a:path w="623" h="477">
                      <a:moveTo>
                        <a:pt x="623" y="286"/>
                      </a:moveTo>
                      <a:cubicBezTo>
                        <a:pt x="488" y="210"/>
                        <a:pt x="120" y="477"/>
                        <a:pt x="25" y="381"/>
                      </a:cubicBezTo>
                      <a:cubicBezTo>
                        <a:pt x="2" y="357"/>
                        <a:pt x="0" y="320"/>
                        <a:pt x="22" y="298"/>
                      </a:cubicBezTo>
                      <a:cubicBezTo>
                        <a:pt x="94" y="226"/>
                        <a:pt x="309" y="11"/>
                        <a:pt x="309" y="11"/>
                      </a:cubicBezTo>
                      <a:cubicBezTo>
                        <a:pt x="320" y="0"/>
                        <a:pt x="337" y="0"/>
                        <a:pt x="348" y="11"/>
                      </a:cubicBezTo>
                      <a:lnTo>
                        <a:pt x="623" y="286"/>
                      </a:lnTo>
                      <a:close/>
                    </a:path>
                  </a:pathLst>
                </a:cu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grpSp>
        </p:grpSp>
        <p:sp>
          <p:nvSpPr>
            <p:cNvPr id="23" name="Oval 69"/>
            <p:cNvSpPr/>
            <p:nvPr/>
          </p:nvSpPr>
          <p:spPr>
            <a:xfrm>
              <a:off x="5919162" y="2712583"/>
              <a:ext cx="353676" cy="353056"/>
            </a:xfrm>
            <a:custGeom>
              <a:avLst/>
              <a:gdLst>
                <a:gd name="connsiteX0" fmla="*/ 384436 w 604110"/>
                <a:gd name="connsiteY0" fmla="*/ 301482 h 603052"/>
                <a:gd name="connsiteX1" fmla="*/ 403795 w 604110"/>
                <a:gd name="connsiteY1" fmla="*/ 309604 h 603052"/>
                <a:gd name="connsiteX2" fmla="*/ 403795 w 604110"/>
                <a:gd name="connsiteY2" fmla="*/ 348261 h 603052"/>
                <a:gd name="connsiteX3" fmla="*/ 293954 w 604110"/>
                <a:gd name="connsiteY3" fmla="*/ 457926 h 603052"/>
                <a:gd name="connsiteX4" fmla="*/ 274595 w 604110"/>
                <a:gd name="connsiteY4" fmla="*/ 466014 h 603052"/>
                <a:gd name="connsiteX5" fmla="*/ 255235 w 604110"/>
                <a:gd name="connsiteY5" fmla="*/ 457926 h 603052"/>
                <a:gd name="connsiteX6" fmla="*/ 200315 w 604110"/>
                <a:gd name="connsiteY6" fmla="*/ 403094 h 603052"/>
                <a:gd name="connsiteX7" fmla="*/ 200315 w 604110"/>
                <a:gd name="connsiteY7" fmla="*/ 364437 h 603052"/>
                <a:gd name="connsiteX8" fmla="*/ 239034 w 604110"/>
                <a:gd name="connsiteY8" fmla="*/ 364437 h 603052"/>
                <a:gd name="connsiteX9" fmla="*/ 274595 w 604110"/>
                <a:gd name="connsiteY9" fmla="*/ 399804 h 603052"/>
                <a:gd name="connsiteX10" fmla="*/ 365076 w 604110"/>
                <a:gd name="connsiteY10" fmla="*/ 309604 h 603052"/>
                <a:gd name="connsiteX11" fmla="*/ 384436 w 604110"/>
                <a:gd name="connsiteY11" fmla="*/ 301482 h 603052"/>
                <a:gd name="connsiteX12" fmla="*/ 54919 w 604110"/>
                <a:gd name="connsiteY12" fmla="*/ 219291 h 603052"/>
                <a:gd name="connsiteX13" fmla="*/ 54919 w 604110"/>
                <a:gd name="connsiteY13" fmla="*/ 548229 h 603052"/>
                <a:gd name="connsiteX14" fmla="*/ 549191 w 604110"/>
                <a:gd name="connsiteY14" fmla="*/ 548229 h 603052"/>
                <a:gd name="connsiteX15" fmla="*/ 549191 w 604110"/>
                <a:gd name="connsiteY15" fmla="*/ 219291 h 603052"/>
                <a:gd name="connsiteX16" fmla="*/ 54919 w 604110"/>
                <a:gd name="connsiteY16" fmla="*/ 109646 h 603052"/>
                <a:gd name="connsiteX17" fmla="*/ 54919 w 604110"/>
                <a:gd name="connsiteY17" fmla="*/ 164468 h 603052"/>
                <a:gd name="connsiteX18" fmla="*/ 549191 w 604110"/>
                <a:gd name="connsiteY18" fmla="*/ 164468 h 603052"/>
                <a:gd name="connsiteX19" fmla="*/ 549191 w 604110"/>
                <a:gd name="connsiteY19" fmla="*/ 109646 h 603052"/>
                <a:gd name="connsiteX20" fmla="*/ 210477 w 604110"/>
                <a:gd name="connsiteY20" fmla="*/ 0 h 603052"/>
                <a:gd name="connsiteX21" fmla="*/ 237937 w 604110"/>
                <a:gd name="connsiteY21" fmla="*/ 27411 h 603052"/>
                <a:gd name="connsiteX22" fmla="*/ 237937 w 604110"/>
                <a:gd name="connsiteY22" fmla="*/ 54823 h 603052"/>
                <a:gd name="connsiteX23" fmla="*/ 366173 w 604110"/>
                <a:gd name="connsiteY23" fmla="*/ 54823 h 603052"/>
                <a:gd name="connsiteX24" fmla="*/ 366173 w 604110"/>
                <a:gd name="connsiteY24" fmla="*/ 27411 h 603052"/>
                <a:gd name="connsiteX25" fmla="*/ 393633 w 604110"/>
                <a:gd name="connsiteY25" fmla="*/ 0 h 603052"/>
                <a:gd name="connsiteX26" fmla="*/ 421092 w 604110"/>
                <a:gd name="connsiteY26" fmla="*/ 27411 h 603052"/>
                <a:gd name="connsiteX27" fmla="*/ 421092 w 604110"/>
                <a:gd name="connsiteY27" fmla="*/ 54823 h 603052"/>
                <a:gd name="connsiteX28" fmla="*/ 576650 w 604110"/>
                <a:gd name="connsiteY28" fmla="*/ 54823 h 603052"/>
                <a:gd name="connsiteX29" fmla="*/ 604110 w 604110"/>
                <a:gd name="connsiteY29" fmla="*/ 82234 h 603052"/>
                <a:gd name="connsiteX30" fmla="*/ 604110 w 604110"/>
                <a:gd name="connsiteY30" fmla="*/ 575641 h 603052"/>
                <a:gd name="connsiteX31" fmla="*/ 576650 w 604110"/>
                <a:gd name="connsiteY31" fmla="*/ 603052 h 603052"/>
                <a:gd name="connsiteX32" fmla="*/ 27460 w 604110"/>
                <a:gd name="connsiteY32" fmla="*/ 603052 h 603052"/>
                <a:gd name="connsiteX33" fmla="*/ 0 w 604110"/>
                <a:gd name="connsiteY33" fmla="*/ 575641 h 603052"/>
                <a:gd name="connsiteX34" fmla="*/ 0 w 604110"/>
                <a:gd name="connsiteY34" fmla="*/ 82234 h 603052"/>
                <a:gd name="connsiteX35" fmla="*/ 27460 w 604110"/>
                <a:gd name="connsiteY35" fmla="*/ 54823 h 603052"/>
                <a:gd name="connsiteX36" fmla="*/ 183018 w 604110"/>
                <a:gd name="connsiteY36" fmla="*/ 54823 h 603052"/>
                <a:gd name="connsiteX37" fmla="*/ 183018 w 604110"/>
                <a:gd name="connsiteY37" fmla="*/ 27411 h 603052"/>
                <a:gd name="connsiteX38" fmla="*/ 210477 w 604110"/>
                <a:gd name="connsiteY38" fmla="*/ 0 h 60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4110" h="603052">
                  <a:moveTo>
                    <a:pt x="384436" y="301482"/>
                  </a:moveTo>
                  <a:cubicBezTo>
                    <a:pt x="391438" y="301482"/>
                    <a:pt x="398440" y="304189"/>
                    <a:pt x="403795" y="309604"/>
                  </a:cubicBezTo>
                  <a:cubicBezTo>
                    <a:pt x="414642" y="320296"/>
                    <a:pt x="414642" y="337568"/>
                    <a:pt x="403795" y="348261"/>
                  </a:cubicBezTo>
                  <a:lnTo>
                    <a:pt x="293954" y="457926"/>
                  </a:lnTo>
                  <a:cubicBezTo>
                    <a:pt x="288599" y="463273"/>
                    <a:pt x="281597" y="466014"/>
                    <a:pt x="274595" y="466014"/>
                  </a:cubicBezTo>
                  <a:cubicBezTo>
                    <a:pt x="267592" y="466014"/>
                    <a:pt x="260590" y="463273"/>
                    <a:pt x="255235" y="457926"/>
                  </a:cubicBezTo>
                  <a:lnTo>
                    <a:pt x="200315" y="403094"/>
                  </a:lnTo>
                  <a:cubicBezTo>
                    <a:pt x="189468" y="392401"/>
                    <a:pt x="189468" y="375129"/>
                    <a:pt x="200315" y="364437"/>
                  </a:cubicBezTo>
                  <a:cubicBezTo>
                    <a:pt x="211024" y="353607"/>
                    <a:pt x="228324" y="353607"/>
                    <a:pt x="239034" y="364437"/>
                  </a:cubicBezTo>
                  <a:lnTo>
                    <a:pt x="274595" y="399804"/>
                  </a:lnTo>
                  <a:lnTo>
                    <a:pt x="365076" y="309604"/>
                  </a:lnTo>
                  <a:cubicBezTo>
                    <a:pt x="370431" y="304189"/>
                    <a:pt x="377434" y="301482"/>
                    <a:pt x="384436" y="301482"/>
                  </a:cubicBezTo>
                  <a:close/>
                  <a:moveTo>
                    <a:pt x="54919" y="219291"/>
                  </a:moveTo>
                  <a:lnTo>
                    <a:pt x="54919" y="548229"/>
                  </a:lnTo>
                  <a:lnTo>
                    <a:pt x="549191" y="548229"/>
                  </a:lnTo>
                  <a:lnTo>
                    <a:pt x="549191" y="219291"/>
                  </a:lnTo>
                  <a:close/>
                  <a:moveTo>
                    <a:pt x="54919" y="109646"/>
                  </a:moveTo>
                  <a:lnTo>
                    <a:pt x="54919" y="164468"/>
                  </a:lnTo>
                  <a:lnTo>
                    <a:pt x="549191" y="164468"/>
                  </a:lnTo>
                  <a:lnTo>
                    <a:pt x="549191" y="109646"/>
                  </a:lnTo>
                  <a:close/>
                  <a:moveTo>
                    <a:pt x="210477" y="0"/>
                  </a:moveTo>
                  <a:cubicBezTo>
                    <a:pt x="225717" y="0"/>
                    <a:pt x="237937" y="12335"/>
                    <a:pt x="237937" y="27411"/>
                  </a:cubicBezTo>
                  <a:lnTo>
                    <a:pt x="237937" y="54823"/>
                  </a:lnTo>
                  <a:lnTo>
                    <a:pt x="366173" y="54823"/>
                  </a:lnTo>
                  <a:lnTo>
                    <a:pt x="366173" y="27411"/>
                  </a:lnTo>
                  <a:cubicBezTo>
                    <a:pt x="366173" y="12335"/>
                    <a:pt x="378393" y="0"/>
                    <a:pt x="393633" y="0"/>
                  </a:cubicBezTo>
                  <a:cubicBezTo>
                    <a:pt x="408735" y="0"/>
                    <a:pt x="421092" y="12335"/>
                    <a:pt x="421092" y="27411"/>
                  </a:cubicBezTo>
                  <a:lnTo>
                    <a:pt x="421092" y="54823"/>
                  </a:lnTo>
                  <a:lnTo>
                    <a:pt x="576650" y="54823"/>
                  </a:lnTo>
                  <a:cubicBezTo>
                    <a:pt x="591753" y="54823"/>
                    <a:pt x="604110" y="67158"/>
                    <a:pt x="604110" y="82234"/>
                  </a:cubicBezTo>
                  <a:lnTo>
                    <a:pt x="604110" y="575641"/>
                  </a:lnTo>
                  <a:cubicBezTo>
                    <a:pt x="604110" y="590717"/>
                    <a:pt x="591753" y="603052"/>
                    <a:pt x="576650" y="603052"/>
                  </a:cubicBezTo>
                  <a:lnTo>
                    <a:pt x="27460" y="603052"/>
                  </a:lnTo>
                  <a:cubicBezTo>
                    <a:pt x="12357" y="603052"/>
                    <a:pt x="0" y="590717"/>
                    <a:pt x="0" y="575641"/>
                  </a:cubicBezTo>
                  <a:lnTo>
                    <a:pt x="0" y="82234"/>
                  </a:lnTo>
                  <a:cubicBezTo>
                    <a:pt x="0" y="67158"/>
                    <a:pt x="12357" y="54823"/>
                    <a:pt x="27460" y="54823"/>
                  </a:cubicBezTo>
                  <a:lnTo>
                    <a:pt x="183018" y="54823"/>
                  </a:lnTo>
                  <a:lnTo>
                    <a:pt x="183018" y="27411"/>
                  </a:lnTo>
                  <a:cubicBezTo>
                    <a:pt x="183018" y="12335"/>
                    <a:pt x="195375" y="0"/>
                    <a:pt x="2104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4" name="Oval 70"/>
            <p:cNvSpPr/>
            <p:nvPr/>
          </p:nvSpPr>
          <p:spPr>
            <a:xfrm>
              <a:off x="5919162" y="4549964"/>
              <a:ext cx="353676" cy="353142"/>
            </a:xfrm>
            <a:custGeom>
              <a:avLst/>
              <a:gdLst>
                <a:gd name="connsiteX0" fmla="*/ 441411 w 607991"/>
                <a:gd name="connsiteY0" fmla="*/ 360307 h 607074"/>
                <a:gd name="connsiteX1" fmla="*/ 452934 w 607991"/>
                <a:gd name="connsiteY1" fmla="*/ 364526 h 607074"/>
                <a:gd name="connsiteX2" fmla="*/ 592738 w 607991"/>
                <a:gd name="connsiteY2" fmla="*/ 482962 h 607074"/>
                <a:gd name="connsiteX3" fmla="*/ 607947 w 607991"/>
                <a:gd name="connsiteY3" fmla="*/ 513108 h 607074"/>
                <a:gd name="connsiteX4" fmla="*/ 595580 w 607991"/>
                <a:gd name="connsiteY4" fmla="*/ 544481 h 607074"/>
                <a:gd name="connsiteX5" fmla="*/ 545343 w 607991"/>
                <a:gd name="connsiteY5" fmla="*/ 594571 h 607074"/>
                <a:gd name="connsiteX6" fmla="*/ 515769 w 607991"/>
                <a:gd name="connsiteY6" fmla="*/ 607074 h 607074"/>
                <a:gd name="connsiteX7" fmla="*/ 483814 w 607991"/>
                <a:gd name="connsiteY7" fmla="*/ 591886 h 607074"/>
                <a:gd name="connsiteX8" fmla="*/ 365134 w 607991"/>
                <a:gd name="connsiteY8" fmla="*/ 452126 h 607074"/>
                <a:gd name="connsiteX9" fmla="*/ 361063 w 607991"/>
                <a:gd name="connsiteY9" fmla="*/ 438395 h 607074"/>
                <a:gd name="connsiteX10" fmla="*/ 368667 w 607991"/>
                <a:gd name="connsiteY10" fmla="*/ 425969 h 607074"/>
                <a:gd name="connsiteX11" fmla="*/ 426663 w 607991"/>
                <a:gd name="connsiteY11" fmla="*/ 368055 h 607074"/>
                <a:gd name="connsiteX12" fmla="*/ 441411 w 607991"/>
                <a:gd name="connsiteY12" fmla="*/ 360307 h 607074"/>
                <a:gd name="connsiteX13" fmla="*/ 222140 w 607991"/>
                <a:gd name="connsiteY13" fmla="*/ 93076 h 607074"/>
                <a:gd name="connsiteX14" fmla="*/ 253470 w 607991"/>
                <a:gd name="connsiteY14" fmla="*/ 124379 h 607074"/>
                <a:gd name="connsiteX15" fmla="*/ 222140 w 607991"/>
                <a:gd name="connsiteY15" fmla="*/ 155681 h 607074"/>
                <a:gd name="connsiteX16" fmla="*/ 155947 w 607991"/>
                <a:gd name="connsiteY16" fmla="*/ 221816 h 607074"/>
                <a:gd name="connsiteX17" fmla="*/ 124617 w 607991"/>
                <a:gd name="connsiteY17" fmla="*/ 253118 h 607074"/>
                <a:gd name="connsiteX18" fmla="*/ 93287 w 607991"/>
                <a:gd name="connsiteY18" fmla="*/ 221816 h 607074"/>
                <a:gd name="connsiteX19" fmla="*/ 222140 w 607991"/>
                <a:gd name="connsiteY19" fmla="*/ 93076 h 607074"/>
                <a:gd name="connsiteX20" fmla="*/ 222143 w 607991"/>
                <a:gd name="connsiteY20" fmla="*/ 71859 h 607074"/>
                <a:gd name="connsiteX21" fmla="*/ 71974 w 607991"/>
                <a:gd name="connsiteY21" fmla="*/ 221790 h 607074"/>
                <a:gd name="connsiteX22" fmla="*/ 222143 w 607991"/>
                <a:gd name="connsiteY22" fmla="*/ 371644 h 607074"/>
                <a:gd name="connsiteX23" fmla="*/ 328222 w 607991"/>
                <a:gd name="connsiteY23" fmla="*/ 327700 h 607074"/>
                <a:gd name="connsiteX24" fmla="*/ 372235 w 607991"/>
                <a:gd name="connsiteY24" fmla="*/ 221790 h 607074"/>
                <a:gd name="connsiteX25" fmla="*/ 222143 w 607991"/>
                <a:gd name="connsiteY25" fmla="*/ 71859 h 607074"/>
                <a:gd name="connsiteX26" fmla="*/ 222143 w 607991"/>
                <a:gd name="connsiteY26" fmla="*/ 0 h 607074"/>
                <a:gd name="connsiteX27" fmla="*/ 444209 w 607991"/>
                <a:gd name="connsiteY27" fmla="*/ 221790 h 607074"/>
                <a:gd name="connsiteX28" fmla="*/ 379148 w 607991"/>
                <a:gd name="connsiteY28" fmla="*/ 378546 h 607074"/>
                <a:gd name="connsiteX29" fmla="*/ 222143 w 607991"/>
                <a:gd name="connsiteY29" fmla="*/ 443503 h 607074"/>
                <a:gd name="connsiteX30" fmla="*/ 0 w 607991"/>
                <a:gd name="connsiteY30" fmla="*/ 221790 h 607074"/>
                <a:gd name="connsiteX31" fmla="*/ 222143 w 607991"/>
                <a:gd name="connsiteY31" fmla="*/ 0 h 60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991" h="607074">
                  <a:moveTo>
                    <a:pt x="441411" y="360307"/>
                  </a:moveTo>
                  <a:cubicBezTo>
                    <a:pt x="445559" y="360307"/>
                    <a:pt x="449631" y="361765"/>
                    <a:pt x="452934" y="364526"/>
                  </a:cubicBezTo>
                  <a:lnTo>
                    <a:pt x="592738" y="482962"/>
                  </a:lnTo>
                  <a:cubicBezTo>
                    <a:pt x="602032" y="490709"/>
                    <a:pt x="607410" y="501448"/>
                    <a:pt x="607947" y="513108"/>
                  </a:cubicBezTo>
                  <a:cubicBezTo>
                    <a:pt x="608485" y="524844"/>
                    <a:pt x="604107" y="535967"/>
                    <a:pt x="595580" y="544481"/>
                  </a:cubicBezTo>
                  <a:lnTo>
                    <a:pt x="545343" y="594571"/>
                  </a:lnTo>
                  <a:cubicBezTo>
                    <a:pt x="537354" y="602625"/>
                    <a:pt x="526830" y="607074"/>
                    <a:pt x="515769" y="607074"/>
                  </a:cubicBezTo>
                  <a:cubicBezTo>
                    <a:pt x="503555" y="607074"/>
                    <a:pt x="491879" y="601475"/>
                    <a:pt x="483814" y="591886"/>
                  </a:cubicBezTo>
                  <a:lnTo>
                    <a:pt x="365134" y="452126"/>
                  </a:lnTo>
                  <a:cubicBezTo>
                    <a:pt x="361831" y="448214"/>
                    <a:pt x="360448" y="443304"/>
                    <a:pt x="361063" y="438395"/>
                  </a:cubicBezTo>
                  <a:cubicBezTo>
                    <a:pt x="361677" y="433486"/>
                    <a:pt x="364519" y="428960"/>
                    <a:pt x="368667" y="425969"/>
                  </a:cubicBezTo>
                  <a:cubicBezTo>
                    <a:pt x="391251" y="410090"/>
                    <a:pt x="410762" y="390607"/>
                    <a:pt x="426663" y="368055"/>
                  </a:cubicBezTo>
                  <a:cubicBezTo>
                    <a:pt x="430120" y="363222"/>
                    <a:pt x="435650" y="360307"/>
                    <a:pt x="441411" y="360307"/>
                  </a:cubicBezTo>
                  <a:close/>
                  <a:moveTo>
                    <a:pt x="222140" y="93076"/>
                  </a:moveTo>
                  <a:cubicBezTo>
                    <a:pt x="239418" y="93076"/>
                    <a:pt x="253470" y="107040"/>
                    <a:pt x="253470" y="124379"/>
                  </a:cubicBezTo>
                  <a:cubicBezTo>
                    <a:pt x="253470" y="141641"/>
                    <a:pt x="239418" y="155681"/>
                    <a:pt x="222140" y="155681"/>
                  </a:cubicBezTo>
                  <a:cubicBezTo>
                    <a:pt x="185588" y="155681"/>
                    <a:pt x="155947" y="185296"/>
                    <a:pt x="155947" y="221816"/>
                  </a:cubicBezTo>
                  <a:cubicBezTo>
                    <a:pt x="155947" y="239078"/>
                    <a:pt x="141895" y="253118"/>
                    <a:pt x="124617" y="253118"/>
                  </a:cubicBezTo>
                  <a:cubicBezTo>
                    <a:pt x="107339" y="253118"/>
                    <a:pt x="93287" y="239078"/>
                    <a:pt x="93287" y="221816"/>
                  </a:cubicBezTo>
                  <a:cubicBezTo>
                    <a:pt x="93287" y="150771"/>
                    <a:pt x="151110" y="93076"/>
                    <a:pt x="222140" y="93076"/>
                  </a:cubicBezTo>
                  <a:close/>
                  <a:moveTo>
                    <a:pt x="222143" y="71859"/>
                  </a:moveTo>
                  <a:cubicBezTo>
                    <a:pt x="139339" y="71859"/>
                    <a:pt x="71974" y="139117"/>
                    <a:pt x="71974" y="221790"/>
                  </a:cubicBezTo>
                  <a:cubicBezTo>
                    <a:pt x="71974" y="304386"/>
                    <a:pt x="139339" y="371644"/>
                    <a:pt x="222143" y="371644"/>
                  </a:cubicBezTo>
                  <a:cubicBezTo>
                    <a:pt x="262162" y="371644"/>
                    <a:pt x="299801" y="356076"/>
                    <a:pt x="328222" y="327700"/>
                  </a:cubicBezTo>
                  <a:cubicBezTo>
                    <a:pt x="356642" y="299324"/>
                    <a:pt x="372235" y="261746"/>
                    <a:pt x="372235" y="221790"/>
                  </a:cubicBezTo>
                  <a:cubicBezTo>
                    <a:pt x="372235" y="139117"/>
                    <a:pt x="304870" y="71859"/>
                    <a:pt x="222143" y="71859"/>
                  </a:cubicBezTo>
                  <a:close/>
                  <a:moveTo>
                    <a:pt x="222143" y="0"/>
                  </a:moveTo>
                  <a:cubicBezTo>
                    <a:pt x="344583" y="0"/>
                    <a:pt x="444209" y="99468"/>
                    <a:pt x="444209" y="221790"/>
                  </a:cubicBezTo>
                  <a:cubicBezTo>
                    <a:pt x="444209" y="280995"/>
                    <a:pt x="421088" y="336673"/>
                    <a:pt x="379148" y="378546"/>
                  </a:cubicBezTo>
                  <a:cubicBezTo>
                    <a:pt x="337209" y="420419"/>
                    <a:pt x="281442" y="443503"/>
                    <a:pt x="222143" y="443503"/>
                  </a:cubicBezTo>
                  <a:cubicBezTo>
                    <a:pt x="99626" y="443503"/>
                    <a:pt x="0" y="344035"/>
                    <a:pt x="0" y="221790"/>
                  </a:cubicBezTo>
                  <a:cubicBezTo>
                    <a:pt x="0" y="99468"/>
                    <a:pt x="99626" y="0"/>
                    <a:pt x="2221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5" name="Oval 71"/>
            <p:cNvSpPr/>
            <p:nvPr/>
          </p:nvSpPr>
          <p:spPr>
            <a:xfrm>
              <a:off x="5033380" y="3716594"/>
              <a:ext cx="353676" cy="353164"/>
            </a:xfrm>
            <a:custGeom>
              <a:avLst/>
              <a:gdLst>
                <a:gd name="connsiteX0" fmla="*/ 96718 w 607590"/>
                <a:gd name="connsiteY0" fmla="*/ 353867 h 606712"/>
                <a:gd name="connsiteX1" fmla="*/ 56131 w 607590"/>
                <a:gd name="connsiteY1" fmla="*/ 556143 h 606712"/>
                <a:gd name="connsiteX2" fmla="*/ 551459 w 607590"/>
                <a:gd name="connsiteY2" fmla="*/ 556143 h 606712"/>
                <a:gd name="connsiteX3" fmla="*/ 510872 w 607590"/>
                <a:gd name="connsiteY3" fmla="*/ 353867 h 606712"/>
                <a:gd name="connsiteX4" fmla="*/ 401570 w 607590"/>
                <a:gd name="connsiteY4" fmla="*/ 353867 h 606712"/>
                <a:gd name="connsiteX5" fmla="*/ 388664 w 607590"/>
                <a:gd name="connsiteY5" fmla="*/ 375108 h 606712"/>
                <a:gd name="connsiteX6" fmla="*/ 372198 w 607590"/>
                <a:gd name="connsiteY6" fmla="*/ 403459 h 606712"/>
                <a:gd name="connsiteX7" fmla="*/ 366679 w 607590"/>
                <a:gd name="connsiteY7" fmla="*/ 413323 h 606712"/>
                <a:gd name="connsiteX8" fmla="*/ 348255 w 607590"/>
                <a:gd name="connsiteY8" fmla="*/ 447984 h 606712"/>
                <a:gd name="connsiteX9" fmla="*/ 326448 w 607590"/>
                <a:gd name="connsiteY9" fmla="*/ 491621 h 606712"/>
                <a:gd name="connsiteX10" fmla="*/ 303751 w 607590"/>
                <a:gd name="connsiteY10" fmla="*/ 505574 h 606712"/>
                <a:gd name="connsiteX11" fmla="*/ 281143 w 607590"/>
                <a:gd name="connsiteY11" fmla="*/ 491621 h 606712"/>
                <a:gd name="connsiteX12" fmla="*/ 270817 w 607590"/>
                <a:gd name="connsiteY12" fmla="*/ 471002 h 606712"/>
                <a:gd name="connsiteX13" fmla="*/ 253372 w 607590"/>
                <a:gd name="connsiteY13" fmla="*/ 436697 h 606712"/>
                <a:gd name="connsiteX14" fmla="*/ 208245 w 607590"/>
                <a:gd name="connsiteY14" fmla="*/ 354312 h 606712"/>
                <a:gd name="connsiteX15" fmla="*/ 208067 w 607590"/>
                <a:gd name="connsiteY15" fmla="*/ 353867 h 606712"/>
                <a:gd name="connsiteX16" fmla="*/ 303795 w 607590"/>
                <a:gd name="connsiteY16" fmla="*/ 151706 h 606712"/>
                <a:gd name="connsiteX17" fmla="*/ 329093 w 607590"/>
                <a:gd name="connsiteY17" fmla="*/ 176969 h 606712"/>
                <a:gd name="connsiteX18" fmla="*/ 303795 w 607590"/>
                <a:gd name="connsiteY18" fmla="*/ 202232 h 606712"/>
                <a:gd name="connsiteX19" fmla="*/ 278497 w 607590"/>
                <a:gd name="connsiteY19" fmla="*/ 176969 h 606712"/>
                <a:gd name="connsiteX20" fmla="*/ 303795 w 607590"/>
                <a:gd name="connsiteY20" fmla="*/ 151706 h 606712"/>
                <a:gd name="connsiteX21" fmla="*/ 303751 w 607590"/>
                <a:gd name="connsiteY21" fmla="*/ 101111 h 606712"/>
                <a:gd name="connsiteX22" fmla="*/ 227827 w 607590"/>
                <a:gd name="connsiteY22" fmla="*/ 176920 h 606712"/>
                <a:gd name="connsiteX23" fmla="*/ 303751 w 607590"/>
                <a:gd name="connsiteY23" fmla="*/ 252818 h 606712"/>
                <a:gd name="connsiteX24" fmla="*/ 379763 w 607590"/>
                <a:gd name="connsiteY24" fmla="*/ 176920 h 606712"/>
                <a:gd name="connsiteX25" fmla="*/ 303751 w 607590"/>
                <a:gd name="connsiteY25" fmla="*/ 101111 h 606712"/>
                <a:gd name="connsiteX26" fmla="*/ 320727 w 607590"/>
                <a:gd name="connsiteY26" fmla="*/ 812 h 606712"/>
                <a:gd name="connsiteX27" fmla="*/ 421775 w 607590"/>
                <a:gd name="connsiteY27" fmla="*/ 44854 h 606712"/>
                <a:gd name="connsiteX28" fmla="*/ 480965 w 607590"/>
                <a:gd name="connsiteY28" fmla="*/ 176920 h 606712"/>
                <a:gd name="connsiteX29" fmla="*/ 453729 w 607590"/>
                <a:gd name="connsiteY29" fmla="*/ 271215 h 606712"/>
                <a:gd name="connsiteX30" fmla="*/ 439221 w 607590"/>
                <a:gd name="connsiteY30" fmla="*/ 293878 h 606712"/>
                <a:gd name="connsiteX31" fmla="*/ 433257 w 607590"/>
                <a:gd name="connsiteY31" fmla="*/ 303387 h 606712"/>
                <a:gd name="connsiteX32" fmla="*/ 531611 w 607590"/>
                <a:gd name="connsiteY32" fmla="*/ 303387 h 606712"/>
                <a:gd name="connsiteX33" fmla="*/ 556444 w 607590"/>
                <a:gd name="connsiteY33" fmla="*/ 323650 h 606712"/>
                <a:gd name="connsiteX34" fmla="*/ 607089 w 607590"/>
                <a:gd name="connsiteY34" fmla="*/ 576495 h 606712"/>
                <a:gd name="connsiteX35" fmla="*/ 601838 w 607590"/>
                <a:gd name="connsiteY35" fmla="*/ 597469 h 606712"/>
                <a:gd name="connsiteX36" fmla="*/ 582256 w 607590"/>
                <a:gd name="connsiteY36" fmla="*/ 606712 h 606712"/>
                <a:gd name="connsiteX37" fmla="*/ 25245 w 607590"/>
                <a:gd name="connsiteY37" fmla="*/ 606712 h 606712"/>
                <a:gd name="connsiteX38" fmla="*/ 5752 w 607590"/>
                <a:gd name="connsiteY38" fmla="*/ 597469 h 606712"/>
                <a:gd name="connsiteX39" fmla="*/ 501 w 607590"/>
                <a:gd name="connsiteY39" fmla="*/ 576495 h 606712"/>
                <a:gd name="connsiteX40" fmla="*/ 51146 w 607590"/>
                <a:gd name="connsiteY40" fmla="*/ 323650 h 606712"/>
                <a:gd name="connsiteX41" fmla="*/ 75890 w 607590"/>
                <a:gd name="connsiteY41" fmla="*/ 303387 h 606712"/>
                <a:gd name="connsiteX42" fmla="*/ 175846 w 607590"/>
                <a:gd name="connsiteY42" fmla="*/ 303387 h 606712"/>
                <a:gd name="connsiteX43" fmla="*/ 160982 w 607590"/>
                <a:gd name="connsiteY43" fmla="*/ 281613 h 606712"/>
                <a:gd name="connsiteX44" fmla="*/ 128316 w 607590"/>
                <a:gd name="connsiteY44" fmla="*/ 151769 h 606712"/>
                <a:gd name="connsiteX45" fmla="*/ 283101 w 607590"/>
                <a:gd name="connsiteY45" fmla="*/ 1218 h 606712"/>
                <a:gd name="connsiteX46" fmla="*/ 320727 w 607590"/>
                <a:gd name="connsiteY46" fmla="*/ 812 h 60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7590" h="606712">
                  <a:moveTo>
                    <a:pt x="96718" y="353867"/>
                  </a:moveTo>
                  <a:lnTo>
                    <a:pt x="56131" y="556143"/>
                  </a:lnTo>
                  <a:lnTo>
                    <a:pt x="551459" y="556143"/>
                  </a:lnTo>
                  <a:lnTo>
                    <a:pt x="510872" y="353867"/>
                  </a:lnTo>
                  <a:lnTo>
                    <a:pt x="401570" y="353867"/>
                  </a:lnTo>
                  <a:cubicBezTo>
                    <a:pt x="397387" y="360710"/>
                    <a:pt x="393025" y="367820"/>
                    <a:pt x="388664" y="375108"/>
                  </a:cubicBezTo>
                  <a:cubicBezTo>
                    <a:pt x="383057" y="384528"/>
                    <a:pt x="377538" y="393949"/>
                    <a:pt x="372198" y="403459"/>
                  </a:cubicBezTo>
                  <a:cubicBezTo>
                    <a:pt x="370329" y="406747"/>
                    <a:pt x="368548" y="410035"/>
                    <a:pt x="366679" y="413323"/>
                  </a:cubicBezTo>
                  <a:cubicBezTo>
                    <a:pt x="360360" y="424788"/>
                    <a:pt x="354129" y="436342"/>
                    <a:pt x="348255" y="447984"/>
                  </a:cubicBezTo>
                  <a:lnTo>
                    <a:pt x="326448" y="491621"/>
                  </a:lnTo>
                  <a:cubicBezTo>
                    <a:pt x="322175" y="500153"/>
                    <a:pt x="313364" y="505574"/>
                    <a:pt x="303751" y="505574"/>
                  </a:cubicBezTo>
                  <a:cubicBezTo>
                    <a:pt x="294227" y="505574"/>
                    <a:pt x="285415" y="500153"/>
                    <a:pt x="281143" y="491621"/>
                  </a:cubicBezTo>
                  <a:lnTo>
                    <a:pt x="270817" y="471002"/>
                  </a:lnTo>
                  <a:cubicBezTo>
                    <a:pt x="265032" y="459449"/>
                    <a:pt x="259246" y="448162"/>
                    <a:pt x="253372" y="436697"/>
                  </a:cubicBezTo>
                  <a:cubicBezTo>
                    <a:pt x="239665" y="410035"/>
                    <a:pt x="224533" y="381862"/>
                    <a:pt x="208245" y="354312"/>
                  </a:cubicBezTo>
                  <a:cubicBezTo>
                    <a:pt x="208245" y="354223"/>
                    <a:pt x="208156" y="354045"/>
                    <a:pt x="208067" y="353867"/>
                  </a:cubicBezTo>
                  <a:close/>
                  <a:moveTo>
                    <a:pt x="303795" y="151706"/>
                  </a:moveTo>
                  <a:cubicBezTo>
                    <a:pt x="317767" y="151706"/>
                    <a:pt x="329093" y="163017"/>
                    <a:pt x="329093" y="176969"/>
                  </a:cubicBezTo>
                  <a:cubicBezTo>
                    <a:pt x="329093" y="190921"/>
                    <a:pt x="317767" y="202232"/>
                    <a:pt x="303795" y="202232"/>
                  </a:cubicBezTo>
                  <a:cubicBezTo>
                    <a:pt x="289823" y="202232"/>
                    <a:pt x="278497" y="190921"/>
                    <a:pt x="278497" y="176969"/>
                  </a:cubicBezTo>
                  <a:cubicBezTo>
                    <a:pt x="278497" y="163017"/>
                    <a:pt x="289823" y="151706"/>
                    <a:pt x="303795" y="151706"/>
                  </a:cubicBezTo>
                  <a:close/>
                  <a:moveTo>
                    <a:pt x="303751" y="101111"/>
                  </a:moveTo>
                  <a:cubicBezTo>
                    <a:pt x="261917" y="101111"/>
                    <a:pt x="227827" y="135150"/>
                    <a:pt x="227827" y="176920"/>
                  </a:cubicBezTo>
                  <a:cubicBezTo>
                    <a:pt x="227827" y="218780"/>
                    <a:pt x="261917" y="252818"/>
                    <a:pt x="303751" y="252818"/>
                  </a:cubicBezTo>
                  <a:cubicBezTo>
                    <a:pt x="345673" y="252818"/>
                    <a:pt x="379763" y="218780"/>
                    <a:pt x="379763" y="176920"/>
                  </a:cubicBezTo>
                  <a:cubicBezTo>
                    <a:pt x="379763" y="135150"/>
                    <a:pt x="345673" y="101111"/>
                    <a:pt x="303751" y="101111"/>
                  </a:cubicBezTo>
                  <a:close/>
                  <a:moveTo>
                    <a:pt x="320727" y="812"/>
                  </a:moveTo>
                  <a:cubicBezTo>
                    <a:pt x="357990" y="4395"/>
                    <a:pt x="393537" y="19725"/>
                    <a:pt x="421775" y="44854"/>
                  </a:cubicBezTo>
                  <a:cubicBezTo>
                    <a:pt x="459425" y="78448"/>
                    <a:pt x="480965" y="126618"/>
                    <a:pt x="480965" y="176920"/>
                  </a:cubicBezTo>
                  <a:cubicBezTo>
                    <a:pt x="480965" y="210426"/>
                    <a:pt x="471530" y="242953"/>
                    <a:pt x="453729" y="271215"/>
                  </a:cubicBezTo>
                  <a:lnTo>
                    <a:pt x="439221" y="293878"/>
                  </a:lnTo>
                  <a:cubicBezTo>
                    <a:pt x="437262" y="296988"/>
                    <a:pt x="435215" y="300188"/>
                    <a:pt x="433257" y="303387"/>
                  </a:cubicBezTo>
                  <a:lnTo>
                    <a:pt x="531611" y="303387"/>
                  </a:lnTo>
                  <a:cubicBezTo>
                    <a:pt x="543716" y="303387"/>
                    <a:pt x="554129" y="311830"/>
                    <a:pt x="556444" y="323650"/>
                  </a:cubicBezTo>
                  <a:lnTo>
                    <a:pt x="607089" y="576495"/>
                  </a:lnTo>
                  <a:cubicBezTo>
                    <a:pt x="608602" y="583872"/>
                    <a:pt x="606644" y="591604"/>
                    <a:pt x="601838" y="597469"/>
                  </a:cubicBezTo>
                  <a:cubicBezTo>
                    <a:pt x="597031" y="603246"/>
                    <a:pt x="589911" y="606712"/>
                    <a:pt x="582256" y="606712"/>
                  </a:cubicBezTo>
                  <a:lnTo>
                    <a:pt x="25245" y="606712"/>
                  </a:lnTo>
                  <a:cubicBezTo>
                    <a:pt x="17679" y="606712"/>
                    <a:pt x="10559" y="603246"/>
                    <a:pt x="5752" y="597469"/>
                  </a:cubicBezTo>
                  <a:cubicBezTo>
                    <a:pt x="946" y="591604"/>
                    <a:pt x="-1012" y="583872"/>
                    <a:pt x="501" y="576495"/>
                  </a:cubicBezTo>
                  <a:lnTo>
                    <a:pt x="51146" y="323650"/>
                  </a:lnTo>
                  <a:cubicBezTo>
                    <a:pt x="53460" y="311830"/>
                    <a:pt x="63874" y="303387"/>
                    <a:pt x="75890" y="303387"/>
                  </a:cubicBezTo>
                  <a:lnTo>
                    <a:pt x="175846" y="303387"/>
                  </a:lnTo>
                  <a:cubicBezTo>
                    <a:pt x="170951" y="296099"/>
                    <a:pt x="166233" y="288634"/>
                    <a:pt x="160982" y="281613"/>
                  </a:cubicBezTo>
                  <a:cubicBezTo>
                    <a:pt x="133478" y="244286"/>
                    <a:pt x="121907" y="198250"/>
                    <a:pt x="128316" y="151769"/>
                  </a:cubicBezTo>
                  <a:cubicBezTo>
                    <a:pt x="139175" y="73472"/>
                    <a:pt x="204329" y="10105"/>
                    <a:pt x="283101" y="1218"/>
                  </a:cubicBezTo>
                  <a:cubicBezTo>
                    <a:pt x="295695" y="-271"/>
                    <a:pt x="308307" y="-382"/>
                    <a:pt x="320727" y="81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6" name="Oval 72"/>
            <p:cNvSpPr/>
            <p:nvPr/>
          </p:nvSpPr>
          <p:spPr>
            <a:xfrm>
              <a:off x="6820647" y="3725061"/>
              <a:ext cx="353676" cy="33623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6580" h="576660">
                  <a:moveTo>
                    <a:pt x="106869" y="240249"/>
                  </a:moveTo>
                  <a:lnTo>
                    <a:pt x="106869" y="289844"/>
                  </a:lnTo>
                  <a:lnTo>
                    <a:pt x="266197" y="289844"/>
                  </a:lnTo>
                  <a:lnTo>
                    <a:pt x="266197" y="240249"/>
                  </a:lnTo>
                  <a:close/>
                  <a:moveTo>
                    <a:pt x="468421" y="233575"/>
                  </a:moveTo>
                  <a:cubicBezTo>
                    <a:pt x="451151" y="233575"/>
                    <a:pt x="437131" y="247573"/>
                    <a:pt x="437131" y="264815"/>
                  </a:cubicBezTo>
                  <a:cubicBezTo>
                    <a:pt x="437131" y="282150"/>
                    <a:pt x="451151" y="296148"/>
                    <a:pt x="468421" y="296148"/>
                  </a:cubicBezTo>
                  <a:cubicBezTo>
                    <a:pt x="485784" y="296148"/>
                    <a:pt x="499804" y="282150"/>
                    <a:pt x="499804" y="264815"/>
                  </a:cubicBezTo>
                  <a:cubicBezTo>
                    <a:pt x="499804" y="247573"/>
                    <a:pt x="485784" y="233575"/>
                    <a:pt x="468421" y="233575"/>
                  </a:cubicBezTo>
                  <a:close/>
                  <a:moveTo>
                    <a:pt x="96284" y="191303"/>
                  </a:moveTo>
                  <a:lnTo>
                    <a:pt x="510296" y="191303"/>
                  </a:lnTo>
                  <a:cubicBezTo>
                    <a:pt x="531001" y="191303"/>
                    <a:pt x="547807" y="208082"/>
                    <a:pt x="547343" y="228291"/>
                  </a:cubicBezTo>
                  <a:lnTo>
                    <a:pt x="547343" y="301339"/>
                  </a:lnTo>
                  <a:cubicBezTo>
                    <a:pt x="547343" y="321455"/>
                    <a:pt x="531001" y="338234"/>
                    <a:pt x="510296" y="338234"/>
                  </a:cubicBezTo>
                  <a:lnTo>
                    <a:pt x="314850" y="338234"/>
                  </a:lnTo>
                  <a:lnTo>
                    <a:pt x="314850" y="447899"/>
                  </a:lnTo>
                  <a:lnTo>
                    <a:pt x="314850" y="448362"/>
                  </a:lnTo>
                  <a:lnTo>
                    <a:pt x="367309" y="448362"/>
                  </a:lnTo>
                  <a:lnTo>
                    <a:pt x="367309" y="501295"/>
                  </a:lnTo>
                  <a:lnTo>
                    <a:pt x="367773" y="501295"/>
                  </a:lnTo>
                  <a:lnTo>
                    <a:pt x="595067" y="501295"/>
                  </a:lnTo>
                  <a:cubicBezTo>
                    <a:pt x="601288" y="501295"/>
                    <a:pt x="606580" y="506578"/>
                    <a:pt x="606580" y="512789"/>
                  </a:cubicBezTo>
                  <a:cubicBezTo>
                    <a:pt x="606580" y="519000"/>
                    <a:pt x="601381" y="524284"/>
                    <a:pt x="595067" y="524284"/>
                  </a:cubicBezTo>
                  <a:lnTo>
                    <a:pt x="367773" y="524284"/>
                  </a:lnTo>
                  <a:lnTo>
                    <a:pt x="367309" y="524284"/>
                  </a:lnTo>
                  <a:lnTo>
                    <a:pt x="367309" y="576660"/>
                  </a:lnTo>
                  <a:lnTo>
                    <a:pt x="238807" y="576660"/>
                  </a:lnTo>
                  <a:lnTo>
                    <a:pt x="238807" y="524284"/>
                  </a:lnTo>
                  <a:lnTo>
                    <a:pt x="11513" y="524284"/>
                  </a:lnTo>
                  <a:cubicBezTo>
                    <a:pt x="5292" y="524284"/>
                    <a:pt x="0" y="519000"/>
                    <a:pt x="0" y="512789"/>
                  </a:cubicBezTo>
                  <a:cubicBezTo>
                    <a:pt x="0" y="506578"/>
                    <a:pt x="5200" y="501295"/>
                    <a:pt x="11513" y="501295"/>
                  </a:cubicBezTo>
                  <a:lnTo>
                    <a:pt x="238807" y="501295"/>
                  </a:lnTo>
                  <a:lnTo>
                    <a:pt x="238807" y="448362"/>
                  </a:lnTo>
                  <a:lnTo>
                    <a:pt x="291823" y="448362"/>
                  </a:lnTo>
                  <a:lnTo>
                    <a:pt x="291823" y="338234"/>
                  </a:lnTo>
                  <a:lnTo>
                    <a:pt x="96284" y="338234"/>
                  </a:lnTo>
                  <a:cubicBezTo>
                    <a:pt x="76136" y="338234"/>
                    <a:pt x="59330" y="321919"/>
                    <a:pt x="59330" y="301339"/>
                  </a:cubicBezTo>
                  <a:lnTo>
                    <a:pt x="59330" y="228291"/>
                  </a:lnTo>
                  <a:cubicBezTo>
                    <a:pt x="59330" y="208082"/>
                    <a:pt x="75672" y="191303"/>
                    <a:pt x="96284" y="191303"/>
                  </a:cubicBezTo>
                  <a:close/>
                  <a:moveTo>
                    <a:pt x="106858" y="48950"/>
                  </a:moveTo>
                  <a:lnTo>
                    <a:pt x="106858" y="98549"/>
                  </a:lnTo>
                  <a:lnTo>
                    <a:pt x="266188" y="98549"/>
                  </a:lnTo>
                  <a:lnTo>
                    <a:pt x="266188" y="48950"/>
                  </a:lnTo>
                  <a:close/>
                  <a:moveTo>
                    <a:pt x="468413" y="42275"/>
                  </a:moveTo>
                  <a:cubicBezTo>
                    <a:pt x="451143" y="42275"/>
                    <a:pt x="437123" y="56274"/>
                    <a:pt x="437123" y="73518"/>
                  </a:cubicBezTo>
                  <a:cubicBezTo>
                    <a:pt x="437123" y="90854"/>
                    <a:pt x="451143" y="104854"/>
                    <a:pt x="468413" y="104854"/>
                  </a:cubicBezTo>
                  <a:cubicBezTo>
                    <a:pt x="485776" y="104854"/>
                    <a:pt x="499796" y="90854"/>
                    <a:pt x="499796" y="73518"/>
                  </a:cubicBezTo>
                  <a:cubicBezTo>
                    <a:pt x="499796" y="56274"/>
                    <a:pt x="485776" y="42275"/>
                    <a:pt x="468413" y="42275"/>
                  </a:cubicBezTo>
                  <a:close/>
                  <a:moveTo>
                    <a:pt x="96274" y="0"/>
                  </a:moveTo>
                  <a:lnTo>
                    <a:pt x="510288" y="0"/>
                  </a:lnTo>
                  <a:cubicBezTo>
                    <a:pt x="530993" y="0"/>
                    <a:pt x="547799" y="16780"/>
                    <a:pt x="547335" y="37454"/>
                  </a:cubicBezTo>
                  <a:lnTo>
                    <a:pt x="547335" y="110138"/>
                  </a:lnTo>
                  <a:cubicBezTo>
                    <a:pt x="547335" y="130256"/>
                    <a:pt x="530993" y="147129"/>
                    <a:pt x="510288" y="147129"/>
                  </a:cubicBezTo>
                  <a:lnTo>
                    <a:pt x="96274" y="147129"/>
                  </a:lnTo>
                  <a:cubicBezTo>
                    <a:pt x="76033" y="147129"/>
                    <a:pt x="59134" y="130627"/>
                    <a:pt x="59320" y="110045"/>
                  </a:cubicBezTo>
                  <a:lnTo>
                    <a:pt x="59320" y="36991"/>
                  </a:lnTo>
                  <a:cubicBezTo>
                    <a:pt x="59320" y="16780"/>
                    <a:pt x="75661" y="0"/>
                    <a:pt x="962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253"/>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31"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000" fill="hold"/>
                                        <p:tgtEl>
                                          <p:spTgt spid="21"/>
                                        </p:tgtEl>
                                        <p:attrNameLst>
                                          <p:attrName>ppt_w</p:attrName>
                                        </p:attrNameLst>
                                      </p:cBhvr>
                                      <p:tavLst>
                                        <p:tav tm="0">
                                          <p:val>
                                            <p:fltVal val="0"/>
                                          </p:val>
                                        </p:tav>
                                        <p:tav tm="100000">
                                          <p:val>
                                            <p:strVal val="#ppt_w"/>
                                          </p:val>
                                        </p:tav>
                                      </p:tavLst>
                                    </p:anim>
                                    <p:anim calcmode="lin" valueType="num">
                                      <p:cBhvr>
                                        <p:cTn id="18" dur="1000" fill="hold"/>
                                        <p:tgtEl>
                                          <p:spTgt spid="21"/>
                                        </p:tgtEl>
                                        <p:attrNameLst>
                                          <p:attrName>ppt_h</p:attrName>
                                        </p:attrNameLst>
                                      </p:cBhvr>
                                      <p:tavLst>
                                        <p:tav tm="0">
                                          <p:val>
                                            <p:fltVal val="0"/>
                                          </p:val>
                                        </p:tav>
                                        <p:tav tm="100000">
                                          <p:val>
                                            <p:strVal val="#ppt_h"/>
                                          </p:val>
                                        </p:tav>
                                      </p:tavLst>
                                    </p:anim>
                                    <p:anim calcmode="lin" valueType="num">
                                      <p:cBhvr>
                                        <p:cTn id="19" dur="1000" fill="hold"/>
                                        <p:tgtEl>
                                          <p:spTgt spid="21"/>
                                        </p:tgtEl>
                                        <p:attrNameLst>
                                          <p:attrName>style.rotation</p:attrName>
                                        </p:attrNameLst>
                                      </p:cBhvr>
                                      <p:tavLst>
                                        <p:tav tm="0">
                                          <p:val>
                                            <p:fltVal val="90"/>
                                          </p:val>
                                        </p:tav>
                                        <p:tav tm="100000">
                                          <p:val>
                                            <p:fltVal val="0"/>
                                          </p:val>
                                        </p:tav>
                                      </p:tavLst>
                                    </p:anim>
                                    <p:animEffect transition="in" filter="fade">
                                      <p:cBhvr>
                                        <p:cTn id="20" dur="1000"/>
                                        <p:tgtEl>
                                          <p:spTgt spid="21"/>
                                        </p:tgtEl>
                                      </p:cBhvr>
                                    </p:animEffect>
                                  </p:childTnLst>
                                </p:cTn>
                              </p:par>
                            </p:childTnLst>
                          </p:cTn>
                        </p:par>
                        <p:par>
                          <p:cTn id="21" fill="hold">
                            <p:stCondLst>
                              <p:cond delay="1500"/>
                            </p:stCondLst>
                            <p:childTnLst>
                              <p:par>
                                <p:cTn id="22" presetID="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0-#ppt_w/2"/>
                                          </p:val>
                                        </p:tav>
                                        <p:tav tm="100000">
                                          <p:val>
                                            <p:strVal val="#ppt_x"/>
                                          </p:val>
                                        </p:tav>
                                      </p:tavLst>
                                    </p:anim>
                                    <p:anim calcmode="lin" valueType="num">
                                      <p:cBhvr additive="base">
                                        <p:cTn id="29" dur="500" fill="hold"/>
                                        <p:tgtEl>
                                          <p:spTgt spid="18"/>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1+#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2161310" y="-5"/>
            <a:ext cx="7841672" cy="3283529"/>
          </a:xfrm>
          <a:prstGeom prst="triangl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33415" y="1374013"/>
            <a:ext cx="2968388" cy="646331"/>
          </a:xfrm>
          <a:prstGeom prst="rect">
            <a:avLst/>
          </a:prstGeom>
          <a:noFill/>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rPr>
              <a:t>END</a:t>
            </a:r>
            <a:endParaRPr lang="zh-CN" altLang="en-US" sz="36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22451" y="2247916"/>
            <a:ext cx="660955" cy="523220"/>
          </a:xfrm>
          <a:prstGeom prst="rect">
            <a:avLst/>
          </a:prstGeom>
          <a:noFill/>
        </p:spPr>
        <p:txBody>
          <a:bodyPr wrap="square" rtlCol="0">
            <a:spAutoFit/>
          </a:bodyPr>
          <a:lstStyle/>
          <a:p>
            <a:pPr algn="dist"/>
            <a:r>
              <a:rPr lang="en-US" altLang="zh-CN" sz="2800" b="1" dirty="0">
                <a:solidFill>
                  <a:schemeClr val="bg1"/>
                </a:solidFill>
                <a:latin typeface="微软雅黑" panose="020B0503020204020204" pitchFamily="34" charset="-122"/>
                <a:ea typeface="微软雅黑" panose="020B0503020204020204" pitchFamily="34" charset="-122"/>
              </a:rPr>
              <a:t>05</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p:cNvGrpSpPr/>
          <p:nvPr/>
        </p:nvGrpSpPr>
        <p:grpSpPr>
          <a:xfrm>
            <a:off x="2037807" y="0"/>
            <a:ext cx="8130873" cy="3420932"/>
            <a:chOff x="2037807" y="0"/>
            <a:chExt cx="8130873" cy="3420932"/>
          </a:xfrm>
        </p:grpSpPr>
        <p:cxnSp>
          <p:nvCxnSpPr>
            <p:cNvPr id="11" name="直接连接符 10"/>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872110" y="0"/>
            <a:ext cx="8434419" cy="3563377"/>
            <a:chOff x="1872110" y="0"/>
            <a:chExt cx="8434419" cy="3563377"/>
          </a:xfrm>
        </p:grpSpPr>
        <p:cxnSp>
          <p:nvCxnSpPr>
            <p:cNvPr id="18" name="直接连接符 17"/>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25"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Lst>
            <a:ahLst/>
            <a:cxnLst>
              <a:cxn ang="0">
                <a:pos x="connsiteX0-1" y="connsiteY0-2"/>
              </a:cxn>
              <a:cxn ang="0">
                <a:pos x="connsiteX1-3" y="connsiteY1-4"/>
              </a:cxn>
              <a:cxn ang="0">
                <a:pos x="connsiteX2-5" y="connsiteY2-6"/>
              </a:cxn>
              <a:cxn ang="0">
                <a:pos x="connsiteX3-7" y="connsiteY3-8"/>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26" name="等腰三角形 5"/>
          <p:cNvSpPr/>
          <p:nvPr/>
        </p:nvSpPr>
        <p:spPr>
          <a:xfrm rot="10800000">
            <a:off x="330395" y="1321890"/>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885205"/>
              <a:gd name="connsiteY0-58" fmla="*/ 6359897 h 6359897"/>
              <a:gd name="connsiteX1-59" fmla="*/ 885205 w 885205"/>
              <a:gd name="connsiteY1-60" fmla="*/ 3713019 h 6359897"/>
              <a:gd name="connsiteX2-61" fmla="*/ 53933 w 885205"/>
              <a:gd name="connsiteY2-62" fmla="*/ 0 h 6359897"/>
              <a:gd name="connsiteX3-63" fmla="*/ 0 w 885205"/>
              <a:gd name="connsiteY3-64" fmla="*/ 6359897 h 6359897"/>
              <a:gd name="connsiteX0-65" fmla="*/ 2776353 w 3661558"/>
              <a:gd name="connsiteY0-66" fmla="*/ 4095668 h 4095668"/>
              <a:gd name="connsiteX1-67" fmla="*/ 3661558 w 3661558"/>
              <a:gd name="connsiteY1-68" fmla="*/ 1448790 h 4095668"/>
              <a:gd name="connsiteX2-69" fmla="*/ 0 w 3661558"/>
              <a:gd name="connsiteY2-70" fmla="*/ 0 h 4095668"/>
              <a:gd name="connsiteX3-71" fmla="*/ 2776353 w 3661558"/>
              <a:gd name="connsiteY3-72" fmla="*/ 4095668 h 4095668"/>
              <a:gd name="connsiteX0-73" fmla="*/ 2776353 w 2993901"/>
              <a:gd name="connsiteY0-74" fmla="*/ 4095668 h 4095668"/>
              <a:gd name="connsiteX1-75" fmla="*/ 2993901 w 2993901"/>
              <a:gd name="connsiteY1-76" fmla="*/ 2305133 h 4095668"/>
              <a:gd name="connsiteX2-77" fmla="*/ 0 w 2993901"/>
              <a:gd name="connsiteY2-78" fmla="*/ 0 h 4095668"/>
              <a:gd name="connsiteX3-79" fmla="*/ 2776353 w 2993901"/>
              <a:gd name="connsiteY3-80" fmla="*/ 4095668 h 4095668"/>
              <a:gd name="connsiteX0-81" fmla="*/ 2776353 w 3356758"/>
              <a:gd name="connsiteY0-82" fmla="*/ 4095668 h 4095668"/>
              <a:gd name="connsiteX1-83" fmla="*/ 3356758 w 3356758"/>
              <a:gd name="connsiteY1-84" fmla="*/ 1971304 h 4095668"/>
              <a:gd name="connsiteX2-85" fmla="*/ 0 w 3356758"/>
              <a:gd name="connsiteY2-86" fmla="*/ 0 h 4095668"/>
              <a:gd name="connsiteX3-87" fmla="*/ 2776353 w 3356758"/>
              <a:gd name="connsiteY3-88" fmla="*/ 4095668 h 4095668"/>
            </a:gdLst>
            <a:ahLst/>
            <a:cxnLst>
              <a:cxn ang="0">
                <a:pos x="connsiteX0-1" y="connsiteY0-2"/>
              </a:cxn>
              <a:cxn ang="0">
                <a:pos x="connsiteX1-3" y="connsiteY1-4"/>
              </a:cxn>
              <a:cxn ang="0">
                <a:pos x="connsiteX2-5" y="connsiteY2-6"/>
              </a:cxn>
              <a:cxn ang="0">
                <a:pos x="connsiteX3-7" y="connsiteY3-8"/>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27"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885205"/>
              <a:gd name="connsiteY0-58" fmla="*/ 6359897 h 6359897"/>
              <a:gd name="connsiteX1-59" fmla="*/ 885205 w 885205"/>
              <a:gd name="connsiteY1-60" fmla="*/ 3713019 h 6359897"/>
              <a:gd name="connsiteX2-61" fmla="*/ 53933 w 885205"/>
              <a:gd name="connsiteY2-62" fmla="*/ 0 h 6359897"/>
              <a:gd name="connsiteX3-63" fmla="*/ 0 w 885205"/>
              <a:gd name="connsiteY3-64" fmla="*/ 6359897 h 6359897"/>
              <a:gd name="connsiteX0-65" fmla="*/ 2776353 w 3661558"/>
              <a:gd name="connsiteY0-66" fmla="*/ 4095668 h 4095668"/>
              <a:gd name="connsiteX1-67" fmla="*/ 3661558 w 3661558"/>
              <a:gd name="connsiteY1-68" fmla="*/ 1448790 h 4095668"/>
              <a:gd name="connsiteX2-69" fmla="*/ 0 w 3661558"/>
              <a:gd name="connsiteY2-70" fmla="*/ 0 h 4095668"/>
              <a:gd name="connsiteX3-71" fmla="*/ 2776353 w 3661558"/>
              <a:gd name="connsiteY3-72" fmla="*/ 4095668 h 4095668"/>
              <a:gd name="connsiteX0-73" fmla="*/ 2776353 w 2993901"/>
              <a:gd name="connsiteY0-74" fmla="*/ 4095668 h 4095668"/>
              <a:gd name="connsiteX1-75" fmla="*/ 2993901 w 2993901"/>
              <a:gd name="connsiteY1-76" fmla="*/ 2305133 h 4095668"/>
              <a:gd name="connsiteX2-77" fmla="*/ 0 w 2993901"/>
              <a:gd name="connsiteY2-78" fmla="*/ 0 h 4095668"/>
              <a:gd name="connsiteX3-79" fmla="*/ 2776353 w 2993901"/>
              <a:gd name="connsiteY3-80" fmla="*/ 4095668 h 4095668"/>
              <a:gd name="connsiteX0-81" fmla="*/ 2776353 w 3356758"/>
              <a:gd name="connsiteY0-82" fmla="*/ 4095668 h 4095668"/>
              <a:gd name="connsiteX1-83" fmla="*/ 3356758 w 3356758"/>
              <a:gd name="connsiteY1-84" fmla="*/ 1971304 h 4095668"/>
              <a:gd name="connsiteX2-85" fmla="*/ 0 w 3356758"/>
              <a:gd name="connsiteY2-86" fmla="*/ 0 h 4095668"/>
              <a:gd name="connsiteX3-87" fmla="*/ 2776353 w 3356758"/>
              <a:gd name="connsiteY3-88" fmla="*/ 4095668 h 4095668"/>
              <a:gd name="connsiteX0-89" fmla="*/ 0 w 1113475"/>
              <a:gd name="connsiteY0-90" fmla="*/ 2124364 h 2426525"/>
              <a:gd name="connsiteX1-91" fmla="*/ 580405 w 1113475"/>
              <a:gd name="connsiteY1-92" fmla="*/ 0 h 2426525"/>
              <a:gd name="connsiteX2-93" fmla="*/ 1113475 w 1113475"/>
              <a:gd name="connsiteY2-94" fmla="*/ 2426525 h 2426525"/>
              <a:gd name="connsiteX3-95" fmla="*/ 0 w 1113475"/>
              <a:gd name="connsiteY3-96" fmla="*/ 2124364 h 2426525"/>
              <a:gd name="connsiteX0-97" fmla="*/ 0 w 1113475"/>
              <a:gd name="connsiteY0-98" fmla="*/ 760021 h 1062182"/>
              <a:gd name="connsiteX1-99" fmla="*/ 28862 w 1113475"/>
              <a:gd name="connsiteY1-100" fmla="*/ 0 h 1062182"/>
              <a:gd name="connsiteX2-101" fmla="*/ 1113475 w 1113475"/>
              <a:gd name="connsiteY2-102" fmla="*/ 1062182 h 1062182"/>
              <a:gd name="connsiteX3-103" fmla="*/ 0 w 1113475"/>
              <a:gd name="connsiteY3-104" fmla="*/ 760021 h 1062182"/>
            </a:gdLst>
            <a:ahLst/>
            <a:cxnLst>
              <a:cxn ang="0">
                <a:pos x="connsiteX0-1" y="connsiteY0-2"/>
              </a:cxn>
              <a:cxn ang="0">
                <a:pos x="connsiteX1-3" y="connsiteY1-4"/>
              </a:cxn>
              <a:cxn ang="0">
                <a:pos x="connsiteX2-5" y="connsiteY2-6"/>
              </a:cxn>
              <a:cxn ang="0">
                <a:pos x="connsiteX3-7" y="connsiteY3-8"/>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5169075" y="3675645"/>
            <a:ext cx="1826141"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谢谢观看</a:t>
            </a:r>
          </a:p>
        </p:txBody>
      </p:sp>
      <p:sp>
        <p:nvSpPr>
          <p:cNvPr id="29" name="矩形 28"/>
          <p:cNvSpPr/>
          <p:nvPr/>
        </p:nvSpPr>
        <p:spPr>
          <a:xfrm>
            <a:off x="2285861" y="4446071"/>
            <a:ext cx="7663496" cy="680827"/>
          </a:xfrm>
          <a:prstGeom prst="rect">
            <a:avLst/>
          </a:prstGeom>
        </p:spPr>
        <p:txBody>
          <a:bodyPr wrap="square">
            <a:spAutoFit/>
          </a:bodyPr>
          <a:lstStyle/>
          <a:p>
            <a:pPr algn="ctr">
              <a:lnSpc>
                <a:spcPct val="130000"/>
              </a:lnSpc>
            </a:pPr>
            <a:r>
              <a:rPr lang="en-US" altLang="zh-CN" sz="3200" dirty="0">
                <a:solidFill>
                  <a:schemeClr val="bg2">
                    <a:lumMod val="25000"/>
                  </a:schemeClr>
                </a:solidFill>
                <a:ea typeface="微软雅黑" panose="020B0503020204020204" pitchFamily="34" charset="-122"/>
              </a:rPr>
              <a:t>THANKS WATCHING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2161310" y="-5"/>
            <a:ext cx="7841672" cy="3283529"/>
          </a:xfrm>
          <a:prstGeom prst="triangl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735735" y="1374013"/>
            <a:ext cx="2634884" cy="646331"/>
          </a:xfrm>
          <a:prstGeom prst="rect">
            <a:avLst/>
          </a:prstGeom>
          <a:noFill/>
        </p:spPr>
        <p:txBody>
          <a:bodyPr wrap="square" rtlCol="0">
            <a:spAutoFit/>
          </a:bodyPr>
          <a:lstStyle/>
          <a:p>
            <a:pPr algn="dist"/>
            <a:r>
              <a:rPr lang="en-US" altLang="zh-CN" sz="3600" dirty="0">
                <a:solidFill>
                  <a:schemeClr val="bg1"/>
                </a:solidFill>
                <a:latin typeface="微软雅黑" panose="020B0503020204020204" pitchFamily="34" charset="-122"/>
                <a:ea typeface="微软雅黑" panose="020B0503020204020204" pitchFamily="34" charset="-122"/>
              </a:rPr>
              <a:t>PART TWO</a:t>
            </a:r>
            <a:endParaRPr lang="zh-CN" altLang="en-US" sz="36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22451" y="2247916"/>
            <a:ext cx="660955" cy="523220"/>
          </a:xfrm>
          <a:prstGeom prst="rect">
            <a:avLst/>
          </a:prstGeom>
          <a:noFill/>
        </p:spPr>
        <p:txBody>
          <a:bodyPr wrap="square" rtlCol="0">
            <a:spAutoFit/>
          </a:bodyPr>
          <a:lstStyle/>
          <a:p>
            <a:pPr algn="dist"/>
            <a:r>
              <a:rPr lang="en-US" altLang="zh-CN" sz="2800" b="1" dirty="0">
                <a:solidFill>
                  <a:schemeClr val="bg1"/>
                </a:solidFill>
                <a:latin typeface="微软雅黑" panose="020B0503020204020204" pitchFamily="34" charset="-122"/>
                <a:ea typeface="微软雅黑" panose="020B0503020204020204" pitchFamily="34" charset="-122"/>
              </a:rPr>
              <a:t>02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p:cNvGrpSpPr/>
          <p:nvPr/>
        </p:nvGrpSpPr>
        <p:grpSpPr>
          <a:xfrm>
            <a:off x="2037807" y="0"/>
            <a:ext cx="8130873" cy="3420932"/>
            <a:chOff x="2037807" y="0"/>
            <a:chExt cx="8130873" cy="3420932"/>
          </a:xfrm>
        </p:grpSpPr>
        <p:cxnSp>
          <p:nvCxnSpPr>
            <p:cNvPr id="11" name="直接连接符 10"/>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872110" y="0"/>
            <a:ext cx="8434419" cy="3563377"/>
            <a:chOff x="1872110" y="0"/>
            <a:chExt cx="8434419" cy="3563377"/>
          </a:xfrm>
        </p:grpSpPr>
        <p:cxnSp>
          <p:nvCxnSpPr>
            <p:cNvPr id="18" name="直接连接符 17"/>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25"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Lst>
            <a:ahLst/>
            <a:cxnLst>
              <a:cxn ang="0">
                <a:pos x="connsiteX0-1" y="connsiteY0-2"/>
              </a:cxn>
              <a:cxn ang="0">
                <a:pos x="connsiteX1-3" y="connsiteY1-4"/>
              </a:cxn>
              <a:cxn ang="0">
                <a:pos x="connsiteX2-5" y="connsiteY2-6"/>
              </a:cxn>
              <a:cxn ang="0">
                <a:pos x="connsiteX3-7" y="connsiteY3-8"/>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26" name="等腰三角形 5"/>
          <p:cNvSpPr/>
          <p:nvPr/>
        </p:nvSpPr>
        <p:spPr>
          <a:xfrm rot="10800000">
            <a:off x="6022956" y="1321890"/>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885205"/>
              <a:gd name="connsiteY0-58" fmla="*/ 6359897 h 6359897"/>
              <a:gd name="connsiteX1-59" fmla="*/ 885205 w 885205"/>
              <a:gd name="connsiteY1-60" fmla="*/ 3713019 h 6359897"/>
              <a:gd name="connsiteX2-61" fmla="*/ 53933 w 885205"/>
              <a:gd name="connsiteY2-62" fmla="*/ 0 h 6359897"/>
              <a:gd name="connsiteX3-63" fmla="*/ 0 w 885205"/>
              <a:gd name="connsiteY3-64" fmla="*/ 6359897 h 6359897"/>
              <a:gd name="connsiteX0-65" fmla="*/ 2776353 w 3661558"/>
              <a:gd name="connsiteY0-66" fmla="*/ 4095668 h 4095668"/>
              <a:gd name="connsiteX1-67" fmla="*/ 3661558 w 3661558"/>
              <a:gd name="connsiteY1-68" fmla="*/ 1448790 h 4095668"/>
              <a:gd name="connsiteX2-69" fmla="*/ 0 w 3661558"/>
              <a:gd name="connsiteY2-70" fmla="*/ 0 h 4095668"/>
              <a:gd name="connsiteX3-71" fmla="*/ 2776353 w 3661558"/>
              <a:gd name="connsiteY3-72" fmla="*/ 4095668 h 4095668"/>
              <a:gd name="connsiteX0-73" fmla="*/ 2776353 w 2993901"/>
              <a:gd name="connsiteY0-74" fmla="*/ 4095668 h 4095668"/>
              <a:gd name="connsiteX1-75" fmla="*/ 2993901 w 2993901"/>
              <a:gd name="connsiteY1-76" fmla="*/ 2305133 h 4095668"/>
              <a:gd name="connsiteX2-77" fmla="*/ 0 w 2993901"/>
              <a:gd name="connsiteY2-78" fmla="*/ 0 h 4095668"/>
              <a:gd name="connsiteX3-79" fmla="*/ 2776353 w 2993901"/>
              <a:gd name="connsiteY3-80" fmla="*/ 4095668 h 4095668"/>
              <a:gd name="connsiteX0-81" fmla="*/ 2776353 w 3356758"/>
              <a:gd name="connsiteY0-82" fmla="*/ 4095668 h 4095668"/>
              <a:gd name="connsiteX1-83" fmla="*/ 3356758 w 3356758"/>
              <a:gd name="connsiteY1-84" fmla="*/ 1971304 h 4095668"/>
              <a:gd name="connsiteX2-85" fmla="*/ 0 w 3356758"/>
              <a:gd name="connsiteY2-86" fmla="*/ 0 h 4095668"/>
              <a:gd name="connsiteX3-87" fmla="*/ 2776353 w 3356758"/>
              <a:gd name="connsiteY3-88" fmla="*/ 4095668 h 4095668"/>
            </a:gdLst>
            <a:ahLst/>
            <a:cxnLst>
              <a:cxn ang="0">
                <a:pos x="connsiteX0-1" y="connsiteY0-2"/>
              </a:cxn>
              <a:cxn ang="0">
                <a:pos x="connsiteX1-3" y="connsiteY1-4"/>
              </a:cxn>
              <a:cxn ang="0">
                <a:pos x="connsiteX2-5" y="connsiteY2-6"/>
              </a:cxn>
              <a:cxn ang="0">
                <a:pos x="connsiteX3-7" y="connsiteY3-8"/>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27"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885205"/>
              <a:gd name="connsiteY0-58" fmla="*/ 6359897 h 6359897"/>
              <a:gd name="connsiteX1-59" fmla="*/ 885205 w 885205"/>
              <a:gd name="connsiteY1-60" fmla="*/ 3713019 h 6359897"/>
              <a:gd name="connsiteX2-61" fmla="*/ 53933 w 885205"/>
              <a:gd name="connsiteY2-62" fmla="*/ 0 h 6359897"/>
              <a:gd name="connsiteX3-63" fmla="*/ 0 w 885205"/>
              <a:gd name="connsiteY3-64" fmla="*/ 6359897 h 6359897"/>
              <a:gd name="connsiteX0-65" fmla="*/ 2776353 w 3661558"/>
              <a:gd name="connsiteY0-66" fmla="*/ 4095668 h 4095668"/>
              <a:gd name="connsiteX1-67" fmla="*/ 3661558 w 3661558"/>
              <a:gd name="connsiteY1-68" fmla="*/ 1448790 h 4095668"/>
              <a:gd name="connsiteX2-69" fmla="*/ 0 w 3661558"/>
              <a:gd name="connsiteY2-70" fmla="*/ 0 h 4095668"/>
              <a:gd name="connsiteX3-71" fmla="*/ 2776353 w 3661558"/>
              <a:gd name="connsiteY3-72" fmla="*/ 4095668 h 4095668"/>
              <a:gd name="connsiteX0-73" fmla="*/ 2776353 w 2993901"/>
              <a:gd name="connsiteY0-74" fmla="*/ 4095668 h 4095668"/>
              <a:gd name="connsiteX1-75" fmla="*/ 2993901 w 2993901"/>
              <a:gd name="connsiteY1-76" fmla="*/ 2305133 h 4095668"/>
              <a:gd name="connsiteX2-77" fmla="*/ 0 w 2993901"/>
              <a:gd name="connsiteY2-78" fmla="*/ 0 h 4095668"/>
              <a:gd name="connsiteX3-79" fmla="*/ 2776353 w 2993901"/>
              <a:gd name="connsiteY3-80" fmla="*/ 4095668 h 4095668"/>
              <a:gd name="connsiteX0-81" fmla="*/ 2776353 w 3356758"/>
              <a:gd name="connsiteY0-82" fmla="*/ 4095668 h 4095668"/>
              <a:gd name="connsiteX1-83" fmla="*/ 3356758 w 3356758"/>
              <a:gd name="connsiteY1-84" fmla="*/ 1971304 h 4095668"/>
              <a:gd name="connsiteX2-85" fmla="*/ 0 w 3356758"/>
              <a:gd name="connsiteY2-86" fmla="*/ 0 h 4095668"/>
              <a:gd name="connsiteX3-87" fmla="*/ 2776353 w 3356758"/>
              <a:gd name="connsiteY3-88" fmla="*/ 4095668 h 4095668"/>
              <a:gd name="connsiteX0-89" fmla="*/ 0 w 1113475"/>
              <a:gd name="connsiteY0-90" fmla="*/ 2124364 h 2426525"/>
              <a:gd name="connsiteX1-91" fmla="*/ 580405 w 1113475"/>
              <a:gd name="connsiteY1-92" fmla="*/ 0 h 2426525"/>
              <a:gd name="connsiteX2-93" fmla="*/ 1113475 w 1113475"/>
              <a:gd name="connsiteY2-94" fmla="*/ 2426525 h 2426525"/>
              <a:gd name="connsiteX3-95" fmla="*/ 0 w 1113475"/>
              <a:gd name="connsiteY3-96" fmla="*/ 2124364 h 2426525"/>
              <a:gd name="connsiteX0-97" fmla="*/ 0 w 1113475"/>
              <a:gd name="connsiteY0-98" fmla="*/ 760021 h 1062182"/>
              <a:gd name="connsiteX1-99" fmla="*/ 28862 w 1113475"/>
              <a:gd name="connsiteY1-100" fmla="*/ 0 h 1062182"/>
              <a:gd name="connsiteX2-101" fmla="*/ 1113475 w 1113475"/>
              <a:gd name="connsiteY2-102" fmla="*/ 1062182 h 1062182"/>
              <a:gd name="connsiteX3-103" fmla="*/ 0 w 1113475"/>
              <a:gd name="connsiteY3-104" fmla="*/ 760021 h 1062182"/>
            </a:gdLst>
            <a:ahLst/>
            <a:cxnLst>
              <a:cxn ang="0">
                <a:pos x="connsiteX0-1" y="connsiteY0-2"/>
              </a:cxn>
              <a:cxn ang="0">
                <a:pos x="connsiteX1-3" y="connsiteY1-4"/>
              </a:cxn>
              <a:cxn ang="0">
                <a:pos x="connsiteX2-5" y="connsiteY2-6"/>
              </a:cxn>
              <a:cxn ang="0">
                <a:pos x="connsiteX3-7" y="connsiteY3-8"/>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3894381" y="3611367"/>
            <a:ext cx="4305987" cy="584775"/>
          </a:xfrm>
          <a:prstGeom prst="rect">
            <a:avLst/>
          </a:prstGeom>
        </p:spPr>
        <p:txBody>
          <a:bodyPr wrap="none">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Hadoop</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抽象文件系统</a:t>
            </a:r>
          </a:p>
        </p:txBody>
      </p:sp>
      <p:sp>
        <p:nvSpPr>
          <p:cNvPr id="29" name="矩形 28"/>
          <p:cNvSpPr/>
          <p:nvPr/>
        </p:nvSpPr>
        <p:spPr>
          <a:xfrm>
            <a:off x="2283841" y="4391234"/>
            <a:ext cx="7723806" cy="1785489"/>
          </a:xfrm>
          <a:prstGeom prst="rect">
            <a:avLst/>
          </a:prstGeom>
        </p:spPr>
        <p:txBody>
          <a:bodyPr wrap="square">
            <a:spAutoFit/>
          </a:bodyPr>
          <a:lstStyle/>
          <a:p>
            <a:pPr>
              <a:lnSpc>
                <a:spcPct val="130000"/>
              </a:lnSpc>
            </a:pPr>
            <a:r>
              <a:rPr lang="en-US" altLang="zh-CN" dirty="0"/>
              <a:t>Hadoop</a:t>
            </a:r>
            <a:r>
              <a:rPr lang="zh-CN" altLang="zh-CN" dirty="0"/>
              <a:t>中提供了抽象文件系统的概念，支持多个文件系统，</a:t>
            </a:r>
            <a:r>
              <a:rPr lang="en-US" altLang="zh-CN" dirty="0"/>
              <a:t>HDFS</a:t>
            </a:r>
            <a:r>
              <a:rPr lang="zh-CN" altLang="zh-CN" dirty="0"/>
              <a:t>只是其中的一个实现。</a:t>
            </a:r>
            <a:r>
              <a:rPr lang="en-US" altLang="zh-CN" dirty="0"/>
              <a:t>Hadoop</a:t>
            </a:r>
            <a:r>
              <a:rPr lang="zh-CN" altLang="zh-CN" dirty="0"/>
              <a:t>抽象文件系统，从某种角度上来说，扮演着</a:t>
            </a:r>
            <a:r>
              <a:rPr lang="en-US" altLang="zh-CN" dirty="0"/>
              <a:t>Linux</a:t>
            </a:r>
            <a:r>
              <a:rPr lang="zh-CN" altLang="zh-CN" dirty="0"/>
              <a:t>中</a:t>
            </a:r>
            <a:r>
              <a:rPr lang="en-US" altLang="zh-CN" dirty="0"/>
              <a:t>VFS (Virtual File System</a:t>
            </a:r>
            <a:r>
              <a:rPr lang="zh-CN" altLang="zh-CN" dirty="0"/>
              <a:t>虚拟文件系统</a:t>
            </a:r>
            <a:r>
              <a:rPr lang="en-US" altLang="zh-CN" dirty="0"/>
              <a:t>) </a:t>
            </a:r>
            <a:r>
              <a:rPr lang="zh-CN" altLang="zh-CN" dirty="0"/>
              <a:t>的角色。这种面向接口的设计模式使得</a:t>
            </a:r>
            <a:r>
              <a:rPr lang="en-US" altLang="zh-CN" dirty="0"/>
              <a:t>Hadoop</a:t>
            </a:r>
            <a:r>
              <a:rPr lang="zh-CN" altLang="zh-CN" dirty="0"/>
              <a:t>的文件系统抽象程度高，扩展性很强。</a:t>
            </a:r>
          </a:p>
          <a:p>
            <a:pPr algn="ctr">
              <a:lnSpc>
                <a:spcPct val="130000"/>
              </a:lnSpc>
            </a:pP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3610284" cy="584775"/>
          </a:xfrm>
          <a:prstGeom prst="rect">
            <a:avLst/>
          </a:prstGeom>
        </p:spPr>
        <p:txBody>
          <a:bodyPr wrap="none">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FileSystem</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抽象类</a:t>
            </a: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4" name="矩形 3"/>
          <p:cNvSpPr/>
          <p:nvPr/>
        </p:nvSpPr>
        <p:spPr>
          <a:xfrm>
            <a:off x="8009416" y="1333365"/>
            <a:ext cx="3714181" cy="3377335"/>
          </a:xfrm>
          <a:prstGeom prst="rect">
            <a:avLst/>
          </a:prstGeom>
        </p:spPr>
        <p:txBody>
          <a:bodyPr wrap="square">
            <a:spAutoFit/>
          </a:bodyPr>
          <a:lstStyle/>
          <a:p>
            <a:pPr>
              <a:lnSpc>
                <a:spcPct val="150000"/>
              </a:lnSpc>
            </a:pPr>
            <a:r>
              <a:rPr lang="en-US" altLang="zh-CN" sz="1600" dirty="0">
                <a:solidFill>
                  <a:srgbClr val="333333"/>
                </a:solidFill>
              </a:rPr>
              <a:t>  Java</a:t>
            </a:r>
            <a:r>
              <a:rPr lang="zh-CN" altLang="en-US" sz="1600" dirty="0">
                <a:solidFill>
                  <a:srgbClr val="333333"/>
                </a:solidFill>
              </a:rPr>
              <a:t>抽象类 </a:t>
            </a:r>
            <a:r>
              <a:rPr lang="en-US" altLang="zh-CN" sz="1600" dirty="0">
                <a:solidFill>
                  <a:srgbClr val="333333"/>
                </a:solidFill>
              </a:rPr>
              <a:t>FileSystem </a:t>
            </a:r>
            <a:r>
              <a:rPr lang="zh-CN" altLang="en-US" sz="1600" dirty="0">
                <a:solidFill>
                  <a:srgbClr val="333333"/>
                </a:solidFill>
              </a:rPr>
              <a:t>定义了</a:t>
            </a:r>
            <a:r>
              <a:rPr lang="en-US" altLang="zh-CN" sz="1600" dirty="0">
                <a:solidFill>
                  <a:srgbClr val="333333"/>
                </a:solidFill>
              </a:rPr>
              <a:t>Hadoop</a:t>
            </a:r>
            <a:r>
              <a:rPr lang="zh-CN" altLang="en-US" sz="1600" dirty="0">
                <a:solidFill>
                  <a:srgbClr val="333333"/>
                </a:solidFill>
              </a:rPr>
              <a:t>的一个文件系统接口。</a:t>
            </a:r>
            <a:endParaRPr lang="en-US" altLang="zh-CN" sz="1600" dirty="0">
              <a:solidFill>
                <a:srgbClr val="333333"/>
              </a:solidFill>
            </a:endParaRPr>
          </a:p>
          <a:p>
            <a:pPr>
              <a:lnSpc>
                <a:spcPct val="150000"/>
              </a:lnSpc>
            </a:pPr>
            <a:r>
              <a:rPr lang="en-US" altLang="zh-CN" sz="1600" dirty="0">
                <a:solidFill>
                  <a:srgbClr val="333333"/>
                </a:solidFill>
              </a:rPr>
              <a:t>  Hadoop</a:t>
            </a:r>
            <a:r>
              <a:rPr lang="zh-CN" altLang="en-US" sz="1600" dirty="0">
                <a:solidFill>
                  <a:srgbClr val="333333"/>
                </a:solidFill>
              </a:rPr>
              <a:t>中关于文件操作类基本上全部是在</a:t>
            </a:r>
            <a:r>
              <a:rPr lang="en-US" altLang="zh-CN" sz="1600" dirty="0">
                <a:solidFill>
                  <a:srgbClr val="333333"/>
                </a:solidFill>
              </a:rPr>
              <a:t>"org.apache.hadoop.fs“ </a:t>
            </a:r>
            <a:r>
              <a:rPr lang="zh-CN" altLang="en-US" sz="1600" dirty="0">
                <a:solidFill>
                  <a:srgbClr val="333333"/>
                </a:solidFill>
              </a:rPr>
              <a:t>包中，这些</a:t>
            </a:r>
            <a:r>
              <a:rPr lang="en-US" altLang="zh-CN" sz="1600" dirty="0">
                <a:solidFill>
                  <a:srgbClr val="333333"/>
                </a:solidFill>
              </a:rPr>
              <a:t>API</a:t>
            </a:r>
            <a:r>
              <a:rPr lang="zh-CN" altLang="en-US" sz="1600" dirty="0">
                <a:solidFill>
                  <a:srgbClr val="333333"/>
                </a:solidFill>
              </a:rPr>
              <a:t>能够支持的操作包含：打开文件，读写文件，删除文件等。</a:t>
            </a:r>
            <a:endParaRPr lang="en-US" altLang="zh-CN" sz="1600" dirty="0">
              <a:solidFill>
                <a:srgbClr val="333333"/>
              </a:solidFill>
              <a:ea typeface="宋体" panose="02010600030101010101" pitchFamily="2" charset="-122"/>
            </a:endParaRPr>
          </a:p>
          <a:p>
            <a:pPr>
              <a:lnSpc>
                <a:spcPct val="150000"/>
              </a:lnSpc>
            </a:pPr>
            <a:r>
              <a:rPr lang="en-US" altLang="zh-CN" sz="1600" dirty="0"/>
              <a:t>  </a:t>
            </a:r>
            <a:r>
              <a:rPr lang="zh-CN" altLang="zh-CN" sz="1600" dirty="0"/>
              <a:t>对于一个具体的文件系统而言，它继承了</a:t>
            </a:r>
            <a:r>
              <a:rPr lang="en-US" altLang="zh-CN" sz="1600" dirty="0"/>
              <a:t>FileSystem</a:t>
            </a:r>
            <a:r>
              <a:rPr lang="zh-CN" altLang="zh-CN" sz="1600" dirty="0"/>
              <a:t>抽象类</a:t>
            </a:r>
            <a:r>
              <a:rPr lang="zh-CN" altLang="en-US" sz="1600" dirty="0"/>
              <a:t>，并实现其中的抽象方法</a:t>
            </a:r>
            <a:endParaRPr lang="zh-CN" altLang="en-US" sz="1200" dirty="0"/>
          </a:p>
        </p:txBody>
      </p:sp>
      <p:grpSp>
        <p:nvGrpSpPr>
          <p:cNvPr id="43" name="组合 42"/>
          <p:cNvGrpSpPr/>
          <p:nvPr/>
        </p:nvGrpSpPr>
        <p:grpSpPr>
          <a:xfrm>
            <a:off x="366773" y="981188"/>
            <a:ext cx="7375430" cy="5627677"/>
            <a:chOff x="366773" y="981188"/>
            <a:chExt cx="7375430" cy="5627677"/>
          </a:xfrm>
        </p:grpSpPr>
        <p:pic>
          <p:nvPicPr>
            <p:cNvPr id="41" name="图片 40"/>
            <p:cNvPicPr/>
            <p:nvPr/>
          </p:nvPicPr>
          <p:blipFill>
            <a:blip r:embed="rId3">
              <a:extLst>
                <a:ext uri="{28A0092B-C50C-407E-A947-70E740481C1C}">
                  <a14:useLocalDpi xmlns:a14="http://schemas.microsoft.com/office/drawing/2010/main" val="0"/>
                </a:ext>
              </a:extLst>
            </a:blip>
            <a:srcRect/>
            <a:stretch>
              <a:fillRect/>
            </a:stretch>
          </p:blipFill>
          <p:spPr bwMode="auto">
            <a:xfrm>
              <a:off x="366773" y="981188"/>
              <a:ext cx="7375430" cy="5627677"/>
            </a:xfrm>
            <a:prstGeom prst="rect">
              <a:avLst/>
            </a:prstGeom>
            <a:noFill/>
            <a:ln>
              <a:noFill/>
            </a:ln>
          </p:spPr>
        </p:pic>
        <p:sp>
          <p:nvSpPr>
            <p:cNvPr id="42" name="椭圆 41"/>
            <p:cNvSpPr/>
            <p:nvPr/>
          </p:nvSpPr>
          <p:spPr>
            <a:xfrm>
              <a:off x="2123814" y="2561465"/>
              <a:ext cx="2212661" cy="10781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表格 1"/>
          <p:cNvGraphicFramePr>
            <a:graphicFrameLocks noGrp="1"/>
          </p:cNvGraphicFramePr>
          <p:nvPr/>
        </p:nvGraphicFramePr>
        <p:xfrm>
          <a:off x="5989758" y="1074305"/>
          <a:ext cx="6004459" cy="5389559"/>
        </p:xfrm>
        <a:graphic>
          <a:graphicData uri="http://schemas.openxmlformats.org/drawingml/2006/table">
            <a:tbl>
              <a:tblPr firstRow="1" firstCol="1" bandRow="1">
                <a:tableStyleId>{073A0DAA-6AF3-43AB-8588-CEC1D06C72B9}</a:tableStyleId>
              </a:tblPr>
              <a:tblGrid>
                <a:gridCol w="801945">
                  <a:extLst>
                    <a:ext uri="{9D8B030D-6E8A-4147-A177-3AD203B41FA5}">
                      <a16:colId xmlns:a16="http://schemas.microsoft.com/office/drawing/2014/main" val="20000"/>
                    </a:ext>
                  </a:extLst>
                </a:gridCol>
                <a:gridCol w="2680192">
                  <a:extLst>
                    <a:ext uri="{9D8B030D-6E8A-4147-A177-3AD203B41FA5}">
                      <a16:colId xmlns:a16="http://schemas.microsoft.com/office/drawing/2014/main" val="20001"/>
                    </a:ext>
                  </a:extLst>
                </a:gridCol>
                <a:gridCol w="2522322">
                  <a:extLst>
                    <a:ext uri="{9D8B030D-6E8A-4147-A177-3AD203B41FA5}">
                      <a16:colId xmlns:a16="http://schemas.microsoft.com/office/drawing/2014/main" val="20002"/>
                    </a:ext>
                  </a:extLst>
                </a:gridCol>
              </a:tblGrid>
              <a:tr h="389531">
                <a:tc>
                  <a:txBody>
                    <a:bodyPr/>
                    <a:lstStyle/>
                    <a:p>
                      <a:pPr marL="15875" indent="-15875" algn="ctr">
                        <a:lnSpc>
                          <a:spcPct val="150000"/>
                        </a:lnSpc>
                        <a:spcAft>
                          <a:spcPts val="1200"/>
                        </a:spcAft>
                      </a:pPr>
                      <a:r>
                        <a:rPr lang="zh-CN" sz="1200" kern="100" dirty="0">
                          <a:effectLst/>
                        </a:rPr>
                        <a:t>文件系统</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1200"/>
                        </a:spcAft>
                      </a:pPr>
                      <a:r>
                        <a:rPr lang="en-US" sz="1200" kern="100" dirty="0">
                          <a:effectLst/>
                        </a:rPr>
                        <a:t>Java</a:t>
                      </a:r>
                      <a:r>
                        <a:rPr lang="zh-CN" sz="1200" kern="100" dirty="0">
                          <a:effectLst/>
                        </a:rPr>
                        <a:t>实现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1200"/>
                        </a:spcAft>
                      </a:pPr>
                      <a:r>
                        <a:rPr lang="zh-CN" sz="1200" kern="100" dirty="0">
                          <a:effectLst/>
                        </a:rPr>
                        <a:t>描述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68817">
                <a:tc>
                  <a:txBody>
                    <a:bodyPr/>
                    <a:lstStyle/>
                    <a:p>
                      <a:pPr marL="15875" indent="-15875" algn="ctr">
                        <a:lnSpc>
                          <a:spcPct val="150000"/>
                        </a:lnSpc>
                        <a:spcAft>
                          <a:spcPts val="1200"/>
                        </a:spcAft>
                      </a:pPr>
                      <a:r>
                        <a:rPr lang="en-US" sz="1200" kern="100" dirty="0">
                          <a:effectLst/>
                        </a:rPr>
                        <a:t>Local</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1200"/>
                        </a:spcAft>
                      </a:pPr>
                      <a:r>
                        <a:rPr lang="en-US" sz="1400" kern="100" dirty="0" err="1">
                          <a:effectLst/>
                        </a:rPr>
                        <a:t>fs.LocalFileSystem</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50000"/>
                        </a:lnSpc>
                        <a:spcAft>
                          <a:spcPts val="1200"/>
                        </a:spcAft>
                      </a:pPr>
                      <a:r>
                        <a:rPr lang="zh-CN" sz="1400" kern="100">
                          <a:effectLst/>
                        </a:rPr>
                        <a:t>支持有客户端校验和本地文件系统</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56772">
                <a:tc>
                  <a:txBody>
                    <a:bodyPr/>
                    <a:lstStyle/>
                    <a:p>
                      <a:pPr marL="15875" indent="-15875" algn="ctr">
                        <a:lnSpc>
                          <a:spcPct val="150000"/>
                        </a:lnSpc>
                        <a:spcAft>
                          <a:spcPts val="1200"/>
                        </a:spcAft>
                      </a:pPr>
                      <a:r>
                        <a:rPr lang="en-US" sz="1200" kern="100" dirty="0">
                          <a:effectLst/>
                        </a:rPr>
                        <a:t>HDFS</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1200"/>
                        </a:spcAft>
                      </a:pPr>
                      <a:r>
                        <a:rPr lang="en-US" sz="1400" kern="100" dirty="0" err="1">
                          <a:effectLst/>
                        </a:rPr>
                        <a:t>hdfs.DistributionFileSystem</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50000"/>
                        </a:lnSpc>
                        <a:spcAft>
                          <a:spcPts val="1200"/>
                        </a:spcAft>
                      </a:pPr>
                      <a:r>
                        <a:rPr lang="en-US" sz="1400" kern="100">
                          <a:effectLst/>
                        </a:rPr>
                        <a:t>Hadoop</a:t>
                      </a:r>
                      <a:r>
                        <a:rPr lang="zh-CN" sz="1400" kern="100">
                          <a:effectLst/>
                        </a:rPr>
                        <a:t>的分布式文件系统</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57754">
                <a:tc>
                  <a:txBody>
                    <a:bodyPr/>
                    <a:lstStyle/>
                    <a:p>
                      <a:pPr marL="15875" indent="-15875" algn="ctr">
                        <a:lnSpc>
                          <a:spcPct val="150000"/>
                        </a:lnSpc>
                        <a:spcAft>
                          <a:spcPts val="1200"/>
                        </a:spcAft>
                      </a:pPr>
                      <a:r>
                        <a:rPr lang="en-US" sz="1200" kern="100" dirty="0">
                          <a:effectLst/>
                        </a:rPr>
                        <a:t>HFTP</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1200"/>
                        </a:spcAft>
                      </a:pPr>
                      <a:r>
                        <a:rPr lang="en-US" sz="1400" kern="100" dirty="0" err="1">
                          <a:effectLst/>
                        </a:rPr>
                        <a:t>hdfs.HftpFileSystem</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50000"/>
                        </a:lnSpc>
                        <a:spcAft>
                          <a:spcPts val="1200"/>
                        </a:spcAft>
                      </a:pPr>
                      <a:r>
                        <a:rPr lang="zh-CN" sz="1400" kern="100" dirty="0">
                          <a:effectLst/>
                        </a:rPr>
                        <a:t>支持通过</a:t>
                      </a:r>
                      <a:r>
                        <a:rPr lang="en-US" sz="1400" kern="100" dirty="0">
                          <a:effectLst/>
                        </a:rPr>
                        <a:t>HTTP</a:t>
                      </a:r>
                      <a:r>
                        <a:rPr lang="zh-CN" sz="1400" kern="100" dirty="0">
                          <a:effectLst/>
                        </a:rPr>
                        <a:t>的方式以只读的方式访问</a:t>
                      </a:r>
                      <a:r>
                        <a:rPr lang="en-US" sz="1400" kern="100" dirty="0">
                          <a:effectLst/>
                        </a:rPr>
                        <a:t>HDFS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34398">
                <a:tc>
                  <a:txBody>
                    <a:bodyPr/>
                    <a:lstStyle/>
                    <a:p>
                      <a:pPr marL="15875" indent="-15875" algn="ctr">
                        <a:lnSpc>
                          <a:spcPct val="150000"/>
                        </a:lnSpc>
                        <a:spcAft>
                          <a:spcPts val="1200"/>
                        </a:spcAft>
                      </a:pPr>
                      <a:r>
                        <a:rPr lang="en-US" sz="1200" kern="100" dirty="0">
                          <a:effectLst/>
                        </a:rPr>
                        <a:t>HAR</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1200"/>
                        </a:spcAft>
                      </a:pPr>
                      <a:r>
                        <a:rPr lang="en-US" sz="1400" kern="100">
                          <a:effectLst/>
                        </a:rPr>
                        <a:t>fs.HarFileSystem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50000"/>
                        </a:lnSpc>
                        <a:spcAft>
                          <a:spcPts val="1200"/>
                        </a:spcAft>
                      </a:pPr>
                      <a:r>
                        <a:rPr lang="zh-CN" sz="1400" kern="100">
                          <a:effectLst/>
                        </a:rPr>
                        <a:t>在</a:t>
                      </a:r>
                      <a:r>
                        <a:rPr lang="en-US" sz="1400" kern="100">
                          <a:effectLst/>
                        </a:rPr>
                        <a:t>Hadoop</a:t>
                      </a:r>
                      <a:r>
                        <a:rPr lang="zh-CN" sz="1400" kern="100">
                          <a:effectLst/>
                        </a:rPr>
                        <a:t>文件系统上，对文件进行归档</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86596">
                <a:tc>
                  <a:txBody>
                    <a:bodyPr/>
                    <a:lstStyle/>
                    <a:p>
                      <a:pPr marL="15875" indent="-15875" algn="ctr">
                        <a:lnSpc>
                          <a:spcPct val="150000"/>
                        </a:lnSpc>
                        <a:spcAft>
                          <a:spcPts val="1200"/>
                        </a:spcAft>
                      </a:pPr>
                      <a:r>
                        <a:rPr lang="en-US" sz="1200" kern="100" dirty="0">
                          <a:effectLst/>
                        </a:rPr>
                        <a:t>FTP</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1200"/>
                        </a:spcAft>
                      </a:pPr>
                      <a:r>
                        <a:rPr lang="en-US" sz="1400" kern="100">
                          <a:effectLst/>
                        </a:rPr>
                        <a:t>fs.ftp.FtpFileSystem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50000"/>
                        </a:lnSpc>
                        <a:spcAft>
                          <a:spcPts val="1200"/>
                        </a:spcAft>
                      </a:pPr>
                      <a:r>
                        <a:rPr lang="zh-CN" sz="1400" kern="100">
                          <a:effectLst/>
                        </a:rPr>
                        <a:t>由</a:t>
                      </a:r>
                      <a:r>
                        <a:rPr lang="en-US" sz="1400" kern="100">
                          <a:effectLst/>
                        </a:rPr>
                        <a:t>FTP</a:t>
                      </a:r>
                      <a:r>
                        <a:rPr lang="zh-CN" sz="1400" kern="100">
                          <a:effectLst/>
                        </a:rPr>
                        <a:t>服务器支持的文件系统</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957754">
                <a:tc>
                  <a:txBody>
                    <a:bodyPr/>
                    <a:lstStyle/>
                    <a:p>
                      <a:pPr marL="15875" indent="-15875" algn="ctr">
                        <a:lnSpc>
                          <a:spcPct val="150000"/>
                        </a:lnSpc>
                        <a:spcAft>
                          <a:spcPts val="1200"/>
                        </a:spcAft>
                      </a:pPr>
                      <a:r>
                        <a:rPr lang="en-US" sz="1200" kern="100" dirty="0">
                          <a:effectLst/>
                        </a:rPr>
                        <a:t>s3(local)</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1200"/>
                        </a:spcAft>
                      </a:pPr>
                      <a:r>
                        <a:rPr lang="en-US" sz="1400" kern="100">
                          <a:effectLst/>
                        </a:rPr>
                        <a:t>fs.s3native.NativeS3FileSystem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50000"/>
                        </a:lnSpc>
                        <a:spcAft>
                          <a:spcPts val="1200"/>
                        </a:spcAft>
                      </a:pPr>
                      <a:r>
                        <a:rPr lang="zh-CN" sz="1400" kern="100">
                          <a:effectLst/>
                        </a:rPr>
                        <a:t>基于</a:t>
                      </a:r>
                      <a:r>
                        <a:rPr lang="en-US" sz="1400" kern="100">
                          <a:effectLst/>
                        </a:rPr>
                        <a:t>Amazon</a:t>
                      </a:r>
                      <a:r>
                        <a:rPr lang="zh-CN" sz="1400" kern="100">
                          <a:effectLst/>
                        </a:rPr>
                        <a:t>的文件系统</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51842">
                <a:tc>
                  <a:txBody>
                    <a:bodyPr/>
                    <a:lstStyle/>
                    <a:p>
                      <a:pPr marL="15875" indent="-15875" algn="ctr">
                        <a:lnSpc>
                          <a:spcPct val="150000"/>
                        </a:lnSpc>
                        <a:spcAft>
                          <a:spcPts val="1200"/>
                        </a:spcAft>
                      </a:pPr>
                      <a:r>
                        <a:rPr lang="en-US" sz="1200" kern="100" dirty="0">
                          <a:effectLst/>
                        </a:rPr>
                        <a:t>s3(block)</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1200"/>
                        </a:spcAft>
                      </a:pPr>
                      <a:r>
                        <a:rPr lang="en-US" sz="1400" kern="100" dirty="0">
                          <a:effectLst/>
                        </a:rPr>
                        <a:t>fs.s3.NativeS3FileSystem</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ct val="150000"/>
                        </a:lnSpc>
                        <a:spcAft>
                          <a:spcPts val="1200"/>
                        </a:spcAft>
                      </a:pPr>
                      <a:r>
                        <a:rPr lang="zh-CN" sz="1400" kern="100" dirty="0">
                          <a:effectLst/>
                        </a:rPr>
                        <a:t>基于</a:t>
                      </a:r>
                      <a:r>
                        <a:rPr lang="en-US" sz="1400" kern="100" dirty="0">
                          <a:effectLst/>
                        </a:rPr>
                        <a:t>Amazon</a:t>
                      </a:r>
                      <a:r>
                        <a:rPr lang="zh-CN" sz="1400" kern="100" dirty="0">
                          <a:effectLst/>
                        </a:rPr>
                        <a:t>的文件系统，以块格式存储</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5359159" cy="584775"/>
          </a:xfrm>
          <a:prstGeom prst="rect">
            <a:avLst/>
          </a:prstGeom>
        </p:spPr>
        <p:txBody>
          <a:bodyPr wrap="none">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AbstractFileSystem</a:t>
            </a:r>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抽象类</a:t>
            </a: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53124" y="3779819"/>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grpSp>
        <p:nvGrpSpPr>
          <p:cNvPr id="16" name="组合 15"/>
          <p:cNvGrpSpPr/>
          <p:nvPr/>
        </p:nvGrpSpPr>
        <p:grpSpPr>
          <a:xfrm>
            <a:off x="1899797" y="764172"/>
            <a:ext cx="8740554" cy="6116296"/>
            <a:chOff x="1899797" y="764172"/>
            <a:chExt cx="8740554" cy="6116296"/>
          </a:xfrm>
        </p:grpSpPr>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1899797" y="764172"/>
              <a:ext cx="8740554" cy="6116296"/>
            </a:xfrm>
            <a:prstGeom prst="rect">
              <a:avLst/>
            </a:prstGeom>
            <a:noFill/>
            <a:ln>
              <a:noFill/>
            </a:ln>
          </p:spPr>
        </p:pic>
        <p:sp>
          <p:nvSpPr>
            <p:cNvPr id="11" name="椭圆 10"/>
            <p:cNvSpPr/>
            <p:nvPr/>
          </p:nvSpPr>
          <p:spPr>
            <a:xfrm>
              <a:off x="4123211" y="2022379"/>
              <a:ext cx="2212661" cy="10781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755860" y="1445383"/>
            <a:ext cx="7028427" cy="4666694"/>
            <a:chOff x="2546578" y="1524729"/>
            <a:chExt cx="7028427" cy="4666694"/>
          </a:xfrm>
        </p:grpSpPr>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578" y="1524729"/>
              <a:ext cx="7028427" cy="4666694"/>
            </a:xfrm>
            <a:prstGeom prst="rect">
              <a:avLst/>
            </a:prstGeom>
          </p:spPr>
        </p:pic>
        <p:sp>
          <p:nvSpPr>
            <p:cNvPr id="14" name="矩形 13"/>
            <p:cNvSpPr/>
            <p:nvPr/>
          </p:nvSpPr>
          <p:spPr>
            <a:xfrm>
              <a:off x="2660312" y="3682430"/>
              <a:ext cx="1562668" cy="279779"/>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Hadoop-0.21</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4105611"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抽象文件系统的</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IO(1)</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80418" y="3766170"/>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grpSp>
        <p:nvGrpSpPr>
          <p:cNvPr id="4" name="组合 3"/>
          <p:cNvGrpSpPr/>
          <p:nvPr/>
        </p:nvGrpSpPr>
        <p:grpSpPr>
          <a:xfrm>
            <a:off x="-286345" y="926910"/>
            <a:ext cx="8775878" cy="6021958"/>
            <a:chOff x="419305" y="926910"/>
            <a:chExt cx="8775878" cy="6021958"/>
          </a:xfrm>
        </p:grpSpPr>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419305" y="926910"/>
              <a:ext cx="8775878" cy="6021958"/>
            </a:xfrm>
            <a:prstGeom prst="rect">
              <a:avLst/>
            </a:prstGeom>
            <a:noFill/>
            <a:ln>
              <a:noFill/>
            </a:ln>
          </p:spPr>
        </p:pic>
        <p:sp>
          <p:nvSpPr>
            <p:cNvPr id="2" name="椭圆 1"/>
            <p:cNvSpPr/>
            <p:nvPr/>
          </p:nvSpPr>
          <p:spPr>
            <a:xfrm>
              <a:off x="1927662" y="2305639"/>
              <a:ext cx="2718318" cy="100304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364438" y="2790253"/>
              <a:ext cx="2834060" cy="153468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4" name="图片 13"/>
          <p:cNvPicPr/>
          <p:nvPr/>
        </p:nvPicPr>
        <p:blipFill rotWithShape="1">
          <a:blip r:embed="rId4">
            <a:extLst>
              <a:ext uri="{28A0092B-C50C-407E-A947-70E740481C1C}">
                <a14:useLocalDpi xmlns:a14="http://schemas.microsoft.com/office/drawing/2010/main" val="0"/>
              </a:ext>
            </a:extLst>
          </a:blip>
          <a:srcRect t="12797" b="14810"/>
          <a:stretch>
            <a:fillRect/>
          </a:stretch>
        </p:blipFill>
        <p:spPr bwMode="auto">
          <a:xfrm>
            <a:off x="7492848" y="391463"/>
            <a:ext cx="5223360" cy="32055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4105611"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抽象文件系统的</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IO(2)</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80418" y="3766170"/>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pic>
        <p:nvPicPr>
          <p:cNvPr id="9" name="图片 8"/>
          <p:cNvPicPr/>
          <p:nvPr/>
        </p:nvPicPr>
        <p:blipFill rotWithShape="1">
          <a:blip r:embed="rId3">
            <a:extLst>
              <a:ext uri="{28A0092B-C50C-407E-A947-70E740481C1C}">
                <a14:useLocalDpi xmlns:a14="http://schemas.microsoft.com/office/drawing/2010/main" val="0"/>
              </a:ext>
            </a:extLst>
          </a:blip>
          <a:srcRect t="8266" b="11827"/>
          <a:stretch>
            <a:fillRect/>
          </a:stretch>
        </p:blipFill>
        <p:spPr bwMode="auto">
          <a:xfrm>
            <a:off x="6611537" y="239813"/>
            <a:ext cx="6189259" cy="5453853"/>
          </a:xfrm>
          <a:prstGeom prst="rect">
            <a:avLst/>
          </a:prstGeom>
          <a:noFill/>
          <a:ln>
            <a:noFill/>
          </a:ln>
        </p:spPr>
      </p:pic>
      <p:grpSp>
        <p:nvGrpSpPr>
          <p:cNvPr id="4" name="组合 3"/>
          <p:cNvGrpSpPr/>
          <p:nvPr/>
        </p:nvGrpSpPr>
        <p:grpSpPr>
          <a:xfrm>
            <a:off x="76097" y="935619"/>
            <a:ext cx="7682991" cy="6031598"/>
            <a:chOff x="76097" y="935619"/>
            <a:chExt cx="7682991" cy="6031598"/>
          </a:xfrm>
        </p:grpSpPr>
        <p:pic>
          <p:nvPicPr>
            <p:cNvPr id="12" name="图片 11"/>
            <p:cNvPicPr/>
            <p:nvPr/>
          </p:nvPicPr>
          <p:blipFill>
            <a:blip r:embed="rId4">
              <a:extLst>
                <a:ext uri="{28A0092B-C50C-407E-A947-70E740481C1C}">
                  <a14:useLocalDpi xmlns:a14="http://schemas.microsoft.com/office/drawing/2010/main" val="0"/>
                </a:ext>
              </a:extLst>
            </a:blip>
            <a:srcRect/>
            <a:stretch>
              <a:fillRect/>
            </a:stretch>
          </p:blipFill>
          <p:spPr bwMode="auto">
            <a:xfrm>
              <a:off x="76097" y="935619"/>
              <a:ext cx="7682991" cy="6031598"/>
            </a:xfrm>
            <a:prstGeom prst="rect">
              <a:avLst/>
            </a:prstGeom>
            <a:noFill/>
            <a:ln>
              <a:noFill/>
            </a:ln>
          </p:spPr>
        </p:pic>
        <p:sp>
          <p:nvSpPr>
            <p:cNvPr id="2" name="椭圆 1"/>
            <p:cNvSpPr/>
            <p:nvPr/>
          </p:nvSpPr>
          <p:spPr>
            <a:xfrm>
              <a:off x="1797034" y="2132256"/>
              <a:ext cx="2718318" cy="100304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117805" y="5195730"/>
              <a:ext cx="2558447" cy="166227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633" y="462451"/>
            <a:ext cx="4105611" cy="584775"/>
          </a:xfrm>
          <a:prstGeom prst="rect">
            <a:avLst/>
          </a:prstGeom>
        </p:spPr>
        <p:txBody>
          <a:bodyPr wrap="none">
            <a:spAutoFit/>
          </a:bodyPr>
          <a:lstStyle/>
          <a:p>
            <a:r>
              <a:rPr lang="zh-CN" altLang="en-US" sz="3200" b="1" dirty="0">
                <a:solidFill>
                  <a:schemeClr val="bg2">
                    <a:lumMod val="25000"/>
                  </a:schemeClr>
                </a:solidFill>
                <a:latin typeface="微软雅黑" panose="020B0503020204020204" pitchFamily="34" charset="-122"/>
                <a:ea typeface="微软雅黑" panose="020B0503020204020204" pitchFamily="34" charset="-122"/>
              </a:rPr>
              <a:t>抽象文件系统的</a:t>
            </a:r>
            <a:r>
              <a:rPr lang="en-US" altLang="zh-CN" sz="3200" b="1" dirty="0">
                <a:solidFill>
                  <a:schemeClr val="bg2">
                    <a:lumMod val="25000"/>
                  </a:schemeClr>
                </a:solidFill>
                <a:latin typeface="微软雅黑" panose="020B0503020204020204" pitchFamily="34" charset="-122"/>
                <a:ea typeface="微软雅黑" panose="020B0503020204020204" pitchFamily="34" charset="-122"/>
              </a:rPr>
              <a:t>IO(3)</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等腰三角形 5"/>
          <p:cNvSpPr/>
          <p:nvPr/>
        </p:nvSpPr>
        <p:spPr>
          <a:xfrm rot="10800000">
            <a:off x="76097" y="926910"/>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Lst>
            <a:ahLst/>
            <a:cxnLst>
              <a:cxn ang="0">
                <a:pos x="connsiteX0-1" y="connsiteY0-2"/>
              </a:cxn>
              <a:cxn ang="0">
                <a:pos x="connsiteX1-3" y="connsiteY1-4"/>
              </a:cxn>
              <a:cxn ang="0">
                <a:pos x="connsiteX2-5" y="connsiteY2-6"/>
              </a:cxn>
              <a:cxn ang="0">
                <a:pos x="connsiteX3-7" y="connsiteY3-8"/>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latin typeface="微软雅黑" panose="020B0503020204020204" pitchFamily="34" charset="-122"/>
              <a:ea typeface="微软雅黑" panose="020B0503020204020204" pitchFamily="34" charset="-122"/>
            </a:endParaRPr>
          </a:p>
        </p:txBody>
      </p:sp>
      <p:sp>
        <p:nvSpPr>
          <p:cNvPr id="8" name="等腰三角形 5"/>
          <p:cNvSpPr/>
          <p:nvPr/>
        </p:nvSpPr>
        <p:spPr>
          <a:xfrm rot="12786587">
            <a:off x="9580418" y="3766170"/>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1326566 w 1927744"/>
              <a:gd name="connsiteY0-90" fmla="*/ 2613696 h 2613696"/>
              <a:gd name="connsiteX1-91" fmla="*/ 1927744 w 1927744"/>
              <a:gd name="connsiteY1-92" fmla="*/ 1440019 h 2613696"/>
              <a:gd name="connsiteX2-93" fmla="*/ 0 w 1927744"/>
              <a:gd name="connsiteY2-94" fmla="*/ 0 h 2613696"/>
              <a:gd name="connsiteX3-95" fmla="*/ 1326566 w 1927744"/>
              <a:gd name="connsiteY3-96" fmla="*/ 2613696 h 2613696"/>
              <a:gd name="connsiteX0-97" fmla="*/ 1020016 w 1621194"/>
              <a:gd name="connsiteY0-98" fmla="*/ 2892683 h 2892683"/>
              <a:gd name="connsiteX1-99" fmla="*/ 1621194 w 1621194"/>
              <a:gd name="connsiteY1-100" fmla="*/ 1719006 h 2892683"/>
              <a:gd name="connsiteX2-101" fmla="*/ 0 w 1621194"/>
              <a:gd name="connsiteY2-102" fmla="*/ 0 h 2892683"/>
              <a:gd name="connsiteX3-103" fmla="*/ 1020016 w 1621194"/>
              <a:gd name="connsiteY3-104" fmla="*/ 2892683 h 2892683"/>
            </a:gdLst>
            <a:ahLst/>
            <a:cxnLst>
              <a:cxn ang="0">
                <a:pos x="connsiteX0-1" y="connsiteY0-2"/>
              </a:cxn>
              <a:cxn ang="0">
                <a:pos x="connsiteX1-3" y="connsiteY1-4"/>
              </a:cxn>
              <a:cxn ang="0">
                <a:pos x="connsiteX2-5" y="connsiteY2-6"/>
              </a:cxn>
              <a:cxn ang="0">
                <a:pos x="connsiteX3-7" y="connsiteY3-8"/>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1" fmla="*/ 0 w 4025900"/>
              <a:gd name="connsiteY0-2" fmla="*/ 1625600 h 3352800"/>
              <a:gd name="connsiteX1-3" fmla="*/ 2273300 w 4025900"/>
              <a:gd name="connsiteY1-4" fmla="*/ 0 h 3352800"/>
              <a:gd name="connsiteX2-5" fmla="*/ 4025900 w 4025900"/>
              <a:gd name="connsiteY2-6" fmla="*/ 3352800 h 3352800"/>
              <a:gd name="connsiteX3-7" fmla="*/ 0 w 4025900"/>
              <a:gd name="connsiteY3-8" fmla="*/ 1625600 h 3352800"/>
              <a:gd name="connsiteX0-9" fmla="*/ 0 w 4025900"/>
              <a:gd name="connsiteY0-10" fmla="*/ 1879600 h 3606800"/>
              <a:gd name="connsiteX1-11" fmla="*/ 3746500 w 4025900"/>
              <a:gd name="connsiteY1-12" fmla="*/ 0 h 3606800"/>
              <a:gd name="connsiteX2-13" fmla="*/ 4025900 w 4025900"/>
              <a:gd name="connsiteY2-14" fmla="*/ 3606800 h 3606800"/>
              <a:gd name="connsiteX3-15" fmla="*/ 0 w 4025900"/>
              <a:gd name="connsiteY3-16" fmla="*/ 1879600 h 3606800"/>
              <a:gd name="connsiteX0-17" fmla="*/ 0 w 4508500"/>
              <a:gd name="connsiteY0-18" fmla="*/ 1879600 h 3657600"/>
              <a:gd name="connsiteX1-19" fmla="*/ 3746500 w 4508500"/>
              <a:gd name="connsiteY1-20" fmla="*/ 0 h 3657600"/>
              <a:gd name="connsiteX2-21" fmla="*/ 4508500 w 4508500"/>
              <a:gd name="connsiteY2-22" fmla="*/ 3657600 h 3657600"/>
              <a:gd name="connsiteX3-23" fmla="*/ 0 w 4508500"/>
              <a:gd name="connsiteY3-24" fmla="*/ 1879600 h 3657600"/>
              <a:gd name="connsiteX0-25" fmla="*/ 0 w 4508500"/>
              <a:gd name="connsiteY0-26" fmla="*/ 480291 h 2258291"/>
              <a:gd name="connsiteX1-27" fmla="*/ 2319481 w 4508500"/>
              <a:gd name="connsiteY1-28" fmla="*/ 0 h 2258291"/>
              <a:gd name="connsiteX2-29" fmla="*/ 4508500 w 4508500"/>
              <a:gd name="connsiteY2-30" fmla="*/ 2258291 h 2258291"/>
              <a:gd name="connsiteX3-31" fmla="*/ 0 w 4508500"/>
              <a:gd name="connsiteY3-32" fmla="*/ 480291 h 2258291"/>
              <a:gd name="connsiteX0-33" fmla="*/ 0 w 4508500"/>
              <a:gd name="connsiteY0-34" fmla="*/ 1006764 h 2784764"/>
              <a:gd name="connsiteX1-35" fmla="*/ 1959263 w 4508500"/>
              <a:gd name="connsiteY1-36" fmla="*/ 0 h 2784764"/>
              <a:gd name="connsiteX2-37" fmla="*/ 4508500 w 4508500"/>
              <a:gd name="connsiteY2-38" fmla="*/ 2784764 h 2784764"/>
              <a:gd name="connsiteX3-39" fmla="*/ 0 w 4508500"/>
              <a:gd name="connsiteY3-40" fmla="*/ 1006764 h 2784764"/>
              <a:gd name="connsiteX0-41" fmla="*/ 0 w 1959263"/>
              <a:gd name="connsiteY0-42" fmla="*/ 4608946 h 4608946"/>
              <a:gd name="connsiteX1-43" fmla="*/ 1959263 w 1959263"/>
              <a:gd name="connsiteY1-44" fmla="*/ 3602182 h 4608946"/>
              <a:gd name="connsiteX2-45" fmla="*/ 1141845 w 1959263"/>
              <a:gd name="connsiteY2-46" fmla="*/ 0 h 4608946"/>
              <a:gd name="connsiteX3-47" fmla="*/ 0 w 1959263"/>
              <a:gd name="connsiteY3-48" fmla="*/ 4608946 h 4608946"/>
              <a:gd name="connsiteX0-49" fmla="*/ 0 w 1959263"/>
              <a:gd name="connsiteY0-50" fmla="*/ 4719783 h 4719783"/>
              <a:gd name="connsiteX1-51" fmla="*/ 1959263 w 1959263"/>
              <a:gd name="connsiteY1-52" fmla="*/ 3713019 h 4719783"/>
              <a:gd name="connsiteX2-53" fmla="*/ 1127991 w 1959263"/>
              <a:gd name="connsiteY2-54" fmla="*/ 0 h 4719783"/>
              <a:gd name="connsiteX3-55" fmla="*/ 0 w 1959263"/>
              <a:gd name="connsiteY3-56" fmla="*/ 4719783 h 4719783"/>
              <a:gd name="connsiteX0-57" fmla="*/ 0 w 1127991"/>
              <a:gd name="connsiteY0-58" fmla="*/ 4719783 h 4719783"/>
              <a:gd name="connsiteX1-59" fmla="*/ 669082 w 1127991"/>
              <a:gd name="connsiteY1-60" fmla="*/ 3625337 h 4719783"/>
              <a:gd name="connsiteX2-61" fmla="*/ 1127991 w 1127991"/>
              <a:gd name="connsiteY2-62" fmla="*/ 0 h 4719783"/>
              <a:gd name="connsiteX3-63" fmla="*/ 0 w 1127991"/>
              <a:gd name="connsiteY3-64" fmla="*/ 4719783 h 4719783"/>
              <a:gd name="connsiteX0-65" fmla="*/ 976382 w 1645464"/>
              <a:gd name="connsiteY0-66" fmla="*/ 2627936 h 2627936"/>
              <a:gd name="connsiteX1-67" fmla="*/ 1645464 w 1645464"/>
              <a:gd name="connsiteY1-68" fmla="*/ 1533490 h 2627936"/>
              <a:gd name="connsiteX2-69" fmla="*/ 0 w 1645464"/>
              <a:gd name="connsiteY2-70" fmla="*/ 0 h 2627936"/>
              <a:gd name="connsiteX3-71" fmla="*/ 976382 w 1645464"/>
              <a:gd name="connsiteY3-72" fmla="*/ 2627936 h 2627936"/>
              <a:gd name="connsiteX0-73" fmla="*/ 1093110 w 1762192"/>
              <a:gd name="connsiteY0-74" fmla="*/ 2542497 h 2542497"/>
              <a:gd name="connsiteX1-75" fmla="*/ 1762192 w 1762192"/>
              <a:gd name="connsiteY1-76" fmla="*/ 1448051 h 2542497"/>
              <a:gd name="connsiteX2-77" fmla="*/ 0 w 1762192"/>
              <a:gd name="connsiteY2-78" fmla="*/ 0 h 2542497"/>
              <a:gd name="connsiteX3-79" fmla="*/ 1093110 w 1762192"/>
              <a:gd name="connsiteY3-80" fmla="*/ 2542497 h 2542497"/>
              <a:gd name="connsiteX0-81" fmla="*/ 1326566 w 1762192"/>
              <a:gd name="connsiteY0-82" fmla="*/ 2613696 h 2613696"/>
              <a:gd name="connsiteX1-83" fmla="*/ 1762192 w 1762192"/>
              <a:gd name="connsiteY1-84" fmla="*/ 1448051 h 2613696"/>
              <a:gd name="connsiteX2-85" fmla="*/ 0 w 1762192"/>
              <a:gd name="connsiteY2-86" fmla="*/ 0 h 2613696"/>
              <a:gd name="connsiteX3-87" fmla="*/ 1326566 w 1762192"/>
              <a:gd name="connsiteY3-88" fmla="*/ 2613696 h 2613696"/>
              <a:gd name="connsiteX0-89" fmla="*/ 831195 w 1266821"/>
              <a:gd name="connsiteY0-90" fmla="*/ 1534814 h 1534814"/>
              <a:gd name="connsiteX1-91" fmla="*/ 1266821 w 1266821"/>
              <a:gd name="connsiteY1-92" fmla="*/ 369169 h 1534814"/>
              <a:gd name="connsiteX2-93" fmla="*/ -1 w 1266821"/>
              <a:gd name="connsiteY2-94" fmla="*/ 0 h 1534814"/>
              <a:gd name="connsiteX3-95" fmla="*/ 831195 w 1266821"/>
              <a:gd name="connsiteY3-96" fmla="*/ 1534814 h 1534814"/>
              <a:gd name="connsiteX0-97" fmla="*/ 996994 w 1432620"/>
              <a:gd name="connsiteY0-98" fmla="*/ 2119578 h 2119578"/>
              <a:gd name="connsiteX1-99" fmla="*/ 1432620 w 1432620"/>
              <a:gd name="connsiteY1-100" fmla="*/ 953933 h 2119578"/>
              <a:gd name="connsiteX2-101" fmla="*/ 1 w 1432620"/>
              <a:gd name="connsiteY2-102" fmla="*/ 0 h 2119578"/>
              <a:gd name="connsiteX3-103" fmla="*/ 996994 w 1432620"/>
              <a:gd name="connsiteY3-104" fmla="*/ 2119578 h 2119578"/>
              <a:gd name="connsiteX0-105" fmla="*/ 425654 w 1432619"/>
              <a:gd name="connsiteY0-106" fmla="*/ 1350536 h 1350536"/>
              <a:gd name="connsiteX1-107" fmla="*/ 1432619 w 1432619"/>
              <a:gd name="connsiteY1-108" fmla="*/ 953933 h 1350536"/>
              <a:gd name="connsiteX2-109" fmla="*/ 0 w 1432619"/>
              <a:gd name="connsiteY2-110" fmla="*/ 0 h 1350536"/>
              <a:gd name="connsiteX3-111" fmla="*/ 425654 w 1432619"/>
              <a:gd name="connsiteY3-112" fmla="*/ 1350536 h 1350536"/>
              <a:gd name="connsiteX0-113" fmla="*/ 1042678 w 1432619"/>
              <a:gd name="connsiteY0-114" fmla="*/ 1967444 h 1967444"/>
              <a:gd name="connsiteX1-115" fmla="*/ 1432619 w 1432619"/>
              <a:gd name="connsiteY1-116" fmla="*/ 953933 h 1967444"/>
              <a:gd name="connsiteX2-117" fmla="*/ 0 w 1432619"/>
              <a:gd name="connsiteY2-118" fmla="*/ 0 h 1967444"/>
              <a:gd name="connsiteX3-119" fmla="*/ 1042678 w 1432619"/>
              <a:gd name="connsiteY3-120" fmla="*/ 1967444 h 1967444"/>
              <a:gd name="connsiteX0-121" fmla="*/ 1042678 w 2952036"/>
              <a:gd name="connsiteY0-122" fmla="*/ 1967444 h 1967444"/>
              <a:gd name="connsiteX1-123" fmla="*/ 2952036 w 2952036"/>
              <a:gd name="connsiteY1-124" fmla="*/ 1592915 h 1967444"/>
              <a:gd name="connsiteX2-125" fmla="*/ 0 w 2952036"/>
              <a:gd name="connsiteY2-126" fmla="*/ 0 h 1967444"/>
              <a:gd name="connsiteX3-127" fmla="*/ 1042678 w 2952036"/>
              <a:gd name="connsiteY3-128" fmla="*/ 1967444 h 1967444"/>
              <a:gd name="connsiteX0-129" fmla="*/ 2256781 w 2952036"/>
              <a:gd name="connsiteY0-130" fmla="*/ 2192548 h 2192548"/>
              <a:gd name="connsiteX1-131" fmla="*/ 2952036 w 2952036"/>
              <a:gd name="connsiteY1-132" fmla="*/ 1592915 h 2192548"/>
              <a:gd name="connsiteX2-133" fmla="*/ 0 w 2952036"/>
              <a:gd name="connsiteY2-134" fmla="*/ 0 h 2192548"/>
              <a:gd name="connsiteX3-135" fmla="*/ 2256781 w 2952036"/>
              <a:gd name="connsiteY3-136" fmla="*/ 2192548 h 2192548"/>
            </a:gdLst>
            <a:ahLst/>
            <a:cxnLst>
              <a:cxn ang="0">
                <a:pos x="connsiteX0-1" y="connsiteY0-2"/>
              </a:cxn>
              <a:cxn ang="0">
                <a:pos x="connsiteX1-3" y="connsiteY1-4"/>
              </a:cxn>
              <a:cxn ang="0">
                <a:pos x="connsiteX2-5" y="connsiteY2-6"/>
              </a:cxn>
              <a:cxn ang="0">
                <a:pos x="connsiteX3-7" y="connsiteY3-8"/>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pic>
        <p:nvPicPr>
          <p:cNvPr id="9" name="图片 8"/>
          <p:cNvPicPr/>
          <p:nvPr/>
        </p:nvPicPr>
        <p:blipFill rotWithShape="1">
          <a:blip r:embed="rId3">
            <a:extLst>
              <a:ext uri="{28A0092B-C50C-407E-A947-70E740481C1C}">
                <a14:useLocalDpi xmlns:a14="http://schemas.microsoft.com/office/drawing/2010/main" val="0"/>
              </a:ext>
            </a:extLst>
          </a:blip>
          <a:srcRect t="4205" b="15114"/>
          <a:stretch>
            <a:fillRect/>
          </a:stretch>
        </p:blipFill>
        <p:spPr bwMode="auto">
          <a:xfrm>
            <a:off x="507246" y="1350751"/>
            <a:ext cx="5588754" cy="4062981"/>
          </a:xfrm>
          <a:prstGeom prst="rect">
            <a:avLst/>
          </a:prstGeom>
          <a:noFill/>
          <a:ln>
            <a:noFill/>
          </a:ln>
        </p:spPr>
      </p:pic>
      <p:pic>
        <p:nvPicPr>
          <p:cNvPr id="11" name="图片 10"/>
          <p:cNvPicPr/>
          <p:nvPr/>
        </p:nvPicPr>
        <p:blipFill rotWithShape="1">
          <a:blip r:embed="rId4">
            <a:extLst>
              <a:ext uri="{28A0092B-C50C-407E-A947-70E740481C1C}">
                <a14:useLocalDpi xmlns:a14="http://schemas.microsoft.com/office/drawing/2010/main" val="0"/>
              </a:ext>
            </a:extLst>
          </a:blip>
          <a:srcRect t="6367" b="10611"/>
          <a:stretch>
            <a:fillRect/>
          </a:stretch>
        </p:blipFill>
        <p:spPr bwMode="auto">
          <a:xfrm>
            <a:off x="5737347" y="1525710"/>
            <a:ext cx="6218229" cy="398153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2"/>
</p:tagLst>
</file>

<file path=ppt/theme/theme1.xml><?xml version="1.0" encoding="utf-8"?>
<a:theme xmlns:a="http://schemas.openxmlformats.org/drawingml/2006/main" name="Office 主题​​">
  <a:themeElements>
    <a:clrScheme name="黑色2">
      <a:dk1>
        <a:sysClr val="windowText" lastClr="000000"/>
      </a:dk1>
      <a:lt1>
        <a:sysClr val="window" lastClr="FFFFFF"/>
      </a:lt1>
      <a:dk2>
        <a:srgbClr val="44546A"/>
      </a:dk2>
      <a:lt2>
        <a:srgbClr val="E7E6E6"/>
      </a:lt2>
      <a:accent1>
        <a:srgbClr val="00000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4328</Words>
  <Application>Microsoft Office PowerPoint</Application>
  <PresentationFormat>宽屏</PresentationFormat>
  <Paragraphs>288</Paragraphs>
  <Slides>30</Slides>
  <Notes>30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等线</vt:lpstr>
      <vt:lpstr>微软雅黑</vt:lpstr>
      <vt:lpstr>微软雅黑 Light</vt:lpstr>
      <vt:lpstr>Arial</vt:lpstr>
      <vt:lpstr>Calibri</vt:lpstr>
      <vt:lpstr>Calibri Light</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dc:title>
  <dc:creator/>
  <cp:lastModifiedBy/>
  <cp:revision>2</cp:revision>
  <dcterms:created xsi:type="dcterms:W3CDTF">2017-04-18T10:52:00Z</dcterms:created>
  <dcterms:modified xsi:type="dcterms:W3CDTF">2019-06-10T12:19:06Z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