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9"/>
  </p:notesMasterIdLst>
  <p:sldIdLst>
    <p:sldId id="261" r:id="rId3"/>
    <p:sldId id="259" r:id="rId4"/>
    <p:sldId id="260" r:id="rId5"/>
    <p:sldId id="266" r:id="rId6"/>
    <p:sldId id="267" r:id="rId7"/>
    <p:sldId id="268" r:id="rId8"/>
    <p:sldId id="269" r:id="rId9"/>
    <p:sldId id="270" r:id="rId10"/>
    <p:sldId id="262" r:id="rId11"/>
    <p:sldId id="271" r:id="rId12"/>
    <p:sldId id="272" r:id="rId13"/>
    <p:sldId id="274" r:id="rId14"/>
    <p:sldId id="277" r:id="rId15"/>
    <p:sldId id="275" r:id="rId16"/>
    <p:sldId id="276" r:id="rId17"/>
    <p:sldId id="283" r:id="rId18"/>
    <p:sldId id="263" r:id="rId19"/>
    <p:sldId id="278" r:id="rId20"/>
    <p:sldId id="279" r:id="rId21"/>
    <p:sldId id="280" r:id="rId22"/>
    <p:sldId id="281" r:id="rId23"/>
    <p:sldId id="282" r:id="rId24"/>
    <p:sldId id="264" r:id="rId25"/>
    <p:sldId id="273" r:id="rId26"/>
    <p:sldId id="265" r:id="rId27"/>
    <p:sldId id="284" r:id="rId28"/>
  </p:sldIdLst>
  <p:sldSz cx="12192000"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a:srgbClr val="F39900"/>
    <a:srgbClr val="AEA499"/>
    <a:srgbClr val="595959"/>
    <a:srgbClr val="FEF7EB"/>
    <a:srgbClr val="E7ECF0"/>
    <a:srgbClr val="2C85C3"/>
    <a:srgbClr val="F3F8FC"/>
    <a:srgbClr val="006EBB"/>
    <a:srgbClr val="FEAC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18" autoAdjust="0"/>
  </p:normalViewPr>
  <p:slideViewPr>
    <p:cSldViewPr snapToGrid="0">
      <p:cViewPr varScale="1">
        <p:scale>
          <a:sx n="109" d="100"/>
          <a:sy n="109" d="100"/>
        </p:scale>
        <p:origin x="3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9AC7B1-0413-4358-99AC-0C6E12F45BBA}" type="datetimeFigureOut">
              <a:rPr lang="zh-CN" altLang="en-US" smtClean="0"/>
              <a:t>2019/10/28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C478AB-46AF-41C8-B889-21F330B8AF65}" type="slidenum">
              <a:rPr lang="zh-CN" altLang="en-US" smtClean="0"/>
              <a:t>‹#›</a:t>
            </a:fld>
            <a:endParaRPr lang="zh-CN" altLang="en-US"/>
          </a:p>
        </p:txBody>
      </p:sp>
    </p:spTree>
    <p:extLst>
      <p:ext uri="{BB962C8B-B14F-4D97-AF65-F5344CB8AC3E}">
        <p14:creationId xmlns:p14="http://schemas.microsoft.com/office/powerpoint/2010/main" val="938110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1</a:t>
            </a:fld>
            <a:endParaRPr lang="zh-CN" altLang="en-US"/>
          </a:p>
        </p:txBody>
      </p:sp>
    </p:spTree>
    <p:extLst>
      <p:ext uri="{BB962C8B-B14F-4D97-AF65-F5344CB8AC3E}">
        <p14:creationId xmlns:p14="http://schemas.microsoft.com/office/powerpoint/2010/main" val="3543258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10</a:t>
            </a:fld>
            <a:endParaRPr lang="zh-CN" altLang="en-US"/>
          </a:p>
        </p:txBody>
      </p:sp>
    </p:spTree>
    <p:extLst>
      <p:ext uri="{BB962C8B-B14F-4D97-AF65-F5344CB8AC3E}">
        <p14:creationId xmlns:p14="http://schemas.microsoft.com/office/powerpoint/2010/main" val="1929932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11</a:t>
            </a:fld>
            <a:endParaRPr lang="zh-CN" altLang="en-US"/>
          </a:p>
        </p:txBody>
      </p:sp>
    </p:spTree>
    <p:extLst>
      <p:ext uri="{BB962C8B-B14F-4D97-AF65-F5344CB8AC3E}">
        <p14:creationId xmlns:p14="http://schemas.microsoft.com/office/powerpoint/2010/main" val="2060667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12</a:t>
            </a:fld>
            <a:endParaRPr lang="zh-CN" altLang="en-US"/>
          </a:p>
        </p:txBody>
      </p:sp>
    </p:spTree>
    <p:extLst>
      <p:ext uri="{BB962C8B-B14F-4D97-AF65-F5344CB8AC3E}">
        <p14:creationId xmlns:p14="http://schemas.microsoft.com/office/powerpoint/2010/main" val="4995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13</a:t>
            </a:fld>
            <a:endParaRPr lang="zh-CN" altLang="en-US"/>
          </a:p>
        </p:txBody>
      </p:sp>
    </p:spTree>
    <p:extLst>
      <p:ext uri="{BB962C8B-B14F-4D97-AF65-F5344CB8AC3E}">
        <p14:creationId xmlns:p14="http://schemas.microsoft.com/office/powerpoint/2010/main" val="78721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14</a:t>
            </a:fld>
            <a:endParaRPr lang="zh-CN" altLang="en-US"/>
          </a:p>
        </p:txBody>
      </p:sp>
    </p:spTree>
    <p:extLst>
      <p:ext uri="{BB962C8B-B14F-4D97-AF65-F5344CB8AC3E}">
        <p14:creationId xmlns:p14="http://schemas.microsoft.com/office/powerpoint/2010/main" val="2294471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15</a:t>
            </a:fld>
            <a:endParaRPr lang="zh-CN" altLang="en-US"/>
          </a:p>
        </p:txBody>
      </p:sp>
    </p:spTree>
    <p:extLst>
      <p:ext uri="{BB962C8B-B14F-4D97-AF65-F5344CB8AC3E}">
        <p14:creationId xmlns:p14="http://schemas.microsoft.com/office/powerpoint/2010/main" val="4214278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16</a:t>
            </a:fld>
            <a:endParaRPr lang="zh-CN" altLang="en-US"/>
          </a:p>
        </p:txBody>
      </p:sp>
    </p:spTree>
    <p:extLst>
      <p:ext uri="{BB962C8B-B14F-4D97-AF65-F5344CB8AC3E}">
        <p14:creationId xmlns:p14="http://schemas.microsoft.com/office/powerpoint/2010/main" val="3688911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17</a:t>
            </a:fld>
            <a:endParaRPr lang="zh-CN" altLang="en-US"/>
          </a:p>
        </p:txBody>
      </p:sp>
    </p:spTree>
    <p:extLst>
      <p:ext uri="{BB962C8B-B14F-4D97-AF65-F5344CB8AC3E}">
        <p14:creationId xmlns:p14="http://schemas.microsoft.com/office/powerpoint/2010/main" val="3461307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18</a:t>
            </a:fld>
            <a:endParaRPr lang="zh-CN" altLang="en-US"/>
          </a:p>
        </p:txBody>
      </p:sp>
    </p:spTree>
    <p:extLst>
      <p:ext uri="{BB962C8B-B14F-4D97-AF65-F5344CB8AC3E}">
        <p14:creationId xmlns:p14="http://schemas.microsoft.com/office/powerpoint/2010/main" val="1891921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19</a:t>
            </a:fld>
            <a:endParaRPr lang="zh-CN" altLang="en-US"/>
          </a:p>
        </p:txBody>
      </p:sp>
    </p:spTree>
    <p:extLst>
      <p:ext uri="{BB962C8B-B14F-4D97-AF65-F5344CB8AC3E}">
        <p14:creationId xmlns:p14="http://schemas.microsoft.com/office/powerpoint/2010/main" val="130836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2</a:t>
            </a:fld>
            <a:endParaRPr lang="zh-CN" altLang="en-US"/>
          </a:p>
        </p:txBody>
      </p:sp>
    </p:spTree>
    <p:extLst>
      <p:ext uri="{BB962C8B-B14F-4D97-AF65-F5344CB8AC3E}">
        <p14:creationId xmlns:p14="http://schemas.microsoft.com/office/powerpoint/2010/main" val="455247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20</a:t>
            </a:fld>
            <a:endParaRPr lang="zh-CN" altLang="en-US"/>
          </a:p>
        </p:txBody>
      </p:sp>
    </p:spTree>
    <p:extLst>
      <p:ext uri="{BB962C8B-B14F-4D97-AF65-F5344CB8AC3E}">
        <p14:creationId xmlns:p14="http://schemas.microsoft.com/office/powerpoint/2010/main" val="421678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21</a:t>
            </a:fld>
            <a:endParaRPr lang="zh-CN" altLang="en-US"/>
          </a:p>
        </p:txBody>
      </p:sp>
    </p:spTree>
    <p:extLst>
      <p:ext uri="{BB962C8B-B14F-4D97-AF65-F5344CB8AC3E}">
        <p14:creationId xmlns:p14="http://schemas.microsoft.com/office/powerpoint/2010/main" val="1580793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22</a:t>
            </a:fld>
            <a:endParaRPr lang="zh-CN" altLang="en-US"/>
          </a:p>
        </p:txBody>
      </p:sp>
    </p:spTree>
    <p:extLst>
      <p:ext uri="{BB962C8B-B14F-4D97-AF65-F5344CB8AC3E}">
        <p14:creationId xmlns:p14="http://schemas.microsoft.com/office/powerpoint/2010/main" val="2842943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23</a:t>
            </a:fld>
            <a:endParaRPr lang="zh-CN" altLang="en-US"/>
          </a:p>
        </p:txBody>
      </p:sp>
    </p:spTree>
    <p:extLst>
      <p:ext uri="{BB962C8B-B14F-4D97-AF65-F5344CB8AC3E}">
        <p14:creationId xmlns:p14="http://schemas.microsoft.com/office/powerpoint/2010/main" val="1511947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24</a:t>
            </a:fld>
            <a:endParaRPr lang="zh-CN" altLang="en-US"/>
          </a:p>
        </p:txBody>
      </p:sp>
    </p:spTree>
    <p:extLst>
      <p:ext uri="{BB962C8B-B14F-4D97-AF65-F5344CB8AC3E}">
        <p14:creationId xmlns:p14="http://schemas.microsoft.com/office/powerpoint/2010/main" val="1206233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25</a:t>
            </a:fld>
            <a:endParaRPr lang="zh-CN" altLang="en-US"/>
          </a:p>
        </p:txBody>
      </p:sp>
    </p:spTree>
    <p:extLst>
      <p:ext uri="{BB962C8B-B14F-4D97-AF65-F5344CB8AC3E}">
        <p14:creationId xmlns:p14="http://schemas.microsoft.com/office/powerpoint/2010/main" val="463034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94438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3</a:t>
            </a:fld>
            <a:endParaRPr lang="zh-CN" altLang="en-US"/>
          </a:p>
        </p:txBody>
      </p:sp>
    </p:spTree>
    <p:extLst>
      <p:ext uri="{BB962C8B-B14F-4D97-AF65-F5344CB8AC3E}">
        <p14:creationId xmlns:p14="http://schemas.microsoft.com/office/powerpoint/2010/main" val="627125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4</a:t>
            </a:fld>
            <a:endParaRPr lang="zh-CN" altLang="en-US"/>
          </a:p>
        </p:txBody>
      </p:sp>
    </p:spTree>
    <p:extLst>
      <p:ext uri="{BB962C8B-B14F-4D97-AF65-F5344CB8AC3E}">
        <p14:creationId xmlns:p14="http://schemas.microsoft.com/office/powerpoint/2010/main" val="377915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5</a:t>
            </a:fld>
            <a:endParaRPr lang="zh-CN" altLang="en-US"/>
          </a:p>
        </p:txBody>
      </p:sp>
    </p:spTree>
    <p:extLst>
      <p:ext uri="{BB962C8B-B14F-4D97-AF65-F5344CB8AC3E}">
        <p14:creationId xmlns:p14="http://schemas.microsoft.com/office/powerpoint/2010/main" val="3347804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6</a:t>
            </a:fld>
            <a:endParaRPr lang="zh-CN" altLang="en-US"/>
          </a:p>
        </p:txBody>
      </p:sp>
    </p:spTree>
    <p:extLst>
      <p:ext uri="{BB962C8B-B14F-4D97-AF65-F5344CB8AC3E}">
        <p14:creationId xmlns:p14="http://schemas.microsoft.com/office/powerpoint/2010/main" val="318371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7</a:t>
            </a:fld>
            <a:endParaRPr lang="zh-CN" altLang="en-US"/>
          </a:p>
        </p:txBody>
      </p:sp>
    </p:spTree>
    <p:extLst>
      <p:ext uri="{BB962C8B-B14F-4D97-AF65-F5344CB8AC3E}">
        <p14:creationId xmlns:p14="http://schemas.microsoft.com/office/powerpoint/2010/main" val="165489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8</a:t>
            </a:fld>
            <a:endParaRPr lang="zh-CN" altLang="en-US"/>
          </a:p>
        </p:txBody>
      </p:sp>
    </p:spTree>
    <p:extLst>
      <p:ext uri="{BB962C8B-B14F-4D97-AF65-F5344CB8AC3E}">
        <p14:creationId xmlns:p14="http://schemas.microsoft.com/office/powerpoint/2010/main" val="54370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C478AB-46AF-41C8-B889-21F330B8AF65}" type="slidenum">
              <a:rPr lang="zh-CN" altLang="en-US" smtClean="0"/>
              <a:t>9</a:t>
            </a:fld>
            <a:endParaRPr lang="zh-CN" altLang="en-US"/>
          </a:p>
        </p:txBody>
      </p:sp>
    </p:spTree>
    <p:extLst>
      <p:ext uri="{BB962C8B-B14F-4D97-AF65-F5344CB8AC3E}">
        <p14:creationId xmlns:p14="http://schemas.microsoft.com/office/powerpoint/2010/main" val="35284349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15B4AA39-FEE5-480E-84A6-BD23720CC9AE}"/>
              </a:ext>
            </a:extLst>
          </p:cNvPr>
          <p:cNvGrpSpPr/>
          <p:nvPr userDrawn="1"/>
        </p:nvGrpSpPr>
        <p:grpSpPr>
          <a:xfrm>
            <a:off x="-569041" y="182011"/>
            <a:ext cx="13251416" cy="6802772"/>
            <a:chOff x="-569041" y="182011"/>
            <a:chExt cx="13251416" cy="6802772"/>
          </a:xfrm>
        </p:grpSpPr>
        <p:pic>
          <p:nvPicPr>
            <p:cNvPr id="3" name="图片 2">
              <a:extLst>
                <a:ext uri="{FF2B5EF4-FFF2-40B4-BE49-F238E27FC236}">
                  <a16:creationId xmlns="" xmlns:a16="http://schemas.microsoft.com/office/drawing/2014/main" id="{E404F5BB-EC3D-4289-A593-900ADE7C048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8014" t="32181" r="3105" b="30236"/>
            <a:stretch/>
          </p:blipFill>
          <p:spPr>
            <a:xfrm>
              <a:off x="-569041" y="182011"/>
              <a:ext cx="1330343" cy="1323975"/>
            </a:xfrm>
            <a:prstGeom prst="rect">
              <a:avLst/>
            </a:prstGeom>
          </p:spPr>
        </p:pic>
        <p:grpSp>
          <p:nvGrpSpPr>
            <p:cNvPr id="4" name="组合 3">
              <a:extLst>
                <a:ext uri="{FF2B5EF4-FFF2-40B4-BE49-F238E27FC236}">
                  <a16:creationId xmlns="" xmlns:a16="http://schemas.microsoft.com/office/drawing/2014/main" id="{4F67E853-B7FC-4522-8C17-6E8708F313CB}"/>
                </a:ext>
              </a:extLst>
            </p:cNvPr>
            <p:cNvGrpSpPr/>
            <p:nvPr/>
          </p:nvGrpSpPr>
          <p:grpSpPr>
            <a:xfrm>
              <a:off x="3949464" y="259544"/>
              <a:ext cx="4293071" cy="461665"/>
              <a:chOff x="3890766" y="382334"/>
              <a:chExt cx="4293071" cy="461665"/>
            </a:xfrm>
          </p:grpSpPr>
          <p:sp>
            <p:nvSpPr>
              <p:cNvPr id="6" name="矩形 5">
                <a:extLst>
                  <a:ext uri="{FF2B5EF4-FFF2-40B4-BE49-F238E27FC236}">
                    <a16:creationId xmlns="" xmlns:a16="http://schemas.microsoft.com/office/drawing/2014/main" id="{70DC4F6C-D2A4-4981-A4AE-496B9D3D181D}"/>
                  </a:ext>
                </a:extLst>
              </p:cNvPr>
              <p:cNvSpPr/>
              <p:nvPr/>
            </p:nvSpPr>
            <p:spPr>
              <a:xfrm>
                <a:off x="4272424" y="382334"/>
                <a:ext cx="3647152" cy="46166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300" normalizeH="0" baseline="0" noProof="0" dirty="0">
                    <a:ln>
                      <a:noFill/>
                    </a:ln>
                    <a:solidFill>
                      <a:srgbClr val="F39900"/>
                    </a:solidFill>
                    <a:effectLst/>
                    <a:uLnTx/>
                    <a:uFillTx/>
                    <a:latin typeface="思源黑体 CN Bold" panose="020B0800000000000000" pitchFamily="34" charset="-122"/>
                    <a:ea typeface="思源黑体 CN Bold" panose="020B0800000000000000" pitchFamily="34" charset="-122"/>
                  </a:rPr>
                  <a:t>企业</a:t>
                </a:r>
                <a:r>
                  <a:rPr lang="zh-CN" altLang="en-US" sz="2400" spc="300" dirty="0">
                    <a:solidFill>
                      <a:srgbClr val="595959"/>
                    </a:solidFill>
                    <a:latin typeface="思源黑体 CN Bold" panose="020B0800000000000000" pitchFamily="34" charset="-122"/>
                    <a:ea typeface="思源黑体 CN Bold" panose="020B0800000000000000" pitchFamily="34" charset="-122"/>
                  </a:rPr>
                  <a:t>团队管理</a:t>
                </a:r>
                <a:r>
                  <a:rPr kumimoji="0" lang="zh-CN" altLang="en-US" sz="2400" i="0" u="none" strike="noStrike" kern="1200" cap="none" spc="300" normalizeH="0" baseline="0" noProof="0" dirty="0">
                    <a:ln>
                      <a:noFill/>
                    </a:ln>
                    <a:solidFill>
                      <a:srgbClr val="595959"/>
                    </a:solidFill>
                    <a:effectLst/>
                    <a:uLnTx/>
                    <a:uFillTx/>
                    <a:latin typeface="思源黑体 CN Bold" panose="020B0800000000000000" pitchFamily="34" charset="-122"/>
                    <a:ea typeface="思源黑体 CN Bold" panose="020B0800000000000000" pitchFamily="34" charset="-122"/>
                  </a:rPr>
                  <a:t>培训模板</a:t>
                </a:r>
                <a:endParaRPr kumimoji="0" lang="zh-CN" altLang="en-US" sz="2400" i="0" u="none" strike="noStrike" kern="1200" cap="none" spc="300" normalizeH="0" baseline="0" noProof="0" dirty="0">
                  <a:ln>
                    <a:noFill/>
                  </a:ln>
                  <a:solidFill>
                    <a:srgbClr val="595959"/>
                  </a:solidFill>
                  <a:effectLst>
                    <a:reflection blurRad="6350" stA="28000" endPos="25000" dist="60007" dir="5400000" sy="-100000" algn="bl" rotWithShape="0"/>
                  </a:effectLst>
                  <a:uLnTx/>
                  <a:uFillTx/>
                  <a:latin typeface="思源黑体 CN Bold" panose="020B0800000000000000" pitchFamily="34" charset="-122"/>
                  <a:ea typeface="思源黑体 CN Bold" panose="020B0800000000000000" pitchFamily="34" charset="-122"/>
                </a:endParaRPr>
              </a:p>
            </p:txBody>
          </p:sp>
          <p:grpSp>
            <p:nvGrpSpPr>
              <p:cNvPr id="7" name="组合 6">
                <a:extLst>
                  <a:ext uri="{FF2B5EF4-FFF2-40B4-BE49-F238E27FC236}">
                    <a16:creationId xmlns="" xmlns:a16="http://schemas.microsoft.com/office/drawing/2014/main" id="{971E11B8-D7EB-4F05-AE4F-24FD46CBF426}"/>
                  </a:ext>
                </a:extLst>
              </p:cNvPr>
              <p:cNvGrpSpPr/>
              <p:nvPr/>
            </p:nvGrpSpPr>
            <p:grpSpPr>
              <a:xfrm>
                <a:off x="7831646" y="495769"/>
                <a:ext cx="352191" cy="234794"/>
                <a:chOff x="5682343" y="1959429"/>
                <a:chExt cx="1828800" cy="1219200"/>
              </a:xfrm>
              <a:solidFill>
                <a:srgbClr val="E7ECF0"/>
              </a:solidFill>
            </p:grpSpPr>
            <p:sp>
              <p:nvSpPr>
                <p:cNvPr id="11" name="箭头: V 形 10">
                  <a:extLst>
                    <a:ext uri="{FF2B5EF4-FFF2-40B4-BE49-F238E27FC236}">
                      <a16:creationId xmlns="" xmlns:a16="http://schemas.microsoft.com/office/drawing/2014/main" id="{F720F7DA-4837-47BE-BE27-C0DB505CAC3E}"/>
                    </a:ext>
                  </a:extLst>
                </p:cNvPr>
                <p:cNvSpPr/>
                <p:nvPr/>
              </p:nvSpPr>
              <p:spPr>
                <a:xfrm>
                  <a:off x="5682343" y="1959429"/>
                  <a:ext cx="1219200" cy="1219200"/>
                </a:xfrm>
                <a:prstGeom prst="chevron">
                  <a:avLst>
                    <a:gd name="adj" fmla="val 7857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箭头: V 形 11">
                  <a:extLst>
                    <a:ext uri="{FF2B5EF4-FFF2-40B4-BE49-F238E27FC236}">
                      <a16:creationId xmlns="" xmlns:a16="http://schemas.microsoft.com/office/drawing/2014/main" id="{56C5FE5F-2E34-4F32-BD37-741A38888B26}"/>
                    </a:ext>
                  </a:extLst>
                </p:cNvPr>
                <p:cNvSpPr/>
                <p:nvPr/>
              </p:nvSpPr>
              <p:spPr>
                <a:xfrm>
                  <a:off x="6291943" y="1959429"/>
                  <a:ext cx="1219200" cy="1219200"/>
                </a:xfrm>
                <a:prstGeom prst="chevron">
                  <a:avLst>
                    <a:gd name="adj" fmla="val 7857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 name="组合 7">
                <a:extLst>
                  <a:ext uri="{FF2B5EF4-FFF2-40B4-BE49-F238E27FC236}">
                    <a16:creationId xmlns="" xmlns:a16="http://schemas.microsoft.com/office/drawing/2014/main" id="{7E18F4E2-C968-4331-ABC1-C0248BA25345}"/>
                  </a:ext>
                </a:extLst>
              </p:cNvPr>
              <p:cNvGrpSpPr/>
              <p:nvPr/>
            </p:nvGrpSpPr>
            <p:grpSpPr>
              <a:xfrm flipH="1">
                <a:off x="3890766" y="495769"/>
                <a:ext cx="352191" cy="234794"/>
                <a:chOff x="5682343" y="1959429"/>
                <a:chExt cx="1828800" cy="1219200"/>
              </a:xfrm>
              <a:solidFill>
                <a:srgbClr val="E7ECF0"/>
              </a:solidFill>
            </p:grpSpPr>
            <p:sp>
              <p:nvSpPr>
                <p:cNvPr id="9" name="箭头: V 形 8">
                  <a:extLst>
                    <a:ext uri="{FF2B5EF4-FFF2-40B4-BE49-F238E27FC236}">
                      <a16:creationId xmlns="" xmlns:a16="http://schemas.microsoft.com/office/drawing/2014/main" id="{50778738-0B07-4276-950C-E29CB57A5FD0}"/>
                    </a:ext>
                  </a:extLst>
                </p:cNvPr>
                <p:cNvSpPr/>
                <p:nvPr/>
              </p:nvSpPr>
              <p:spPr>
                <a:xfrm>
                  <a:off x="5682343" y="1959429"/>
                  <a:ext cx="1219200" cy="1219200"/>
                </a:xfrm>
                <a:prstGeom prst="chevron">
                  <a:avLst>
                    <a:gd name="adj" fmla="val 7857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 xmlns:a16="http://schemas.microsoft.com/office/drawing/2014/main" id="{1A8F4995-0880-406A-B6EE-C9DC9C195B15}"/>
                    </a:ext>
                  </a:extLst>
                </p:cNvPr>
                <p:cNvSpPr/>
                <p:nvPr/>
              </p:nvSpPr>
              <p:spPr>
                <a:xfrm>
                  <a:off x="6291943" y="1959429"/>
                  <a:ext cx="1219200" cy="1219200"/>
                </a:xfrm>
                <a:prstGeom prst="chevron">
                  <a:avLst>
                    <a:gd name="adj" fmla="val 7857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5" name="图片 4">
              <a:extLst>
                <a:ext uri="{FF2B5EF4-FFF2-40B4-BE49-F238E27FC236}">
                  <a16:creationId xmlns="" xmlns:a16="http://schemas.microsoft.com/office/drawing/2014/main" id="{207A5785-B52B-4075-9885-7615FF325F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3793" t="69798" r="48264" b="686"/>
            <a:stretch/>
          </p:blipFill>
          <p:spPr>
            <a:xfrm>
              <a:off x="11393294" y="5924550"/>
              <a:ext cx="1289081" cy="106023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2019/10/28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2990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2019/10/28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2861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2019/10/28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8280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2019/10/28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1688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2019/10/28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2657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2019/10/28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9519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2019/10/28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6129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2019/10/28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930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2019/10/28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911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2019/10/28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468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2019/10/28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48755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70319B15-B78B-4C6C-B2F6-55DCFDA0B6D7}"/>
              </a:ext>
            </a:extLst>
          </p:cNvPr>
          <p:cNvGrpSpPr/>
          <p:nvPr userDrawn="1"/>
        </p:nvGrpSpPr>
        <p:grpSpPr>
          <a:xfrm>
            <a:off x="-569041" y="182011"/>
            <a:ext cx="13251416" cy="6802772"/>
            <a:chOff x="-569041" y="182011"/>
            <a:chExt cx="13251416" cy="6802772"/>
          </a:xfrm>
        </p:grpSpPr>
        <p:pic>
          <p:nvPicPr>
            <p:cNvPr id="3" name="图片 2">
              <a:extLst>
                <a:ext uri="{FF2B5EF4-FFF2-40B4-BE49-F238E27FC236}">
                  <a16:creationId xmlns="" xmlns:a16="http://schemas.microsoft.com/office/drawing/2014/main" id="{6C749551-FFE3-4587-8D78-9389F2B1D1B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014" t="32181" r="3105" b="30236"/>
            <a:stretch/>
          </p:blipFill>
          <p:spPr>
            <a:xfrm>
              <a:off x="-569041" y="182011"/>
              <a:ext cx="1330343" cy="1323975"/>
            </a:xfrm>
            <a:prstGeom prst="rect">
              <a:avLst/>
            </a:prstGeom>
          </p:spPr>
        </p:pic>
        <p:grpSp>
          <p:nvGrpSpPr>
            <p:cNvPr id="4" name="组合 3">
              <a:extLst>
                <a:ext uri="{FF2B5EF4-FFF2-40B4-BE49-F238E27FC236}">
                  <a16:creationId xmlns="" xmlns:a16="http://schemas.microsoft.com/office/drawing/2014/main" id="{0C5B6B79-90B3-484C-A57D-E7AA6B1A4197}"/>
                </a:ext>
              </a:extLst>
            </p:cNvPr>
            <p:cNvGrpSpPr/>
            <p:nvPr/>
          </p:nvGrpSpPr>
          <p:grpSpPr>
            <a:xfrm>
              <a:off x="3949464" y="259544"/>
              <a:ext cx="4293071" cy="461665"/>
              <a:chOff x="3890766" y="382334"/>
              <a:chExt cx="4293071" cy="461665"/>
            </a:xfrm>
          </p:grpSpPr>
          <p:sp>
            <p:nvSpPr>
              <p:cNvPr id="6" name="矩形 5">
                <a:extLst>
                  <a:ext uri="{FF2B5EF4-FFF2-40B4-BE49-F238E27FC236}">
                    <a16:creationId xmlns="" xmlns:a16="http://schemas.microsoft.com/office/drawing/2014/main" id="{BE9D13A8-95D9-4FA4-8535-7DF686BA773C}"/>
                  </a:ext>
                </a:extLst>
              </p:cNvPr>
              <p:cNvSpPr/>
              <p:nvPr/>
            </p:nvSpPr>
            <p:spPr>
              <a:xfrm>
                <a:off x="4272424" y="382334"/>
                <a:ext cx="3647152" cy="46166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300" normalizeH="0" baseline="0" noProof="0" dirty="0">
                    <a:ln>
                      <a:noFill/>
                    </a:ln>
                    <a:solidFill>
                      <a:srgbClr val="F39900"/>
                    </a:solidFill>
                    <a:effectLst/>
                    <a:uLnTx/>
                    <a:uFillTx/>
                    <a:latin typeface="思源黑体 CN Bold" panose="020B0800000000000000" pitchFamily="34" charset="-122"/>
                    <a:ea typeface="思源黑体 CN Bold" panose="020B0800000000000000" pitchFamily="34" charset="-122"/>
                  </a:rPr>
                  <a:t>企业</a:t>
                </a:r>
                <a:r>
                  <a:rPr lang="zh-CN" altLang="en-US" sz="2400" spc="300" dirty="0">
                    <a:solidFill>
                      <a:srgbClr val="595959"/>
                    </a:solidFill>
                    <a:latin typeface="思源黑体 CN Bold" panose="020B0800000000000000" pitchFamily="34" charset="-122"/>
                    <a:ea typeface="思源黑体 CN Bold" panose="020B0800000000000000" pitchFamily="34" charset="-122"/>
                  </a:rPr>
                  <a:t>团队管理</a:t>
                </a:r>
                <a:r>
                  <a:rPr kumimoji="0" lang="zh-CN" altLang="en-US" sz="2400" i="0" u="none" strike="noStrike" kern="1200" cap="none" spc="300" normalizeH="0" baseline="0" noProof="0" dirty="0">
                    <a:ln>
                      <a:noFill/>
                    </a:ln>
                    <a:solidFill>
                      <a:srgbClr val="595959"/>
                    </a:solidFill>
                    <a:effectLst/>
                    <a:uLnTx/>
                    <a:uFillTx/>
                    <a:latin typeface="思源黑体 CN Bold" panose="020B0800000000000000" pitchFamily="34" charset="-122"/>
                    <a:ea typeface="思源黑体 CN Bold" panose="020B0800000000000000" pitchFamily="34" charset="-122"/>
                  </a:rPr>
                  <a:t>培训模板</a:t>
                </a:r>
                <a:endParaRPr kumimoji="0" lang="zh-CN" altLang="en-US" sz="2400" i="0" u="none" strike="noStrike" kern="1200" cap="none" spc="300" normalizeH="0" baseline="0" noProof="0" dirty="0">
                  <a:ln>
                    <a:noFill/>
                  </a:ln>
                  <a:solidFill>
                    <a:srgbClr val="595959"/>
                  </a:solidFill>
                  <a:effectLst>
                    <a:reflection blurRad="6350" stA="28000" endPos="25000" dist="60007" dir="5400000" sy="-100000" algn="bl" rotWithShape="0"/>
                  </a:effectLst>
                  <a:uLnTx/>
                  <a:uFillTx/>
                  <a:latin typeface="思源黑体 CN Bold" panose="020B0800000000000000" pitchFamily="34" charset="-122"/>
                  <a:ea typeface="思源黑体 CN Bold" panose="020B0800000000000000" pitchFamily="34" charset="-122"/>
                </a:endParaRPr>
              </a:p>
            </p:txBody>
          </p:sp>
          <p:grpSp>
            <p:nvGrpSpPr>
              <p:cNvPr id="7" name="组合 6">
                <a:extLst>
                  <a:ext uri="{FF2B5EF4-FFF2-40B4-BE49-F238E27FC236}">
                    <a16:creationId xmlns="" xmlns:a16="http://schemas.microsoft.com/office/drawing/2014/main" id="{34871C9E-2CE7-4BB0-9696-FEC27AFD54B3}"/>
                  </a:ext>
                </a:extLst>
              </p:cNvPr>
              <p:cNvGrpSpPr/>
              <p:nvPr/>
            </p:nvGrpSpPr>
            <p:grpSpPr>
              <a:xfrm>
                <a:off x="7831646" y="495769"/>
                <a:ext cx="352191" cy="234794"/>
                <a:chOff x="5682343" y="1959429"/>
                <a:chExt cx="1828800" cy="1219200"/>
              </a:xfrm>
              <a:solidFill>
                <a:srgbClr val="E7ECF0"/>
              </a:solidFill>
            </p:grpSpPr>
            <p:sp>
              <p:nvSpPr>
                <p:cNvPr id="11" name="箭头: V 形 10">
                  <a:extLst>
                    <a:ext uri="{FF2B5EF4-FFF2-40B4-BE49-F238E27FC236}">
                      <a16:creationId xmlns="" xmlns:a16="http://schemas.microsoft.com/office/drawing/2014/main" id="{C84DF2B6-872B-4F97-9A6E-D6240D171A4E}"/>
                    </a:ext>
                  </a:extLst>
                </p:cNvPr>
                <p:cNvSpPr/>
                <p:nvPr/>
              </p:nvSpPr>
              <p:spPr>
                <a:xfrm>
                  <a:off x="5682343" y="1959429"/>
                  <a:ext cx="1219200" cy="1219200"/>
                </a:xfrm>
                <a:prstGeom prst="chevron">
                  <a:avLst>
                    <a:gd name="adj" fmla="val 7857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箭头: V 形 11">
                  <a:extLst>
                    <a:ext uri="{FF2B5EF4-FFF2-40B4-BE49-F238E27FC236}">
                      <a16:creationId xmlns="" xmlns:a16="http://schemas.microsoft.com/office/drawing/2014/main" id="{8E0979C8-53F9-42D3-9B67-C3067F38E654}"/>
                    </a:ext>
                  </a:extLst>
                </p:cNvPr>
                <p:cNvSpPr/>
                <p:nvPr/>
              </p:nvSpPr>
              <p:spPr>
                <a:xfrm>
                  <a:off x="6291943" y="1959429"/>
                  <a:ext cx="1219200" cy="1219200"/>
                </a:xfrm>
                <a:prstGeom prst="chevron">
                  <a:avLst>
                    <a:gd name="adj" fmla="val 7857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 name="组合 7">
                <a:extLst>
                  <a:ext uri="{FF2B5EF4-FFF2-40B4-BE49-F238E27FC236}">
                    <a16:creationId xmlns="" xmlns:a16="http://schemas.microsoft.com/office/drawing/2014/main" id="{CBDD3AE8-6007-45AB-802E-A33C19B03B12}"/>
                  </a:ext>
                </a:extLst>
              </p:cNvPr>
              <p:cNvGrpSpPr/>
              <p:nvPr/>
            </p:nvGrpSpPr>
            <p:grpSpPr>
              <a:xfrm flipH="1">
                <a:off x="3890766" y="495769"/>
                <a:ext cx="352191" cy="234794"/>
                <a:chOff x="5682343" y="1959429"/>
                <a:chExt cx="1828800" cy="1219200"/>
              </a:xfrm>
              <a:solidFill>
                <a:srgbClr val="E7ECF0"/>
              </a:solidFill>
            </p:grpSpPr>
            <p:sp>
              <p:nvSpPr>
                <p:cNvPr id="9" name="箭头: V 形 8">
                  <a:extLst>
                    <a:ext uri="{FF2B5EF4-FFF2-40B4-BE49-F238E27FC236}">
                      <a16:creationId xmlns="" xmlns:a16="http://schemas.microsoft.com/office/drawing/2014/main" id="{429B687B-156C-439F-8A0B-1C9693C07855}"/>
                    </a:ext>
                  </a:extLst>
                </p:cNvPr>
                <p:cNvSpPr/>
                <p:nvPr/>
              </p:nvSpPr>
              <p:spPr>
                <a:xfrm>
                  <a:off x="5682343" y="1959429"/>
                  <a:ext cx="1219200" cy="1219200"/>
                </a:xfrm>
                <a:prstGeom prst="chevron">
                  <a:avLst>
                    <a:gd name="adj" fmla="val 7857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 xmlns:a16="http://schemas.microsoft.com/office/drawing/2014/main" id="{EB190BC2-5A77-4C6B-BAC0-70732421967F}"/>
                    </a:ext>
                  </a:extLst>
                </p:cNvPr>
                <p:cNvSpPr/>
                <p:nvPr/>
              </p:nvSpPr>
              <p:spPr>
                <a:xfrm>
                  <a:off x="6291943" y="1959429"/>
                  <a:ext cx="1219200" cy="1219200"/>
                </a:xfrm>
                <a:prstGeom prst="chevron">
                  <a:avLst>
                    <a:gd name="adj" fmla="val 7857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5" name="图片 4">
              <a:extLst>
                <a:ext uri="{FF2B5EF4-FFF2-40B4-BE49-F238E27FC236}">
                  <a16:creationId xmlns="" xmlns:a16="http://schemas.microsoft.com/office/drawing/2014/main" id="{6E70B099-635D-4B4F-9F65-B8C172012B9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3793" t="69798" r="48264" b="686"/>
            <a:stretch/>
          </p:blipFill>
          <p:spPr>
            <a:xfrm>
              <a:off x="11393294" y="5924550"/>
              <a:ext cx="1289081" cy="1060233"/>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16E5758D-A3C3-4E88-8AC0-22500507BD7E}" type="datetimeFigureOut">
              <a:rPr lang="zh-CN" altLang="en-US" smtClean="0">
                <a:solidFill>
                  <a:prstClr val="black">
                    <a:tint val="75000"/>
                  </a:prstClr>
                </a:solidFill>
              </a:rPr>
              <a:pPr defTabSz="914400"/>
              <a:t>2019/10/28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303326898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19.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图文框 3">
            <a:extLst>
              <a:ext uri="{FF2B5EF4-FFF2-40B4-BE49-F238E27FC236}">
                <a16:creationId xmlns="" xmlns:a16="http://schemas.microsoft.com/office/drawing/2014/main" id="{533FF418-B74C-4B03-B89D-FC39B38BCF37}"/>
              </a:ext>
            </a:extLst>
          </p:cNvPr>
          <p:cNvSpPr/>
          <p:nvPr/>
        </p:nvSpPr>
        <p:spPr>
          <a:xfrm rot="5784443" flipV="1">
            <a:off x="4825127" y="115398"/>
            <a:ext cx="2530867" cy="6215743"/>
          </a:xfrm>
          <a:prstGeom prst="frame">
            <a:avLst>
              <a:gd name="adj1" fmla="val 132"/>
            </a:avLst>
          </a:prstGeom>
          <a:solidFill>
            <a:srgbClr val="FEAC22"/>
          </a:solidFill>
          <a:ln>
            <a:solidFill>
              <a:srgbClr val="F3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sp>
        <p:nvSpPr>
          <p:cNvPr id="2" name="菱形 1">
            <a:extLst>
              <a:ext uri="{FF2B5EF4-FFF2-40B4-BE49-F238E27FC236}">
                <a16:creationId xmlns="" xmlns:a16="http://schemas.microsoft.com/office/drawing/2014/main" id="{DD15B0DC-73CC-4617-819C-1ACFB116ED0B}"/>
              </a:ext>
            </a:extLst>
          </p:cNvPr>
          <p:cNvSpPr/>
          <p:nvPr/>
        </p:nvSpPr>
        <p:spPr>
          <a:xfrm>
            <a:off x="3618764" y="644792"/>
            <a:ext cx="4994669" cy="5225586"/>
          </a:xfrm>
          <a:prstGeom prst="diamond">
            <a:avLst/>
          </a:prstGeom>
          <a:solidFill>
            <a:srgbClr val="FEF7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 xmlns:a16="http://schemas.microsoft.com/office/drawing/2014/main" id="{71D30E6E-C3CD-4389-9872-60E9855B360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170" t="70793" r="49076" b="686"/>
          <a:stretch/>
        </p:blipFill>
        <p:spPr>
          <a:xfrm rot="411943">
            <a:off x="3923973" y="1091183"/>
            <a:ext cx="4425407" cy="4588295"/>
          </a:xfrm>
          <a:prstGeom prst="rect">
            <a:avLst/>
          </a:prstGeom>
        </p:spPr>
      </p:pic>
      <p:sp>
        <p:nvSpPr>
          <p:cNvPr id="7" name="文本框 6">
            <a:extLst>
              <a:ext uri="{FF2B5EF4-FFF2-40B4-BE49-F238E27FC236}">
                <a16:creationId xmlns="" xmlns:a16="http://schemas.microsoft.com/office/drawing/2014/main" id="{41E2DBB2-160D-4F20-989C-5489F21FB5FF}"/>
              </a:ext>
            </a:extLst>
          </p:cNvPr>
          <p:cNvSpPr txBox="1"/>
          <p:nvPr/>
        </p:nvSpPr>
        <p:spPr>
          <a:xfrm>
            <a:off x="3323384" y="2030793"/>
            <a:ext cx="5534351" cy="2185614"/>
          </a:xfrm>
          <a:prstGeom prst="rect">
            <a:avLst/>
          </a:prstGeom>
          <a:solidFill>
            <a:schemeClr val="bg1"/>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pic>
        <p:nvPicPr>
          <p:cNvPr id="10" name="图片 9">
            <a:extLst>
              <a:ext uri="{FF2B5EF4-FFF2-40B4-BE49-F238E27FC236}">
                <a16:creationId xmlns="" xmlns:a16="http://schemas.microsoft.com/office/drawing/2014/main" id="{607C9920-4A87-42AD-B41A-982B26F0B85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4717" r="80284" b="25384"/>
          <a:stretch/>
        </p:blipFill>
        <p:spPr>
          <a:xfrm>
            <a:off x="-316775" y="3289391"/>
            <a:ext cx="658387" cy="666138"/>
          </a:xfrm>
          <a:prstGeom prst="rect">
            <a:avLst/>
          </a:prstGeom>
        </p:spPr>
      </p:pic>
      <p:pic>
        <p:nvPicPr>
          <p:cNvPr id="11" name="图片 10">
            <a:extLst>
              <a:ext uri="{FF2B5EF4-FFF2-40B4-BE49-F238E27FC236}">
                <a16:creationId xmlns="" xmlns:a16="http://schemas.microsoft.com/office/drawing/2014/main" id="{C7B840DF-B1A8-4B1E-BE9E-4A990895B78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847" t="74527" r="68377" b="2016"/>
          <a:stretch/>
        </p:blipFill>
        <p:spPr>
          <a:xfrm>
            <a:off x="6948761" y="4900165"/>
            <a:ext cx="2944201" cy="2188740"/>
          </a:xfrm>
          <a:prstGeom prst="rect">
            <a:avLst/>
          </a:prstGeom>
        </p:spPr>
      </p:pic>
      <p:pic>
        <p:nvPicPr>
          <p:cNvPr id="12" name="图片 11">
            <a:extLst>
              <a:ext uri="{FF2B5EF4-FFF2-40B4-BE49-F238E27FC236}">
                <a16:creationId xmlns="" xmlns:a16="http://schemas.microsoft.com/office/drawing/2014/main" id="{30F8B0FE-3A1C-49D5-8A91-0A75FD73EC43}"/>
              </a:ext>
            </a:extLst>
          </p:cNvPr>
          <p:cNvPicPr>
            <a:picLocks noChangeAspect="1"/>
          </p:cNvPicPr>
          <p:nvPr/>
        </p:nvPicPr>
        <p:blipFill rotWithShape="1">
          <a:blip r:embed="rId5">
            <a:extLst>
              <a:ext uri="{28A0092B-C50C-407E-A947-70E740481C1C}">
                <a14:useLocalDpi xmlns:a14="http://schemas.microsoft.com/office/drawing/2010/main" val="0"/>
              </a:ext>
            </a:extLst>
          </a:blip>
          <a:srcRect l="78014" t="32181" r="3105" b="30236"/>
          <a:stretch/>
        </p:blipFill>
        <p:spPr>
          <a:xfrm>
            <a:off x="10232309" y="-507382"/>
            <a:ext cx="3243833" cy="3228305"/>
          </a:xfrm>
          <a:prstGeom prst="rect">
            <a:avLst/>
          </a:prstGeom>
        </p:spPr>
      </p:pic>
      <p:pic>
        <p:nvPicPr>
          <p:cNvPr id="13" name="图片 12">
            <a:extLst>
              <a:ext uri="{FF2B5EF4-FFF2-40B4-BE49-F238E27FC236}">
                <a16:creationId xmlns="" xmlns:a16="http://schemas.microsoft.com/office/drawing/2014/main" id="{2690F1FF-A036-45E0-A4E1-240D172E399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6010" t="3426" r="24313" b="38025"/>
          <a:stretch/>
        </p:blipFill>
        <p:spPr>
          <a:xfrm rot="19695365">
            <a:off x="1982894" y="4920555"/>
            <a:ext cx="1579401" cy="1456694"/>
          </a:xfrm>
          <a:prstGeom prst="rect">
            <a:avLst/>
          </a:prstGeom>
        </p:spPr>
      </p:pic>
      <p:sp>
        <p:nvSpPr>
          <p:cNvPr id="14" name="图文框 13">
            <a:extLst>
              <a:ext uri="{FF2B5EF4-FFF2-40B4-BE49-F238E27FC236}">
                <a16:creationId xmlns="" xmlns:a16="http://schemas.microsoft.com/office/drawing/2014/main" id="{ADD41AF1-F42C-4FD0-B837-CA0C4948FA23}"/>
              </a:ext>
            </a:extLst>
          </p:cNvPr>
          <p:cNvSpPr/>
          <p:nvPr/>
        </p:nvSpPr>
        <p:spPr>
          <a:xfrm rot="2700000" flipV="1">
            <a:off x="10679830" y="3215452"/>
            <a:ext cx="509506" cy="509506"/>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pic>
        <p:nvPicPr>
          <p:cNvPr id="15" name="图片 14">
            <a:extLst>
              <a:ext uri="{FF2B5EF4-FFF2-40B4-BE49-F238E27FC236}">
                <a16:creationId xmlns="" xmlns:a16="http://schemas.microsoft.com/office/drawing/2014/main" id="{A66A4B9C-7ADB-4192-943F-803168D551A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5847" t="74527" r="68377" b="2016"/>
          <a:stretch/>
        </p:blipFill>
        <p:spPr>
          <a:xfrm>
            <a:off x="-91280" y="225969"/>
            <a:ext cx="1715750" cy="1275500"/>
          </a:xfrm>
          <a:prstGeom prst="rect">
            <a:avLst/>
          </a:prstGeom>
        </p:spPr>
      </p:pic>
      <p:pic>
        <p:nvPicPr>
          <p:cNvPr id="16" name="图片 15">
            <a:extLst>
              <a:ext uri="{FF2B5EF4-FFF2-40B4-BE49-F238E27FC236}">
                <a16:creationId xmlns="" xmlns:a16="http://schemas.microsoft.com/office/drawing/2014/main" id="{00484F16-D23E-4911-B7DA-8224C70CCE1D}"/>
              </a:ext>
            </a:extLst>
          </p:cNvPr>
          <p:cNvPicPr>
            <a:picLocks noChangeAspect="1"/>
          </p:cNvPicPr>
          <p:nvPr/>
        </p:nvPicPr>
        <p:blipFill rotWithShape="1">
          <a:blip r:embed="rId5">
            <a:extLst>
              <a:ext uri="{28A0092B-C50C-407E-A947-70E740481C1C}">
                <a14:useLocalDpi xmlns:a14="http://schemas.microsoft.com/office/drawing/2010/main" val="0"/>
              </a:ext>
            </a:extLst>
          </a:blip>
          <a:srcRect l="2024" t="2394" r="84626" b="68206"/>
          <a:stretch/>
        </p:blipFill>
        <p:spPr>
          <a:xfrm>
            <a:off x="-153472" y="4900164"/>
            <a:ext cx="1987847" cy="2188740"/>
          </a:xfrm>
          <a:prstGeom prst="rect">
            <a:avLst/>
          </a:prstGeom>
        </p:spPr>
      </p:pic>
      <p:pic>
        <p:nvPicPr>
          <p:cNvPr id="17" name="图片 16">
            <a:extLst>
              <a:ext uri="{FF2B5EF4-FFF2-40B4-BE49-F238E27FC236}">
                <a16:creationId xmlns="" xmlns:a16="http://schemas.microsoft.com/office/drawing/2014/main" id="{74A167A4-4C0A-44C9-9629-8691E3E44C0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717" r="80284" b="25384"/>
          <a:stretch/>
        </p:blipFill>
        <p:spPr>
          <a:xfrm>
            <a:off x="10699083" y="5766161"/>
            <a:ext cx="470998" cy="476543"/>
          </a:xfrm>
          <a:prstGeom prst="rect">
            <a:avLst/>
          </a:prstGeom>
        </p:spPr>
      </p:pic>
      <p:pic>
        <p:nvPicPr>
          <p:cNvPr id="18" name="图片 17">
            <a:extLst>
              <a:ext uri="{FF2B5EF4-FFF2-40B4-BE49-F238E27FC236}">
                <a16:creationId xmlns="" xmlns:a16="http://schemas.microsoft.com/office/drawing/2014/main" id="{EBF0E21E-DA44-4A91-8C3E-9FD7D0E7A137}"/>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34717" r="80284" b="25384"/>
          <a:stretch/>
        </p:blipFill>
        <p:spPr>
          <a:xfrm>
            <a:off x="2318632" y="-1081096"/>
            <a:ext cx="1815289" cy="1836659"/>
          </a:xfrm>
          <a:prstGeom prst="rect">
            <a:avLst/>
          </a:prstGeom>
        </p:spPr>
      </p:pic>
      <p:pic>
        <p:nvPicPr>
          <p:cNvPr id="19" name="图片 18">
            <a:extLst>
              <a:ext uri="{FF2B5EF4-FFF2-40B4-BE49-F238E27FC236}">
                <a16:creationId xmlns="" xmlns:a16="http://schemas.microsoft.com/office/drawing/2014/main" id="{0F5C0A0C-2A99-4067-B9C2-C02B668EBDCB}"/>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33793" t="69798" r="48264" b="686"/>
          <a:stretch/>
        </p:blipFill>
        <p:spPr>
          <a:xfrm>
            <a:off x="8274078" y="343681"/>
            <a:ext cx="1855598" cy="1526177"/>
          </a:xfrm>
          <a:prstGeom prst="rect">
            <a:avLst/>
          </a:prstGeom>
        </p:spPr>
      </p:pic>
      <p:pic>
        <p:nvPicPr>
          <p:cNvPr id="20" name="图片 19">
            <a:extLst>
              <a:ext uri="{FF2B5EF4-FFF2-40B4-BE49-F238E27FC236}">
                <a16:creationId xmlns="" xmlns:a16="http://schemas.microsoft.com/office/drawing/2014/main" id="{27B9972B-E9C9-4BE7-87E6-50D56A1EFF4B}"/>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t="34717" r="80284" b="25384"/>
          <a:stretch/>
        </p:blipFill>
        <p:spPr>
          <a:xfrm>
            <a:off x="4556613" y="6394195"/>
            <a:ext cx="686627" cy="694710"/>
          </a:xfrm>
          <a:prstGeom prst="rect">
            <a:avLst/>
          </a:prstGeom>
        </p:spPr>
      </p:pic>
      <p:sp>
        <p:nvSpPr>
          <p:cNvPr id="21" name="矩形 20">
            <a:extLst>
              <a:ext uri="{FF2B5EF4-FFF2-40B4-BE49-F238E27FC236}">
                <a16:creationId xmlns="" xmlns:a16="http://schemas.microsoft.com/office/drawing/2014/main" id="{B4E23981-A6BC-4039-B418-8AF06DAC40B3}"/>
              </a:ext>
            </a:extLst>
          </p:cNvPr>
          <p:cNvSpPr/>
          <p:nvPr/>
        </p:nvSpPr>
        <p:spPr>
          <a:xfrm>
            <a:off x="4140236" y="3462633"/>
            <a:ext cx="3951723" cy="46166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i="0" u="none" strike="noStrike" kern="1200" cap="none" spc="300" normalizeH="0" baseline="0" noProof="0" dirty="0">
                <a:ln>
                  <a:noFill/>
                </a:ln>
                <a:solidFill>
                  <a:srgbClr val="464646"/>
                </a:solidFill>
                <a:effectLst/>
                <a:uLnTx/>
                <a:uFillTx/>
                <a:latin typeface="思源黑体 CN Regular" panose="020B0500000000000000" pitchFamily="34" charset="-122"/>
                <a:ea typeface="思源黑体 CN Regular" panose="020B0500000000000000" pitchFamily="34" charset="-122"/>
              </a:rPr>
              <a:t>-</a:t>
            </a:r>
            <a:r>
              <a:rPr kumimoji="0" lang="zh-CN" altLang="en-US" sz="2400" i="0" u="none" strike="noStrike" kern="1200" cap="none" spc="300" normalizeH="0" baseline="0" noProof="0" dirty="0">
                <a:ln>
                  <a:noFill/>
                </a:ln>
                <a:solidFill>
                  <a:srgbClr val="464646"/>
                </a:solidFill>
                <a:effectLst/>
                <a:uLnTx/>
                <a:uFillTx/>
                <a:latin typeface="思源黑体 CN Regular" panose="020B0500000000000000" pitchFamily="34" charset="-122"/>
                <a:ea typeface="思源黑体 CN Regular" panose="020B0500000000000000" pitchFamily="34" charset="-122"/>
              </a:rPr>
              <a:t>企业</a:t>
            </a:r>
            <a:r>
              <a:rPr lang="zh-CN" altLang="en-US" sz="2400" spc="300" dirty="0">
                <a:solidFill>
                  <a:srgbClr val="464646"/>
                </a:solidFill>
                <a:latin typeface="思源黑体 CN Regular" panose="020B0500000000000000" pitchFamily="34" charset="-122"/>
                <a:ea typeface="思源黑体 CN Regular" panose="020B0500000000000000" pitchFamily="34" charset="-122"/>
              </a:rPr>
              <a:t>团队管理</a:t>
            </a:r>
            <a:r>
              <a:rPr kumimoji="0" lang="zh-CN" altLang="en-US" sz="2400" i="0" u="none" strike="noStrike" kern="1200" cap="none" spc="300" normalizeH="0" baseline="0" noProof="0" dirty="0">
                <a:ln>
                  <a:noFill/>
                </a:ln>
                <a:solidFill>
                  <a:srgbClr val="464646"/>
                </a:solidFill>
                <a:effectLst/>
                <a:uLnTx/>
                <a:uFillTx/>
                <a:latin typeface="思源黑体 CN Regular" panose="020B0500000000000000" pitchFamily="34" charset="-122"/>
                <a:ea typeface="思源黑体 CN Regular" panose="020B0500000000000000" pitchFamily="34" charset="-122"/>
              </a:rPr>
              <a:t>培训模板</a:t>
            </a:r>
            <a:r>
              <a:rPr kumimoji="0" lang="en-US" altLang="zh-CN" sz="2400" i="0" u="none" strike="noStrike" kern="1200" cap="none" spc="300" normalizeH="0" baseline="0" noProof="0" dirty="0">
                <a:ln>
                  <a:noFill/>
                </a:ln>
                <a:solidFill>
                  <a:srgbClr val="464646"/>
                </a:solidFill>
                <a:effectLst/>
                <a:uLnTx/>
                <a:uFillTx/>
                <a:latin typeface="思源黑体 CN Regular" panose="020B0500000000000000" pitchFamily="34" charset="-122"/>
                <a:ea typeface="思源黑体 CN Regular" panose="020B0500000000000000" pitchFamily="34" charset="-122"/>
              </a:rPr>
              <a:t>-</a:t>
            </a:r>
            <a:endParaRPr kumimoji="0" lang="zh-CN" altLang="en-US" sz="2400" i="0" u="none" strike="noStrike" kern="1200" cap="none" spc="300" normalizeH="0" baseline="0" noProof="0" dirty="0">
              <a:ln>
                <a:noFill/>
              </a:ln>
              <a:solidFill>
                <a:srgbClr val="464646"/>
              </a:solidFill>
              <a:effectLst>
                <a:reflection blurRad="6350" stA="28000" endPos="25000" dist="60007" dir="5400000" sy="-100000" algn="bl" rotWithShape="0"/>
              </a:effectLst>
              <a:uLnTx/>
              <a:uFillTx/>
              <a:latin typeface="思源黑体 CN Regular" panose="020B0500000000000000" pitchFamily="34" charset="-122"/>
              <a:ea typeface="思源黑体 CN Regular" panose="020B0500000000000000" pitchFamily="34" charset="-122"/>
            </a:endParaRPr>
          </a:p>
        </p:txBody>
      </p:sp>
      <p:sp>
        <p:nvSpPr>
          <p:cNvPr id="8" name="矩形 7">
            <a:extLst>
              <a:ext uri="{FF2B5EF4-FFF2-40B4-BE49-F238E27FC236}">
                <a16:creationId xmlns="" xmlns:a16="http://schemas.microsoft.com/office/drawing/2014/main" id="{DE4CA8DA-7BE7-48FD-8402-43CB287AF127}"/>
              </a:ext>
            </a:extLst>
          </p:cNvPr>
          <p:cNvSpPr/>
          <p:nvPr/>
        </p:nvSpPr>
        <p:spPr>
          <a:xfrm>
            <a:off x="4133921" y="2328022"/>
            <a:ext cx="4031873" cy="1246495"/>
          </a:xfrm>
          <a:prstGeom prst="rect">
            <a:avLst/>
          </a:prstGeom>
        </p:spPr>
        <p:txBody>
          <a:bodyPr wrap="none">
            <a:spAutoFit/>
          </a:bodyPr>
          <a:lstStyle/>
          <a:p>
            <a:r>
              <a:rPr lang="zh-CN" altLang="en-US" sz="7500" dirty="0">
                <a:solidFill>
                  <a:srgbClr val="595959"/>
                </a:solidFill>
                <a:latin typeface="思源黑体 CN Bold" panose="020B0800000000000000" pitchFamily="34" charset="-122"/>
                <a:ea typeface="思源黑体 CN Bold" panose="020B0800000000000000" pitchFamily="34" charset="-122"/>
              </a:rPr>
              <a:t>团队管理</a:t>
            </a:r>
          </a:p>
        </p:txBody>
      </p:sp>
    </p:spTree>
    <p:extLst>
      <p:ext uri="{BB962C8B-B14F-4D97-AF65-F5344CB8AC3E}">
        <p14:creationId xmlns:p14="http://schemas.microsoft.com/office/powerpoint/2010/main" val="3567089042"/>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par>
                                <p:cTn id="14" presetID="14" presetClass="entr" presetSubtype="1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randombar(horizontal)">
                                      <p:cBhvr>
                                        <p:cTn id="19" dur="500"/>
                                        <p:tgtEl>
                                          <p:spTgt spid="14"/>
                                        </p:tgtEl>
                                      </p:cBhvr>
                                    </p:animEffect>
                                  </p:childTnLst>
                                </p:cTn>
                              </p:par>
                              <p:par>
                                <p:cTn id="20" presetID="14" presetClass="entr" presetSubtype="1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randombar(horizontal)">
                                      <p:cBhvr>
                                        <p:cTn id="22" dur="500"/>
                                        <p:tgtEl>
                                          <p:spTgt spid="15"/>
                                        </p:tgtEl>
                                      </p:cBhvr>
                                    </p:animEffect>
                                  </p:childTnLst>
                                </p:cTn>
                              </p:par>
                              <p:par>
                                <p:cTn id="23" presetID="14" presetClass="entr" presetSubtype="1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randombar(horizontal)">
                                      <p:cBhvr>
                                        <p:cTn id="25" dur="500"/>
                                        <p:tgtEl>
                                          <p:spTgt spid="16"/>
                                        </p:tgtEl>
                                      </p:cBhvr>
                                    </p:animEffect>
                                  </p:childTnLst>
                                </p:cTn>
                              </p:par>
                              <p:par>
                                <p:cTn id="26" presetID="14" presetClass="entr" presetSubtype="1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randombar(horizontal)">
                                      <p:cBhvr>
                                        <p:cTn id="28" dur="500"/>
                                        <p:tgtEl>
                                          <p:spTgt spid="17"/>
                                        </p:tgtEl>
                                      </p:cBhvr>
                                    </p:animEffect>
                                  </p:childTnLst>
                                </p:cTn>
                              </p:par>
                              <p:par>
                                <p:cTn id="29" presetID="14" presetClass="entr" presetSubtype="1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randombar(horizontal)">
                                      <p:cBhvr>
                                        <p:cTn id="31" dur="500"/>
                                        <p:tgtEl>
                                          <p:spTgt spid="18"/>
                                        </p:tgtEl>
                                      </p:cBhvr>
                                    </p:animEffect>
                                  </p:childTnLst>
                                </p:cTn>
                              </p:par>
                              <p:par>
                                <p:cTn id="32" presetID="14" presetClass="entr" presetSubtype="1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randombar(horizontal)">
                                      <p:cBhvr>
                                        <p:cTn id="34" dur="500"/>
                                        <p:tgtEl>
                                          <p:spTgt spid="19"/>
                                        </p:tgtEl>
                                      </p:cBhvr>
                                    </p:animEffect>
                                  </p:childTnLst>
                                </p:cTn>
                              </p:par>
                              <p:par>
                                <p:cTn id="35" presetID="14" presetClass="entr" presetSubtype="1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randombar(horizont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ppt_x"/>
                                          </p:val>
                                        </p:tav>
                                        <p:tav tm="100000">
                                          <p:val>
                                            <p:strVal val="#ppt_x"/>
                                          </p:val>
                                        </p:tav>
                                      </p:tavLst>
                                    </p:anim>
                                    <p:anim calcmode="lin" valueType="num">
                                      <p:cBhvr additive="base">
                                        <p:cTn id="57" dur="500" fill="hold"/>
                                        <p:tgtEl>
                                          <p:spTgt spid="21"/>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500" fill="hold"/>
                                        <p:tgtEl>
                                          <p:spTgt spid="8"/>
                                        </p:tgtEl>
                                        <p:attrNameLst>
                                          <p:attrName>ppt_x</p:attrName>
                                        </p:attrNameLst>
                                      </p:cBhvr>
                                      <p:tavLst>
                                        <p:tav tm="0">
                                          <p:val>
                                            <p:strVal val="#ppt_x"/>
                                          </p:val>
                                        </p:tav>
                                        <p:tav tm="100000">
                                          <p:val>
                                            <p:strVal val="#ppt_x"/>
                                          </p:val>
                                        </p:tav>
                                      </p:tavLst>
                                    </p:anim>
                                    <p:anim calcmode="lin" valueType="num">
                                      <p:cBhvr additive="base">
                                        <p:cTn id="6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7" grpId="0" animBg="1"/>
      <p:bldP spid="14" grpId="0" animBg="1"/>
      <p:bldP spid="21"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497AF1C7-44EC-4161-8934-0675D562CFE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847" t="74527" r="68377" b="2016"/>
          <a:stretch/>
        </p:blipFill>
        <p:spPr>
          <a:xfrm>
            <a:off x="9429369" y="1623001"/>
            <a:ext cx="2338088" cy="1738152"/>
          </a:xfrm>
          <a:prstGeom prst="rect">
            <a:avLst/>
          </a:prstGeom>
        </p:spPr>
      </p:pic>
      <p:grpSp>
        <p:nvGrpSpPr>
          <p:cNvPr id="7" name="组合 6">
            <a:extLst>
              <a:ext uri="{FF2B5EF4-FFF2-40B4-BE49-F238E27FC236}">
                <a16:creationId xmlns="" xmlns:a16="http://schemas.microsoft.com/office/drawing/2014/main" id="{87061B56-5C12-4499-9AB0-DDD381738DFF}"/>
              </a:ext>
            </a:extLst>
          </p:cNvPr>
          <p:cNvGrpSpPr/>
          <p:nvPr/>
        </p:nvGrpSpPr>
        <p:grpSpPr>
          <a:xfrm>
            <a:off x="2544989" y="3191037"/>
            <a:ext cx="2994858" cy="379545"/>
            <a:chOff x="1476375" y="371475"/>
            <a:chExt cx="2104437" cy="266700"/>
          </a:xfrm>
        </p:grpSpPr>
        <p:cxnSp>
          <p:nvCxnSpPr>
            <p:cNvPr id="8" name="直接连接符 7">
              <a:extLst>
                <a:ext uri="{FF2B5EF4-FFF2-40B4-BE49-F238E27FC236}">
                  <a16:creationId xmlns="" xmlns:a16="http://schemas.microsoft.com/office/drawing/2014/main" id="{FFBE374E-E386-41AE-A793-EA83241BF31D}"/>
                </a:ext>
              </a:extLst>
            </p:cNvPr>
            <p:cNvCxnSpPr>
              <a:cxnSpLocks/>
            </p:cNvCxnSpPr>
            <p:nvPr/>
          </p:nvCxnSpPr>
          <p:spPr>
            <a:xfrm flipH="1">
              <a:off x="1476375" y="504825"/>
              <a:ext cx="1971675" cy="0"/>
            </a:xfrm>
            <a:prstGeom prst="line">
              <a:avLst/>
            </a:prstGeom>
            <a:ln w="28575">
              <a:solidFill>
                <a:srgbClr val="F39900"/>
              </a:solidFill>
              <a:round/>
              <a:headEnd type="ova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 xmlns:a16="http://schemas.microsoft.com/office/drawing/2014/main" id="{641BABB4-EAD9-4A81-BC6C-6A42096FF536}"/>
                </a:ext>
              </a:extLst>
            </p:cNvPr>
            <p:cNvSpPr/>
            <p:nvPr/>
          </p:nvSpPr>
          <p:spPr>
            <a:xfrm>
              <a:off x="3314112" y="371475"/>
              <a:ext cx="266700" cy="266700"/>
            </a:xfrm>
            <a:prstGeom prst="ellipse">
              <a:avLst/>
            </a:prstGeom>
            <a:noFill/>
            <a:ln w="28575">
              <a:solidFill>
                <a:srgbClr val="F3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a:extLst>
              <a:ext uri="{FF2B5EF4-FFF2-40B4-BE49-F238E27FC236}">
                <a16:creationId xmlns="" xmlns:a16="http://schemas.microsoft.com/office/drawing/2014/main" id="{C3E4B0D2-42F3-4D78-8FBC-A32DA75FB1AE}"/>
              </a:ext>
            </a:extLst>
          </p:cNvPr>
          <p:cNvSpPr txBox="1"/>
          <p:nvPr/>
        </p:nvSpPr>
        <p:spPr>
          <a:xfrm flipH="1">
            <a:off x="0" y="2590800"/>
            <a:ext cx="4147457" cy="1497901"/>
          </a:xfrm>
          <a:custGeom>
            <a:avLst/>
            <a:gdLst>
              <a:gd name="connsiteX0" fmla="*/ 774247 w 3778705"/>
              <a:gd name="connsiteY0" fmla="*/ 0 h 1548494"/>
              <a:gd name="connsiteX1" fmla="*/ 3778705 w 3778705"/>
              <a:gd name="connsiteY1" fmla="*/ 0 h 1548494"/>
              <a:gd name="connsiteX2" fmla="*/ 3778705 w 3778705"/>
              <a:gd name="connsiteY2" fmla="*/ 1548494 h 1548494"/>
              <a:gd name="connsiteX3" fmla="*/ 774247 w 3778705"/>
              <a:gd name="connsiteY3" fmla="*/ 1548494 h 1548494"/>
              <a:gd name="connsiteX4" fmla="*/ 0 w 3778705"/>
              <a:gd name="connsiteY4" fmla="*/ 774247 h 1548494"/>
              <a:gd name="connsiteX5" fmla="*/ 774247 w 3778705"/>
              <a:gd name="connsiteY5" fmla="*/ 0 h 154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05" h="1548494">
                <a:moveTo>
                  <a:pt x="774247" y="0"/>
                </a:moveTo>
                <a:lnTo>
                  <a:pt x="3778705" y="0"/>
                </a:lnTo>
                <a:lnTo>
                  <a:pt x="3778705" y="1548494"/>
                </a:lnTo>
                <a:lnTo>
                  <a:pt x="774247" y="1548494"/>
                </a:lnTo>
                <a:cubicBezTo>
                  <a:pt x="346642" y="1548494"/>
                  <a:pt x="0" y="1201852"/>
                  <a:pt x="0" y="774247"/>
                </a:cubicBezTo>
                <a:cubicBezTo>
                  <a:pt x="0" y="346642"/>
                  <a:pt x="346642" y="0"/>
                  <a:pt x="774247" y="0"/>
                </a:cubicBezTo>
                <a:close/>
              </a:path>
            </a:pathLst>
          </a:custGeom>
          <a:solidFill>
            <a:schemeClr val="bg1"/>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sp>
        <p:nvSpPr>
          <p:cNvPr id="2" name="矩形 1">
            <a:extLst>
              <a:ext uri="{FF2B5EF4-FFF2-40B4-BE49-F238E27FC236}">
                <a16:creationId xmlns="" xmlns:a16="http://schemas.microsoft.com/office/drawing/2014/main" id="{56566D78-9F60-4461-9682-B19E8CA58305}"/>
              </a:ext>
            </a:extLst>
          </p:cNvPr>
          <p:cNvSpPr/>
          <p:nvPr/>
        </p:nvSpPr>
        <p:spPr>
          <a:xfrm>
            <a:off x="210076" y="3108917"/>
            <a:ext cx="3727303" cy="461665"/>
          </a:xfrm>
          <a:prstGeom prst="rect">
            <a:avLst/>
          </a:prstGeom>
          <a:noFill/>
        </p:spPr>
        <p:txBody>
          <a:bodyPr wrap="none">
            <a:spAutoFit/>
          </a:bodyPr>
          <a:lstStyle/>
          <a:p>
            <a:pPr algn="ctr"/>
            <a:r>
              <a:rPr lang="zh-CN" altLang="en-US" sz="2400" b="1" spc="300" dirty="0">
                <a:solidFill>
                  <a:srgbClr val="F39900"/>
                </a:solidFill>
                <a:latin typeface="思源黑体 CN Regular" panose="020B0500000000000000" pitchFamily="34" charset="-122"/>
                <a:ea typeface="思源黑体 CN Regular" panose="020B0500000000000000" pitchFamily="34" charset="-122"/>
              </a:rPr>
              <a:t>团队需要什么样的人？</a:t>
            </a:r>
          </a:p>
        </p:txBody>
      </p:sp>
      <p:pic>
        <p:nvPicPr>
          <p:cNvPr id="5" name="图片 4">
            <a:extLst>
              <a:ext uri="{FF2B5EF4-FFF2-40B4-BE49-F238E27FC236}">
                <a16:creationId xmlns="" xmlns:a16="http://schemas.microsoft.com/office/drawing/2014/main" id="{76266594-562B-4C71-BEA2-DE1BB2C584A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6010" t="3426" r="24313" b="38025"/>
          <a:stretch/>
        </p:blipFill>
        <p:spPr>
          <a:xfrm rot="19695365">
            <a:off x="3354933" y="2308680"/>
            <a:ext cx="858517" cy="791817"/>
          </a:xfrm>
          <a:prstGeom prst="rect">
            <a:avLst/>
          </a:prstGeom>
        </p:spPr>
      </p:pic>
      <p:sp>
        <p:nvSpPr>
          <p:cNvPr id="6" name="矩形 5">
            <a:extLst>
              <a:ext uri="{FF2B5EF4-FFF2-40B4-BE49-F238E27FC236}">
                <a16:creationId xmlns="" xmlns:a16="http://schemas.microsoft.com/office/drawing/2014/main" id="{EAC787B2-EE94-427C-B5AF-7EE14DDE7946}"/>
              </a:ext>
            </a:extLst>
          </p:cNvPr>
          <p:cNvSpPr/>
          <p:nvPr/>
        </p:nvSpPr>
        <p:spPr>
          <a:xfrm>
            <a:off x="6096000" y="2663341"/>
            <a:ext cx="4419600" cy="1531317"/>
          </a:xfrm>
          <a:prstGeom prst="rect">
            <a:avLst/>
          </a:prstGeom>
        </p:spPr>
        <p:txBody>
          <a:bodyPr wrap="square">
            <a:spAutoFit/>
          </a:bodyPr>
          <a:lstStyle/>
          <a:p>
            <a:pPr algn="just">
              <a:lnSpc>
                <a:spcPct val="150000"/>
              </a:lnSpc>
              <a:spcBef>
                <a:spcPct val="30000"/>
              </a:spcBef>
            </a:pPr>
            <a:r>
              <a:rPr lang="zh-CN" altLang="en-US" sz="1600" spc="300" dirty="0">
                <a:solidFill>
                  <a:srgbClr val="464646"/>
                </a:solidFill>
                <a:latin typeface="思源黑体 CN Regular" panose="020B0500000000000000" pitchFamily="34" charset="-122"/>
                <a:ea typeface="思源黑体 CN Regular" panose="020B0500000000000000" pitchFamily="34" charset="-122"/>
              </a:rPr>
              <a:t>具有</a:t>
            </a:r>
            <a:r>
              <a:rPr lang="zh-CN" altLang="en-US" sz="1600" b="1" spc="300" dirty="0">
                <a:solidFill>
                  <a:srgbClr val="F39900"/>
                </a:solidFill>
                <a:latin typeface="思源黑体 CN Regular" panose="020B0500000000000000" pitchFamily="34" charset="-122"/>
                <a:ea typeface="思源黑体 CN Regular" panose="020B0500000000000000" pitchFamily="34" charset="-122"/>
              </a:rPr>
              <a:t>敬业精神的人</a:t>
            </a:r>
            <a:r>
              <a:rPr lang="zh-CN" altLang="en-US" sz="1600" spc="300" dirty="0">
                <a:solidFill>
                  <a:srgbClr val="464646"/>
                </a:solidFill>
                <a:latin typeface="思源黑体 CN Regular" panose="020B0500000000000000" pitchFamily="34" charset="-122"/>
                <a:ea typeface="思源黑体 CN Regular" panose="020B0500000000000000" pitchFamily="34" charset="-122"/>
              </a:rPr>
              <a:t>，可以把好的企业文化代代相传，他们   在团队里起着积极向上的作用，代表着高涨的士气，高昂的斗志，坚强的意志，顽强的品质。</a:t>
            </a:r>
          </a:p>
        </p:txBody>
      </p:sp>
      <p:pic>
        <p:nvPicPr>
          <p:cNvPr id="11" name="图片 10">
            <a:extLst>
              <a:ext uri="{FF2B5EF4-FFF2-40B4-BE49-F238E27FC236}">
                <a16:creationId xmlns="" xmlns:a16="http://schemas.microsoft.com/office/drawing/2014/main" id="{0B84DA3E-B6D2-40C6-9103-D21C2C86E81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847" t="74527" r="68377" b="2016"/>
          <a:stretch/>
        </p:blipFill>
        <p:spPr>
          <a:xfrm>
            <a:off x="9451671" y="1642658"/>
            <a:ext cx="2338088" cy="1738152"/>
          </a:xfrm>
          <a:prstGeom prst="rect">
            <a:avLst/>
          </a:prstGeom>
        </p:spPr>
      </p:pic>
    </p:spTree>
    <p:extLst>
      <p:ext uri="{BB962C8B-B14F-4D97-AF65-F5344CB8AC3E}">
        <p14:creationId xmlns:p14="http://schemas.microsoft.com/office/powerpoint/2010/main" val="1348687065"/>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par>
                                <p:cTn id="26" presetID="14" presetClass="entr" presetSubtype="1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 xmlns:a16="http://schemas.microsoft.com/office/drawing/2014/main" id="{7C2C3956-4207-4028-ABD8-06310C36D685}"/>
              </a:ext>
            </a:extLst>
          </p:cNvPr>
          <p:cNvGrpSpPr/>
          <p:nvPr/>
        </p:nvGrpSpPr>
        <p:grpSpPr>
          <a:xfrm>
            <a:off x="1858964" y="1747528"/>
            <a:ext cx="2152724" cy="872429"/>
            <a:chOff x="1763994" y="2147400"/>
            <a:chExt cx="2152724" cy="872429"/>
          </a:xfrm>
        </p:grpSpPr>
        <p:sp>
          <p:nvSpPr>
            <p:cNvPr id="18" name="文本框 17">
              <a:extLst>
                <a:ext uri="{FF2B5EF4-FFF2-40B4-BE49-F238E27FC236}">
                  <a16:creationId xmlns="" xmlns:a16="http://schemas.microsoft.com/office/drawing/2014/main" id="{88F504DA-1EC1-4FCB-A371-00CBC4EDFE7A}"/>
                </a:ext>
              </a:extLst>
            </p:cNvPr>
            <p:cNvSpPr txBox="1"/>
            <p:nvPr/>
          </p:nvSpPr>
          <p:spPr>
            <a:xfrm>
              <a:off x="1763994" y="2147400"/>
              <a:ext cx="2152724" cy="872429"/>
            </a:xfrm>
            <a:prstGeom prst="roundRect">
              <a:avLst>
                <a:gd name="adj" fmla="val 50000"/>
              </a:avLst>
            </a:prstGeom>
            <a:solidFill>
              <a:schemeClr val="bg1"/>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sp>
          <p:nvSpPr>
            <p:cNvPr id="8" name="文本框 7">
              <a:extLst>
                <a:ext uri="{FF2B5EF4-FFF2-40B4-BE49-F238E27FC236}">
                  <a16:creationId xmlns="" xmlns:a16="http://schemas.microsoft.com/office/drawing/2014/main" id="{06C6F42D-8751-4781-9EA3-4579EEF01E55}"/>
                </a:ext>
              </a:extLst>
            </p:cNvPr>
            <p:cNvSpPr txBox="1"/>
            <p:nvPr/>
          </p:nvSpPr>
          <p:spPr>
            <a:xfrm>
              <a:off x="2060234" y="2352065"/>
              <a:ext cx="547247" cy="423321"/>
            </a:xfrm>
            <a:prstGeom prst="rect">
              <a:avLst/>
            </a:prstGeom>
            <a:noFill/>
          </p:spPr>
          <p:txBody>
            <a:bodyPr wrap="square">
              <a:spAutoFit/>
            </a:bodyPr>
            <a:lstStyle>
              <a:defPPr>
                <a:defRPr lang="en-US"/>
              </a:defPPr>
              <a:lvl1pPr algn="just">
                <a:lnSpc>
                  <a:spcPct val="150000"/>
                </a:lnSpc>
                <a:spcBef>
                  <a:spcPct val="30000"/>
                </a:spcBef>
                <a:defRPr sz="1600" spc="300">
                  <a:solidFill>
                    <a:srgbClr val="464646"/>
                  </a:solidFill>
                  <a:latin typeface="思源黑体 CN Regular" panose="020B0500000000000000" pitchFamily="34" charset="-122"/>
                  <a:ea typeface="思源黑体 CN Regular" panose="020B0500000000000000" pitchFamily="34" charset="-122"/>
                </a:defRPr>
              </a:lvl1pPr>
            </a:lstStyle>
            <a:p>
              <a:r>
                <a:rPr lang="zh-CN" altLang="en-US" dirty="0"/>
                <a:t>人</a:t>
              </a:r>
            </a:p>
          </p:txBody>
        </p:sp>
        <p:sp>
          <p:nvSpPr>
            <p:cNvPr id="12" name="文本框 11">
              <a:extLst>
                <a:ext uri="{FF2B5EF4-FFF2-40B4-BE49-F238E27FC236}">
                  <a16:creationId xmlns="" xmlns:a16="http://schemas.microsoft.com/office/drawing/2014/main" id="{C5D63316-7B5C-4A1E-907C-67C49D0F587D}"/>
                </a:ext>
              </a:extLst>
            </p:cNvPr>
            <p:cNvSpPr txBox="1"/>
            <p:nvPr/>
          </p:nvSpPr>
          <p:spPr>
            <a:xfrm>
              <a:off x="2580460" y="2352065"/>
              <a:ext cx="1211843" cy="423321"/>
            </a:xfrm>
            <a:prstGeom prst="rect">
              <a:avLst/>
            </a:prstGeom>
            <a:noFill/>
          </p:spPr>
          <p:txBody>
            <a:bodyPr wrap="square">
              <a:spAutoFit/>
            </a:bodyPr>
            <a:lstStyle>
              <a:defPPr>
                <a:defRPr lang="en-US"/>
              </a:defPPr>
              <a:lvl1pPr algn="just">
                <a:lnSpc>
                  <a:spcPct val="150000"/>
                </a:lnSpc>
                <a:spcBef>
                  <a:spcPct val="30000"/>
                </a:spcBef>
                <a:defRPr sz="1600" spc="300">
                  <a:solidFill>
                    <a:srgbClr val="464646"/>
                  </a:solidFill>
                  <a:latin typeface="思源黑体 CN Regular" panose="020B0500000000000000" pitchFamily="34" charset="-122"/>
                  <a:ea typeface="思源黑体 CN Regular" panose="020B0500000000000000" pitchFamily="34" charset="-122"/>
                </a:defRPr>
              </a:lvl1pPr>
            </a:lstStyle>
            <a:p>
              <a:r>
                <a:rPr lang="en-US" altLang="zh-CN" dirty="0"/>
                <a:t>PEOPLE</a:t>
              </a:r>
              <a:endParaRPr lang="zh-CN" altLang="en-US" dirty="0"/>
            </a:p>
          </p:txBody>
        </p:sp>
      </p:grpSp>
      <p:grpSp>
        <p:nvGrpSpPr>
          <p:cNvPr id="27" name="组合 26">
            <a:extLst>
              <a:ext uri="{FF2B5EF4-FFF2-40B4-BE49-F238E27FC236}">
                <a16:creationId xmlns="" xmlns:a16="http://schemas.microsoft.com/office/drawing/2014/main" id="{8BBDA635-3356-415B-92B4-166735429176}"/>
              </a:ext>
            </a:extLst>
          </p:cNvPr>
          <p:cNvGrpSpPr/>
          <p:nvPr/>
        </p:nvGrpSpPr>
        <p:grpSpPr>
          <a:xfrm>
            <a:off x="1536959" y="3720805"/>
            <a:ext cx="2304102" cy="872429"/>
            <a:chOff x="1700409" y="3675482"/>
            <a:chExt cx="2304102" cy="872429"/>
          </a:xfrm>
        </p:grpSpPr>
        <p:sp>
          <p:nvSpPr>
            <p:cNvPr id="20" name="文本框 19">
              <a:extLst>
                <a:ext uri="{FF2B5EF4-FFF2-40B4-BE49-F238E27FC236}">
                  <a16:creationId xmlns="" xmlns:a16="http://schemas.microsoft.com/office/drawing/2014/main" id="{8544386C-D50F-4A78-99F1-431BC4BCD1B4}"/>
                </a:ext>
              </a:extLst>
            </p:cNvPr>
            <p:cNvSpPr txBox="1"/>
            <p:nvPr/>
          </p:nvSpPr>
          <p:spPr>
            <a:xfrm>
              <a:off x="1700409" y="3675482"/>
              <a:ext cx="2152724" cy="872429"/>
            </a:xfrm>
            <a:prstGeom prst="roundRect">
              <a:avLst>
                <a:gd name="adj" fmla="val 50000"/>
              </a:avLst>
            </a:prstGeom>
            <a:noFill/>
            <a:ln>
              <a:solidFill>
                <a:srgbClr val="F39900"/>
              </a:solid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sp>
          <p:nvSpPr>
            <p:cNvPr id="7" name="文本框 6">
              <a:extLst>
                <a:ext uri="{FF2B5EF4-FFF2-40B4-BE49-F238E27FC236}">
                  <a16:creationId xmlns="" xmlns:a16="http://schemas.microsoft.com/office/drawing/2014/main" id="{63E3E4AB-2FC4-4759-8E05-49234C332E23}"/>
                </a:ext>
              </a:extLst>
            </p:cNvPr>
            <p:cNvSpPr txBox="1"/>
            <p:nvPr/>
          </p:nvSpPr>
          <p:spPr>
            <a:xfrm>
              <a:off x="1890946" y="3900035"/>
              <a:ext cx="885825" cy="423321"/>
            </a:xfrm>
            <a:prstGeom prst="rect">
              <a:avLst/>
            </a:prstGeom>
          </p:spPr>
          <p:txBody>
            <a:bodyPr wrap="square">
              <a:spAutoFit/>
            </a:bodyPr>
            <a:lstStyle>
              <a:defPPr>
                <a:defRPr lang="en-US"/>
              </a:defPPr>
              <a:lvl1pPr algn="just">
                <a:lnSpc>
                  <a:spcPct val="150000"/>
                </a:lnSpc>
                <a:spcBef>
                  <a:spcPct val="30000"/>
                </a:spcBef>
                <a:defRPr sz="1600" spc="300">
                  <a:solidFill>
                    <a:srgbClr val="464646"/>
                  </a:solidFill>
                  <a:latin typeface="思源黑体 CN Regular" panose="020B0500000000000000" pitchFamily="34" charset="-122"/>
                  <a:ea typeface="思源黑体 CN Regular" panose="020B0500000000000000" pitchFamily="34" charset="-122"/>
                </a:defRPr>
              </a:lvl1pPr>
            </a:lstStyle>
            <a:p>
              <a:r>
                <a:rPr lang="zh-CN" altLang="en-US" dirty="0"/>
                <a:t>目标</a:t>
              </a:r>
            </a:p>
          </p:txBody>
        </p:sp>
        <p:sp>
          <p:nvSpPr>
            <p:cNvPr id="13" name="文本框 12">
              <a:extLst>
                <a:ext uri="{FF2B5EF4-FFF2-40B4-BE49-F238E27FC236}">
                  <a16:creationId xmlns="" xmlns:a16="http://schemas.microsoft.com/office/drawing/2014/main" id="{31E547B6-BACA-4550-B1D7-4CE87CDB9A69}"/>
                </a:ext>
              </a:extLst>
            </p:cNvPr>
            <p:cNvSpPr txBox="1"/>
            <p:nvPr/>
          </p:nvSpPr>
          <p:spPr>
            <a:xfrm>
              <a:off x="2460430" y="3900035"/>
              <a:ext cx="1544081" cy="423321"/>
            </a:xfrm>
            <a:prstGeom prst="rect">
              <a:avLst/>
            </a:prstGeom>
          </p:spPr>
          <p:txBody>
            <a:bodyPr wrap="square">
              <a:spAutoFit/>
            </a:bodyPr>
            <a:lstStyle>
              <a:defPPr>
                <a:defRPr lang="en-US"/>
              </a:defPPr>
              <a:lvl1pPr algn="just">
                <a:lnSpc>
                  <a:spcPct val="150000"/>
                </a:lnSpc>
                <a:spcBef>
                  <a:spcPct val="30000"/>
                </a:spcBef>
                <a:defRPr sz="1600" spc="300">
                  <a:solidFill>
                    <a:srgbClr val="464646"/>
                  </a:solidFill>
                  <a:latin typeface="思源黑体 CN Regular" panose="020B0500000000000000" pitchFamily="34" charset="-122"/>
                  <a:ea typeface="思源黑体 CN Regular" panose="020B0500000000000000" pitchFamily="34" charset="-122"/>
                </a:defRPr>
              </a:lvl1pPr>
            </a:lstStyle>
            <a:p>
              <a:r>
                <a:rPr lang="en-US" altLang="zh-CN" dirty="0">
                  <a:solidFill>
                    <a:srgbClr val="F39900"/>
                  </a:solidFill>
                </a:rPr>
                <a:t>PURPOSE</a:t>
              </a:r>
              <a:endParaRPr lang="zh-CN" altLang="en-US" dirty="0">
                <a:solidFill>
                  <a:srgbClr val="F39900"/>
                </a:solidFill>
              </a:endParaRPr>
            </a:p>
          </p:txBody>
        </p:sp>
      </p:grpSp>
      <p:grpSp>
        <p:nvGrpSpPr>
          <p:cNvPr id="26" name="组合 25">
            <a:extLst>
              <a:ext uri="{FF2B5EF4-FFF2-40B4-BE49-F238E27FC236}">
                <a16:creationId xmlns="" xmlns:a16="http://schemas.microsoft.com/office/drawing/2014/main" id="{5284DDA4-A711-465E-B0FA-3E9B094F5C26}"/>
              </a:ext>
            </a:extLst>
          </p:cNvPr>
          <p:cNvGrpSpPr/>
          <p:nvPr/>
        </p:nvGrpSpPr>
        <p:grpSpPr>
          <a:xfrm>
            <a:off x="5002941" y="4968620"/>
            <a:ext cx="2486430" cy="872429"/>
            <a:chOff x="4513084" y="4718249"/>
            <a:chExt cx="2486430" cy="872429"/>
          </a:xfrm>
        </p:grpSpPr>
        <p:sp>
          <p:nvSpPr>
            <p:cNvPr id="19" name="文本框 18">
              <a:extLst>
                <a:ext uri="{FF2B5EF4-FFF2-40B4-BE49-F238E27FC236}">
                  <a16:creationId xmlns="" xmlns:a16="http://schemas.microsoft.com/office/drawing/2014/main" id="{503361BC-EF1C-486C-9CA2-508BA179880D}"/>
                </a:ext>
              </a:extLst>
            </p:cNvPr>
            <p:cNvSpPr txBox="1"/>
            <p:nvPr/>
          </p:nvSpPr>
          <p:spPr>
            <a:xfrm>
              <a:off x="4513084" y="4718249"/>
              <a:ext cx="2152724" cy="872429"/>
            </a:xfrm>
            <a:prstGeom prst="roundRect">
              <a:avLst>
                <a:gd name="adj" fmla="val 50000"/>
              </a:avLst>
            </a:prstGeom>
            <a:solidFill>
              <a:schemeClr val="bg1"/>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sp>
          <p:nvSpPr>
            <p:cNvPr id="10" name="文本框 9">
              <a:extLst>
                <a:ext uri="{FF2B5EF4-FFF2-40B4-BE49-F238E27FC236}">
                  <a16:creationId xmlns="" xmlns:a16="http://schemas.microsoft.com/office/drawing/2014/main" id="{B0BB8C90-2918-4BB9-91CC-00E8ED7D7D13}"/>
                </a:ext>
              </a:extLst>
            </p:cNvPr>
            <p:cNvSpPr txBox="1"/>
            <p:nvPr/>
          </p:nvSpPr>
          <p:spPr>
            <a:xfrm>
              <a:off x="4721019" y="4952977"/>
              <a:ext cx="885825" cy="423321"/>
            </a:xfrm>
            <a:prstGeom prst="rect">
              <a:avLst/>
            </a:prstGeom>
          </p:spPr>
          <p:txBody>
            <a:bodyPr wrap="square">
              <a:spAutoFit/>
            </a:bodyPr>
            <a:lstStyle>
              <a:defPPr>
                <a:defRPr lang="en-US"/>
              </a:defPPr>
              <a:lvl1pPr algn="just">
                <a:lnSpc>
                  <a:spcPct val="150000"/>
                </a:lnSpc>
                <a:spcBef>
                  <a:spcPct val="30000"/>
                </a:spcBef>
                <a:defRPr sz="1600" spc="300">
                  <a:solidFill>
                    <a:srgbClr val="464646"/>
                  </a:solidFill>
                  <a:latin typeface="思源黑体 CN Regular" panose="020B0500000000000000" pitchFamily="34" charset="-122"/>
                  <a:ea typeface="思源黑体 CN Regular" panose="020B0500000000000000" pitchFamily="34" charset="-122"/>
                </a:defRPr>
              </a:lvl1pPr>
            </a:lstStyle>
            <a:p>
              <a:r>
                <a:rPr lang="zh-CN" altLang="en-US" dirty="0"/>
                <a:t>职权</a:t>
              </a:r>
            </a:p>
          </p:txBody>
        </p:sp>
        <p:sp>
          <p:nvSpPr>
            <p:cNvPr id="14" name="文本框 13">
              <a:extLst>
                <a:ext uri="{FF2B5EF4-FFF2-40B4-BE49-F238E27FC236}">
                  <a16:creationId xmlns="" xmlns:a16="http://schemas.microsoft.com/office/drawing/2014/main" id="{DE7C52BF-9165-4E71-A90D-E13B7F75A385}"/>
                </a:ext>
              </a:extLst>
            </p:cNvPr>
            <p:cNvSpPr txBox="1"/>
            <p:nvPr/>
          </p:nvSpPr>
          <p:spPr>
            <a:xfrm>
              <a:off x="5455433" y="4952977"/>
              <a:ext cx="1544081" cy="423321"/>
            </a:xfrm>
            <a:prstGeom prst="rect">
              <a:avLst/>
            </a:prstGeom>
          </p:spPr>
          <p:txBody>
            <a:bodyPr wrap="square">
              <a:spAutoFit/>
            </a:bodyPr>
            <a:lstStyle>
              <a:defPPr>
                <a:defRPr lang="en-US"/>
              </a:defPPr>
              <a:lvl1pPr algn="just">
                <a:lnSpc>
                  <a:spcPct val="150000"/>
                </a:lnSpc>
                <a:spcBef>
                  <a:spcPct val="30000"/>
                </a:spcBef>
                <a:defRPr sz="1600" spc="300">
                  <a:solidFill>
                    <a:srgbClr val="464646"/>
                  </a:solidFill>
                  <a:latin typeface="思源黑体 CN Regular" panose="020B0500000000000000" pitchFamily="34" charset="-122"/>
                  <a:ea typeface="思源黑体 CN Regular" panose="020B0500000000000000" pitchFamily="34" charset="-122"/>
                </a:defRPr>
              </a:lvl1pPr>
            </a:lstStyle>
            <a:p>
              <a:r>
                <a:rPr lang="en-US" altLang="zh-CN" dirty="0"/>
                <a:t>POWER</a:t>
              </a:r>
              <a:endParaRPr lang="zh-CN" altLang="en-US" dirty="0"/>
            </a:p>
          </p:txBody>
        </p:sp>
      </p:grpSp>
      <p:grpSp>
        <p:nvGrpSpPr>
          <p:cNvPr id="24" name="组合 23">
            <a:extLst>
              <a:ext uri="{FF2B5EF4-FFF2-40B4-BE49-F238E27FC236}">
                <a16:creationId xmlns="" xmlns:a16="http://schemas.microsoft.com/office/drawing/2014/main" id="{5EB44970-AD57-4917-A164-09407F035DCA}"/>
              </a:ext>
            </a:extLst>
          </p:cNvPr>
          <p:cNvGrpSpPr/>
          <p:nvPr/>
        </p:nvGrpSpPr>
        <p:grpSpPr>
          <a:xfrm>
            <a:off x="8548346" y="3720805"/>
            <a:ext cx="2635760" cy="872429"/>
            <a:chOff x="8036718" y="3729569"/>
            <a:chExt cx="2635760" cy="872429"/>
          </a:xfrm>
        </p:grpSpPr>
        <p:sp>
          <p:nvSpPr>
            <p:cNvPr id="23" name="文本框 22">
              <a:extLst>
                <a:ext uri="{FF2B5EF4-FFF2-40B4-BE49-F238E27FC236}">
                  <a16:creationId xmlns="" xmlns:a16="http://schemas.microsoft.com/office/drawing/2014/main" id="{9897DEB1-5919-421F-98AD-E1B46C0CE061}"/>
                </a:ext>
              </a:extLst>
            </p:cNvPr>
            <p:cNvSpPr txBox="1"/>
            <p:nvPr/>
          </p:nvSpPr>
          <p:spPr>
            <a:xfrm>
              <a:off x="8036718" y="3729569"/>
              <a:ext cx="2152724" cy="872429"/>
            </a:xfrm>
            <a:prstGeom prst="roundRect">
              <a:avLst>
                <a:gd name="adj" fmla="val 50000"/>
              </a:avLst>
            </a:prstGeom>
            <a:solidFill>
              <a:schemeClr val="bg1"/>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sp>
          <p:nvSpPr>
            <p:cNvPr id="9" name="文本框 8">
              <a:extLst>
                <a:ext uri="{FF2B5EF4-FFF2-40B4-BE49-F238E27FC236}">
                  <a16:creationId xmlns="" xmlns:a16="http://schemas.microsoft.com/office/drawing/2014/main" id="{43265DDB-F246-45DC-A439-F536AC81D95D}"/>
                </a:ext>
              </a:extLst>
            </p:cNvPr>
            <p:cNvSpPr txBox="1"/>
            <p:nvPr/>
          </p:nvSpPr>
          <p:spPr>
            <a:xfrm>
              <a:off x="8227255" y="3928191"/>
              <a:ext cx="885825" cy="423321"/>
            </a:xfrm>
            <a:prstGeom prst="rect">
              <a:avLst/>
            </a:prstGeom>
          </p:spPr>
          <p:txBody>
            <a:bodyPr wrap="square">
              <a:spAutoFit/>
            </a:bodyPr>
            <a:lstStyle>
              <a:defPPr>
                <a:defRPr lang="en-US"/>
              </a:defPPr>
              <a:lvl1pPr algn="just">
                <a:lnSpc>
                  <a:spcPct val="150000"/>
                </a:lnSpc>
                <a:spcBef>
                  <a:spcPct val="30000"/>
                </a:spcBef>
                <a:defRPr sz="1600" spc="300">
                  <a:solidFill>
                    <a:srgbClr val="464646"/>
                  </a:solidFill>
                  <a:latin typeface="思源黑体 CN Regular" panose="020B0500000000000000" pitchFamily="34" charset="-122"/>
                  <a:ea typeface="思源黑体 CN Regular" panose="020B0500000000000000" pitchFamily="34" charset="-122"/>
                </a:defRPr>
              </a:lvl1pPr>
            </a:lstStyle>
            <a:p>
              <a:r>
                <a:rPr lang="zh-CN" altLang="en-US" dirty="0"/>
                <a:t>计划</a:t>
              </a:r>
            </a:p>
          </p:txBody>
        </p:sp>
        <p:sp>
          <p:nvSpPr>
            <p:cNvPr id="16" name="文本框 15">
              <a:extLst>
                <a:ext uri="{FF2B5EF4-FFF2-40B4-BE49-F238E27FC236}">
                  <a16:creationId xmlns="" xmlns:a16="http://schemas.microsoft.com/office/drawing/2014/main" id="{B9D30AEE-9A3E-4DCE-8460-1A10F473C3D8}"/>
                </a:ext>
              </a:extLst>
            </p:cNvPr>
            <p:cNvSpPr txBox="1"/>
            <p:nvPr/>
          </p:nvSpPr>
          <p:spPr>
            <a:xfrm>
              <a:off x="9128397" y="3954124"/>
              <a:ext cx="1544081" cy="423321"/>
            </a:xfrm>
            <a:prstGeom prst="rect">
              <a:avLst/>
            </a:prstGeom>
          </p:spPr>
          <p:txBody>
            <a:bodyPr wrap="square">
              <a:spAutoFit/>
            </a:bodyPr>
            <a:lstStyle>
              <a:defPPr>
                <a:defRPr lang="en-US"/>
              </a:defPPr>
              <a:lvl1pPr algn="just">
                <a:lnSpc>
                  <a:spcPct val="150000"/>
                </a:lnSpc>
                <a:spcBef>
                  <a:spcPct val="30000"/>
                </a:spcBef>
                <a:defRPr sz="1600" spc="300">
                  <a:solidFill>
                    <a:srgbClr val="464646"/>
                  </a:solidFill>
                  <a:latin typeface="思源黑体 CN Regular" panose="020B0500000000000000" pitchFamily="34" charset="-122"/>
                  <a:ea typeface="思源黑体 CN Regular" panose="020B0500000000000000" pitchFamily="34" charset="-122"/>
                </a:defRPr>
              </a:lvl1pPr>
            </a:lstStyle>
            <a:p>
              <a:r>
                <a:rPr lang="en-US" altLang="zh-CN" dirty="0"/>
                <a:t>PLANE</a:t>
              </a:r>
              <a:endParaRPr lang="zh-CN" altLang="en-US" dirty="0"/>
            </a:p>
          </p:txBody>
        </p:sp>
      </p:grpSp>
      <p:grpSp>
        <p:nvGrpSpPr>
          <p:cNvPr id="25" name="组合 24">
            <a:extLst>
              <a:ext uri="{FF2B5EF4-FFF2-40B4-BE49-F238E27FC236}">
                <a16:creationId xmlns="" xmlns:a16="http://schemas.microsoft.com/office/drawing/2014/main" id="{67E21311-9531-454A-AE1A-0A813EFCFD6E}"/>
              </a:ext>
            </a:extLst>
          </p:cNvPr>
          <p:cNvGrpSpPr/>
          <p:nvPr/>
        </p:nvGrpSpPr>
        <p:grpSpPr>
          <a:xfrm>
            <a:off x="8227255" y="1747528"/>
            <a:ext cx="2624097" cy="872429"/>
            <a:chOff x="7968097" y="2147400"/>
            <a:chExt cx="2624097" cy="872429"/>
          </a:xfrm>
        </p:grpSpPr>
        <p:sp>
          <p:nvSpPr>
            <p:cNvPr id="11" name="文本框 10">
              <a:extLst>
                <a:ext uri="{FF2B5EF4-FFF2-40B4-BE49-F238E27FC236}">
                  <a16:creationId xmlns="" xmlns:a16="http://schemas.microsoft.com/office/drawing/2014/main" id="{7B44ED7D-D09A-4350-9990-15247D2EEE67}"/>
                </a:ext>
              </a:extLst>
            </p:cNvPr>
            <p:cNvSpPr txBox="1"/>
            <p:nvPr/>
          </p:nvSpPr>
          <p:spPr>
            <a:xfrm>
              <a:off x="8186058" y="2364981"/>
              <a:ext cx="885825" cy="423321"/>
            </a:xfrm>
            <a:prstGeom prst="rect">
              <a:avLst/>
            </a:prstGeom>
          </p:spPr>
          <p:txBody>
            <a:bodyPr wrap="square">
              <a:spAutoFit/>
            </a:bodyPr>
            <a:lstStyle>
              <a:defPPr>
                <a:defRPr lang="en-US"/>
              </a:defPPr>
              <a:lvl1pPr algn="just">
                <a:lnSpc>
                  <a:spcPct val="150000"/>
                </a:lnSpc>
                <a:spcBef>
                  <a:spcPct val="30000"/>
                </a:spcBef>
                <a:defRPr sz="1600" spc="300">
                  <a:solidFill>
                    <a:srgbClr val="464646"/>
                  </a:solidFill>
                  <a:latin typeface="思源黑体 CN Regular" panose="020B0500000000000000" pitchFamily="34" charset="-122"/>
                  <a:ea typeface="思源黑体 CN Regular" panose="020B0500000000000000" pitchFamily="34" charset="-122"/>
                </a:defRPr>
              </a:lvl1pPr>
            </a:lstStyle>
            <a:p>
              <a:r>
                <a:rPr lang="zh-CN" altLang="en-US" dirty="0"/>
                <a:t>定位</a:t>
              </a:r>
            </a:p>
          </p:txBody>
        </p:sp>
        <p:sp>
          <p:nvSpPr>
            <p:cNvPr id="15" name="文本框 14">
              <a:extLst>
                <a:ext uri="{FF2B5EF4-FFF2-40B4-BE49-F238E27FC236}">
                  <a16:creationId xmlns="" xmlns:a16="http://schemas.microsoft.com/office/drawing/2014/main" id="{53307188-4C30-47A2-937D-3C6C62E59707}"/>
                </a:ext>
              </a:extLst>
            </p:cNvPr>
            <p:cNvSpPr txBox="1"/>
            <p:nvPr/>
          </p:nvSpPr>
          <p:spPr>
            <a:xfrm>
              <a:off x="9048113" y="2364081"/>
              <a:ext cx="1544081" cy="423321"/>
            </a:xfrm>
            <a:prstGeom prst="rect">
              <a:avLst/>
            </a:prstGeom>
          </p:spPr>
          <p:txBody>
            <a:bodyPr wrap="square">
              <a:spAutoFit/>
            </a:bodyPr>
            <a:lstStyle>
              <a:defPPr>
                <a:defRPr lang="en-US"/>
              </a:defPPr>
              <a:lvl1pPr algn="just">
                <a:lnSpc>
                  <a:spcPct val="150000"/>
                </a:lnSpc>
                <a:spcBef>
                  <a:spcPct val="30000"/>
                </a:spcBef>
                <a:defRPr sz="1600" spc="300">
                  <a:solidFill>
                    <a:srgbClr val="464646"/>
                  </a:solidFill>
                  <a:latin typeface="思源黑体 CN Regular" panose="020B0500000000000000" pitchFamily="34" charset="-122"/>
                  <a:ea typeface="思源黑体 CN Regular" panose="020B0500000000000000" pitchFamily="34" charset="-122"/>
                </a:defRPr>
              </a:lvl1pPr>
            </a:lstStyle>
            <a:p>
              <a:r>
                <a:rPr lang="en-US" altLang="zh-CN" dirty="0">
                  <a:solidFill>
                    <a:srgbClr val="F39900"/>
                  </a:solidFill>
                </a:rPr>
                <a:t>PLACE</a:t>
              </a:r>
              <a:endParaRPr lang="zh-CN" altLang="en-US" dirty="0">
                <a:solidFill>
                  <a:srgbClr val="F39900"/>
                </a:solidFill>
              </a:endParaRPr>
            </a:p>
          </p:txBody>
        </p:sp>
        <p:sp>
          <p:nvSpPr>
            <p:cNvPr id="21" name="文本框 20">
              <a:extLst>
                <a:ext uri="{FF2B5EF4-FFF2-40B4-BE49-F238E27FC236}">
                  <a16:creationId xmlns="" xmlns:a16="http://schemas.microsoft.com/office/drawing/2014/main" id="{5C3C8C90-B70C-465D-A37D-062087299D32}"/>
                </a:ext>
              </a:extLst>
            </p:cNvPr>
            <p:cNvSpPr txBox="1"/>
            <p:nvPr/>
          </p:nvSpPr>
          <p:spPr>
            <a:xfrm>
              <a:off x="7968097" y="2147400"/>
              <a:ext cx="2152724" cy="872429"/>
            </a:xfrm>
            <a:prstGeom prst="roundRect">
              <a:avLst>
                <a:gd name="adj" fmla="val 50000"/>
              </a:avLst>
            </a:prstGeom>
            <a:noFill/>
            <a:ln>
              <a:solidFill>
                <a:srgbClr val="F39900"/>
              </a:solid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grpSp>
      <p:sp>
        <p:nvSpPr>
          <p:cNvPr id="29" name="椭圆 28">
            <a:extLst>
              <a:ext uri="{FF2B5EF4-FFF2-40B4-BE49-F238E27FC236}">
                <a16:creationId xmlns="" xmlns:a16="http://schemas.microsoft.com/office/drawing/2014/main" id="{C0E7158D-8F6C-4899-9C0B-84DDEF8E6610}"/>
              </a:ext>
            </a:extLst>
          </p:cNvPr>
          <p:cNvSpPr/>
          <p:nvPr/>
        </p:nvSpPr>
        <p:spPr>
          <a:xfrm>
            <a:off x="573190" y="-2173933"/>
            <a:ext cx="10744200" cy="10744200"/>
          </a:xfrm>
          <a:prstGeom prst="ellipse">
            <a:avLst/>
          </a:prstGeom>
          <a:noFill/>
          <a:ln w="34925" cap="rnd">
            <a:solidFill>
              <a:srgbClr val="F399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a:extLst>
              <a:ext uri="{FF2B5EF4-FFF2-40B4-BE49-F238E27FC236}">
                <a16:creationId xmlns="" xmlns:a16="http://schemas.microsoft.com/office/drawing/2014/main" id="{B97D73BA-7B02-4217-BD87-BE8B1C2795B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847" t="74527" r="68377" b="2016"/>
          <a:stretch/>
        </p:blipFill>
        <p:spPr>
          <a:xfrm>
            <a:off x="132047" y="5074692"/>
            <a:ext cx="1870924" cy="1390859"/>
          </a:xfrm>
          <a:prstGeom prst="rect">
            <a:avLst/>
          </a:prstGeom>
        </p:spPr>
      </p:pic>
      <p:grpSp>
        <p:nvGrpSpPr>
          <p:cNvPr id="5" name="组合 4">
            <a:extLst>
              <a:ext uri="{FF2B5EF4-FFF2-40B4-BE49-F238E27FC236}">
                <a16:creationId xmlns="" xmlns:a16="http://schemas.microsoft.com/office/drawing/2014/main" id="{E42B6073-8B5D-430D-A30B-0C3F62804D79}"/>
              </a:ext>
            </a:extLst>
          </p:cNvPr>
          <p:cNvGrpSpPr/>
          <p:nvPr/>
        </p:nvGrpSpPr>
        <p:grpSpPr>
          <a:xfrm>
            <a:off x="5141857" y="2065251"/>
            <a:ext cx="2020667" cy="2114088"/>
            <a:chOff x="3868504" y="3645391"/>
            <a:chExt cx="2020667" cy="2114088"/>
          </a:xfrm>
        </p:grpSpPr>
        <p:sp>
          <p:nvSpPr>
            <p:cNvPr id="3" name="菱形 2">
              <a:extLst>
                <a:ext uri="{FF2B5EF4-FFF2-40B4-BE49-F238E27FC236}">
                  <a16:creationId xmlns="" xmlns:a16="http://schemas.microsoft.com/office/drawing/2014/main" id="{191CA376-50A3-43C7-9BB2-4991D3189D05}"/>
                </a:ext>
              </a:extLst>
            </p:cNvPr>
            <p:cNvSpPr/>
            <p:nvPr/>
          </p:nvSpPr>
          <p:spPr>
            <a:xfrm>
              <a:off x="3868504" y="3645391"/>
              <a:ext cx="2020667" cy="2114088"/>
            </a:xfrm>
            <a:prstGeom prst="diamond">
              <a:avLst/>
            </a:prstGeom>
            <a:solidFill>
              <a:srgbClr val="FEF7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 xmlns:a16="http://schemas.microsoft.com/office/drawing/2014/main" id="{166056EE-E30F-47BE-930C-28297A3082E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70" t="70793" r="49076" b="686"/>
            <a:stretch/>
          </p:blipFill>
          <p:spPr>
            <a:xfrm rot="411943">
              <a:off x="3994275" y="3893364"/>
              <a:ext cx="1790364" cy="1856263"/>
            </a:xfrm>
            <a:prstGeom prst="rect">
              <a:avLst/>
            </a:prstGeom>
          </p:spPr>
        </p:pic>
      </p:grpSp>
      <p:sp>
        <p:nvSpPr>
          <p:cNvPr id="2" name="矩形 1">
            <a:extLst>
              <a:ext uri="{FF2B5EF4-FFF2-40B4-BE49-F238E27FC236}">
                <a16:creationId xmlns="" xmlns:a16="http://schemas.microsoft.com/office/drawing/2014/main" id="{9E8CD30A-DEAB-4FB0-BFE5-EE05E6D91FA0}"/>
              </a:ext>
            </a:extLst>
          </p:cNvPr>
          <p:cNvSpPr/>
          <p:nvPr/>
        </p:nvSpPr>
        <p:spPr>
          <a:xfrm>
            <a:off x="5475562" y="2891462"/>
            <a:ext cx="1353256" cy="461665"/>
          </a:xfrm>
          <a:prstGeom prst="rect">
            <a:avLst/>
          </a:prstGeom>
          <a:solidFill>
            <a:schemeClr val="bg1"/>
          </a:solidFill>
        </p:spPr>
        <p:txBody>
          <a:bodyPr wrap="none">
            <a:spAutoFit/>
          </a:bodyPr>
          <a:lstStyle/>
          <a:p>
            <a:pPr algn="ctr"/>
            <a:r>
              <a:rPr lang="zh-CN" altLang="en-US" sz="2400" b="1" spc="300" dirty="0">
                <a:solidFill>
                  <a:srgbClr val="F39900"/>
                </a:solidFill>
                <a:latin typeface="思源黑体 CN Regular" panose="020B0500000000000000" pitchFamily="34" charset="-122"/>
                <a:ea typeface="思源黑体 CN Regular" panose="020B0500000000000000" pitchFamily="34" charset="-122"/>
              </a:rPr>
              <a:t>团队5P</a:t>
            </a:r>
          </a:p>
        </p:txBody>
      </p:sp>
    </p:spTree>
    <p:extLst>
      <p:ext uri="{BB962C8B-B14F-4D97-AF65-F5344CB8AC3E}">
        <p14:creationId xmlns:p14="http://schemas.microsoft.com/office/powerpoint/2010/main" val="3352934902"/>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circle(in)">
                                      <p:cBhvr>
                                        <p:cTn id="15" dur="20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randombar(horizontal)">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1000" fill="hold"/>
                                        <p:tgtEl>
                                          <p:spTgt spid="26"/>
                                        </p:tgtEl>
                                        <p:attrNameLst>
                                          <p:attrName>ppt_w</p:attrName>
                                        </p:attrNameLst>
                                      </p:cBhvr>
                                      <p:tavLst>
                                        <p:tav tm="0">
                                          <p:val>
                                            <p:fltVal val="0"/>
                                          </p:val>
                                        </p:tav>
                                        <p:tav tm="100000">
                                          <p:val>
                                            <p:strVal val="#ppt_w"/>
                                          </p:val>
                                        </p:tav>
                                      </p:tavLst>
                                    </p:anim>
                                    <p:anim calcmode="lin" valueType="num">
                                      <p:cBhvr>
                                        <p:cTn id="26" dur="1000" fill="hold"/>
                                        <p:tgtEl>
                                          <p:spTgt spid="26"/>
                                        </p:tgtEl>
                                        <p:attrNameLst>
                                          <p:attrName>ppt_h</p:attrName>
                                        </p:attrNameLst>
                                      </p:cBhvr>
                                      <p:tavLst>
                                        <p:tav tm="0">
                                          <p:val>
                                            <p:fltVal val="0"/>
                                          </p:val>
                                        </p:tav>
                                        <p:tav tm="100000">
                                          <p:val>
                                            <p:strVal val="#ppt_h"/>
                                          </p:val>
                                        </p:tav>
                                      </p:tavLst>
                                    </p:anim>
                                    <p:anim calcmode="lin" valueType="num">
                                      <p:cBhvr>
                                        <p:cTn id="27" dur="1000" fill="hold"/>
                                        <p:tgtEl>
                                          <p:spTgt spid="26"/>
                                        </p:tgtEl>
                                        <p:attrNameLst>
                                          <p:attrName>style.rotation</p:attrName>
                                        </p:attrNameLst>
                                      </p:cBhvr>
                                      <p:tavLst>
                                        <p:tav tm="0">
                                          <p:val>
                                            <p:fltVal val="90"/>
                                          </p:val>
                                        </p:tav>
                                        <p:tav tm="100000">
                                          <p:val>
                                            <p:fltVal val="0"/>
                                          </p:val>
                                        </p:tav>
                                      </p:tavLst>
                                    </p:anim>
                                    <p:animEffect transition="in" filter="fade">
                                      <p:cBhvr>
                                        <p:cTn id="28" dur="10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heel(1)">
                                      <p:cBhvr>
                                        <p:cTn id="38" dur="20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ppt_x"/>
                                          </p:val>
                                        </p:tav>
                                        <p:tav tm="100000">
                                          <p:val>
                                            <p:strVal val="#ppt_x"/>
                                          </p:val>
                                        </p:tav>
                                      </p:tavLst>
                                    </p:anim>
                                    <p:anim calcmode="lin" valueType="num">
                                      <p:cBhvr additive="base">
                                        <p:cTn id="4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图文框 29">
            <a:extLst>
              <a:ext uri="{FF2B5EF4-FFF2-40B4-BE49-F238E27FC236}">
                <a16:creationId xmlns="" xmlns:a16="http://schemas.microsoft.com/office/drawing/2014/main" id="{C65ED847-9C49-47C2-A218-A3B86AA472C0}"/>
              </a:ext>
            </a:extLst>
          </p:cNvPr>
          <p:cNvSpPr/>
          <p:nvPr/>
        </p:nvSpPr>
        <p:spPr>
          <a:xfrm rot="5400000" flipV="1">
            <a:off x="8315819" y="349722"/>
            <a:ext cx="1136788" cy="5021769"/>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sp>
        <p:nvSpPr>
          <p:cNvPr id="2" name="Rectangle 2">
            <a:extLst>
              <a:ext uri="{FF2B5EF4-FFF2-40B4-BE49-F238E27FC236}">
                <a16:creationId xmlns="" xmlns:a16="http://schemas.microsoft.com/office/drawing/2014/main" id="{3D320E97-EF28-4AAD-A27E-F7FDE6039C5A}"/>
              </a:ext>
            </a:extLst>
          </p:cNvPr>
          <p:cNvSpPr txBox="1">
            <a:spLocks noChangeArrowheads="1"/>
          </p:cNvSpPr>
          <p:nvPr/>
        </p:nvSpPr>
        <p:spPr>
          <a:xfrm>
            <a:off x="6882655" y="2670472"/>
            <a:ext cx="4081566" cy="461665"/>
          </a:xfrm>
          <a:prstGeom prst="rect">
            <a:avLst/>
          </a:prstGeom>
        </p:spPr>
        <p:txBody>
          <a:bodyPr wrap="none">
            <a:spAutoFit/>
          </a:bodyPr>
          <a:lstStyle>
            <a:defPPr>
              <a:defRPr lang="en-US"/>
            </a:defPPr>
            <a:lvl1pPr algn="ctr">
              <a:defRPr sz="2400" b="1" spc="300">
                <a:solidFill>
                  <a:srgbClr val="D1AB6A"/>
                </a:solidFill>
                <a:latin typeface="思源黑体 CN Regular" panose="020B0500000000000000" pitchFamily="34" charset="-122"/>
                <a:ea typeface="思源黑体 CN Regular" panose="020B0500000000000000" pitchFamily="34" charset="-122"/>
              </a:defRPr>
            </a:lvl1pPr>
          </a:lstStyle>
          <a:p>
            <a:r>
              <a:rPr lang="zh-CN" altLang="en-US" dirty="0">
                <a:solidFill>
                  <a:srgbClr val="F39900"/>
                </a:solidFill>
              </a:rPr>
              <a:t>优秀的团队所具备的要素</a:t>
            </a:r>
          </a:p>
        </p:txBody>
      </p:sp>
      <p:sp>
        <p:nvSpPr>
          <p:cNvPr id="3" name="矩形 2">
            <a:extLst>
              <a:ext uri="{FF2B5EF4-FFF2-40B4-BE49-F238E27FC236}">
                <a16:creationId xmlns="" xmlns:a16="http://schemas.microsoft.com/office/drawing/2014/main" id="{34D3D33C-0D61-48A6-8F6C-D85C2B609C5D}"/>
              </a:ext>
            </a:extLst>
          </p:cNvPr>
          <p:cNvSpPr/>
          <p:nvPr/>
        </p:nvSpPr>
        <p:spPr>
          <a:xfrm>
            <a:off x="1109018" y="2991479"/>
            <a:ext cx="3765397" cy="1531317"/>
          </a:xfrm>
          <a:prstGeom prst="rect">
            <a:avLst/>
          </a:prstGeom>
        </p:spPr>
        <p:txBody>
          <a:bodyPr wrap="square">
            <a:spAutoFit/>
          </a:bodyPr>
          <a:lstStyle/>
          <a:p>
            <a:pPr algn="just">
              <a:lnSpc>
                <a:spcPct val="150000"/>
              </a:lnSpc>
              <a:spcBef>
                <a:spcPct val="30000"/>
              </a:spcBef>
            </a:pPr>
            <a:r>
              <a:rPr lang="zh-CN" altLang="en-US" sz="1600" b="1" spc="300" dirty="0">
                <a:solidFill>
                  <a:srgbClr val="F39900"/>
                </a:solidFill>
                <a:latin typeface="思源黑体 CN Regular" panose="020B0500000000000000" pitchFamily="34" charset="-122"/>
                <a:ea typeface="思源黑体 CN Regular" panose="020B0500000000000000" pitchFamily="34" charset="-122"/>
              </a:rPr>
              <a:t>（</a:t>
            </a:r>
            <a:r>
              <a:rPr lang="en-US" altLang="zh-CN" sz="1600" b="1" spc="300" dirty="0">
                <a:solidFill>
                  <a:srgbClr val="F39900"/>
                </a:solidFill>
                <a:latin typeface="思源黑体 CN Regular" panose="020B0500000000000000" pitchFamily="34" charset="-122"/>
                <a:ea typeface="思源黑体 CN Regular" panose="020B0500000000000000" pitchFamily="34" charset="-122"/>
              </a:rPr>
              <a:t>1</a:t>
            </a:r>
            <a:r>
              <a:rPr lang="zh-CN" altLang="en-US" sz="1600" b="1" spc="300" dirty="0">
                <a:solidFill>
                  <a:srgbClr val="F39900"/>
                </a:solidFill>
                <a:latin typeface="思源黑体 CN Regular" panose="020B0500000000000000" pitchFamily="34" charset="-122"/>
                <a:ea typeface="思源黑体 CN Regular" panose="020B0500000000000000" pitchFamily="34" charset="-122"/>
              </a:rPr>
              <a:t>）有明确的愿景目标</a:t>
            </a:r>
            <a:r>
              <a:rPr lang="zh-CN" altLang="en-US" sz="1600" spc="300" dirty="0">
                <a:solidFill>
                  <a:srgbClr val="464646"/>
                </a:solidFill>
                <a:latin typeface="思源黑体 CN Regular" panose="020B0500000000000000" pitchFamily="34" charset="-122"/>
                <a:ea typeface="思源黑体 CN Regular" panose="020B0500000000000000" pitchFamily="34" charset="-122"/>
              </a:rPr>
              <a:t>。建立共同的愿景和目标，是团队形成的主要条件，团队成员因此产生协作的愿望。</a:t>
            </a:r>
          </a:p>
        </p:txBody>
      </p:sp>
      <p:grpSp>
        <p:nvGrpSpPr>
          <p:cNvPr id="29" name="组合 28">
            <a:extLst>
              <a:ext uri="{FF2B5EF4-FFF2-40B4-BE49-F238E27FC236}">
                <a16:creationId xmlns="" xmlns:a16="http://schemas.microsoft.com/office/drawing/2014/main" id="{9DE977AA-4A25-4931-986E-5935241095F2}"/>
              </a:ext>
            </a:extLst>
          </p:cNvPr>
          <p:cNvGrpSpPr/>
          <p:nvPr/>
        </p:nvGrpSpPr>
        <p:grpSpPr>
          <a:xfrm>
            <a:off x="5502290" y="3230267"/>
            <a:ext cx="5580692" cy="4371278"/>
            <a:chOff x="6545829" y="3722646"/>
            <a:chExt cx="4828536" cy="3782125"/>
          </a:xfrm>
        </p:grpSpPr>
        <p:pic>
          <p:nvPicPr>
            <p:cNvPr id="19" name="图片 18">
              <a:extLst>
                <a:ext uri="{FF2B5EF4-FFF2-40B4-BE49-F238E27FC236}">
                  <a16:creationId xmlns="" xmlns:a16="http://schemas.microsoft.com/office/drawing/2014/main" id="{601ABD2D-6CF7-4A58-AE71-E1890940C69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63" t="3413" r="58551" b="6217"/>
            <a:stretch/>
          </p:blipFill>
          <p:spPr>
            <a:xfrm>
              <a:off x="6545829" y="4369417"/>
              <a:ext cx="922105" cy="3135354"/>
            </a:xfrm>
            <a:custGeom>
              <a:avLst/>
              <a:gdLst>
                <a:gd name="connsiteX0" fmla="*/ 0 w 1509709"/>
                <a:gd name="connsiteY0" fmla="*/ 0 h 5133331"/>
                <a:gd name="connsiteX1" fmla="*/ 1509709 w 1509709"/>
                <a:gd name="connsiteY1" fmla="*/ 0 h 5133331"/>
                <a:gd name="connsiteX2" fmla="*/ 1509709 w 1509709"/>
                <a:gd name="connsiteY2" fmla="*/ 5133331 h 5133331"/>
                <a:gd name="connsiteX3" fmla="*/ 0 w 1509709"/>
                <a:gd name="connsiteY3" fmla="*/ 5133331 h 5133331"/>
              </a:gdLst>
              <a:ahLst/>
              <a:cxnLst>
                <a:cxn ang="0">
                  <a:pos x="connsiteX0" y="connsiteY0"/>
                </a:cxn>
                <a:cxn ang="0">
                  <a:pos x="connsiteX1" y="connsiteY1"/>
                </a:cxn>
                <a:cxn ang="0">
                  <a:pos x="connsiteX2" y="connsiteY2"/>
                </a:cxn>
                <a:cxn ang="0">
                  <a:pos x="connsiteX3" y="connsiteY3"/>
                </a:cxn>
              </a:cxnLst>
              <a:rect l="l" t="t" r="r" b="b"/>
              <a:pathLst>
                <a:path w="1509709" h="5133331">
                  <a:moveTo>
                    <a:pt x="0" y="0"/>
                  </a:moveTo>
                  <a:lnTo>
                    <a:pt x="1509709" y="0"/>
                  </a:lnTo>
                  <a:lnTo>
                    <a:pt x="1509709" y="5133331"/>
                  </a:lnTo>
                  <a:lnTo>
                    <a:pt x="0" y="5133331"/>
                  </a:lnTo>
                  <a:close/>
                </a:path>
              </a:pathLst>
            </a:custGeom>
            <a:solidFill>
              <a:srgbClr val="F6F6F6"/>
            </a:solidFill>
            <a:ln w="76200">
              <a:noFill/>
            </a:ln>
            <a:effectLst>
              <a:outerShdw blurRad="444500" sx="101000" sy="101000" algn="ctr" rotWithShape="0">
                <a:schemeClr val="bg1">
                  <a:lumMod val="75000"/>
                  <a:alpha val="97000"/>
                </a:schemeClr>
              </a:outerShdw>
            </a:effectLst>
          </p:spPr>
        </p:pic>
        <p:pic>
          <p:nvPicPr>
            <p:cNvPr id="22" name="图片 21">
              <a:extLst>
                <a:ext uri="{FF2B5EF4-FFF2-40B4-BE49-F238E27FC236}">
                  <a16:creationId xmlns="" xmlns:a16="http://schemas.microsoft.com/office/drawing/2014/main" id="{0BF4A0A5-14DE-40BF-A3C2-8BDA87C4D13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1449" t="3413" r="40766" b="6217"/>
            <a:stretch/>
          </p:blipFill>
          <p:spPr>
            <a:xfrm>
              <a:off x="7847973" y="3722646"/>
              <a:ext cx="922105" cy="3135354"/>
            </a:xfrm>
            <a:custGeom>
              <a:avLst/>
              <a:gdLst>
                <a:gd name="connsiteX0" fmla="*/ 0 w 1509708"/>
                <a:gd name="connsiteY0" fmla="*/ 0 h 5133331"/>
                <a:gd name="connsiteX1" fmla="*/ 1509708 w 1509708"/>
                <a:gd name="connsiteY1" fmla="*/ 0 h 5133331"/>
                <a:gd name="connsiteX2" fmla="*/ 1509708 w 1509708"/>
                <a:gd name="connsiteY2" fmla="*/ 5133331 h 5133331"/>
                <a:gd name="connsiteX3" fmla="*/ 0 w 1509708"/>
                <a:gd name="connsiteY3" fmla="*/ 5133331 h 5133331"/>
              </a:gdLst>
              <a:ahLst/>
              <a:cxnLst>
                <a:cxn ang="0">
                  <a:pos x="connsiteX0" y="connsiteY0"/>
                </a:cxn>
                <a:cxn ang="0">
                  <a:pos x="connsiteX1" y="connsiteY1"/>
                </a:cxn>
                <a:cxn ang="0">
                  <a:pos x="connsiteX2" y="connsiteY2"/>
                </a:cxn>
                <a:cxn ang="0">
                  <a:pos x="connsiteX3" y="connsiteY3"/>
                </a:cxn>
              </a:cxnLst>
              <a:rect l="l" t="t" r="r" b="b"/>
              <a:pathLst>
                <a:path w="1509708" h="5133331">
                  <a:moveTo>
                    <a:pt x="0" y="0"/>
                  </a:moveTo>
                  <a:lnTo>
                    <a:pt x="1509708" y="0"/>
                  </a:lnTo>
                  <a:lnTo>
                    <a:pt x="1509708" y="5133331"/>
                  </a:lnTo>
                  <a:lnTo>
                    <a:pt x="0" y="5133331"/>
                  </a:lnTo>
                  <a:close/>
                </a:path>
              </a:pathLst>
            </a:custGeom>
            <a:solidFill>
              <a:srgbClr val="F6F6F6"/>
            </a:solidFill>
            <a:ln w="76200">
              <a:noFill/>
            </a:ln>
            <a:effectLst>
              <a:outerShdw blurRad="444500" sx="101000" sy="101000" algn="ctr" rotWithShape="0">
                <a:schemeClr val="bg1">
                  <a:lumMod val="75000"/>
                  <a:alpha val="97000"/>
                </a:schemeClr>
              </a:outerShdw>
            </a:effectLst>
          </p:spPr>
        </p:pic>
        <p:pic>
          <p:nvPicPr>
            <p:cNvPr id="25" name="图片 24">
              <a:extLst>
                <a:ext uri="{FF2B5EF4-FFF2-40B4-BE49-F238E27FC236}">
                  <a16:creationId xmlns="" xmlns:a16="http://schemas.microsoft.com/office/drawing/2014/main" id="{B32588D7-E99C-41CF-A6F9-B946EF75341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9234" t="3413" r="22980" b="6217"/>
            <a:stretch/>
          </p:blipFill>
          <p:spPr>
            <a:xfrm>
              <a:off x="9150117" y="4369417"/>
              <a:ext cx="922105" cy="3135354"/>
            </a:xfrm>
            <a:custGeom>
              <a:avLst/>
              <a:gdLst>
                <a:gd name="connsiteX0" fmla="*/ 0 w 1509709"/>
                <a:gd name="connsiteY0" fmla="*/ 0 h 5133331"/>
                <a:gd name="connsiteX1" fmla="*/ 1509709 w 1509709"/>
                <a:gd name="connsiteY1" fmla="*/ 0 h 5133331"/>
                <a:gd name="connsiteX2" fmla="*/ 1509709 w 1509709"/>
                <a:gd name="connsiteY2" fmla="*/ 5133331 h 5133331"/>
                <a:gd name="connsiteX3" fmla="*/ 0 w 1509709"/>
                <a:gd name="connsiteY3" fmla="*/ 5133331 h 5133331"/>
              </a:gdLst>
              <a:ahLst/>
              <a:cxnLst>
                <a:cxn ang="0">
                  <a:pos x="connsiteX0" y="connsiteY0"/>
                </a:cxn>
                <a:cxn ang="0">
                  <a:pos x="connsiteX1" y="connsiteY1"/>
                </a:cxn>
                <a:cxn ang="0">
                  <a:pos x="connsiteX2" y="connsiteY2"/>
                </a:cxn>
                <a:cxn ang="0">
                  <a:pos x="connsiteX3" y="connsiteY3"/>
                </a:cxn>
              </a:cxnLst>
              <a:rect l="l" t="t" r="r" b="b"/>
              <a:pathLst>
                <a:path w="1509709" h="5133331">
                  <a:moveTo>
                    <a:pt x="0" y="0"/>
                  </a:moveTo>
                  <a:lnTo>
                    <a:pt x="1509709" y="0"/>
                  </a:lnTo>
                  <a:lnTo>
                    <a:pt x="1509709" y="5133331"/>
                  </a:lnTo>
                  <a:lnTo>
                    <a:pt x="0" y="5133331"/>
                  </a:lnTo>
                  <a:close/>
                </a:path>
              </a:pathLst>
            </a:custGeom>
            <a:solidFill>
              <a:srgbClr val="F6F6F6"/>
            </a:solidFill>
            <a:ln w="76200">
              <a:noFill/>
            </a:ln>
            <a:effectLst>
              <a:outerShdw blurRad="444500" sx="101000" sy="101000" algn="ctr" rotWithShape="0">
                <a:schemeClr val="bg1">
                  <a:lumMod val="75000"/>
                  <a:alpha val="97000"/>
                </a:schemeClr>
              </a:outerShdw>
            </a:effectLst>
          </p:spPr>
        </p:pic>
        <p:pic>
          <p:nvPicPr>
            <p:cNvPr id="28" name="图片 27">
              <a:extLst>
                <a:ext uri="{FF2B5EF4-FFF2-40B4-BE49-F238E27FC236}">
                  <a16:creationId xmlns="" xmlns:a16="http://schemas.microsoft.com/office/drawing/2014/main" id="{4055F005-64F3-43FD-882A-0A32484EEA8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7020" t="3413" r="5194" b="6217"/>
            <a:stretch/>
          </p:blipFill>
          <p:spPr>
            <a:xfrm>
              <a:off x="10452260" y="3722646"/>
              <a:ext cx="922105" cy="3135354"/>
            </a:xfrm>
            <a:custGeom>
              <a:avLst/>
              <a:gdLst>
                <a:gd name="connsiteX0" fmla="*/ 0 w 1509708"/>
                <a:gd name="connsiteY0" fmla="*/ 0 h 5133331"/>
                <a:gd name="connsiteX1" fmla="*/ 1509708 w 1509708"/>
                <a:gd name="connsiteY1" fmla="*/ 0 h 5133331"/>
                <a:gd name="connsiteX2" fmla="*/ 1509708 w 1509708"/>
                <a:gd name="connsiteY2" fmla="*/ 5133331 h 5133331"/>
                <a:gd name="connsiteX3" fmla="*/ 0 w 1509708"/>
                <a:gd name="connsiteY3" fmla="*/ 5133331 h 5133331"/>
              </a:gdLst>
              <a:ahLst/>
              <a:cxnLst>
                <a:cxn ang="0">
                  <a:pos x="connsiteX0" y="connsiteY0"/>
                </a:cxn>
                <a:cxn ang="0">
                  <a:pos x="connsiteX1" y="connsiteY1"/>
                </a:cxn>
                <a:cxn ang="0">
                  <a:pos x="connsiteX2" y="connsiteY2"/>
                </a:cxn>
                <a:cxn ang="0">
                  <a:pos x="connsiteX3" y="connsiteY3"/>
                </a:cxn>
              </a:cxnLst>
              <a:rect l="l" t="t" r="r" b="b"/>
              <a:pathLst>
                <a:path w="1509708" h="5133331">
                  <a:moveTo>
                    <a:pt x="0" y="0"/>
                  </a:moveTo>
                  <a:lnTo>
                    <a:pt x="1509708" y="0"/>
                  </a:lnTo>
                  <a:lnTo>
                    <a:pt x="1509708" y="5133331"/>
                  </a:lnTo>
                  <a:lnTo>
                    <a:pt x="0" y="5133331"/>
                  </a:lnTo>
                  <a:close/>
                </a:path>
              </a:pathLst>
            </a:custGeom>
            <a:solidFill>
              <a:srgbClr val="F6F6F6"/>
            </a:solidFill>
            <a:ln w="76200">
              <a:noFill/>
            </a:ln>
            <a:effectLst>
              <a:outerShdw blurRad="444500" sx="101000" sy="101000" algn="ctr" rotWithShape="0">
                <a:schemeClr val="bg1">
                  <a:lumMod val="75000"/>
                  <a:alpha val="97000"/>
                </a:schemeClr>
              </a:outerShdw>
            </a:effectLst>
          </p:spPr>
        </p:pic>
      </p:grpSp>
      <p:pic>
        <p:nvPicPr>
          <p:cNvPr id="31" name="图片 30">
            <a:extLst>
              <a:ext uri="{FF2B5EF4-FFF2-40B4-BE49-F238E27FC236}">
                <a16:creationId xmlns="" xmlns:a16="http://schemas.microsoft.com/office/drawing/2014/main" id="{3D9B6900-AF6E-494B-8BFD-840CC010242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6010" t="3426" r="24313" b="38025"/>
          <a:stretch/>
        </p:blipFill>
        <p:spPr>
          <a:xfrm rot="19695365">
            <a:off x="5441762" y="1588319"/>
            <a:ext cx="1382873" cy="1275435"/>
          </a:xfrm>
          <a:prstGeom prst="rect">
            <a:avLst/>
          </a:prstGeom>
        </p:spPr>
      </p:pic>
    </p:spTree>
    <p:extLst>
      <p:ext uri="{BB962C8B-B14F-4D97-AF65-F5344CB8AC3E}">
        <p14:creationId xmlns:p14="http://schemas.microsoft.com/office/powerpoint/2010/main" val="1579124096"/>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randombar(horizontal)">
                                      <p:cBhvr>
                                        <p:cTn id="13" dur="500"/>
                                        <p:tgtEl>
                                          <p:spTgt spid="29"/>
                                        </p:tgtEl>
                                      </p:cBhvr>
                                    </p:animEffect>
                                  </p:childTnLst>
                                </p:cTn>
                              </p:par>
                              <p:par>
                                <p:cTn id="14" presetID="14" presetClass="entr" presetSubtype="1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randombar(horizontal)">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 xmlns:a16="http://schemas.microsoft.com/office/drawing/2014/main" id="{34ABAD2C-2648-47D8-A745-DADC072D4DFC}"/>
              </a:ext>
            </a:extLst>
          </p:cNvPr>
          <p:cNvGrpSpPr/>
          <p:nvPr/>
        </p:nvGrpSpPr>
        <p:grpSpPr>
          <a:xfrm flipH="1" flipV="1">
            <a:off x="7169239" y="5393312"/>
            <a:ext cx="2343745" cy="297028"/>
            <a:chOff x="1476375" y="371475"/>
            <a:chExt cx="2104437" cy="266700"/>
          </a:xfrm>
        </p:grpSpPr>
        <p:cxnSp>
          <p:nvCxnSpPr>
            <p:cNvPr id="21" name="直接连接符 20">
              <a:extLst>
                <a:ext uri="{FF2B5EF4-FFF2-40B4-BE49-F238E27FC236}">
                  <a16:creationId xmlns="" xmlns:a16="http://schemas.microsoft.com/office/drawing/2014/main" id="{84EC96CC-C50A-4B68-A0D3-F361FB021321}"/>
                </a:ext>
              </a:extLst>
            </p:cNvPr>
            <p:cNvCxnSpPr>
              <a:cxnSpLocks/>
            </p:cNvCxnSpPr>
            <p:nvPr/>
          </p:nvCxnSpPr>
          <p:spPr>
            <a:xfrm flipH="1">
              <a:off x="1476375" y="504825"/>
              <a:ext cx="1971675" cy="0"/>
            </a:xfrm>
            <a:prstGeom prst="line">
              <a:avLst/>
            </a:prstGeom>
            <a:ln w="28575">
              <a:solidFill>
                <a:srgbClr val="F39900"/>
              </a:solidFill>
              <a:round/>
              <a:headEnd type="ova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 xmlns:a16="http://schemas.microsoft.com/office/drawing/2014/main" id="{1460A82A-46DF-4F77-9F11-B624372CF94B}"/>
                </a:ext>
              </a:extLst>
            </p:cNvPr>
            <p:cNvSpPr/>
            <p:nvPr/>
          </p:nvSpPr>
          <p:spPr>
            <a:xfrm>
              <a:off x="3314112" y="371475"/>
              <a:ext cx="266700" cy="266700"/>
            </a:xfrm>
            <a:prstGeom prst="ellipse">
              <a:avLst/>
            </a:prstGeom>
            <a:noFill/>
            <a:ln w="28575">
              <a:solidFill>
                <a:srgbClr val="F3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 xmlns:a16="http://schemas.microsoft.com/office/drawing/2014/main" id="{05B6BE8C-8182-4E32-AE5F-47BAA0D23C31}"/>
              </a:ext>
            </a:extLst>
          </p:cNvPr>
          <p:cNvGrpSpPr/>
          <p:nvPr/>
        </p:nvGrpSpPr>
        <p:grpSpPr>
          <a:xfrm>
            <a:off x="5767254" y="2509028"/>
            <a:ext cx="657492" cy="3798832"/>
            <a:chOff x="5767253" y="2743204"/>
            <a:chExt cx="657492" cy="3798832"/>
          </a:xfrm>
        </p:grpSpPr>
        <p:sp>
          <p:nvSpPr>
            <p:cNvPr id="9" name="矩形: 剪去单角 8">
              <a:extLst>
                <a:ext uri="{FF2B5EF4-FFF2-40B4-BE49-F238E27FC236}">
                  <a16:creationId xmlns="" xmlns:a16="http://schemas.microsoft.com/office/drawing/2014/main" id="{93BA3C32-5FFD-444E-A071-F123C1257390}"/>
                </a:ext>
              </a:extLst>
            </p:cNvPr>
            <p:cNvSpPr/>
            <p:nvPr/>
          </p:nvSpPr>
          <p:spPr>
            <a:xfrm rot="16200000">
              <a:off x="4966015" y="5083306"/>
              <a:ext cx="2259968" cy="657492"/>
            </a:xfrm>
            <a:prstGeom prst="snip1Rect">
              <a:avLst>
                <a:gd name="adj" fmla="val 50000"/>
              </a:avLst>
            </a:prstGeom>
            <a:solidFill>
              <a:srgbClr val="FEF7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 xmlns:a16="http://schemas.microsoft.com/office/drawing/2014/main" id="{D1D500D3-DE4C-4667-9057-622E88B919D2}"/>
                </a:ext>
              </a:extLst>
            </p:cNvPr>
            <p:cNvSpPr/>
            <p:nvPr/>
          </p:nvSpPr>
          <p:spPr>
            <a:xfrm>
              <a:off x="5819001" y="3429000"/>
              <a:ext cx="553998" cy="2926442"/>
            </a:xfrm>
            <a:prstGeom prst="rect">
              <a:avLst/>
            </a:prstGeom>
          </p:spPr>
          <p:txBody>
            <a:bodyPr vert="eaVert" wrap="none">
              <a:spAutoFit/>
            </a:bodyPr>
            <a:lstStyle/>
            <a:p>
              <a:pPr algn="ctr"/>
              <a:r>
                <a:rPr lang="zh-CN" altLang="en-US" sz="2400" b="1" spc="300" dirty="0">
                  <a:solidFill>
                    <a:srgbClr val="F39900"/>
                  </a:solidFill>
                  <a:latin typeface="思源黑体 CN Regular" panose="020B0500000000000000" pitchFamily="34" charset="-122"/>
                  <a:ea typeface="思源黑体 CN Regular" panose="020B0500000000000000" pitchFamily="34" charset="-122"/>
                </a:rPr>
                <a:t>如何树立团队愿景</a:t>
              </a:r>
            </a:p>
          </p:txBody>
        </p:sp>
        <p:grpSp>
          <p:nvGrpSpPr>
            <p:cNvPr id="7" name="组合 6">
              <a:extLst>
                <a:ext uri="{FF2B5EF4-FFF2-40B4-BE49-F238E27FC236}">
                  <a16:creationId xmlns="" xmlns:a16="http://schemas.microsoft.com/office/drawing/2014/main" id="{C02CCA79-6732-45CB-A10F-42643796C73C}"/>
                </a:ext>
              </a:extLst>
            </p:cNvPr>
            <p:cNvGrpSpPr/>
            <p:nvPr/>
          </p:nvGrpSpPr>
          <p:grpSpPr>
            <a:xfrm rot="5400000">
              <a:off x="5846399" y="2715806"/>
              <a:ext cx="499202" cy="553998"/>
              <a:chOff x="3949464" y="372979"/>
              <a:chExt cx="352191" cy="234794"/>
            </a:xfrm>
            <a:solidFill>
              <a:srgbClr val="F39900"/>
            </a:solidFill>
          </p:grpSpPr>
          <p:sp>
            <p:nvSpPr>
              <p:cNvPr id="5" name="箭头: V 形 4">
                <a:extLst>
                  <a:ext uri="{FF2B5EF4-FFF2-40B4-BE49-F238E27FC236}">
                    <a16:creationId xmlns="" xmlns:a16="http://schemas.microsoft.com/office/drawing/2014/main" id="{CFF6F2F5-72C6-451D-89E3-4C997A2ED5B9}"/>
                  </a:ext>
                </a:extLst>
              </p:cNvPr>
              <p:cNvSpPr/>
              <p:nvPr/>
            </p:nvSpPr>
            <p:spPr>
              <a:xfrm flipH="1">
                <a:off x="4066861" y="372979"/>
                <a:ext cx="234794" cy="234794"/>
              </a:xfrm>
              <a:prstGeom prst="chevron">
                <a:avLst>
                  <a:gd name="adj" fmla="val 7857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 xmlns:a16="http://schemas.microsoft.com/office/drawing/2014/main" id="{95AE6343-0013-448A-B361-525BBF0185EE}"/>
                  </a:ext>
                </a:extLst>
              </p:cNvPr>
              <p:cNvSpPr/>
              <p:nvPr/>
            </p:nvSpPr>
            <p:spPr>
              <a:xfrm flipH="1">
                <a:off x="3949464" y="372979"/>
                <a:ext cx="234794" cy="234794"/>
              </a:xfrm>
              <a:prstGeom prst="chevron">
                <a:avLst>
                  <a:gd name="adj" fmla="val 7857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1" name="文本框 10">
            <a:extLst>
              <a:ext uri="{FF2B5EF4-FFF2-40B4-BE49-F238E27FC236}">
                <a16:creationId xmlns="" xmlns:a16="http://schemas.microsoft.com/office/drawing/2014/main" id="{EFE3747C-7E71-4B43-9309-36C0526F347B}"/>
              </a:ext>
            </a:extLst>
          </p:cNvPr>
          <p:cNvSpPr txBox="1"/>
          <p:nvPr/>
        </p:nvSpPr>
        <p:spPr>
          <a:xfrm>
            <a:off x="7794702" y="1575156"/>
            <a:ext cx="4397298" cy="1972854"/>
          </a:xfrm>
          <a:custGeom>
            <a:avLst/>
            <a:gdLst>
              <a:gd name="connsiteX0" fmla="*/ 774247 w 3778705"/>
              <a:gd name="connsiteY0" fmla="*/ 0 h 1548494"/>
              <a:gd name="connsiteX1" fmla="*/ 3778705 w 3778705"/>
              <a:gd name="connsiteY1" fmla="*/ 0 h 1548494"/>
              <a:gd name="connsiteX2" fmla="*/ 3778705 w 3778705"/>
              <a:gd name="connsiteY2" fmla="*/ 1548494 h 1548494"/>
              <a:gd name="connsiteX3" fmla="*/ 774247 w 3778705"/>
              <a:gd name="connsiteY3" fmla="*/ 1548494 h 1548494"/>
              <a:gd name="connsiteX4" fmla="*/ 0 w 3778705"/>
              <a:gd name="connsiteY4" fmla="*/ 774247 h 1548494"/>
              <a:gd name="connsiteX5" fmla="*/ 774247 w 3778705"/>
              <a:gd name="connsiteY5" fmla="*/ 0 h 154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05" h="1548494">
                <a:moveTo>
                  <a:pt x="774247" y="0"/>
                </a:moveTo>
                <a:lnTo>
                  <a:pt x="3778705" y="0"/>
                </a:lnTo>
                <a:lnTo>
                  <a:pt x="3778705" y="1548494"/>
                </a:lnTo>
                <a:lnTo>
                  <a:pt x="774247" y="1548494"/>
                </a:lnTo>
                <a:cubicBezTo>
                  <a:pt x="346642" y="1548494"/>
                  <a:pt x="0" y="1201852"/>
                  <a:pt x="0" y="774247"/>
                </a:cubicBezTo>
                <a:cubicBezTo>
                  <a:pt x="0" y="346642"/>
                  <a:pt x="346642" y="0"/>
                  <a:pt x="774247" y="0"/>
                </a:cubicBezTo>
                <a:close/>
              </a:path>
            </a:pathLst>
          </a:custGeom>
          <a:solidFill>
            <a:schemeClr val="bg1"/>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sp>
        <p:nvSpPr>
          <p:cNvPr id="12" name="文本框 11">
            <a:extLst>
              <a:ext uri="{FF2B5EF4-FFF2-40B4-BE49-F238E27FC236}">
                <a16:creationId xmlns="" xmlns:a16="http://schemas.microsoft.com/office/drawing/2014/main" id="{CF866B70-7F52-4FA9-980E-0FB6C41A4E3E}"/>
              </a:ext>
            </a:extLst>
          </p:cNvPr>
          <p:cNvSpPr txBox="1"/>
          <p:nvPr/>
        </p:nvSpPr>
        <p:spPr>
          <a:xfrm>
            <a:off x="8251902" y="4047891"/>
            <a:ext cx="3940098" cy="1767730"/>
          </a:xfrm>
          <a:custGeom>
            <a:avLst/>
            <a:gdLst>
              <a:gd name="connsiteX0" fmla="*/ 774247 w 3778705"/>
              <a:gd name="connsiteY0" fmla="*/ 0 h 1548494"/>
              <a:gd name="connsiteX1" fmla="*/ 3778705 w 3778705"/>
              <a:gd name="connsiteY1" fmla="*/ 0 h 1548494"/>
              <a:gd name="connsiteX2" fmla="*/ 3778705 w 3778705"/>
              <a:gd name="connsiteY2" fmla="*/ 1548494 h 1548494"/>
              <a:gd name="connsiteX3" fmla="*/ 774247 w 3778705"/>
              <a:gd name="connsiteY3" fmla="*/ 1548494 h 1548494"/>
              <a:gd name="connsiteX4" fmla="*/ 0 w 3778705"/>
              <a:gd name="connsiteY4" fmla="*/ 774247 h 1548494"/>
              <a:gd name="connsiteX5" fmla="*/ 774247 w 3778705"/>
              <a:gd name="connsiteY5" fmla="*/ 0 h 154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05" h="1548494">
                <a:moveTo>
                  <a:pt x="774247" y="0"/>
                </a:moveTo>
                <a:lnTo>
                  <a:pt x="3778705" y="0"/>
                </a:lnTo>
                <a:lnTo>
                  <a:pt x="3778705" y="1548494"/>
                </a:lnTo>
                <a:lnTo>
                  <a:pt x="774247" y="1548494"/>
                </a:lnTo>
                <a:cubicBezTo>
                  <a:pt x="346642" y="1548494"/>
                  <a:pt x="0" y="1201852"/>
                  <a:pt x="0" y="774247"/>
                </a:cubicBezTo>
                <a:cubicBezTo>
                  <a:pt x="0" y="346642"/>
                  <a:pt x="346642" y="0"/>
                  <a:pt x="774247" y="0"/>
                </a:cubicBezTo>
                <a:close/>
              </a:path>
            </a:pathLst>
          </a:custGeom>
          <a:solidFill>
            <a:schemeClr val="bg1"/>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sp>
        <p:nvSpPr>
          <p:cNvPr id="13" name="文本框 12">
            <a:extLst>
              <a:ext uri="{FF2B5EF4-FFF2-40B4-BE49-F238E27FC236}">
                <a16:creationId xmlns="" xmlns:a16="http://schemas.microsoft.com/office/drawing/2014/main" id="{9DAA6356-DC48-4A34-87CF-B70A5786739A}"/>
              </a:ext>
            </a:extLst>
          </p:cNvPr>
          <p:cNvSpPr txBox="1"/>
          <p:nvPr/>
        </p:nvSpPr>
        <p:spPr>
          <a:xfrm flipH="1">
            <a:off x="0" y="1904935"/>
            <a:ext cx="4776439" cy="2142956"/>
          </a:xfrm>
          <a:custGeom>
            <a:avLst/>
            <a:gdLst>
              <a:gd name="connsiteX0" fmla="*/ 774247 w 3778705"/>
              <a:gd name="connsiteY0" fmla="*/ 0 h 1548494"/>
              <a:gd name="connsiteX1" fmla="*/ 3778705 w 3778705"/>
              <a:gd name="connsiteY1" fmla="*/ 0 h 1548494"/>
              <a:gd name="connsiteX2" fmla="*/ 3778705 w 3778705"/>
              <a:gd name="connsiteY2" fmla="*/ 1548494 h 1548494"/>
              <a:gd name="connsiteX3" fmla="*/ 774247 w 3778705"/>
              <a:gd name="connsiteY3" fmla="*/ 1548494 h 1548494"/>
              <a:gd name="connsiteX4" fmla="*/ 0 w 3778705"/>
              <a:gd name="connsiteY4" fmla="*/ 774247 h 1548494"/>
              <a:gd name="connsiteX5" fmla="*/ 774247 w 3778705"/>
              <a:gd name="connsiteY5" fmla="*/ 0 h 154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05" h="1548494">
                <a:moveTo>
                  <a:pt x="774247" y="0"/>
                </a:moveTo>
                <a:lnTo>
                  <a:pt x="3778705" y="0"/>
                </a:lnTo>
                <a:lnTo>
                  <a:pt x="3778705" y="1548494"/>
                </a:lnTo>
                <a:lnTo>
                  <a:pt x="774247" y="1548494"/>
                </a:lnTo>
                <a:cubicBezTo>
                  <a:pt x="346642" y="1548494"/>
                  <a:pt x="0" y="1201852"/>
                  <a:pt x="0" y="774247"/>
                </a:cubicBezTo>
                <a:cubicBezTo>
                  <a:pt x="0" y="346642"/>
                  <a:pt x="346642" y="0"/>
                  <a:pt x="774247" y="0"/>
                </a:cubicBezTo>
                <a:close/>
              </a:path>
            </a:pathLst>
          </a:custGeom>
          <a:solidFill>
            <a:schemeClr val="bg1"/>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sp>
        <p:nvSpPr>
          <p:cNvPr id="14" name="文本框 13">
            <a:extLst>
              <a:ext uri="{FF2B5EF4-FFF2-40B4-BE49-F238E27FC236}">
                <a16:creationId xmlns="" xmlns:a16="http://schemas.microsoft.com/office/drawing/2014/main" id="{321867F9-74A5-4F85-9216-05D8A9704E43}"/>
              </a:ext>
            </a:extLst>
          </p:cNvPr>
          <p:cNvSpPr txBox="1"/>
          <p:nvPr/>
        </p:nvSpPr>
        <p:spPr>
          <a:xfrm flipH="1">
            <a:off x="0" y="4439634"/>
            <a:ext cx="3560956" cy="1597628"/>
          </a:xfrm>
          <a:custGeom>
            <a:avLst/>
            <a:gdLst>
              <a:gd name="connsiteX0" fmla="*/ 774247 w 3778705"/>
              <a:gd name="connsiteY0" fmla="*/ 0 h 1548494"/>
              <a:gd name="connsiteX1" fmla="*/ 3778705 w 3778705"/>
              <a:gd name="connsiteY1" fmla="*/ 0 h 1548494"/>
              <a:gd name="connsiteX2" fmla="*/ 3778705 w 3778705"/>
              <a:gd name="connsiteY2" fmla="*/ 1548494 h 1548494"/>
              <a:gd name="connsiteX3" fmla="*/ 774247 w 3778705"/>
              <a:gd name="connsiteY3" fmla="*/ 1548494 h 1548494"/>
              <a:gd name="connsiteX4" fmla="*/ 0 w 3778705"/>
              <a:gd name="connsiteY4" fmla="*/ 774247 h 1548494"/>
              <a:gd name="connsiteX5" fmla="*/ 774247 w 3778705"/>
              <a:gd name="connsiteY5" fmla="*/ 0 h 154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05" h="1548494">
                <a:moveTo>
                  <a:pt x="774247" y="0"/>
                </a:moveTo>
                <a:lnTo>
                  <a:pt x="3778705" y="0"/>
                </a:lnTo>
                <a:lnTo>
                  <a:pt x="3778705" y="1548494"/>
                </a:lnTo>
                <a:lnTo>
                  <a:pt x="774247" y="1548494"/>
                </a:lnTo>
                <a:cubicBezTo>
                  <a:pt x="346642" y="1548494"/>
                  <a:pt x="0" y="1201852"/>
                  <a:pt x="0" y="774247"/>
                </a:cubicBezTo>
                <a:cubicBezTo>
                  <a:pt x="0" y="346642"/>
                  <a:pt x="346642" y="0"/>
                  <a:pt x="774247" y="0"/>
                </a:cubicBezTo>
                <a:close/>
              </a:path>
            </a:pathLst>
          </a:custGeom>
          <a:solidFill>
            <a:schemeClr val="bg1"/>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sp>
        <p:nvSpPr>
          <p:cNvPr id="15" name="矩形 14">
            <a:extLst>
              <a:ext uri="{FF2B5EF4-FFF2-40B4-BE49-F238E27FC236}">
                <a16:creationId xmlns="" xmlns:a16="http://schemas.microsoft.com/office/drawing/2014/main" id="{6032F46D-81EF-451A-B6A2-250B402B5267}"/>
              </a:ext>
            </a:extLst>
          </p:cNvPr>
          <p:cNvSpPr/>
          <p:nvPr/>
        </p:nvSpPr>
        <p:spPr>
          <a:xfrm>
            <a:off x="575862" y="2508163"/>
            <a:ext cx="3480656" cy="1208151"/>
          </a:xfrm>
          <a:prstGeom prst="rect">
            <a:avLst/>
          </a:prstGeom>
        </p:spPr>
        <p:txBody>
          <a:bodyPr wrap="square">
            <a:spAutoFit/>
          </a:bodyPr>
          <a:lstStyle/>
          <a:p>
            <a:pPr algn="just">
              <a:lnSpc>
                <a:spcPct val="150000"/>
              </a:lnSpc>
              <a:spcBef>
                <a:spcPct val="30000"/>
              </a:spcBef>
            </a:pPr>
            <a:r>
              <a:rPr lang="zh-CN" altLang="en-US" b="1" spc="300" dirty="0">
                <a:solidFill>
                  <a:srgbClr val="F39900"/>
                </a:solidFill>
                <a:latin typeface="思源黑体 CN Regular" panose="020B0500000000000000" pitchFamily="34" charset="-122"/>
                <a:ea typeface="思源黑体 CN Regular" panose="020B0500000000000000" pitchFamily="34" charset="-122"/>
              </a:rPr>
              <a:t>明确</a:t>
            </a:r>
            <a:r>
              <a:rPr lang="zh-CN" altLang="en-US" sz="1600" spc="300" dirty="0">
                <a:solidFill>
                  <a:srgbClr val="464646"/>
                </a:solidFill>
                <a:latin typeface="思源黑体 CN Regular" panose="020B0500000000000000" pitchFamily="34" charset="-122"/>
                <a:ea typeface="思源黑体 CN Regular" panose="020B0500000000000000" pitchFamily="34" charset="-122"/>
              </a:rPr>
              <a:t>。每个人想要达到什么目的，团队发展目标，市场拓展前景。</a:t>
            </a:r>
          </a:p>
        </p:txBody>
      </p:sp>
      <p:sp>
        <p:nvSpPr>
          <p:cNvPr id="16" name="矩形 15">
            <a:extLst>
              <a:ext uri="{FF2B5EF4-FFF2-40B4-BE49-F238E27FC236}">
                <a16:creationId xmlns="" xmlns:a16="http://schemas.microsoft.com/office/drawing/2014/main" id="{64897387-AA0D-4C08-B664-4C18E15B9D16}"/>
              </a:ext>
            </a:extLst>
          </p:cNvPr>
          <p:cNvSpPr/>
          <p:nvPr/>
        </p:nvSpPr>
        <p:spPr>
          <a:xfrm>
            <a:off x="575862" y="4842121"/>
            <a:ext cx="2457270" cy="838819"/>
          </a:xfrm>
          <a:prstGeom prst="rect">
            <a:avLst/>
          </a:prstGeom>
        </p:spPr>
        <p:txBody>
          <a:bodyPr wrap="square">
            <a:spAutoFit/>
          </a:bodyPr>
          <a:lstStyle/>
          <a:p>
            <a:pPr algn="just">
              <a:lnSpc>
                <a:spcPct val="150000"/>
              </a:lnSpc>
              <a:spcBef>
                <a:spcPct val="30000"/>
              </a:spcBef>
            </a:pPr>
            <a:r>
              <a:rPr lang="zh-CN" altLang="en-US" b="1" spc="300" dirty="0">
                <a:solidFill>
                  <a:srgbClr val="F39900"/>
                </a:solidFill>
                <a:latin typeface="思源黑体 CN Regular" panose="020B0500000000000000" pitchFamily="34" charset="-122"/>
                <a:ea typeface="思源黑体 CN Regular" panose="020B0500000000000000" pitchFamily="34" charset="-122"/>
              </a:rPr>
              <a:t>远大</a:t>
            </a:r>
            <a:r>
              <a:rPr lang="zh-CN" altLang="en-US" sz="1600" spc="300" dirty="0">
                <a:solidFill>
                  <a:srgbClr val="464646"/>
                </a:solidFill>
                <a:latin typeface="思源黑体 CN Regular" panose="020B0500000000000000" pitchFamily="34" charset="-122"/>
                <a:ea typeface="思源黑体 CN Regular" panose="020B0500000000000000" pitchFamily="34" charset="-122"/>
              </a:rPr>
              <a:t>。增强吸引力，激发潜力。</a:t>
            </a:r>
          </a:p>
        </p:txBody>
      </p:sp>
      <p:sp>
        <p:nvSpPr>
          <p:cNvPr id="17" name="矩形 16">
            <a:extLst>
              <a:ext uri="{FF2B5EF4-FFF2-40B4-BE49-F238E27FC236}">
                <a16:creationId xmlns="" xmlns:a16="http://schemas.microsoft.com/office/drawing/2014/main" id="{38530D8C-A835-43B1-AA0F-2867E6A7BBE3}"/>
              </a:ext>
            </a:extLst>
          </p:cNvPr>
          <p:cNvSpPr/>
          <p:nvPr/>
        </p:nvSpPr>
        <p:spPr>
          <a:xfrm>
            <a:off x="8341112" y="2215577"/>
            <a:ext cx="3364236" cy="838819"/>
          </a:xfrm>
          <a:prstGeom prst="rect">
            <a:avLst/>
          </a:prstGeom>
        </p:spPr>
        <p:txBody>
          <a:bodyPr wrap="square">
            <a:spAutoFit/>
          </a:bodyPr>
          <a:lstStyle/>
          <a:p>
            <a:pPr algn="just">
              <a:lnSpc>
                <a:spcPct val="150000"/>
              </a:lnSpc>
              <a:spcBef>
                <a:spcPct val="30000"/>
              </a:spcBef>
            </a:pPr>
            <a:r>
              <a:rPr lang="zh-CN" altLang="en-US" b="1" spc="300" dirty="0">
                <a:solidFill>
                  <a:srgbClr val="F39900"/>
                </a:solidFill>
                <a:latin typeface="思源黑体 CN Regular" panose="020B0500000000000000" pitchFamily="34" charset="-122"/>
                <a:ea typeface="思源黑体 CN Regular" panose="020B0500000000000000" pitchFamily="34" charset="-122"/>
              </a:rPr>
              <a:t>认可</a:t>
            </a:r>
            <a:r>
              <a:rPr lang="zh-CN" altLang="en-US" sz="1600" spc="300" dirty="0">
                <a:solidFill>
                  <a:srgbClr val="464646"/>
                </a:solidFill>
                <a:latin typeface="思源黑体 CN Regular" panose="020B0500000000000000" pitchFamily="34" charset="-122"/>
                <a:ea typeface="思源黑体 CN Regular" panose="020B0500000000000000" pitchFamily="34" charset="-122"/>
              </a:rPr>
              <a:t>。符合成员的价值观，共同奋战。</a:t>
            </a:r>
          </a:p>
        </p:txBody>
      </p:sp>
      <p:sp>
        <p:nvSpPr>
          <p:cNvPr id="18" name="矩形 17">
            <a:extLst>
              <a:ext uri="{FF2B5EF4-FFF2-40B4-BE49-F238E27FC236}">
                <a16:creationId xmlns="" xmlns:a16="http://schemas.microsoft.com/office/drawing/2014/main" id="{91855747-F807-442E-AD31-994A54920B93}"/>
              </a:ext>
            </a:extLst>
          </p:cNvPr>
          <p:cNvSpPr/>
          <p:nvPr/>
        </p:nvSpPr>
        <p:spPr>
          <a:xfrm>
            <a:off x="9050632" y="4472789"/>
            <a:ext cx="2565506" cy="838819"/>
          </a:xfrm>
          <a:prstGeom prst="rect">
            <a:avLst/>
          </a:prstGeom>
        </p:spPr>
        <p:txBody>
          <a:bodyPr wrap="square">
            <a:spAutoFit/>
          </a:bodyPr>
          <a:lstStyle/>
          <a:p>
            <a:pPr algn="just">
              <a:lnSpc>
                <a:spcPct val="150000"/>
              </a:lnSpc>
              <a:spcBef>
                <a:spcPct val="30000"/>
              </a:spcBef>
            </a:pPr>
            <a:r>
              <a:rPr lang="zh-CN" altLang="en-US" b="1" spc="300" dirty="0">
                <a:solidFill>
                  <a:srgbClr val="F39900"/>
                </a:solidFill>
                <a:latin typeface="思源黑体 CN Regular" panose="020B0500000000000000" pitchFamily="34" charset="-122"/>
                <a:ea typeface="思源黑体 CN Regular" panose="020B0500000000000000" pitchFamily="34" charset="-122"/>
              </a:rPr>
              <a:t>坚定</a:t>
            </a:r>
            <a:r>
              <a:rPr lang="zh-CN" altLang="en-US" sz="1600" spc="300" dirty="0">
                <a:solidFill>
                  <a:srgbClr val="464646"/>
                </a:solidFill>
                <a:latin typeface="思源黑体 CN Regular" panose="020B0500000000000000" pitchFamily="34" charset="-122"/>
                <a:ea typeface="思源黑体 CN Regular" panose="020B0500000000000000" pitchFamily="34" charset="-122"/>
              </a:rPr>
              <a:t>。为着目标不懈努力，坚持到底。</a:t>
            </a:r>
          </a:p>
        </p:txBody>
      </p:sp>
      <p:pic>
        <p:nvPicPr>
          <p:cNvPr id="19" name="图片 18">
            <a:extLst>
              <a:ext uri="{FF2B5EF4-FFF2-40B4-BE49-F238E27FC236}">
                <a16:creationId xmlns="" xmlns:a16="http://schemas.microsoft.com/office/drawing/2014/main" id="{5D83E0D5-C222-48F3-947A-C4699E0B328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010" t="3426" r="24313" b="38025"/>
          <a:stretch/>
        </p:blipFill>
        <p:spPr>
          <a:xfrm rot="19695365">
            <a:off x="4047165" y="1702991"/>
            <a:ext cx="1111528" cy="1025171"/>
          </a:xfrm>
          <a:prstGeom prst="rect">
            <a:avLst/>
          </a:prstGeom>
        </p:spPr>
      </p:pic>
    </p:spTree>
    <p:extLst>
      <p:ext uri="{BB962C8B-B14F-4D97-AF65-F5344CB8AC3E}">
        <p14:creationId xmlns:p14="http://schemas.microsoft.com/office/powerpoint/2010/main" val="2403700220"/>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2000"/>
                                        <p:tgtEl>
                                          <p:spTgt spid="11"/>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heel(1)">
                                      <p:cBhvr>
                                        <p:cTn id="32" dur="20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randombar(horizontal)">
                                      <p:cBhvr>
                                        <p:cTn id="45" dur="500"/>
                                        <p:tgtEl>
                                          <p:spTgt spid="12"/>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randombar(horizontal)">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p:cTn id="53" dur="1000" fill="hold"/>
                                        <p:tgtEl>
                                          <p:spTgt spid="20"/>
                                        </p:tgtEl>
                                        <p:attrNameLst>
                                          <p:attrName>ppt_w</p:attrName>
                                        </p:attrNameLst>
                                      </p:cBhvr>
                                      <p:tavLst>
                                        <p:tav tm="0">
                                          <p:val>
                                            <p:fltVal val="0"/>
                                          </p:val>
                                        </p:tav>
                                        <p:tav tm="100000">
                                          <p:val>
                                            <p:strVal val="#ppt_w"/>
                                          </p:val>
                                        </p:tav>
                                      </p:tavLst>
                                    </p:anim>
                                    <p:anim calcmode="lin" valueType="num">
                                      <p:cBhvr>
                                        <p:cTn id="54" dur="1000" fill="hold"/>
                                        <p:tgtEl>
                                          <p:spTgt spid="20"/>
                                        </p:tgtEl>
                                        <p:attrNameLst>
                                          <p:attrName>ppt_h</p:attrName>
                                        </p:attrNameLst>
                                      </p:cBhvr>
                                      <p:tavLst>
                                        <p:tav tm="0">
                                          <p:val>
                                            <p:fltVal val="0"/>
                                          </p:val>
                                        </p:tav>
                                        <p:tav tm="100000">
                                          <p:val>
                                            <p:strVal val="#ppt_h"/>
                                          </p:val>
                                        </p:tav>
                                      </p:tavLst>
                                    </p:anim>
                                    <p:anim calcmode="lin" valueType="num">
                                      <p:cBhvr>
                                        <p:cTn id="55" dur="1000" fill="hold"/>
                                        <p:tgtEl>
                                          <p:spTgt spid="20"/>
                                        </p:tgtEl>
                                        <p:attrNameLst>
                                          <p:attrName>style.rotation</p:attrName>
                                        </p:attrNameLst>
                                      </p:cBhvr>
                                      <p:tavLst>
                                        <p:tav tm="0">
                                          <p:val>
                                            <p:fltVal val="90"/>
                                          </p:val>
                                        </p:tav>
                                        <p:tav tm="100000">
                                          <p:val>
                                            <p:fltVal val="0"/>
                                          </p:val>
                                        </p:tav>
                                      </p:tavLst>
                                    </p:anim>
                                    <p:animEffect transition="in" filter="fade">
                                      <p:cBhvr>
                                        <p:cTn id="56"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p:bldP spid="16" grpId="0"/>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4B0FE6AA-058E-4562-AF62-5EAF9EB0D8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847" t="74527" r="68377" b="2016"/>
          <a:stretch/>
        </p:blipFill>
        <p:spPr>
          <a:xfrm>
            <a:off x="6446431" y="5345868"/>
            <a:ext cx="1406380" cy="1045513"/>
          </a:xfrm>
          <a:prstGeom prst="rect">
            <a:avLst/>
          </a:prstGeom>
        </p:spPr>
      </p:pic>
      <p:sp>
        <p:nvSpPr>
          <p:cNvPr id="3" name="文本框 2">
            <a:extLst>
              <a:ext uri="{FF2B5EF4-FFF2-40B4-BE49-F238E27FC236}">
                <a16:creationId xmlns="" xmlns:a16="http://schemas.microsoft.com/office/drawing/2014/main" id="{3A87BE01-2EB8-437A-A870-F4438C2DAF78}"/>
              </a:ext>
            </a:extLst>
          </p:cNvPr>
          <p:cNvSpPr txBox="1"/>
          <p:nvPr/>
        </p:nvSpPr>
        <p:spPr>
          <a:xfrm>
            <a:off x="7415561" y="1405054"/>
            <a:ext cx="4776439" cy="2142956"/>
          </a:xfrm>
          <a:custGeom>
            <a:avLst/>
            <a:gdLst>
              <a:gd name="connsiteX0" fmla="*/ 774247 w 3778705"/>
              <a:gd name="connsiteY0" fmla="*/ 0 h 1548494"/>
              <a:gd name="connsiteX1" fmla="*/ 3778705 w 3778705"/>
              <a:gd name="connsiteY1" fmla="*/ 0 h 1548494"/>
              <a:gd name="connsiteX2" fmla="*/ 3778705 w 3778705"/>
              <a:gd name="connsiteY2" fmla="*/ 1548494 h 1548494"/>
              <a:gd name="connsiteX3" fmla="*/ 774247 w 3778705"/>
              <a:gd name="connsiteY3" fmla="*/ 1548494 h 1548494"/>
              <a:gd name="connsiteX4" fmla="*/ 0 w 3778705"/>
              <a:gd name="connsiteY4" fmla="*/ 774247 h 1548494"/>
              <a:gd name="connsiteX5" fmla="*/ 774247 w 3778705"/>
              <a:gd name="connsiteY5" fmla="*/ 0 h 154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05" h="1548494">
                <a:moveTo>
                  <a:pt x="774247" y="0"/>
                </a:moveTo>
                <a:lnTo>
                  <a:pt x="3778705" y="0"/>
                </a:lnTo>
                <a:lnTo>
                  <a:pt x="3778705" y="1548494"/>
                </a:lnTo>
                <a:lnTo>
                  <a:pt x="774247" y="1548494"/>
                </a:lnTo>
                <a:cubicBezTo>
                  <a:pt x="346642" y="1548494"/>
                  <a:pt x="0" y="1201852"/>
                  <a:pt x="0" y="774247"/>
                </a:cubicBezTo>
                <a:cubicBezTo>
                  <a:pt x="0" y="346642"/>
                  <a:pt x="346642" y="0"/>
                  <a:pt x="774247" y="0"/>
                </a:cubicBezTo>
                <a:close/>
              </a:path>
            </a:pathLst>
          </a:custGeom>
          <a:solidFill>
            <a:schemeClr val="bg1"/>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sp>
        <p:nvSpPr>
          <p:cNvPr id="2" name="Rectangle 2">
            <a:extLst>
              <a:ext uri="{FF2B5EF4-FFF2-40B4-BE49-F238E27FC236}">
                <a16:creationId xmlns="" xmlns:a16="http://schemas.microsoft.com/office/drawing/2014/main" id="{41D0DFBF-D767-4C07-9DCB-7671B0905A8F}"/>
              </a:ext>
            </a:extLst>
          </p:cNvPr>
          <p:cNvSpPr txBox="1">
            <a:spLocks noChangeArrowheads="1"/>
          </p:cNvSpPr>
          <p:nvPr/>
        </p:nvSpPr>
        <p:spPr>
          <a:xfrm>
            <a:off x="7852811" y="2233730"/>
            <a:ext cx="4081566" cy="461665"/>
          </a:xfrm>
          <a:prstGeom prst="rect">
            <a:avLst/>
          </a:prstGeom>
        </p:spPr>
        <p:txBody>
          <a:bodyPr wrap="none">
            <a:spAutoFit/>
          </a:bodyPr>
          <a:lstStyle>
            <a:defPPr>
              <a:defRPr lang="en-US"/>
            </a:defPPr>
            <a:lvl1pPr algn="ctr">
              <a:defRPr sz="2400" b="1" spc="300">
                <a:solidFill>
                  <a:srgbClr val="D1AB6A"/>
                </a:solidFill>
                <a:latin typeface="思源黑体 CN Regular" panose="020B0500000000000000" pitchFamily="34" charset="-122"/>
                <a:ea typeface="思源黑体 CN Regular" panose="020B0500000000000000" pitchFamily="34" charset="-122"/>
              </a:defRPr>
            </a:lvl1pPr>
          </a:lstStyle>
          <a:p>
            <a:r>
              <a:rPr lang="zh-CN" altLang="en-US" dirty="0">
                <a:solidFill>
                  <a:srgbClr val="F39900"/>
                </a:solidFill>
              </a:rPr>
              <a:t>优秀的团队所具备的要素</a:t>
            </a:r>
          </a:p>
        </p:txBody>
      </p:sp>
      <p:pic>
        <p:nvPicPr>
          <p:cNvPr id="4" name="图片 3">
            <a:extLst>
              <a:ext uri="{FF2B5EF4-FFF2-40B4-BE49-F238E27FC236}">
                <a16:creationId xmlns="" xmlns:a16="http://schemas.microsoft.com/office/drawing/2014/main" id="{03FE9CC7-6A63-4CA4-B554-365827EDD60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6010" t="3426" r="24313" b="38025"/>
          <a:stretch/>
        </p:blipFill>
        <p:spPr>
          <a:xfrm rot="19695365">
            <a:off x="6903752" y="1019607"/>
            <a:ext cx="1382873" cy="1275435"/>
          </a:xfrm>
          <a:prstGeom prst="rect">
            <a:avLst/>
          </a:prstGeom>
        </p:spPr>
      </p:pic>
      <p:grpSp>
        <p:nvGrpSpPr>
          <p:cNvPr id="5" name="组合 4">
            <a:extLst>
              <a:ext uri="{FF2B5EF4-FFF2-40B4-BE49-F238E27FC236}">
                <a16:creationId xmlns="" xmlns:a16="http://schemas.microsoft.com/office/drawing/2014/main" id="{D6455BDF-2066-4FCF-82B5-2D1FE4AF85CE}"/>
              </a:ext>
            </a:extLst>
          </p:cNvPr>
          <p:cNvGrpSpPr/>
          <p:nvPr/>
        </p:nvGrpSpPr>
        <p:grpSpPr>
          <a:xfrm flipH="1">
            <a:off x="9197142" y="2742157"/>
            <a:ext cx="2994858" cy="379545"/>
            <a:chOff x="1476375" y="371475"/>
            <a:chExt cx="2104437" cy="266700"/>
          </a:xfrm>
        </p:grpSpPr>
        <p:cxnSp>
          <p:nvCxnSpPr>
            <p:cNvPr id="6" name="直接连接符 5">
              <a:extLst>
                <a:ext uri="{FF2B5EF4-FFF2-40B4-BE49-F238E27FC236}">
                  <a16:creationId xmlns="" xmlns:a16="http://schemas.microsoft.com/office/drawing/2014/main" id="{160533DD-CD12-4E89-8CBB-11D3A870EED2}"/>
                </a:ext>
              </a:extLst>
            </p:cNvPr>
            <p:cNvCxnSpPr>
              <a:cxnSpLocks/>
            </p:cNvCxnSpPr>
            <p:nvPr/>
          </p:nvCxnSpPr>
          <p:spPr>
            <a:xfrm flipH="1">
              <a:off x="1476375" y="504825"/>
              <a:ext cx="1971675" cy="0"/>
            </a:xfrm>
            <a:prstGeom prst="line">
              <a:avLst/>
            </a:prstGeom>
            <a:ln w="28575">
              <a:solidFill>
                <a:srgbClr val="F39900"/>
              </a:solidFill>
              <a:round/>
              <a:headEnd type="ova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 xmlns:a16="http://schemas.microsoft.com/office/drawing/2014/main" id="{27C00948-7925-47CA-A009-3D2CAB6F1858}"/>
                </a:ext>
              </a:extLst>
            </p:cNvPr>
            <p:cNvSpPr/>
            <p:nvPr/>
          </p:nvSpPr>
          <p:spPr>
            <a:xfrm>
              <a:off x="3314112" y="371475"/>
              <a:ext cx="266700" cy="266700"/>
            </a:xfrm>
            <a:prstGeom prst="ellipse">
              <a:avLst/>
            </a:prstGeom>
            <a:noFill/>
            <a:ln w="28575">
              <a:solidFill>
                <a:srgbClr val="F3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a:extLst>
              <a:ext uri="{FF2B5EF4-FFF2-40B4-BE49-F238E27FC236}">
                <a16:creationId xmlns="" xmlns:a16="http://schemas.microsoft.com/office/drawing/2014/main" id="{002FF76F-1D70-4F85-A192-32FCF39C43BF}"/>
              </a:ext>
            </a:extLst>
          </p:cNvPr>
          <p:cNvSpPr/>
          <p:nvPr/>
        </p:nvSpPr>
        <p:spPr>
          <a:xfrm>
            <a:off x="1023522" y="3814799"/>
            <a:ext cx="4985659" cy="1974515"/>
          </a:xfrm>
          <a:prstGeom prst="rect">
            <a:avLst/>
          </a:prstGeom>
        </p:spPr>
        <p:txBody>
          <a:bodyPr wrap="square">
            <a:spAutoFit/>
          </a:bodyPr>
          <a:lstStyle/>
          <a:p>
            <a:pPr algn="just">
              <a:lnSpc>
                <a:spcPct val="150000"/>
              </a:lnSpc>
              <a:spcBef>
                <a:spcPct val="30000"/>
              </a:spcBef>
            </a:pPr>
            <a:r>
              <a:rPr lang="zh-CN" altLang="en-US" sz="1600" b="1" spc="300" dirty="0">
                <a:solidFill>
                  <a:srgbClr val="F39900"/>
                </a:solidFill>
                <a:latin typeface="思源黑体 CN Regular" panose="020B0500000000000000" pitchFamily="34" charset="-122"/>
                <a:ea typeface="思源黑体 CN Regular" panose="020B0500000000000000" pitchFamily="34" charset="-122"/>
              </a:rPr>
              <a:t>（</a:t>
            </a:r>
            <a:r>
              <a:rPr lang="en-US" altLang="zh-CN" sz="1600" b="1" spc="300" dirty="0">
                <a:solidFill>
                  <a:srgbClr val="F39900"/>
                </a:solidFill>
                <a:latin typeface="思源黑体 CN Regular" panose="020B0500000000000000" pitchFamily="34" charset="-122"/>
                <a:ea typeface="思源黑体 CN Regular" panose="020B0500000000000000" pitchFamily="34" charset="-122"/>
              </a:rPr>
              <a:t>2</a:t>
            </a:r>
            <a:r>
              <a:rPr lang="zh-CN" altLang="en-US" sz="1600" b="1" spc="300" dirty="0">
                <a:solidFill>
                  <a:srgbClr val="F39900"/>
                </a:solidFill>
                <a:latin typeface="思源黑体 CN Regular" panose="020B0500000000000000" pitchFamily="34" charset="-122"/>
                <a:ea typeface="思源黑体 CN Regular" panose="020B0500000000000000" pitchFamily="34" charset="-122"/>
              </a:rPr>
              <a:t>）建立良好的团队文化。</a:t>
            </a:r>
            <a:r>
              <a:rPr lang="zh-CN" altLang="en-US" sz="1600" spc="300" dirty="0">
                <a:solidFill>
                  <a:srgbClr val="464646"/>
                </a:solidFill>
                <a:latin typeface="思源黑体 CN Regular" panose="020B0500000000000000" pitchFamily="34" charset="-122"/>
                <a:ea typeface="思源黑体 CN Regular" panose="020B0500000000000000" pitchFamily="34" charset="-122"/>
              </a:rPr>
              <a:t>没有文化的军队是愚蠢的军队，而愚蠢的军队是战胜不了敌人的。我们要发展要进步，靠的不是匹夫之勇，而是长久的有智谋的发展策略。</a:t>
            </a:r>
          </a:p>
          <a:p>
            <a:pPr algn="just">
              <a:lnSpc>
                <a:spcPct val="150000"/>
              </a:lnSpc>
              <a:spcBef>
                <a:spcPct val="30000"/>
              </a:spcBef>
            </a:pPr>
            <a:endParaRPr lang="zh-CN" altLang="en-US" sz="1600" b="1" spc="300" dirty="0">
              <a:solidFill>
                <a:srgbClr val="D1AB6A"/>
              </a:solidFill>
              <a:latin typeface="思源黑体 CN Regular" panose="020B0500000000000000" pitchFamily="34" charset="-122"/>
              <a:ea typeface="思源黑体 CN Regular" panose="020B0500000000000000" pitchFamily="34" charset="-122"/>
            </a:endParaRPr>
          </a:p>
        </p:txBody>
      </p:sp>
      <p:sp>
        <p:nvSpPr>
          <p:cNvPr id="9" name="椭圆 8">
            <a:extLst>
              <a:ext uri="{FF2B5EF4-FFF2-40B4-BE49-F238E27FC236}">
                <a16:creationId xmlns="" xmlns:a16="http://schemas.microsoft.com/office/drawing/2014/main" id="{AE1FD3B1-A572-4B52-8BE0-511C54C7F3AD}"/>
              </a:ext>
            </a:extLst>
          </p:cNvPr>
          <p:cNvSpPr/>
          <p:nvPr/>
        </p:nvSpPr>
        <p:spPr>
          <a:xfrm>
            <a:off x="-1028187" y="1994215"/>
            <a:ext cx="8225123" cy="8225123"/>
          </a:xfrm>
          <a:prstGeom prst="ellipse">
            <a:avLst/>
          </a:prstGeom>
          <a:noFill/>
          <a:ln w="34925" cap="rnd">
            <a:solidFill>
              <a:srgbClr val="F399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979862434"/>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par>
                                <p:cTn id="14" presetID="21"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style.rotation</p:attrName>
                                        </p:attrNameLst>
                                      </p:cBhvr>
                                      <p:tavLst>
                                        <p:tav tm="0">
                                          <p:val>
                                            <p:fltVal val="90"/>
                                          </p:val>
                                        </p:tav>
                                        <p:tav tm="100000">
                                          <p:val>
                                            <p:fltVal val="0"/>
                                          </p:val>
                                        </p:tav>
                                      </p:tavLst>
                                    </p:anim>
                                    <p:animEffect transition="in" filter="fade">
                                      <p:cBhvr>
                                        <p:cTn id="24" dur="1000"/>
                                        <p:tgtEl>
                                          <p:spTgt spid="10"/>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 calcmode="lin" valueType="num">
                                      <p:cBhvr>
                                        <p:cTn id="29" dur="1000" fill="hold"/>
                                        <p:tgtEl>
                                          <p:spTgt spid="8"/>
                                        </p:tgtEl>
                                        <p:attrNameLst>
                                          <p:attrName>style.rotation</p:attrName>
                                        </p:attrNameLst>
                                      </p:cBhvr>
                                      <p:tavLst>
                                        <p:tav tm="0">
                                          <p:val>
                                            <p:fltVal val="90"/>
                                          </p:val>
                                        </p:tav>
                                        <p:tav tm="100000">
                                          <p:val>
                                            <p:fltVal val="0"/>
                                          </p:val>
                                        </p:tav>
                                      </p:tavLst>
                                    </p:anim>
                                    <p:animEffect transition="in" filter="fade">
                                      <p:cBhvr>
                                        <p:cTn id="30" dur="1000"/>
                                        <p:tgtEl>
                                          <p:spTgt spid="8"/>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fltVal val="0"/>
                                          </p:val>
                                        </p:tav>
                                        <p:tav tm="100000">
                                          <p:val>
                                            <p:strVal val="#ppt_w"/>
                                          </p:val>
                                        </p:tav>
                                      </p:tavLst>
                                    </p:anim>
                                    <p:anim calcmode="lin" valueType="num">
                                      <p:cBhvr>
                                        <p:cTn id="34" dur="1000" fill="hold"/>
                                        <p:tgtEl>
                                          <p:spTgt spid="9"/>
                                        </p:tgtEl>
                                        <p:attrNameLst>
                                          <p:attrName>ppt_h</p:attrName>
                                        </p:attrNameLst>
                                      </p:cBhvr>
                                      <p:tavLst>
                                        <p:tav tm="0">
                                          <p:val>
                                            <p:fltVal val="0"/>
                                          </p:val>
                                        </p:tav>
                                        <p:tav tm="100000">
                                          <p:val>
                                            <p:strVal val="#ppt_h"/>
                                          </p:val>
                                        </p:tav>
                                      </p:tavLst>
                                    </p:anim>
                                    <p:anim calcmode="lin" valueType="num">
                                      <p:cBhvr>
                                        <p:cTn id="35" dur="1000" fill="hold"/>
                                        <p:tgtEl>
                                          <p:spTgt spid="9"/>
                                        </p:tgtEl>
                                        <p:attrNameLst>
                                          <p:attrName>style.rotation</p:attrName>
                                        </p:attrNameLst>
                                      </p:cBhvr>
                                      <p:tavLst>
                                        <p:tav tm="0">
                                          <p:val>
                                            <p:fltVal val="90"/>
                                          </p:val>
                                        </p:tav>
                                        <p:tav tm="100000">
                                          <p:val>
                                            <p:fltVal val="0"/>
                                          </p:val>
                                        </p:tav>
                                      </p:tavLst>
                                    </p:anim>
                                    <p:animEffect transition="in" filter="fade">
                                      <p:cBhvr>
                                        <p:cTn id="3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P spid="8"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8D373305-FD81-45D8-B072-623B9C954136}"/>
              </a:ext>
            </a:extLst>
          </p:cNvPr>
          <p:cNvSpPr/>
          <p:nvPr/>
        </p:nvSpPr>
        <p:spPr>
          <a:xfrm>
            <a:off x="4991641" y="3378890"/>
            <a:ext cx="5735831" cy="1974515"/>
          </a:xfrm>
          <a:prstGeom prst="rect">
            <a:avLst/>
          </a:prstGeom>
        </p:spPr>
        <p:txBody>
          <a:bodyPr wrap="square">
            <a:spAutoFit/>
          </a:bodyPr>
          <a:lstStyle/>
          <a:p>
            <a:pPr algn="just">
              <a:lnSpc>
                <a:spcPct val="150000"/>
              </a:lnSpc>
              <a:spcBef>
                <a:spcPct val="30000"/>
              </a:spcBef>
            </a:pPr>
            <a:r>
              <a:rPr lang="zh-CN" altLang="en-US" sz="1600" b="1" spc="300" dirty="0">
                <a:solidFill>
                  <a:srgbClr val="F39900"/>
                </a:solidFill>
                <a:latin typeface="思源黑体 CN Regular" panose="020B0500000000000000" pitchFamily="34" charset="-122"/>
                <a:ea typeface="思源黑体 CN Regular" panose="020B0500000000000000" pitchFamily="34" charset="-122"/>
                <a:sym typeface="Arial" panose="020B0604020202020204" pitchFamily="34" charset="0"/>
              </a:rPr>
              <a:t>（</a:t>
            </a:r>
            <a:r>
              <a:rPr lang="en-US" altLang="zh-CN" sz="1600" b="1" spc="300" dirty="0">
                <a:solidFill>
                  <a:srgbClr val="F39900"/>
                </a:solidFill>
                <a:latin typeface="思源黑体 CN Regular" panose="020B0500000000000000" pitchFamily="34" charset="-122"/>
                <a:ea typeface="思源黑体 CN Regular" panose="020B0500000000000000" pitchFamily="34" charset="-122"/>
                <a:sym typeface="Arial" panose="020B0604020202020204" pitchFamily="34" charset="0"/>
              </a:rPr>
              <a:t>3</a:t>
            </a:r>
            <a:r>
              <a:rPr lang="zh-CN" altLang="en-US" sz="1600" b="1" spc="300" dirty="0">
                <a:solidFill>
                  <a:srgbClr val="F39900"/>
                </a:solidFill>
                <a:latin typeface="思源黑体 CN Regular" panose="020B0500000000000000" pitchFamily="34" charset="-122"/>
                <a:ea typeface="思源黑体 CN Regular" panose="020B0500000000000000" pitchFamily="34" charset="-122"/>
                <a:sym typeface="Arial" panose="020B0604020202020204" pitchFamily="34" charset="0"/>
              </a:rPr>
              <a:t>）做好团队领导人模范作用。</a:t>
            </a:r>
            <a:r>
              <a:rPr lang="zh-CN" altLang="en-US" sz="1600" spc="300" dirty="0">
                <a:solidFill>
                  <a:srgbClr val="464646"/>
                </a:solidFill>
                <a:latin typeface="思源黑体 CN Regular" panose="020B0500000000000000" pitchFamily="34" charset="-122"/>
                <a:ea typeface="思源黑体 CN Regular" panose="020B0500000000000000" pitchFamily="34" charset="-122"/>
              </a:rPr>
              <a:t>火车跑的快，全凭车带头。每个人既是成员，又是领导人，必须学会被领导，更要学会领导。建立目标，高效的领导 绝对地服从。  </a:t>
            </a:r>
          </a:p>
          <a:p>
            <a:pPr algn="just">
              <a:lnSpc>
                <a:spcPct val="150000"/>
              </a:lnSpc>
              <a:spcBef>
                <a:spcPct val="30000"/>
              </a:spcBef>
            </a:pPr>
            <a:endParaRPr lang="zh-CN" altLang="en-US" sz="1600" b="1" spc="300" dirty="0">
              <a:solidFill>
                <a:srgbClr val="D1AB6A"/>
              </a:solidFill>
              <a:latin typeface="思源黑体 CN Regular" panose="020B0500000000000000" pitchFamily="34" charset="-122"/>
              <a:ea typeface="思源黑体 CN Regular" panose="020B0500000000000000" pitchFamily="34" charset="-122"/>
            </a:endParaRPr>
          </a:p>
        </p:txBody>
      </p:sp>
      <p:sp>
        <p:nvSpPr>
          <p:cNvPr id="4" name="图文框 3">
            <a:extLst>
              <a:ext uri="{FF2B5EF4-FFF2-40B4-BE49-F238E27FC236}">
                <a16:creationId xmlns="" xmlns:a16="http://schemas.microsoft.com/office/drawing/2014/main" id="{2B72304C-91EA-4173-BA02-1E4C7232EC0E}"/>
              </a:ext>
            </a:extLst>
          </p:cNvPr>
          <p:cNvSpPr/>
          <p:nvPr/>
        </p:nvSpPr>
        <p:spPr>
          <a:xfrm rot="5400000" flipV="1">
            <a:off x="6544632" y="882082"/>
            <a:ext cx="2532145" cy="6410503"/>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pic>
        <p:nvPicPr>
          <p:cNvPr id="5" name="图片 4">
            <a:extLst>
              <a:ext uri="{FF2B5EF4-FFF2-40B4-BE49-F238E27FC236}">
                <a16:creationId xmlns="" xmlns:a16="http://schemas.microsoft.com/office/drawing/2014/main" id="{8053A7F1-8DDE-49E4-9685-6F36E881121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847" t="74527" r="68377" b="2016"/>
          <a:stretch/>
        </p:blipFill>
        <p:spPr>
          <a:xfrm>
            <a:off x="9558428" y="1690849"/>
            <a:ext cx="2338088" cy="1738152"/>
          </a:xfrm>
          <a:prstGeom prst="rect">
            <a:avLst/>
          </a:prstGeom>
        </p:spPr>
      </p:pic>
      <p:sp>
        <p:nvSpPr>
          <p:cNvPr id="6" name="Rectangle 2">
            <a:extLst>
              <a:ext uri="{FF2B5EF4-FFF2-40B4-BE49-F238E27FC236}">
                <a16:creationId xmlns="" xmlns:a16="http://schemas.microsoft.com/office/drawing/2014/main" id="{0421EC4B-905C-402B-BDE6-8F61AF5B235A}"/>
              </a:ext>
            </a:extLst>
          </p:cNvPr>
          <p:cNvSpPr txBox="1">
            <a:spLocks noChangeArrowheads="1"/>
          </p:cNvSpPr>
          <p:nvPr/>
        </p:nvSpPr>
        <p:spPr>
          <a:xfrm>
            <a:off x="318689" y="1732820"/>
            <a:ext cx="4081566" cy="461665"/>
          </a:xfrm>
          <a:prstGeom prst="rect">
            <a:avLst/>
          </a:prstGeom>
        </p:spPr>
        <p:txBody>
          <a:bodyPr wrap="none">
            <a:spAutoFit/>
          </a:bodyPr>
          <a:lstStyle>
            <a:defPPr>
              <a:defRPr lang="en-US"/>
            </a:defPPr>
            <a:lvl1pPr algn="ctr">
              <a:defRPr sz="2400" b="1" spc="300">
                <a:solidFill>
                  <a:srgbClr val="D1AB6A"/>
                </a:solidFill>
                <a:latin typeface="思源黑体 CN Regular" panose="020B0500000000000000" pitchFamily="34" charset="-122"/>
                <a:ea typeface="思源黑体 CN Regular" panose="020B0500000000000000" pitchFamily="34" charset="-122"/>
              </a:defRPr>
            </a:lvl1pPr>
          </a:lstStyle>
          <a:p>
            <a:r>
              <a:rPr lang="zh-CN" altLang="en-US" dirty="0">
                <a:solidFill>
                  <a:srgbClr val="F39900"/>
                </a:solidFill>
              </a:rPr>
              <a:t>优秀的团队所具备的要素</a:t>
            </a:r>
          </a:p>
        </p:txBody>
      </p:sp>
      <p:sp>
        <p:nvSpPr>
          <p:cNvPr id="7" name="图文框 6">
            <a:extLst>
              <a:ext uri="{FF2B5EF4-FFF2-40B4-BE49-F238E27FC236}">
                <a16:creationId xmlns="" xmlns:a16="http://schemas.microsoft.com/office/drawing/2014/main" id="{5579008A-AB56-4DE2-B853-C27981409227}"/>
              </a:ext>
            </a:extLst>
          </p:cNvPr>
          <p:cNvSpPr/>
          <p:nvPr/>
        </p:nvSpPr>
        <p:spPr>
          <a:xfrm rot="5400000" flipV="1">
            <a:off x="1511182" y="-671560"/>
            <a:ext cx="918116" cy="5270425"/>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pic>
        <p:nvPicPr>
          <p:cNvPr id="9" name="图片 8">
            <a:extLst>
              <a:ext uri="{FF2B5EF4-FFF2-40B4-BE49-F238E27FC236}">
                <a16:creationId xmlns="" xmlns:a16="http://schemas.microsoft.com/office/drawing/2014/main" id="{F65A8E1D-3CD5-41B7-9F54-23DD5C5CAF7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70" t="70793" r="49076" b="686"/>
          <a:stretch/>
        </p:blipFill>
        <p:spPr>
          <a:xfrm rot="411943">
            <a:off x="984468" y="2822540"/>
            <a:ext cx="3061372" cy="3174054"/>
          </a:xfrm>
          <a:prstGeom prst="rect">
            <a:avLst/>
          </a:prstGeom>
        </p:spPr>
      </p:pic>
      <p:pic>
        <p:nvPicPr>
          <p:cNvPr id="8" name="图片 7">
            <a:extLst>
              <a:ext uri="{FF2B5EF4-FFF2-40B4-BE49-F238E27FC236}">
                <a16:creationId xmlns="" xmlns:a16="http://schemas.microsoft.com/office/drawing/2014/main" id="{084E4B7B-A324-4551-A1B5-D3962D2F57D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34717" r="80284" b="25384"/>
          <a:stretch/>
        </p:blipFill>
        <p:spPr>
          <a:xfrm>
            <a:off x="4093270" y="2058270"/>
            <a:ext cx="1029684" cy="1041806"/>
          </a:xfrm>
          <a:prstGeom prst="rect">
            <a:avLst/>
          </a:prstGeom>
        </p:spPr>
      </p:pic>
      <p:pic>
        <p:nvPicPr>
          <p:cNvPr id="10" name="图片 9">
            <a:extLst>
              <a:ext uri="{FF2B5EF4-FFF2-40B4-BE49-F238E27FC236}">
                <a16:creationId xmlns="" xmlns:a16="http://schemas.microsoft.com/office/drawing/2014/main" id="{F979DF4A-C3A4-4D24-86DD-C23C2B9DC92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717" r="80284" b="25384"/>
          <a:stretch/>
        </p:blipFill>
        <p:spPr>
          <a:xfrm>
            <a:off x="3874839" y="3069781"/>
            <a:ext cx="436862" cy="442005"/>
          </a:xfrm>
          <a:prstGeom prst="rect">
            <a:avLst/>
          </a:prstGeom>
        </p:spPr>
      </p:pic>
    </p:spTree>
    <p:extLst>
      <p:ext uri="{BB962C8B-B14F-4D97-AF65-F5344CB8AC3E}">
        <p14:creationId xmlns:p14="http://schemas.microsoft.com/office/powerpoint/2010/main" val="73192577"/>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heel(1)">
                                      <p:cBhvr>
                                        <p:cTn id="18" dur="2000"/>
                                        <p:tgtEl>
                                          <p:spTgt spid="2"/>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heel(1)">
                                      <p:cBhvr>
                                        <p:cTn id="21" dur="2000"/>
                                        <p:tgtEl>
                                          <p:spTgt spid="4"/>
                                        </p:tgtEl>
                                      </p:cBhvr>
                                    </p:animEffect>
                                  </p:childTnLst>
                                </p:cTn>
                              </p:par>
                              <p:par>
                                <p:cTn id="22" presetID="21" presetClass="entr" presetSubtype="1"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2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菱形 8">
            <a:extLst>
              <a:ext uri="{FF2B5EF4-FFF2-40B4-BE49-F238E27FC236}">
                <a16:creationId xmlns="" xmlns:a16="http://schemas.microsoft.com/office/drawing/2014/main" id="{D37EB021-BDF7-4EF6-B7DA-5F188EE83C66}"/>
              </a:ext>
            </a:extLst>
          </p:cNvPr>
          <p:cNvSpPr/>
          <p:nvPr/>
        </p:nvSpPr>
        <p:spPr>
          <a:xfrm>
            <a:off x="1481032" y="2239082"/>
            <a:ext cx="3147353" cy="3292864"/>
          </a:xfrm>
          <a:prstGeom prst="diamond">
            <a:avLst/>
          </a:prstGeom>
          <a:solidFill>
            <a:srgbClr val="FEF7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 xmlns:a16="http://schemas.microsoft.com/office/drawing/2014/main" id="{3E61AF6C-405F-4AB4-B734-43BE2D846F4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010" t="3426" r="24313" b="38025"/>
          <a:stretch/>
        </p:blipFill>
        <p:spPr>
          <a:xfrm rot="19695365">
            <a:off x="3451021" y="2681782"/>
            <a:ext cx="1620320" cy="1494434"/>
          </a:xfrm>
          <a:prstGeom prst="rect">
            <a:avLst/>
          </a:prstGeom>
        </p:spPr>
      </p:pic>
      <p:sp>
        <p:nvSpPr>
          <p:cNvPr id="3" name="图文框 2">
            <a:extLst>
              <a:ext uri="{FF2B5EF4-FFF2-40B4-BE49-F238E27FC236}">
                <a16:creationId xmlns="" xmlns:a16="http://schemas.microsoft.com/office/drawing/2014/main" id="{87377B5C-5FFB-49F0-A7E7-8E153A7654C2}"/>
              </a:ext>
            </a:extLst>
          </p:cNvPr>
          <p:cNvSpPr/>
          <p:nvPr/>
        </p:nvSpPr>
        <p:spPr>
          <a:xfrm rot="5400000" flipV="1">
            <a:off x="7034108" y="2172614"/>
            <a:ext cx="1873399" cy="3675255"/>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sp>
        <p:nvSpPr>
          <p:cNvPr id="2" name="矩形 1">
            <a:extLst>
              <a:ext uri="{FF2B5EF4-FFF2-40B4-BE49-F238E27FC236}">
                <a16:creationId xmlns="" xmlns:a16="http://schemas.microsoft.com/office/drawing/2014/main" id="{4627B7E8-0CD0-415E-AD25-CEF575163A3A}"/>
              </a:ext>
            </a:extLst>
          </p:cNvPr>
          <p:cNvSpPr/>
          <p:nvPr/>
        </p:nvSpPr>
        <p:spPr>
          <a:xfrm>
            <a:off x="5772615" y="2294010"/>
            <a:ext cx="3675255" cy="2269980"/>
          </a:xfrm>
          <a:prstGeom prst="rect">
            <a:avLst/>
          </a:prstGeom>
          <a:solidFill>
            <a:srgbClr val="FBFBFB"/>
          </a:solidFill>
        </p:spPr>
        <p:txBody>
          <a:bodyPr wrap="square">
            <a:spAutoFit/>
          </a:bodyPr>
          <a:lstStyle/>
          <a:p>
            <a:pPr algn="just">
              <a:lnSpc>
                <a:spcPct val="150000"/>
              </a:lnSpc>
              <a:spcBef>
                <a:spcPct val="30000"/>
              </a:spcBef>
            </a:pPr>
            <a:r>
              <a:rPr lang="zh-CN" altLang="en-US" sz="1600" b="1" spc="300" dirty="0">
                <a:solidFill>
                  <a:srgbClr val="F39900"/>
                </a:solidFill>
                <a:latin typeface="思源黑体 CN Regular" panose="020B0500000000000000" pitchFamily="34" charset="-122"/>
                <a:ea typeface="思源黑体 CN Regular" panose="020B0500000000000000" pitchFamily="34" charset="-122"/>
                <a:sym typeface="Arial" panose="020B0604020202020204" pitchFamily="34" charset="0"/>
              </a:rPr>
              <a:t>（</a:t>
            </a:r>
            <a:r>
              <a:rPr lang="en-US" altLang="zh-CN" sz="1600" b="1" spc="300" dirty="0">
                <a:solidFill>
                  <a:srgbClr val="F39900"/>
                </a:solidFill>
                <a:latin typeface="思源黑体 CN Regular" panose="020B0500000000000000" pitchFamily="34" charset="-122"/>
                <a:ea typeface="思源黑体 CN Regular" panose="020B0500000000000000" pitchFamily="34" charset="-122"/>
                <a:sym typeface="Arial" panose="020B0604020202020204" pitchFamily="34" charset="0"/>
              </a:rPr>
              <a:t>4</a:t>
            </a:r>
            <a:r>
              <a:rPr lang="zh-CN" altLang="en-US" sz="1600" b="1" spc="300" dirty="0">
                <a:solidFill>
                  <a:srgbClr val="F39900"/>
                </a:solidFill>
                <a:latin typeface="思源黑体 CN Regular" panose="020B0500000000000000" pitchFamily="34" charset="-122"/>
                <a:ea typeface="思源黑体 CN Regular" panose="020B0500000000000000" pitchFamily="34" charset="-122"/>
                <a:sym typeface="Arial" panose="020B0604020202020204" pitchFamily="34" charset="0"/>
              </a:rPr>
              <a:t>）团队要和谐。</a:t>
            </a:r>
            <a:r>
              <a:rPr lang="zh-CN" altLang="en-US" sz="1600" b="1" spc="300" dirty="0">
                <a:solidFill>
                  <a:srgbClr val="F39900"/>
                </a:solidFill>
                <a:latin typeface="思源黑体 CN Regular" panose="020B0500000000000000" pitchFamily="34" charset="-122"/>
                <a:ea typeface="思源黑体 CN Regular" panose="020B0500000000000000" pitchFamily="34" charset="-122"/>
              </a:rPr>
              <a:t> </a:t>
            </a:r>
            <a:r>
              <a:rPr lang="zh-CN" altLang="en-US" sz="1600" spc="300" dirty="0">
                <a:solidFill>
                  <a:srgbClr val="464646"/>
                </a:solidFill>
                <a:latin typeface="思源黑体 CN Regular" panose="020B0500000000000000" pitchFamily="34" charset="-122"/>
                <a:ea typeface="思源黑体 CN Regular" panose="020B0500000000000000" pitchFamily="34" charset="-122"/>
              </a:rPr>
              <a:t>团队相处要平和，分工要谐调。只有团队和谐了才能团结起来，才能谈共同进步。和谐的氛围让大家互相帮助，共同进步，和谐氛围是团队建设的关键。</a:t>
            </a:r>
          </a:p>
        </p:txBody>
      </p:sp>
      <p:grpSp>
        <p:nvGrpSpPr>
          <p:cNvPr id="8" name="组合 7">
            <a:extLst>
              <a:ext uri="{FF2B5EF4-FFF2-40B4-BE49-F238E27FC236}">
                <a16:creationId xmlns="" xmlns:a16="http://schemas.microsoft.com/office/drawing/2014/main" id="{A7449881-073D-49BB-9B08-D32B011B2CF8}"/>
              </a:ext>
            </a:extLst>
          </p:cNvPr>
          <p:cNvGrpSpPr/>
          <p:nvPr/>
        </p:nvGrpSpPr>
        <p:grpSpPr>
          <a:xfrm rot="16200000" flipH="1">
            <a:off x="5064832" y="3179398"/>
            <a:ext cx="553998" cy="499201"/>
            <a:chOff x="5819002" y="2509028"/>
            <a:chExt cx="553998" cy="499201"/>
          </a:xfrm>
        </p:grpSpPr>
        <p:sp>
          <p:nvSpPr>
            <p:cNvPr id="6" name="箭头: V 形 5">
              <a:extLst>
                <a:ext uri="{FF2B5EF4-FFF2-40B4-BE49-F238E27FC236}">
                  <a16:creationId xmlns="" xmlns:a16="http://schemas.microsoft.com/office/drawing/2014/main" id="{69D04C2C-B060-4816-B0E6-2BCB335D819B}"/>
                </a:ext>
              </a:extLst>
            </p:cNvPr>
            <p:cNvSpPr/>
            <p:nvPr/>
          </p:nvSpPr>
          <p:spPr>
            <a:xfrm rot="5400000" flipH="1">
              <a:off x="5929600" y="2564830"/>
              <a:ext cx="332801" cy="553998"/>
            </a:xfrm>
            <a:prstGeom prst="chevron">
              <a:avLst>
                <a:gd name="adj" fmla="val 78571"/>
              </a:avLst>
            </a:prstGeom>
            <a:solidFill>
              <a:srgbClr val="F3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 xmlns:a16="http://schemas.microsoft.com/office/drawing/2014/main" id="{9F8FDD59-F788-4C7F-8C69-8FFC315B4165}"/>
                </a:ext>
              </a:extLst>
            </p:cNvPr>
            <p:cNvSpPr/>
            <p:nvPr/>
          </p:nvSpPr>
          <p:spPr>
            <a:xfrm rot="5400000" flipH="1">
              <a:off x="5929600" y="2398430"/>
              <a:ext cx="332801" cy="553998"/>
            </a:xfrm>
            <a:prstGeom prst="chevron">
              <a:avLst>
                <a:gd name="adj" fmla="val 78571"/>
              </a:avLst>
            </a:prstGeom>
            <a:solidFill>
              <a:srgbClr val="F3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10" name="图片 9">
            <a:extLst>
              <a:ext uri="{FF2B5EF4-FFF2-40B4-BE49-F238E27FC236}">
                <a16:creationId xmlns="" xmlns:a16="http://schemas.microsoft.com/office/drawing/2014/main" id="{BA34B6AD-9DB2-451B-92A3-6D88B23F2F7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847" t="74527" r="68377" b="2016"/>
          <a:stretch/>
        </p:blipFill>
        <p:spPr>
          <a:xfrm>
            <a:off x="516781" y="3190084"/>
            <a:ext cx="1870924" cy="1390859"/>
          </a:xfrm>
          <a:prstGeom prst="rect">
            <a:avLst/>
          </a:prstGeom>
        </p:spPr>
      </p:pic>
    </p:spTree>
    <p:extLst>
      <p:ext uri="{BB962C8B-B14F-4D97-AF65-F5344CB8AC3E}">
        <p14:creationId xmlns:p14="http://schemas.microsoft.com/office/powerpoint/2010/main" val="1221293839"/>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 calcmode="lin" valueType="num">
                                      <p:cBhvr>
                                        <p:cTn id="20" dur="1000" fill="hold"/>
                                        <p:tgtEl>
                                          <p:spTgt spid="3"/>
                                        </p:tgtEl>
                                        <p:attrNameLst>
                                          <p:attrName>style.rotation</p:attrName>
                                        </p:attrNameLst>
                                      </p:cBhvr>
                                      <p:tavLst>
                                        <p:tav tm="0">
                                          <p:val>
                                            <p:fltVal val="90"/>
                                          </p:val>
                                        </p:tav>
                                        <p:tav tm="100000">
                                          <p:val>
                                            <p:fltVal val="0"/>
                                          </p:val>
                                        </p:tav>
                                      </p:tavLst>
                                    </p:anim>
                                    <p:animEffect transition="in" filter="fade">
                                      <p:cBhvr>
                                        <p:cTn id="21" dur="1000"/>
                                        <p:tgtEl>
                                          <p:spTgt spid="3"/>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1000" fill="hold"/>
                                        <p:tgtEl>
                                          <p:spTgt spid="2"/>
                                        </p:tgtEl>
                                        <p:attrNameLst>
                                          <p:attrName>ppt_w</p:attrName>
                                        </p:attrNameLst>
                                      </p:cBhvr>
                                      <p:tavLst>
                                        <p:tav tm="0">
                                          <p:val>
                                            <p:fltVal val="0"/>
                                          </p:val>
                                        </p:tav>
                                        <p:tav tm="100000">
                                          <p:val>
                                            <p:strVal val="#ppt_w"/>
                                          </p:val>
                                        </p:tav>
                                      </p:tavLst>
                                    </p:anim>
                                    <p:anim calcmode="lin" valueType="num">
                                      <p:cBhvr>
                                        <p:cTn id="25" dur="1000" fill="hold"/>
                                        <p:tgtEl>
                                          <p:spTgt spid="2"/>
                                        </p:tgtEl>
                                        <p:attrNameLst>
                                          <p:attrName>ppt_h</p:attrName>
                                        </p:attrNameLst>
                                      </p:cBhvr>
                                      <p:tavLst>
                                        <p:tav tm="0">
                                          <p:val>
                                            <p:fltVal val="0"/>
                                          </p:val>
                                        </p:tav>
                                        <p:tav tm="100000">
                                          <p:val>
                                            <p:strVal val="#ppt_h"/>
                                          </p:val>
                                        </p:tav>
                                      </p:tavLst>
                                    </p:anim>
                                    <p:anim calcmode="lin" valueType="num">
                                      <p:cBhvr>
                                        <p:cTn id="26" dur="1000" fill="hold"/>
                                        <p:tgtEl>
                                          <p:spTgt spid="2"/>
                                        </p:tgtEl>
                                        <p:attrNameLst>
                                          <p:attrName>style.rotation</p:attrName>
                                        </p:attrNameLst>
                                      </p:cBhvr>
                                      <p:tavLst>
                                        <p:tav tm="0">
                                          <p:val>
                                            <p:fltVal val="90"/>
                                          </p:val>
                                        </p:tav>
                                        <p:tav tm="100000">
                                          <p:val>
                                            <p:fltVal val="0"/>
                                          </p:val>
                                        </p:tav>
                                      </p:tavLst>
                                    </p:anim>
                                    <p:animEffect transition="in" filter="fade">
                                      <p:cBhvr>
                                        <p:cTn id="27" dur="1000"/>
                                        <p:tgtEl>
                                          <p:spTgt spid="2"/>
                                        </p:tgtEl>
                                      </p:cBhvr>
                                    </p:animEffect>
                                  </p:childTnLst>
                                </p:cTn>
                              </p:par>
                              <p:par>
                                <p:cTn id="28" presetID="31"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fltVal val="0"/>
                                          </p:val>
                                        </p:tav>
                                        <p:tav tm="100000">
                                          <p:val>
                                            <p:strVal val="#ppt_w"/>
                                          </p:val>
                                        </p:tav>
                                      </p:tavLst>
                                    </p:anim>
                                    <p:anim calcmode="lin" valueType="num">
                                      <p:cBhvr>
                                        <p:cTn id="31" dur="1000" fill="hold"/>
                                        <p:tgtEl>
                                          <p:spTgt spid="8"/>
                                        </p:tgtEl>
                                        <p:attrNameLst>
                                          <p:attrName>ppt_h</p:attrName>
                                        </p:attrNameLst>
                                      </p:cBhvr>
                                      <p:tavLst>
                                        <p:tav tm="0">
                                          <p:val>
                                            <p:fltVal val="0"/>
                                          </p:val>
                                        </p:tav>
                                        <p:tav tm="100000">
                                          <p:val>
                                            <p:strVal val="#ppt_h"/>
                                          </p:val>
                                        </p:tav>
                                      </p:tavLst>
                                    </p:anim>
                                    <p:anim calcmode="lin" valueType="num">
                                      <p:cBhvr>
                                        <p:cTn id="32" dur="1000" fill="hold"/>
                                        <p:tgtEl>
                                          <p:spTgt spid="8"/>
                                        </p:tgtEl>
                                        <p:attrNameLst>
                                          <p:attrName>style.rotation</p:attrName>
                                        </p:attrNameLst>
                                      </p:cBhvr>
                                      <p:tavLst>
                                        <p:tav tm="0">
                                          <p:val>
                                            <p:fltVal val="90"/>
                                          </p:val>
                                        </p:tav>
                                        <p:tav tm="100000">
                                          <p:val>
                                            <p:fltVal val="0"/>
                                          </p:val>
                                        </p:tav>
                                      </p:tavLst>
                                    </p:anim>
                                    <p:animEffect transition="in" filter="fade">
                                      <p:cBhvr>
                                        <p:cTn id="3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图文框 3">
            <a:extLst>
              <a:ext uri="{FF2B5EF4-FFF2-40B4-BE49-F238E27FC236}">
                <a16:creationId xmlns="" xmlns:a16="http://schemas.microsoft.com/office/drawing/2014/main" id="{533FF418-B74C-4B03-B89D-FC39B38BCF37}"/>
              </a:ext>
            </a:extLst>
          </p:cNvPr>
          <p:cNvSpPr/>
          <p:nvPr/>
        </p:nvSpPr>
        <p:spPr>
          <a:xfrm rot="5400000" flipV="1">
            <a:off x="5099957" y="606614"/>
            <a:ext cx="1992085" cy="5644774"/>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sp>
        <p:nvSpPr>
          <p:cNvPr id="2" name="菱形 1">
            <a:extLst>
              <a:ext uri="{FF2B5EF4-FFF2-40B4-BE49-F238E27FC236}">
                <a16:creationId xmlns="" xmlns:a16="http://schemas.microsoft.com/office/drawing/2014/main" id="{DD15B0DC-73CC-4617-819C-1ACFB116ED0B}"/>
              </a:ext>
            </a:extLst>
          </p:cNvPr>
          <p:cNvSpPr/>
          <p:nvPr/>
        </p:nvSpPr>
        <p:spPr>
          <a:xfrm>
            <a:off x="3868504" y="1098521"/>
            <a:ext cx="4454992" cy="4660958"/>
          </a:xfrm>
          <a:prstGeom prst="diamond">
            <a:avLst/>
          </a:prstGeom>
          <a:solidFill>
            <a:srgbClr val="FEF7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 xmlns:a16="http://schemas.microsoft.com/office/drawing/2014/main" id="{71D30E6E-C3CD-4389-9872-60E9855B360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170" t="70793" r="49076" b="686"/>
          <a:stretch/>
        </p:blipFill>
        <p:spPr>
          <a:xfrm rot="411943">
            <a:off x="4145794" y="1445694"/>
            <a:ext cx="3947239" cy="4092527"/>
          </a:xfrm>
          <a:prstGeom prst="rect">
            <a:avLst/>
          </a:prstGeom>
        </p:spPr>
      </p:pic>
      <p:sp>
        <p:nvSpPr>
          <p:cNvPr id="5" name="文本框 4">
            <a:extLst>
              <a:ext uri="{FF2B5EF4-FFF2-40B4-BE49-F238E27FC236}">
                <a16:creationId xmlns="" xmlns:a16="http://schemas.microsoft.com/office/drawing/2014/main" id="{E8384B60-68D1-43BD-9F8A-D5B540D9FB9F}"/>
              </a:ext>
            </a:extLst>
          </p:cNvPr>
          <p:cNvSpPr txBox="1"/>
          <p:nvPr/>
        </p:nvSpPr>
        <p:spPr>
          <a:xfrm>
            <a:off x="447846" y="436801"/>
            <a:ext cx="1484926" cy="1323439"/>
          </a:xfrm>
          <a:prstGeom prst="rect">
            <a:avLst/>
          </a:prstGeom>
          <a:noFill/>
        </p:spPr>
        <p:txBody>
          <a:bodyPr wrap="square" rtlCol="0">
            <a:spAutoFit/>
          </a:bodyPr>
          <a:lstStyle/>
          <a:p>
            <a:r>
              <a:rPr lang="en-US" altLang="zh-CN" sz="8000" dirty="0">
                <a:solidFill>
                  <a:schemeClr val="tx1">
                    <a:lumMod val="65000"/>
                    <a:lumOff val="35000"/>
                  </a:schemeClr>
                </a:solidFill>
                <a:latin typeface="思源黑体 CN Bold" panose="020B0800000000000000" pitchFamily="34" charset="-122"/>
                <a:ea typeface="思源黑体 CN Bold" panose="020B0800000000000000" pitchFamily="34" charset="-122"/>
              </a:rPr>
              <a:t>03</a:t>
            </a:r>
            <a:endParaRPr lang="zh-CN" altLang="en-US" sz="8000" dirty="0">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pic>
        <p:nvPicPr>
          <p:cNvPr id="6" name="图片 5">
            <a:extLst>
              <a:ext uri="{FF2B5EF4-FFF2-40B4-BE49-F238E27FC236}">
                <a16:creationId xmlns="" xmlns:a16="http://schemas.microsoft.com/office/drawing/2014/main" id="{7CEADBF0-DE36-4737-A92C-933E77EED297}"/>
              </a:ext>
            </a:extLst>
          </p:cNvPr>
          <p:cNvPicPr>
            <a:picLocks noChangeAspect="1"/>
          </p:cNvPicPr>
          <p:nvPr/>
        </p:nvPicPr>
        <p:blipFill rotWithShape="1">
          <a:blip r:embed="rId4">
            <a:extLst>
              <a:ext uri="{28A0092B-C50C-407E-A947-70E740481C1C}">
                <a14:useLocalDpi xmlns:a14="http://schemas.microsoft.com/office/drawing/2010/main" val="0"/>
              </a:ext>
            </a:extLst>
          </a:blip>
          <a:srcRect l="2024" t="2394" r="84626" b="68206"/>
          <a:stretch/>
        </p:blipFill>
        <p:spPr>
          <a:xfrm>
            <a:off x="-569490" y="1303217"/>
            <a:ext cx="1987847" cy="2188740"/>
          </a:xfrm>
          <a:prstGeom prst="rect">
            <a:avLst/>
          </a:prstGeom>
        </p:spPr>
      </p:pic>
      <p:sp>
        <p:nvSpPr>
          <p:cNvPr id="7" name="文本框 6">
            <a:extLst>
              <a:ext uri="{FF2B5EF4-FFF2-40B4-BE49-F238E27FC236}">
                <a16:creationId xmlns="" xmlns:a16="http://schemas.microsoft.com/office/drawing/2014/main" id="{41E2DBB2-160D-4F20-989C-5489F21FB5FF}"/>
              </a:ext>
            </a:extLst>
          </p:cNvPr>
          <p:cNvSpPr txBox="1"/>
          <p:nvPr/>
        </p:nvSpPr>
        <p:spPr>
          <a:xfrm>
            <a:off x="2545357" y="3044279"/>
            <a:ext cx="7148111" cy="769441"/>
          </a:xfrm>
          <a:prstGeom prst="rect">
            <a:avLst/>
          </a:prstGeom>
          <a:solidFill>
            <a:srgbClr val="FBFBFB"/>
          </a:solidFill>
        </p:spPr>
        <p:txBody>
          <a:bodyPr wrap="none">
            <a:spAutoFit/>
          </a:bodyPr>
          <a:lstStyle>
            <a:defPPr>
              <a:defRPr lang="en-US"/>
            </a:defPPr>
            <a:lvl1pPr>
              <a:defRPr sz="2400">
                <a:solidFill>
                  <a:srgbClr val="1C235A"/>
                </a:solidFill>
                <a:latin typeface="思源黑体 CN Bold" panose="020B0800000000000000" pitchFamily="34" charset="-122"/>
                <a:ea typeface="思源黑体 CN Bold" panose="020B0800000000000000" pitchFamily="34" charset="-122"/>
              </a:defRPr>
            </a:lvl1pPr>
          </a:lstStyle>
          <a:p>
            <a:r>
              <a:rPr lang="zh-CN" altLang="en-US" sz="4400" b="1" dirty="0">
                <a:solidFill>
                  <a:srgbClr val="595959"/>
                </a:solidFill>
                <a:latin typeface="思源黑体 CN Regular" panose="020B0500000000000000" pitchFamily="34" charset="-122"/>
                <a:ea typeface="思源黑体 CN Regular" panose="020B0500000000000000" pitchFamily="34" charset="-122"/>
              </a:rPr>
              <a:t>如何把控好团队管理的执行</a:t>
            </a:r>
          </a:p>
        </p:txBody>
      </p:sp>
      <p:pic>
        <p:nvPicPr>
          <p:cNvPr id="9" name="图片 8">
            <a:extLst>
              <a:ext uri="{FF2B5EF4-FFF2-40B4-BE49-F238E27FC236}">
                <a16:creationId xmlns="" xmlns:a16="http://schemas.microsoft.com/office/drawing/2014/main" id="{13DAB298-F732-4CE8-8CDF-16A38E22AD6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847" t="74527" r="68377" b="2016"/>
          <a:stretch/>
        </p:blipFill>
        <p:spPr>
          <a:xfrm>
            <a:off x="9942333" y="4988009"/>
            <a:ext cx="2075496" cy="1542939"/>
          </a:xfrm>
          <a:prstGeom prst="rect">
            <a:avLst/>
          </a:prstGeom>
        </p:spPr>
      </p:pic>
    </p:spTree>
    <p:extLst>
      <p:ext uri="{BB962C8B-B14F-4D97-AF65-F5344CB8AC3E}">
        <p14:creationId xmlns:p14="http://schemas.microsoft.com/office/powerpoint/2010/main" val="2099810362"/>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5"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E3A014F6-69C0-4DCB-AFB7-1B47CD02906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170" t="70793" r="49076" b="686"/>
          <a:stretch/>
        </p:blipFill>
        <p:spPr>
          <a:xfrm rot="5811943">
            <a:off x="9401444" y="948761"/>
            <a:ext cx="3061372" cy="3174054"/>
          </a:xfrm>
          <a:prstGeom prst="rect">
            <a:avLst/>
          </a:prstGeom>
        </p:spPr>
      </p:pic>
      <p:sp>
        <p:nvSpPr>
          <p:cNvPr id="2" name="矩形 1">
            <a:extLst>
              <a:ext uri="{FF2B5EF4-FFF2-40B4-BE49-F238E27FC236}">
                <a16:creationId xmlns="" xmlns:a16="http://schemas.microsoft.com/office/drawing/2014/main" id="{C795DCBF-9FF3-4CF5-A624-00BB0F0B49E6}"/>
              </a:ext>
            </a:extLst>
          </p:cNvPr>
          <p:cNvSpPr/>
          <p:nvPr/>
        </p:nvSpPr>
        <p:spPr>
          <a:xfrm>
            <a:off x="5269860" y="3101443"/>
            <a:ext cx="5539606" cy="1900649"/>
          </a:xfrm>
          <a:prstGeom prst="rect">
            <a:avLst/>
          </a:prstGeom>
        </p:spPr>
        <p:txBody>
          <a:bodyPr wrap="square">
            <a:spAutoFit/>
          </a:bodyPr>
          <a:lstStyle/>
          <a:p>
            <a:pPr algn="just">
              <a:lnSpc>
                <a:spcPct val="150000"/>
              </a:lnSpc>
              <a:spcBef>
                <a:spcPct val="30000"/>
              </a:spcBef>
            </a:pPr>
            <a:r>
              <a:rPr lang="zh-CN" altLang="en-US" sz="1600" b="1" spc="300" dirty="0">
                <a:solidFill>
                  <a:srgbClr val="F39900"/>
                </a:solidFill>
                <a:latin typeface="思源黑体 CN Regular" panose="020B0500000000000000" pitchFamily="34" charset="-122"/>
                <a:ea typeface="思源黑体 CN Regular" panose="020B0500000000000000" pitchFamily="34" charset="-122"/>
              </a:rPr>
              <a:t>（</a:t>
            </a:r>
            <a:r>
              <a:rPr lang="en-US" altLang="zh-CN" sz="1600" b="1" spc="300" dirty="0">
                <a:solidFill>
                  <a:srgbClr val="F39900"/>
                </a:solidFill>
                <a:latin typeface="思源黑体 CN Regular" panose="020B0500000000000000" pitchFamily="34" charset="-122"/>
                <a:ea typeface="思源黑体 CN Regular" panose="020B0500000000000000" pitchFamily="34" charset="-122"/>
              </a:rPr>
              <a:t>1</a:t>
            </a:r>
            <a:r>
              <a:rPr lang="zh-CN" altLang="en-US" sz="1600" b="1" spc="300" dirty="0">
                <a:solidFill>
                  <a:srgbClr val="F39900"/>
                </a:solidFill>
                <a:latin typeface="思源黑体 CN Regular" panose="020B0500000000000000" pitchFamily="34" charset="-122"/>
                <a:ea typeface="思源黑体 CN Regular" panose="020B0500000000000000" pitchFamily="34" charset="-122"/>
              </a:rPr>
              <a:t>）了解团队发展各阶段的特点，统筹大局。</a:t>
            </a:r>
            <a:r>
              <a:rPr lang="zh-CN" altLang="en-US" sz="1600" spc="300" dirty="0">
                <a:solidFill>
                  <a:srgbClr val="464646"/>
                </a:solidFill>
                <a:latin typeface="思源黑体 CN Regular" panose="020B0500000000000000" pitchFamily="34" charset="-122"/>
                <a:ea typeface="思源黑体 CN Regular" panose="020B0500000000000000" pitchFamily="34" charset="-122"/>
              </a:rPr>
              <a:t>适当鼓励、保持效率、加强沟通。执行或者修订执行方案  修正工作模式  建立团队忠诚。调整工作内容及角色，开放沟通渠道，共享信息，领导建立威信，沟通会议。</a:t>
            </a:r>
          </a:p>
        </p:txBody>
      </p:sp>
      <p:sp>
        <p:nvSpPr>
          <p:cNvPr id="3" name="文本框 2">
            <a:extLst>
              <a:ext uri="{FF2B5EF4-FFF2-40B4-BE49-F238E27FC236}">
                <a16:creationId xmlns="" xmlns:a16="http://schemas.microsoft.com/office/drawing/2014/main" id="{10DA00EA-5B02-4835-8886-F93D52B06D31}"/>
              </a:ext>
            </a:extLst>
          </p:cNvPr>
          <p:cNvSpPr txBox="1"/>
          <p:nvPr/>
        </p:nvSpPr>
        <p:spPr>
          <a:xfrm>
            <a:off x="8547308" y="2344568"/>
            <a:ext cx="2262158" cy="461665"/>
          </a:xfrm>
          <a:prstGeom prst="rect">
            <a:avLst/>
          </a:prstGeom>
          <a:solidFill>
            <a:srgbClr val="FBFBFB"/>
          </a:solidFill>
        </p:spPr>
        <p:txBody>
          <a:bodyPr wrap="none">
            <a:spAutoFit/>
          </a:bodyPr>
          <a:lstStyle>
            <a:defPPr>
              <a:defRPr lang="en-US"/>
            </a:defPPr>
            <a:lvl1pPr>
              <a:defRPr sz="2400">
                <a:solidFill>
                  <a:srgbClr val="1C235A"/>
                </a:solidFill>
                <a:latin typeface="思源黑体 CN Bold" panose="020B0800000000000000" pitchFamily="34" charset="-122"/>
                <a:ea typeface="思源黑体 CN Bold" panose="020B0800000000000000" pitchFamily="34" charset="-122"/>
              </a:defRPr>
            </a:lvl1pPr>
          </a:lstStyle>
          <a:p>
            <a:r>
              <a:rPr lang="zh-CN" altLang="en-US" spc="300" dirty="0">
                <a:solidFill>
                  <a:srgbClr val="F39900"/>
                </a:solidFill>
              </a:rPr>
              <a:t>把控团队执行</a:t>
            </a:r>
          </a:p>
        </p:txBody>
      </p:sp>
      <p:pic>
        <p:nvPicPr>
          <p:cNvPr id="4" name="图片 3">
            <a:extLst>
              <a:ext uri="{FF2B5EF4-FFF2-40B4-BE49-F238E27FC236}">
                <a16:creationId xmlns="" xmlns:a16="http://schemas.microsoft.com/office/drawing/2014/main" id="{9F11DBE5-16A0-451C-9D30-C86DDE078B2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1449" t="38321" r="29221" b="6217"/>
          <a:stretch/>
        </p:blipFill>
        <p:spPr>
          <a:xfrm>
            <a:off x="1788501" y="3081086"/>
            <a:ext cx="2349850" cy="2973400"/>
          </a:xfrm>
          <a:custGeom>
            <a:avLst/>
            <a:gdLst>
              <a:gd name="connsiteX0" fmla="*/ 0 w 1509708"/>
              <a:gd name="connsiteY0" fmla="*/ 0 h 5133331"/>
              <a:gd name="connsiteX1" fmla="*/ 1509708 w 1509708"/>
              <a:gd name="connsiteY1" fmla="*/ 0 h 5133331"/>
              <a:gd name="connsiteX2" fmla="*/ 1509708 w 1509708"/>
              <a:gd name="connsiteY2" fmla="*/ 5133331 h 5133331"/>
              <a:gd name="connsiteX3" fmla="*/ 0 w 1509708"/>
              <a:gd name="connsiteY3" fmla="*/ 5133331 h 5133331"/>
            </a:gdLst>
            <a:ahLst/>
            <a:cxnLst>
              <a:cxn ang="0">
                <a:pos x="connsiteX0" y="connsiteY0"/>
              </a:cxn>
              <a:cxn ang="0">
                <a:pos x="connsiteX1" y="connsiteY1"/>
              </a:cxn>
              <a:cxn ang="0">
                <a:pos x="connsiteX2" y="connsiteY2"/>
              </a:cxn>
              <a:cxn ang="0">
                <a:pos x="connsiteX3" y="connsiteY3"/>
              </a:cxn>
            </a:cxnLst>
            <a:rect l="l" t="t" r="r" b="b"/>
            <a:pathLst>
              <a:path w="1509708" h="5133331">
                <a:moveTo>
                  <a:pt x="0" y="0"/>
                </a:moveTo>
                <a:lnTo>
                  <a:pt x="1509708" y="0"/>
                </a:lnTo>
                <a:lnTo>
                  <a:pt x="1509708" y="5133331"/>
                </a:lnTo>
                <a:lnTo>
                  <a:pt x="0" y="5133331"/>
                </a:lnTo>
                <a:close/>
              </a:path>
            </a:pathLst>
          </a:custGeom>
          <a:solidFill>
            <a:srgbClr val="F6F6F6"/>
          </a:solidFill>
          <a:ln w="76200">
            <a:noFill/>
          </a:ln>
          <a:effectLst>
            <a:outerShdw blurRad="444500" sx="101000" sy="101000" algn="ctr" rotWithShape="0">
              <a:schemeClr val="bg1">
                <a:lumMod val="75000"/>
                <a:alpha val="97000"/>
              </a:schemeClr>
            </a:outerShdw>
          </a:effectLst>
        </p:spPr>
      </p:pic>
      <p:pic>
        <p:nvPicPr>
          <p:cNvPr id="5" name="图片 4">
            <a:extLst>
              <a:ext uri="{FF2B5EF4-FFF2-40B4-BE49-F238E27FC236}">
                <a16:creationId xmlns="" xmlns:a16="http://schemas.microsoft.com/office/drawing/2014/main" id="{1D902C77-29E5-446E-A1C2-FA398BB87BC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1449" t="8369" r="29221" b="76863"/>
          <a:stretch/>
        </p:blipFill>
        <p:spPr>
          <a:xfrm>
            <a:off x="1788501" y="1198757"/>
            <a:ext cx="2349850" cy="791736"/>
          </a:xfrm>
          <a:custGeom>
            <a:avLst/>
            <a:gdLst>
              <a:gd name="connsiteX0" fmla="*/ 0 w 1509708"/>
              <a:gd name="connsiteY0" fmla="*/ 0 h 5133331"/>
              <a:gd name="connsiteX1" fmla="*/ 1509708 w 1509708"/>
              <a:gd name="connsiteY1" fmla="*/ 0 h 5133331"/>
              <a:gd name="connsiteX2" fmla="*/ 1509708 w 1509708"/>
              <a:gd name="connsiteY2" fmla="*/ 5133331 h 5133331"/>
              <a:gd name="connsiteX3" fmla="*/ 0 w 1509708"/>
              <a:gd name="connsiteY3" fmla="*/ 5133331 h 5133331"/>
            </a:gdLst>
            <a:ahLst/>
            <a:cxnLst>
              <a:cxn ang="0">
                <a:pos x="connsiteX0" y="connsiteY0"/>
              </a:cxn>
              <a:cxn ang="0">
                <a:pos x="connsiteX1" y="connsiteY1"/>
              </a:cxn>
              <a:cxn ang="0">
                <a:pos x="connsiteX2" y="connsiteY2"/>
              </a:cxn>
              <a:cxn ang="0">
                <a:pos x="connsiteX3" y="connsiteY3"/>
              </a:cxn>
            </a:cxnLst>
            <a:rect l="l" t="t" r="r" b="b"/>
            <a:pathLst>
              <a:path w="1509708" h="5133331">
                <a:moveTo>
                  <a:pt x="0" y="0"/>
                </a:moveTo>
                <a:lnTo>
                  <a:pt x="1509708" y="0"/>
                </a:lnTo>
                <a:lnTo>
                  <a:pt x="1509708" y="5133331"/>
                </a:lnTo>
                <a:lnTo>
                  <a:pt x="0" y="5133331"/>
                </a:lnTo>
                <a:close/>
              </a:path>
            </a:pathLst>
          </a:custGeom>
          <a:solidFill>
            <a:srgbClr val="F6F6F6"/>
          </a:solidFill>
          <a:ln w="76200">
            <a:noFill/>
          </a:ln>
          <a:effectLst>
            <a:outerShdw blurRad="444500" sx="101000" sy="101000" algn="ctr" rotWithShape="0">
              <a:schemeClr val="bg1">
                <a:lumMod val="75000"/>
                <a:alpha val="97000"/>
              </a:schemeClr>
            </a:outerShdw>
          </a:effectLst>
        </p:spPr>
      </p:pic>
      <p:sp>
        <p:nvSpPr>
          <p:cNvPr id="7" name="文本框 6">
            <a:extLst>
              <a:ext uri="{FF2B5EF4-FFF2-40B4-BE49-F238E27FC236}">
                <a16:creationId xmlns="" xmlns:a16="http://schemas.microsoft.com/office/drawing/2014/main" id="{ECE423E7-FEA9-4272-AAA0-2BAB52B32072}"/>
              </a:ext>
            </a:extLst>
          </p:cNvPr>
          <p:cNvSpPr txBox="1"/>
          <p:nvPr/>
        </p:nvSpPr>
        <p:spPr>
          <a:xfrm>
            <a:off x="1892908" y="2304957"/>
            <a:ext cx="2141035" cy="461665"/>
          </a:xfrm>
          <a:prstGeom prst="rect">
            <a:avLst/>
          </a:prstGeom>
          <a:noFill/>
        </p:spPr>
        <p:txBody>
          <a:bodyPr wrap="square" rtlCol="0">
            <a:spAutoFit/>
          </a:bodyPr>
          <a:lstStyle/>
          <a:p>
            <a:pPr algn="ctr"/>
            <a:r>
              <a:rPr lang="en-US" altLang="zh-CN" sz="2400" b="1" spc="300" dirty="0">
                <a:solidFill>
                  <a:srgbClr val="595959"/>
                </a:solidFill>
                <a:latin typeface="思源黑体 CN Regular" panose="020B0500000000000000" pitchFamily="34" charset="-122"/>
                <a:ea typeface="思源黑体 CN Regular" panose="020B0500000000000000" pitchFamily="34" charset="-122"/>
              </a:rPr>
              <a:t>CONTROL</a:t>
            </a:r>
            <a:endParaRPr lang="zh-CN" altLang="en-US" sz="2400" b="1" spc="300" dirty="0">
              <a:solidFill>
                <a:srgbClr val="595959"/>
              </a:solidFill>
              <a:latin typeface="思源黑体 CN Regular" panose="020B0500000000000000" pitchFamily="34" charset="-122"/>
              <a:ea typeface="思源黑体 CN Regular" panose="020B0500000000000000" pitchFamily="34" charset="-122"/>
            </a:endParaRPr>
          </a:p>
        </p:txBody>
      </p:sp>
      <p:pic>
        <p:nvPicPr>
          <p:cNvPr id="8" name="图片 7">
            <a:extLst>
              <a:ext uri="{FF2B5EF4-FFF2-40B4-BE49-F238E27FC236}">
                <a16:creationId xmlns="" xmlns:a16="http://schemas.microsoft.com/office/drawing/2014/main" id="{29DCE8B7-6C61-4F48-AD31-B28C611CA9E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34717" r="80284" b="25384"/>
          <a:stretch/>
        </p:blipFill>
        <p:spPr>
          <a:xfrm>
            <a:off x="802066" y="4617968"/>
            <a:ext cx="568755" cy="575451"/>
          </a:xfrm>
          <a:prstGeom prst="rect">
            <a:avLst/>
          </a:prstGeom>
        </p:spPr>
      </p:pic>
      <p:pic>
        <p:nvPicPr>
          <p:cNvPr id="9" name="图片 8">
            <a:extLst>
              <a:ext uri="{FF2B5EF4-FFF2-40B4-BE49-F238E27FC236}">
                <a16:creationId xmlns="" xmlns:a16="http://schemas.microsoft.com/office/drawing/2014/main" id="{5F4E9C92-642A-45F3-A9FE-E5977253CE89}"/>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717" r="80284" b="25384"/>
          <a:stretch/>
        </p:blipFill>
        <p:spPr>
          <a:xfrm>
            <a:off x="3930173" y="988128"/>
            <a:ext cx="416355" cy="421257"/>
          </a:xfrm>
          <a:prstGeom prst="rect">
            <a:avLst/>
          </a:prstGeom>
        </p:spPr>
      </p:pic>
    </p:spTree>
    <p:extLst>
      <p:ext uri="{BB962C8B-B14F-4D97-AF65-F5344CB8AC3E}">
        <p14:creationId xmlns:p14="http://schemas.microsoft.com/office/powerpoint/2010/main" val="587638401"/>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ircle(in)">
                                      <p:cBhvr>
                                        <p:cTn id="16" dur="2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a:extLst>
              <a:ext uri="{FF2B5EF4-FFF2-40B4-BE49-F238E27FC236}">
                <a16:creationId xmlns="" xmlns:a16="http://schemas.microsoft.com/office/drawing/2014/main" id="{9B867A5E-1624-49F5-9419-D487D4D4FE7B}"/>
              </a:ext>
            </a:extLst>
          </p:cNvPr>
          <p:cNvSpPr/>
          <p:nvPr/>
        </p:nvSpPr>
        <p:spPr>
          <a:xfrm>
            <a:off x="1557947" y="1651305"/>
            <a:ext cx="2083277" cy="2179593"/>
          </a:xfrm>
          <a:prstGeom prst="diamond">
            <a:avLst/>
          </a:prstGeom>
          <a:solidFill>
            <a:srgbClr val="FEF7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 xmlns:a16="http://schemas.microsoft.com/office/drawing/2014/main" id="{B982EC23-2B06-4D3A-B7BA-14858AEF8E92}"/>
              </a:ext>
            </a:extLst>
          </p:cNvPr>
          <p:cNvSpPr/>
          <p:nvPr/>
        </p:nvSpPr>
        <p:spPr>
          <a:xfrm>
            <a:off x="6005197" y="3429000"/>
            <a:ext cx="4963885" cy="1531317"/>
          </a:xfrm>
          <a:prstGeom prst="rect">
            <a:avLst/>
          </a:prstGeom>
        </p:spPr>
        <p:txBody>
          <a:bodyPr wrap="square">
            <a:spAutoFit/>
          </a:bodyPr>
          <a:lstStyle/>
          <a:p>
            <a:pPr algn="just">
              <a:lnSpc>
                <a:spcPct val="150000"/>
              </a:lnSpc>
              <a:spcBef>
                <a:spcPct val="30000"/>
              </a:spcBef>
            </a:pPr>
            <a:r>
              <a:rPr lang="zh-CN" altLang="en-US" sz="1600" b="1" spc="300" dirty="0">
                <a:solidFill>
                  <a:srgbClr val="F39900"/>
                </a:solidFill>
                <a:latin typeface="思源黑体 CN Regular" panose="020B0500000000000000" pitchFamily="34" charset="-122"/>
                <a:ea typeface="思源黑体 CN Regular" panose="020B0500000000000000" pitchFamily="34" charset="-122"/>
              </a:rPr>
              <a:t>（</a:t>
            </a:r>
            <a:r>
              <a:rPr lang="en-US" altLang="zh-CN" sz="1600" b="1" spc="300" dirty="0">
                <a:solidFill>
                  <a:srgbClr val="F39900"/>
                </a:solidFill>
                <a:latin typeface="思源黑体 CN Regular" panose="020B0500000000000000" pitchFamily="34" charset="-122"/>
                <a:ea typeface="思源黑体 CN Regular" panose="020B0500000000000000" pitchFamily="34" charset="-122"/>
              </a:rPr>
              <a:t>2</a:t>
            </a:r>
            <a:r>
              <a:rPr lang="zh-CN" altLang="en-US" sz="1600" b="1" spc="300" dirty="0">
                <a:solidFill>
                  <a:srgbClr val="F39900"/>
                </a:solidFill>
                <a:latin typeface="思源黑体 CN Regular" panose="020B0500000000000000" pitchFamily="34" charset="-122"/>
                <a:ea typeface="思源黑体 CN Regular" panose="020B0500000000000000" pitchFamily="34" charset="-122"/>
              </a:rPr>
              <a:t>）预防团队病毒，积极治疗。</a:t>
            </a:r>
            <a:r>
              <a:rPr lang="zh-CN" altLang="en-US" sz="1600" spc="300" dirty="0">
                <a:solidFill>
                  <a:srgbClr val="464646"/>
                </a:solidFill>
                <a:latin typeface="思源黑体 CN Regular" panose="020B0500000000000000" pitchFamily="34" charset="-122"/>
                <a:ea typeface="思源黑体 CN Regular" panose="020B0500000000000000" pitchFamily="34" charset="-122"/>
              </a:rPr>
              <a:t>团队常见问题有很多，比如，没有远景，我做不到，工作情绪不高，发牢骚，抱怨指责，归罪于外。</a:t>
            </a:r>
          </a:p>
        </p:txBody>
      </p:sp>
      <p:sp>
        <p:nvSpPr>
          <p:cNvPr id="4" name="文本框 3">
            <a:extLst>
              <a:ext uri="{FF2B5EF4-FFF2-40B4-BE49-F238E27FC236}">
                <a16:creationId xmlns="" xmlns:a16="http://schemas.microsoft.com/office/drawing/2014/main" id="{735DE17A-D418-4CE6-8697-B6498A2C68D7}"/>
              </a:ext>
            </a:extLst>
          </p:cNvPr>
          <p:cNvSpPr txBox="1"/>
          <p:nvPr/>
        </p:nvSpPr>
        <p:spPr>
          <a:xfrm>
            <a:off x="1860905" y="2510270"/>
            <a:ext cx="3300904" cy="461665"/>
          </a:xfrm>
          <a:prstGeom prst="rect">
            <a:avLst/>
          </a:prstGeom>
        </p:spPr>
        <p:txBody>
          <a:bodyPr wrap="none">
            <a:spAutoFit/>
          </a:bodyPr>
          <a:lstStyle>
            <a:defPPr>
              <a:defRPr lang="en-US"/>
            </a:defPPr>
            <a:lvl1pPr>
              <a:defRPr sz="2400">
                <a:solidFill>
                  <a:srgbClr val="1C235A"/>
                </a:solidFill>
                <a:latin typeface="思源黑体 CN Bold" panose="020B0800000000000000" pitchFamily="34" charset="-122"/>
                <a:ea typeface="思源黑体 CN Bold" panose="020B0800000000000000" pitchFamily="34" charset="-122"/>
              </a:defRPr>
            </a:lvl1pPr>
          </a:lstStyle>
          <a:p>
            <a:r>
              <a:rPr lang="zh-CN" altLang="en-US" spc="300" dirty="0">
                <a:solidFill>
                  <a:srgbClr val="F39900"/>
                </a:solidFill>
              </a:rPr>
              <a:t>把控好团队管理执行</a:t>
            </a:r>
          </a:p>
        </p:txBody>
      </p:sp>
      <p:sp>
        <p:nvSpPr>
          <p:cNvPr id="6" name="椭圆 5">
            <a:extLst>
              <a:ext uri="{FF2B5EF4-FFF2-40B4-BE49-F238E27FC236}">
                <a16:creationId xmlns="" xmlns:a16="http://schemas.microsoft.com/office/drawing/2014/main" id="{96A46788-1CB0-4E6F-BFC8-FF1A5B3E102C}"/>
              </a:ext>
            </a:extLst>
          </p:cNvPr>
          <p:cNvSpPr/>
          <p:nvPr/>
        </p:nvSpPr>
        <p:spPr>
          <a:xfrm>
            <a:off x="4500447" y="1651305"/>
            <a:ext cx="8100661" cy="7717135"/>
          </a:xfrm>
          <a:prstGeom prst="ellipse">
            <a:avLst/>
          </a:prstGeom>
          <a:noFill/>
          <a:ln w="34925" cap="rnd">
            <a:solidFill>
              <a:srgbClr val="F399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a:extLst>
              <a:ext uri="{FF2B5EF4-FFF2-40B4-BE49-F238E27FC236}">
                <a16:creationId xmlns="" xmlns:a16="http://schemas.microsoft.com/office/drawing/2014/main" id="{123664E2-0AE7-4D48-BD7B-BEBA41D7FFB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010" t="3426" r="24313" b="38025"/>
          <a:stretch/>
        </p:blipFill>
        <p:spPr>
          <a:xfrm rot="19695365">
            <a:off x="4691941" y="2594790"/>
            <a:ext cx="1620320" cy="1494434"/>
          </a:xfrm>
          <a:prstGeom prst="rect">
            <a:avLst/>
          </a:prstGeom>
        </p:spPr>
      </p:pic>
      <p:pic>
        <p:nvPicPr>
          <p:cNvPr id="10" name="图片 9">
            <a:extLst>
              <a:ext uri="{FF2B5EF4-FFF2-40B4-BE49-F238E27FC236}">
                <a16:creationId xmlns="" xmlns:a16="http://schemas.microsoft.com/office/drawing/2014/main" id="{2801FFA2-3435-461F-A2DD-4049572564F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847" t="74527" r="68377" b="2016"/>
          <a:stretch/>
        </p:blipFill>
        <p:spPr>
          <a:xfrm>
            <a:off x="925443" y="3190636"/>
            <a:ext cx="1870924" cy="1390859"/>
          </a:xfrm>
          <a:prstGeom prst="rect">
            <a:avLst/>
          </a:prstGeom>
        </p:spPr>
      </p:pic>
    </p:spTree>
    <p:extLst>
      <p:ext uri="{BB962C8B-B14F-4D97-AF65-F5344CB8AC3E}">
        <p14:creationId xmlns:p14="http://schemas.microsoft.com/office/powerpoint/2010/main" val="2214418726"/>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500"/>
                                        <p:tgtEl>
                                          <p:spTgt spid="2"/>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4"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C8788CF2-9BAB-4F49-896C-71513B434A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631" t="75417" r="49076" b="686"/>
          <a:stretch/>
        </p:blipFill>
        <p:spPr>
          <a:xfrm>
            <a:off x="-103471" y="-142016"/>
            <a:ext cx="3815071" cy="3429000"/>
          </a:xfrm>
          <a:prstGeom prst="rect">
            <a:avLst/>
          </a:prstGeom>
        </p:spPr>
      </p:pic>
      <p:pic>
        <p:nvPicPr>
          <p:cNvPr id="4" name="图片 3">
            <a:extLst>
              <a:ext uri="{FF2B5EF4-FFF2-40B4-BE49-F238E27FC236}">
                <a16:creationId xmlns="" xmlns:a16="http://schemas.microsoft.com/office/drawing/2014/main" id="{C5486680-1EEE-44AF-A079-E792FD7D690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847" t="74527" r="68377" b="2016"/>
          <a:stretch/>
        </p:blipFill>
        <p:spPr>
          <a:xfrm>
            <a:off x="9842839" y="5071937"/>
            <a:ext cx="2109676" cy="1568348"/>
          </a:xfrm>
          <a:prstGeom prst="rect">
            <a:avLst/>
          </a:prstGeom>
        </p:spPr>
      </p:pic>
      <p:grpSp>
        <p:nvGrpSpPr>
          <p:cNvPr id="7" name="组合 6">
            <a:extLst>
              <a:ext uri="{FF2B5EF4-FFF2-40B4-BE49-F238E27FC236}">
                <a16:creationId xmlns="" xmlns:a16="http://schemas.microsoft.com/office/drawing/2014/main" id="{C21CDDB7-EE10-49E5-AE8B-7901125CDE20}"/>
              </a:ext>
            </a:extLst>
          </p:cNvPr>
          <p:cNvGrpSpPr/>
          <p:nvPr/>
        </p:nvGrpSpPr>
        <p:grpSpPr>
          <a:xfrm>
            <a:off x="8218714" y="409740"/>
            <a:ext cx="734787" cy="489858"/>
            <a:chOff x="5682343" y="1959429"/>
            <a:chExt cx="1828800" cy="1219200"/>
          </a:xfrm>
          <a:solidFill>
            <a:srgbClr val="E7ECF0"/>
          </a:solidFill>
        </p:grpSpPr>
        <p:sp>
          <p:nvSpPr>
            <p:cNvPr id="5" name="箭头: V 形 4">
              <a:extLst>
                <a:ext uri="{FF2B5EF4-FFF2-40B4-BE49-F238E27FC236}">
                  <a16:creationId xmlns="" xmlns:a16="http://schemas.microsoft.com/office/drawing/2014/main" id="{224F2E1D-5386-4D50-B666-2A6FEAC1A69D}"/>
                </a:ext>
              </a:extLst>
            </p:cNvPr>
            <p:cNvSpPr/>
            <p:nvPr/>
          </p:nvSpPr>
          <p:spPr>
            <a:xfrm>
              <a:off x="5682343" y="1959429"/>
              <a:ext cx="1219200" cy="1219200"/>
            </a:xfrm>
            <a:prstGeom prst="chevron">
              <a:avLst>
                <a:gd name="adj" fmla="val 7857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 xmlns:a16="http://schemas.microsoft.com/office/drawing/2014/main" id="{48AE403E-2261-4479-8AE8-EA3E14FA250A}"/>
                </a:ext>
              </a:extLst>
            </p:cNvPr>
            <p:cNvSpPr/>
            <p:nvPr/>
          </p:nvSpPr>
          <p:spPr>
            <a:xfrm>
              <a:off x="6291943" y="1959429"/>
              <a:ext cx="1219200" cy="1219200"/>
            </a:xfrm>
            <a:prstGeom prst="chevron">
              <a:avLst>
                <a:gd name="adj" fmla="val 7857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文本框 7">
            <a:extLst>
              <a:ext uri="{FF2B5EF4-FFF2-40B4-BE49-F238E27FC236}">
                <a16:creationId xmlns="" xmlns:a16="http://schemas.microsoft.com/office/drawing/2014/main" id="{3AD317A0-35CF-415F-BBD6-C983D977CD97}"/>
              </a:ext>
            </a:extLst>
          </p:cNvPr>
          <p:cNvSpPr txBox="1"/>
          <p:nvPr/>
        </p:nvSpPr>
        <p:spPr>
          <a:xfrm>
            <a:off x="9252857" y="409740"/>
            <a:ext cx="2438400" cy="584775"/>
          </a:xfrm>
          <a:prstGeom prst="rect">
            <a:avLst/>
          </a:prstGeom>
          <a:noFill/>
        </p:spPr>
        <p:txBody>
          <a:bodyPr wrap="square" rtlCol="0">
            <a:spAutoFit/>
          </a:bodyPr>
          <a:lstStyle/>
          <a:p>
            <a:r>
              <a:rPr lang="en-US" altLang="zh-CN" sz="3200" b="1" dirty="0">
                <a:solidFill>
                  <a:srgbClr val="F39900"/>
                </a:solidFill>
                <a:latin typeface="思源黑体 CN Regular" panose="020B0500000000000000" pitchFamily="34" charset="-122"/>
                <a:ea typeface="思源黑体 CN Regular" panose="020B0500000000000000" pitchFamily="34" charset="-122"/>
              </a:rPr>
              <a:t>CONTENTS</a:t>
            </a:r>
            <a:endParaRPr lang="zh-CN" altLang="en-US" sz="3200" b="1" dirty="0">
              <a:solidFill>
                <a:srgbClr val="F39900"/>
              </a:solidFill>
              <a:latin typeface="思源黑体 CN Regular" panose="020B0500000000000000" pitchFamily="34" charset="-122"/>
              <a:ea typeface="思源黑体 CN Regular" panose="020B0500000000000000" pitchFamily="34" charset="-122"/>
            </a:endParaRPr>
          </a:p>
        </p:txBody>
      </p:sp>
      <p:grpSp>
        <p:nvGrpSpPr>
          <p:cNvPr id="17" name="组合 16">
            <a:extLst>
              <a:ext uri="{FF2B5EF4-FFF2-40B4-BE49-F238E27FC236}">
                <a16:creationId xmlns="" xmlns:a16="http://schemas.microsoft.com/office/drawing/2014/main" id="{70A48839-121B-4104-A33E-A52DBA336C79}"/>
              </a:ext>
            </a:extLst>
          </p:cNvPr>
          <p:cNvGrpSpPr/>
          <p:nvPr/>
        </p:nvGrpSpPr>
        <p:grpSpPr>
          <a:xfrm>
            <a:off x="2048046" y="2025723"/>
            <a:ext cx="4121966" cy="923330"/>
            <a:chOff x="2048046" y="2025723"/>
            <a:chExt cx="4121966" cy="923330"/>
          </a:xfrm>
        </p:grpSpPr>
        <p:sp>
          <p:nvSpPr>
            <p:cNvPr id="9" name="文本框 8">
              <a:extLst>
                <a:ext uri="{FF2B5EF4-FFF2-40B4-BE49-F238E27FC236}">
                  <a16:creationId xmlns="" xmlns:a16="http://schemas.microsoft.com/office/drawing/2014/main" id="{2031008A-3561-48AE-A4DB-CA71BD2A466C}"/>
                </a:ext>
              </a:extLst>
            </p:cNvPr>
            <p:cNvSpPr txBox="1"/>
            <p:nvPr/>
          </p:nvSpPr>
          <p:spPr>
            <a:xfrm>
              <a:off x="3143219" y="2269796"/>
              <a:ext cx="3026791" cy="461665"/>
            </a:xfrm>
            <a:prstGeom prst="rect">
              <a:avLst/>
            </a:prstGeom>
          </p:spPr>
          <p:txBody>
            <a:bodyPr wrap="none">
              <a:spAutoFit/>
            </a:bodyPr>
            <a:lstStyle>
              <a:defPPr>
                <a:defRPr lang="en-US"/>
              </a:defPPr>
              <a:lvl1pPr>
                <a:defRPr sz="2400">
                  <a:solidFill>
                    <a:srgbClr val="1C235A"/>
                  </a:solidFill>
                  <a:latin typeface="思源黑体 CN Bold" panose="020B0800000000000000" pitchFamily="34" charset="-122"/>
                  <a:ea typeface="思源黑体 CN Bold" panose="020B0800000000000000" pitchFamily="34" charset="-122"/>
                </a:defRPr>
              </a:lvl1pPr>
            </a:lstStyle>
            <a:p>
              <a:r>
                <a:rPr lang="zh-CN" altLang="en-US" b="1" dirty="0">
                  <a:solidFill>
                    <a:srgbClr val="F39900"/>
                  </a:solidFill>
                  <a:latin typeface="思源黑体 CN Regular" panose="020B0500000000000000" pitchFamily="34" charset="-122"/>
                  <a:ea typeface="思源黑体 CN Regular" panose="020B0500000000000000" pitchFamily="34" charset="-122"/>
                </a:rPr>
                <a:t>关于团队和团队精神</a:t>
              </a:r>
            </a:p>
          </p:txBody>
        </p:sp>
        <p:sp>
          <p:nvSpPr>
            <p:cNvPr id="15" name="矩形 14">
              <a:extLst>
                <a:ext uri="{FF2B5EF4-FFF2-40B4-BE49-F238E27FC236}">
                  <a16:creationId xmlns="" xmlns:a16="http://schemas.microsoft.com/office/drawing/2014/main" id="{E748E185-08C4-4605-A786-E1AC07655AB7}"/>
                </a:ext>
              </a:extLst>
            </p:cNvPr>
            <p:cNvSpPr/>
            <p:nvPr/>
          </p:nvSpPr>
          <p:spPr>
            <a:xfrm rot="5400000" flipV="1">
              <a:off x="4091937" y="763097"/>
              <a:ext cx="707567" cy="3448583"/>
            </a:xfrm>
            <a:prstGeom prst="rect">
              <a:avLst/>
            </a:prstGeom>
            <a:noFill/>
            <a:ln>
              <a:solidFill>
                <a:srgbClr val="F3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39900"/>
                </a:solidFill>
              </a:endParaRPr>
            </a:p>
          </p:txBody>
        </p:sp>
        <p:sp>
          <p:nvSpPr>
            <p:cNvPr id="16" name="文本框 15">
              <a:extLst>
                <a:ext uri="{FF2B5EF4-FFF2-40B4-BE49-F238E27FC236}">
                  <a16:creationId xmlns="" xmlns:a16="http://schemas.microsoft.com/office/drawing/2014/main" id="{CD292E1E-340B-4C90-94F6-2013F77F23E1}"/>
                </a:ext>
              </a:extLst>
            </p:cNvPr>
            <p:cNvSpPr txBox="1"/>
            <p:nvPr/>
          </p:nvSpPr>
          <p:spPr>
            <a:xfrm>
              <a:off x="2048046" y="2025723"/>
              <a:ext cx="1484926" cy="923330"/>
            </a:xfrm>
            <a:prstGeom prst="rect">
              <a:avLst/>
            </a:prstGeom>
            <a:noFill/>
          </p:spPr>
          <p:txBody>
            <a:bodyPr wrap="square" rtlCol="0">
              <a:spAutoFit/>
            </a:bodyPr>
            <a:lstStyle/>
            <a:p>
              <a:r>
                <a:rPr lang="en-US" altLang="zh-CN" sz="5400" dirty="0">
                  <a:solidFill>
                    <a:schemeClr val="tx1">
                      <a:lumMod val="65000"/>
                      <a:lumOff val="35000"/>
                    </a:schemeClr>
                  </a:solidFill>
                  <a:latin typeface="思源黑体 CN Bold" panose="020B0800000000000000" pitchFamily="34" charset="-122"/>
                  <a:ea typeface="思源黑体 CN Bold" panose="020B0800000000000000" pitchFamily="34" charset="-122"/>
                </a:rPr>
                <a:t>01.</a:t>
              </a:r>
              <a:endParaRPr lang="zh-CN" altLang="en-US" sz="5400" dirty="0">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grpSp>
      <p:grpSp>
        <p:nvGrpSpPr>
          <p:cNvPr id="26" name="组合 25">
            <a:extLst>
              <a:ext uri="{FF2B5EF4-FFF2-40B4-BE49-F238E27FC236}">
                <a16:creationId xmlns="" xmlns:a16="http://schemas.microsoft.com/office/drawing/2014/main" id="{6945A1D8-9504-4835-9884-1F1DA3911DDC}"/>
              </a:ext>
            </a:extLst>
          </p:cNvPr>
          <p:cNvGrpSpPr/>
          <p:nvPr/>
        </p:nvGrpSpPr>
        <p:grpSpPr>
          <a:xfrm>
            <a:off x="1228699" y="3461689"/>
            <a:ext cx="4634438" cy="923330"/>
            <a:chOff x="828001" y="3179102"/>
            <a:chExt cx="4634438" cy="923330"/>
          </a:xfrm>
        </p:grpSpPr>
        <p:sp>
          <p:nvSpPr>
            <p:cNvPr id="10" name="文本框 9">
              <a:extLst>
                <a:ext uri="{FF2B5EF4-FFF2-40B4-BE49-F238E27FC236}">
                  <a16:creationId xmlns="" xmlns:a16="http://schemas.microsoft.com/office/drawing/2014/main" id="{A8ED6327-6C24-4BF8-AC54-221FCE812801}"/>
                </a:ext>
              </a:extLst>
            </p:cNvPr>
            <p:cNvSpPr txBox="1"/>
            <p:nvPr/>
          </p:nvSpPr>
          <p:spPr>
            <a:xfrm>
              <a:off x="1804065" y="3426767"/>
              <a:ext cx="3658374" cy="461665"/>
            </a:xfrm>
            <a:prstGeom prst="rect">
              <a:avLst/>
            </a:prstGeom>
          </p:spPr>
          <p:txBody>
            <a:bodyPr wrap="none">
              <a:spAutoFit/>
            </a:bodyPr>
            <a:lstStyle>
              <a:defPPr>
                <a:defRPr lang="en-US"/>
              </a:defPPr>
              <a:lvl1pPr>
                <a:defRPr sz="2400">
                  <a:solidFill>
                    <a:srgbClr val="1C235A"/>
                  </a:solidFill>
                  <a:latin typeface="思源黑体 CN Bold" panose="020B0800000000000000" pitchFamily="34" charset="-122"/>
                  <a:ea typeface="思源黑体 CN Bold" panose="020B0800000000000000" pitchFamily="34" charset="-122"/>
                </a:defRPr>
              </a:lvl1pPr>
            </a:lstStyle>
            <a:p>
              <a:r>
                <a:rPr lang="zh-CN" altLang="en-US" b="1" dirty="0">
                  <a:solidFill>
                    <a:srgbClr val="F39900"/>
                  </a:solidFill>
                  <a:latin typeface="思源黑体 CN Regular" panose="020B0500000000000000" pitchFamily="34" charset="-122"/>
                  <a:ea typeface="思源黑体 CN Regular" panose="020B0500000000000000" pitchFamily="34" charset="-122"/>
                </a:rPr>
                <a:t>优秀的团队所具备的要素</a:t>
              </a:r>
            </a:p>
          </p:txBody>
        </p:sp>
        <p:sp>
          <p:nvSpPr>
            <p:cNvPr id="18" name="矩形 17">
              <a:extLst>
                <a:ext uri="{FF2B5EF4-FFF2-40B4-BE49-F238E27FC236}">
                  <a16:creationId xmlns="" xmlns:a16="http://schemas.microsoft.com/office/drawing/2014/main" id="{ED67178B-A903-487C-8CB2-2BE9F938BE20}"/>
                </a:ext>
              </a:extLst>
            </p:cNvPr>
            <p:cNvSpPr/>
            <p:nvPr/>
          </p:nvSpPr>
          <p:spPr>
            <a:xfrm rot="5400000" flipV="1">
              <a:off x="3128128" y="1660240"/>
              <a:ext cx="707567" cy="3961055"/>
            </a:xfrm>
            <a:prstGeom prst="rect">
              <a:avLst/>
            </a:prstGeom>
            <a:noFill/>
            <a:ln>
              <a:solidFill>
                <a:srgbClr val="F3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39900"/>
                </a:solidFill>
              </a:endParaRPr>
            </a:p>
          </p:txBody>
        </p:sp>
        <p:sp>
          <p:nvSpPr>
            <p:cNvPr id="19" name="文本框 18">
              <a:extLst>
                <a:ext uri="{FF2B5EF4-FFF2-40B4-BE49-F238E27FC236}">
                  <a16:creationId xmlns="" xmlns:a16="http://schemas.microsoft.com/office/drawing/2014/main" id="{11133CDB-572B-45B0-9C04-28728CA0DAD4}"/>
                </a:ext>
              </a:extLst>
            </p:cNvPr>
            <p:cNvSpPr txBox="1"/>
            <p:nvPr/>
          </p:nvSpPr>
          <p:spPr>
            <a:xfrm>
              <a:off x="828001" y="3179102"/>
              <a:ext cx="1484926" cy="923330"/>
            </a:xfrm>
            <a:prstGeom prst="rect">
              <a:avLst/>
            </a:prstGeom>
            <a:noFill/>
          </p:spPr>
          <p:txBody>
            <a:bodyPr wrap="square" rtlCol="0">
              <a:spAutoFit/>
            </a:bodyPr>
            <a:lstStyle/>
            <a:p>
              <a:r>
                <a:rPr lang="en-US" altLang="zh-CN" sz="5400" dirty="0">
                  <a:solidFill>
                    <a:schemeClr val="tx1">
                      <a:lumMod val="65000"/>
                      <a:lumOff val="35000"/>
                    </a:schemeClr>
                  </a:solidFill>
                  <a:latin typeface="思源黑体 CN Bold" panose="020B0800000000000000" pitchFamily="34" charset="-122"/>
                  <a:ea typeface="思源黑体 CN Bold" panose="020B0800000000000000" pitchFamily="34" charset="-122"/>
                </a:rPr>
                <a:t>02.</a:t>
              </a:r>
              <a:endParaRPr lang="zh-CN" altLang="en-US" sz="5400" dirty="0">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grpSp>
      <p:grpSp>
        <p:nvGrpSpPr>
          <p:cNvPr id="25" name="组合 24">
            <a:extLst>
              <a:ext uri="{FF2B5EF4-FFF2-40B4-BE49-F238E27FC236}">
                <a16:creationId xmlns="" xmlns:a16="http://schemas.microsoft.com/office/drawing/2014/main" id="{27F09408-A34A-4DFA-9A23-1C8F0526EDFE}"/>
              </a:ext>
            </a:extLst>
          </p:cNvPr>
          <p:cNvGrpSpPr/>
          <p:nvPr/>
        </p:nvGrpSpPr>
        <p:grpSpPr>
          <a:xfrm>
            <a:off x="6037566" y="2892713"/>
            <a:ext cx="5342011" cy="923330"/>
            <a:chOff x="5348605" y="2731461"/>
            <a:chExt cx="5342011" cy="923330"/>
          </a:xfrm>
        </p:grpSpPr>
        <p:sp>
          <p:nvSpPr>
            <p:cNvPr id="11" name="文本框 10">
              <a:extLst>
                <a:ext uri="{FF2B5EF4-FFF2-40B4-BE49-F238E27FC236}">
                  <a16:creationId xmlns="" xmlns:a16="http://schemas.microsoft.com/office/drawing/2014/main" id="{7C136BD3-96A9-4775-9A56-2FF05BF75434}"/>
                </a:ext>
              </a:extLst>
            </p:cNvPr>
            <p:cNvSpPr txBox="1"/>
            <p:nvPr/>
          </p:nvSpPr>
          <p:spPr>
            <a:xfrm>
              <a:off x="6400659" y="2965102"/>
              <a:ext cx="4289957" cy="461665"/>
            </a:xfrm>
            <a:prstGeom prst="rect">
              <a:avLst/>
            </a:prstGeom>
          </p:spPr>
          <p:txBody>
            <a:bodyPr wrap="none">
              <a:spAutoFit/>
            </a:bodyPr>
            <a:lstStyle>
              <a:defPPr>
                <a:defRPr lang="en-US"/>
              </a:defPPr>
              <a:lvl1pPr>
                <a:defRPr sz="2400">
                  <a:solidFill>
                    <a:srgbClr val="1C235A"/>
                  </a:solidFill>
                  <a:latin typeface="思源黑体 CN Bold" panose="020B0800000000000000" pitchFamily="34" charset="-122"/>
                  <a:ea typeface="思源黑体 CN Bold" panose="020B0800000000000000" pitchFamily="34" charset="-122"/>
                </a:defRPr>
              </a:lvl1pPr>
            </a:lstStyle>
            <a:p>
              <a:r>
                <a:rPr lang="zh-CN" altLang="en-US" b="1" dirty="0">
                  <a:solidFill>
                    <a:srgbClr val="F39900"/>
                  </a:solidFill>
                  <a:latin typeface="思源黑体 CN Regular" panose="020B0500000000000000" pitchFamily="34" charset="-122"/>
                  <a:ea typeface="思源黑体 CN Regular" panose="020B0500000000000000" pitchFamily="34" charset="-122"/>
                </a:rPr>
                <a:t>如何把控好团队管理的执行？</a:t>
              </a:r>
            </a:p>
          </p:txBody>
        </p:sp>
        <p:sp>
          <p:nvSpPr>
            <p:cNvPr id="20" name="矩形 19">
              <a:extLst>
                <a:ext uri="{FF2B5EF4-FFF2-40B4-BE49-F238E27FC236}">
                  <a16:creationId xmlns="" xmlns:a16="http://schemas.microsoft.com/office/drawing/2014/main" id="{08B0ECB4-5986-4F28-B0D5-312F7C0AA8BC}"/>
                </a:ext>
              </a:extLst>
            </p:cNvPr>
            <p:cNvSpPr/>
            <p:nvPr/>
          </p:nvSpPr>
          <p:spPr>
            <a:xfrm rot="5400000" flipV="1">
              <a:off x="7936782" y="924549"/>
              <a:ext cx="707567" cy="4537155"/>
            </a:xfrm>
            <a:prstGeom prst="rect">
              <a:avLst/>
            </a:prstGeom>
            <a:noFill/>
            <a:ln>
              <a:solidFill>
                <a:srgbClr val="F3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39900"/>
                </a:solidFill>
              </a:endParaRPr>
            </a:p>
          </p:txBody>
        </p:sp>
        <p:sp>
          <p:nvSpPr>
            <p:cNvPr id="21" name="文本框 20">
              <a:extLst>
                <a:ext uri="{FF2B5EF4-FFF2-40B4-BE49-F238E27FC236}">
                  <a16:creationId xmlns="" xmlns:a16="http://schemas.microsoft.com/office/drawing/2014/main" id="{55DCECC1-2045-4D17-93F0-AB48FE0CB784}"/>
                </a:ext>
              </a:extLst>
            </p:cNvPr>
            <p:cNvSpPr txBox="1"/>
            <p:nvPr/>
          </p:nvSpPr>
          <p:spPr>
            <a:xfrm>
              <a:off x="5348605" y="2731461"/>
              <a:ext cx="1484926" cy="923330"/>
            </a:xfrm>
            <a:prstGeom prst="rect">
              <a:avLst/>
            </a:prstGeom>
            <a:noFill/>
          </p:spPr>
          <p:txBody>
            <a:bodyPr wrap="square" rtlCol="0">
              <a:spAutoFit/>
            </a:bodyPr>
            <a:lstStyle/>
            <a:p>
              <a:r>
                <a:rPr lang="en-US" altLang="zh-CN" sz="5400" dirty="0">
                  <a:solidFill>
                    <a:schemeClr val="tx1">
                      <a:lumMod val="65000"/>
                      <a:lumOff val="35000"/>
                    </a:schemeClr>
                  </a:solidFill>
                  <a:latin typeface="思源黑体 CN Bold" panose="020B0800000000000000" pitchFamily="34" charset="-122"/>
                  <a:ea typeface="思源黑体 CN Bold" panose="020B0800000000000000" pitchFamily="34" charset="-122"/>
                </a:rPr>
                <a:t>03.</a:t>
              </a:r>
              <a:endParaRPr lang="zh-CN" altLang="en-US" sz="5400" dirty="0">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grpSp>
      <p:grpSp>
        <p:nvGrpSpPr>
          <p:cNvPr id="24" name="组合 23">
            <a:extLst>
              <a:ext uri="{FF2B5EF4-FFF2-40B4-BE49-F238E27FC236}">
                <a16:creationId xmlns="" xmlns:a16="http://schemas.microsoft.com/office/drawing/2014/main" id="{1B2A7E66-E42A-4460-B25E-F6D502DBCD36}"/>
              </a:ext>
            </a:extLst>
          </p:cNvPr>
          <p:cNvGrpSpPr/>
          <p:nvPr/>
        </p:nvGrpSpPr>
        <p:grpSpPr>
          <a:xfrm>
            <a:off x="5496897" y="4385019"/>
            <a:ext cx="3755960" cy="923330"/>
            <a:chOff x="4831535" y="3978698"/>
            <a:chExt cx="3755960" cy="923330"/>
          </a:xfrm>
        </p:grpSpPr>
        <p:sp>
          <p:nvSpPr>
            <p:cNvPr id="12" name="文本框 11">
              <a:extLst>
                <a:ext uri="{FF2B5EF4-FFF2-40B4-BE49-F238E27FC236}">
                  <a16:creationId xmlns="" xmlns:a16="http://schemas.microsoft.com/office/drawing/2014/main" id="{4474973A-5E62-4AAD-9559-2497F705324E}"/>
                </a:ext>
              </a:extLst>
            </p:cNvPr>
            <p:cNvSpPr txBox="1"/>
            <p:nvPr/>
          </p:nvSpPr>
          <p:spPr>
            <a:xfrm>
              <a:off x="5876495" y="4263068"/>
              <a:ext cx="2710999" cy="461665"/>
            </a:xfrm>
            <a:prstGeom prst="rect">
              <a:avLst/>
            </a:prstGeom>
          </p:spPr>
          <p:txBody>
            <a:bodyPr wrap="none">
              <a:spAutoFit/>
            </a:bodyPr>
            <a:lstStyle>
              <a:defPPr>
                <a:defRPr lang="en-US"/>
              </a:defPPr>
              <a:lvl1pPr>
                <a:defRPr sz="2400">
                  <a:solidFill>
                    <a:srgbClr val="1C235A"/>
                  </a:solidFill>
                  <a:latin typeface="思源黑体 CN Bold" panose="020B0800000000000000" pitchFamily="34" charset="-122"/>
                  <a:ea typeface="思源黑体 CN Bold" panose="020B0800000000000000" pitchFamily="34" charset="-122"/>
                </a:defRPr>
              </a:lvl1pPr>
            </a:lstStyle>
            <a:p>
              <a:r>
                <a:rPr lang="zh-CN" altLang="en-US" b="1" dirty="0">
                  <a:solidFill>
                    <a:srgbClr val="F39900"/>
                  </a:solidFill>
                  <a:latin typeface="思源黑体 CN Regular" panose="020B0500000000000000" pitchFamily="34" charset="-122"/>
                  <a:ea typeface="思源黑体 CN Regular" panose="020B0500000000000000" pitchFamily="34" charset="-122"/>
                </a:rPr>
                <a:t>团队合作实质精神</a:t>
              </a:r>
            </a:p>
          </p:txBody>
        </p:sp>
        <p:sp>
          <p:nvSpPr>
            <p:cNvPr id="22" name="矩形 21">
              <a:extLst>
                <a:ext uri="{FF2B5EF4-FFF2-40B4-BE49-F238E27FC236}">
                  <a16:creationId xmlns="" xmlns:a16="http://schemas.microsoft.com/office/drawing/2014/main" id="{EC4313E8-8143-4B93-8B7C-E1D4738B2244}"/>
                </a:ext>
              </a:extLst>
            </p:cNvPr>
            <p:cNvSpPr/>
            <p:nvPr/>
          </p:nvSpPr>
          <p:spPr>
            <a:xfrm rot="5400000" flipV="1">
              <a:off x="6692423" y="2899076"/>
              <a:ext cx="707567" cy="3082576"/>
            </a:xfrm>
            <a:prstGeom prst="rect">
              <a:avLst/>
            </a:prstGeom>
            <a:noFill/>
            <a:ln>
              <a:solidFill>
                <a:srgbClr val="F3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39900"/>
                </a:solidFill>
              </a:endParaRPr>
            </a:p>
          </p:txBody>
        </p:sp>
        <p:sp>
          <p:nvSpPr>
            <p:cNvPr id="23" name="文本框 22">
              <a:extLst>
                <a:ext uri="{FF2B5EF4-FFF2-40B4-BE49-F238E27FC236}">
                  <a16:creationId xmlns="" xmlns:a16="http://schemas.microsoft.com/office/drawing/2014/main" id="{63E3B118-89C6-4C91-9E77-1416F96859BE}"/>
                </a:ext>
              </a:extLst>
            </p:cNvPr>
            <p:cNvSpPr txBox="1"/>
            <p:nvPr/>
          </p:nvSpPr>
          <p:spPr>
            <a:xfrm>
              <a:off x="4831535" y="3978698"/>
              <a:ext cx="1484926" cy="923330"/>
            </a:xfrm>
            <a:prstGeom prst="rect">
              <a:avLst/>
            </a:prstGeom>
            <a:noFill/>
          </p:spPr>
          <p:txBody>
            <a:bodyPr wrap="square" rtlCol="0">
              <a:spAutoFit/>
            </a:bodyPr>
            <a:lstStyle/>
            <a:p>
              <a:r>
                <a:rPr lang="en-US" altLang="zh-CN" sz="5400" dirty="0">
                  <a:solidFill>
                    <a:schemeClr val="tx1">
                      <a:lumMod val="65000"/>
                      <a:lumOff val="35000"/>
                    </a:schemeClr>
                  </a:solidFill>
                  <a:latin typeface="思源黑体 CN Bold" panose="020B0800000000000000" pitchFamily="34" charset="-122"/>
                  <a:ea typeface="思源黑体 CN Bold" panose="020B0800000000000000" pitchFamily="34" charset="-122"/>
                </a:rPr>
                <a:t>04.</a:t>
              </a:r>
              <a:endParaRPr lang="zh-CN" altLang="en-US" sz="5400" dirty="0">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grpSp>
      <p:sp>
        <p:nvSpPr>
          <p:cNvPr id="27" name="矩形 26">
            <a:extLst>
              <a:ext uri="{FF2B5EF4-FFF2-40B4-BE49-F238E27FC236}">
                <a16:creationId xmlns="" xmlns:a16="http://schemas.microsoft.com/office/drawing/2014/main" id="{978EE35C-894F-4C36-930A-3E37CE0B97B4}"/>
              </a:ext>
            </a:extLst>
          </p:cNvPr>
          <p:cNvSpPr/>
          <p:nvPr/>
        </p:nvSpPr>
        <p:spPr>
          <a:xfrm>
            <a:off x="9174659" y="1059630"/>
            <a:ext cx="2594795" cy="830997"/>
          </a:xfrm>
          <a:prstGeom prst="rect">
            <a:avLst/>
          </a:prstGeom>
          <a:noFill/>
        </p:spPr>
        <p:txBody>
          <a:bodyPr wrap="square" rtlCol="0">
            <a:spAutoFit/>
          </a:bodyPr>
          <a:lstStyle/>
          <a:p>
            <a:pPr algn="ctr"/>
            <a:r>
              <a:rPr lang="zh-CN" altLang="en-US" sz="4800" b="1" spc="600" dirty="0">
                <a:solidFill>
                  <a:schemeClr val="tx1">
                    <a:lumMod val="65000"/>
                    <a:lumOff val="35000"/>
                  </a:schemeClr>
                </a:solidFill>
                <a:latin typeface="思源黑体 CN Bold" panose="020B0800000000000000" pitchFamily="34" charset="-122"/>
                <a:ea typeface="思源黑体 CN Bold" panose="020B0800000000000000" pitchFamily="34" charset="-122"/>
              </a:rPr>
              <a:t>目   录</a:t>
            </a:r>
          </a:p>
        </p:txBody>
      </p:sp>
      <p:pic>
        <p:nvPicPr>
          <p:cNvPr id="28" name="图片 27">
            <a:extLst>
              <a:ext uri="{FF2B5EF4-FFF2-40B4-BE49-F238E27FC236}">
                <a16:creationId xmlns="" xmlns:a16="http://schemas.microsoft.com/office/drawing/2014/main" id="{77728C94-8E60-4545-B48C-9F57800282AC}"/>
              </a:ext>
            </a:extLst>
          </p:cNvPr>
          <p:cNvPicPr>
            <a:picLocks noChangeAspect="1"/>
          </p:cNvPicPr>
          <p:nvPr/>
        </p:nvPicPr>
        <p:blipFill rotWithShape="1">
          <a:blip r:embed="rId4">
            <a:extLst>
              <a:ext uri="{28A0092B-C50C-407E-A947-70E740481C1C}">
                <a14:useLocalDpi xmlns:a14="http://schemas.microsoft.com/office/drawing/2010/main" val="0"/>
              </a:ext>
            </a:extLst>
          </a:blip>
          <a:srcRect l="2024" t="2394" r="84626" b="68206"/>
          <a:stretch/>
        </p:blipFill>
        <p:spPr>
          <a:xfrm>
            <a:off x="-1179117" y="5559721"/>
            <a:ext cx="2358234" cy="2596558"/>
          </a:xfrm>
          <a:prstGeom prst="rect">
            <a:avLst/>
          </a:prstGeom>
        </p:spPr>
      </p:pic>
    </p:spTree>
    <p:extLst>
      <p:ext uri="{BB962C8B-B14F-4D97-AF65-F5344CB8AC3E}">
        <p14:creationId xmlns:p14="http://schemas.microsoft.com/office/powerpoint/2010/main" val="4051570646"/>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heel(1)">
                                      <p:cBhvr>
                                        <p:cTn id="38" dur="20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randombar(horizontal)">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randombar(horizontal)">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a:extLst>
              <a:ext uri="{FF2B5EF4-FFF2-40B4-BE49-F238E27FC236}">
                <a16:creationId xmlns="" xmlns:a16="http://schemas.microsoft.com/office/drawing/2014/main" id="{40541086-33B7-4E03-AD61-93B005A17579}"/>
              </a:ext>
            </a:extLst>
          </p:cNvPr>
          <p:cNvSpPr txBox="1"/>
          <p:nvPr/>
        </p:nvSpPr>
        <p:spPr>
          <a:xfrm>
            <a:off x="7178803" y="3047445"/>
            <a:ext cx="4995278" cy="2241138"/>
          </a:xfrm>
          <a:custGeom>
            <a:avLst/>
            <a:gdLst>
              <a:gd name="connsiteX0" fmla="*/ 774247 w 3778705"/>
              <a:gd name="connsiteY0" fmla="*/ 0 h 1548494"/>
              <a:gd name="connsiteX1" fmla="*/ 3778705 w 3778705"/>
              <a:gd name="connsiteY1" fmla="*/ 0 h 1548494"/>
              <a:gd name="connsiteX2" fmla="*/ 3778705 w 3778705"/>
              <a:gd name="connsiteY2" fmla="*/ 1548494 h 1548494"/>
              <a:gd name="connsiteX3" fmla="*/ 774247 w 3778705"/>
              <a:gd name="connsiteY3" fmla="*/ 1548494 h 1548494"/>
              <a:gd name="connsiteX4" fmla="*/ 0 w 3778705"/>
              <a:gd name="connsiteY4" fmla="*/ 774247 h 1548494"/>
              <a:gd name="connsiteX5" fmla="*/ 774247 w 3778705"/>
              <a:gd name="connsiteY5" fmla="*/ 0 h 154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05" h="1548494">
                <a:moveTo>
                  <a:pt x="774247" y="0"/>
                </a:moveTo>
                <a:lnTo>
                  <a:pt x="3778705" y="0"/>
                </a:lnTo>
                <a:lnTo>
                  <a:pt x="3778705" y="1548494"/>
                </a:lnTo>
                <a:lnTo>
                  <a:pt x="774247" y="1548494"/>
                </a:lnTo>
                <a:cubicBezTo>
                  <a:pt x="346642" y="1548494"/>
                  <a:pt x="0" y="1201852"/>
                  <a:pt x="0" y="774247"/>
                </a:cubicBezTo>
                <a:cubicBezTo>
                  <a:pt x="0" y="346642"/>
                  <a:pt x="346642" y="0"/>
                  <a:pt x="774247" y="0"/>
                </a:cubicBezTo>
                <a:close/>
              </a:path>
            </a:pathLst>
          </a:custGeom>
          <a:solidFill>
            <a:schemeClr val="bg1"/>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sp>
        <p:nvSpPr>
          <p:cNvPr id="24" name="菱形 23">
            <a:extLst>
              <a:ext uri="{FF2B5EF4-FFF2-40B4-BE49-F238E27FC236}">
                <a16:creationId xmlns="" xmlns:a16="http://schemas.microsoft.com/office/drawing/2014/main" id="{75BCEB87-0DF1-4ED3-8EB6-D71FF1746820}"/>
              </a:ext>
            </a:extLst>
          </p:cNvPr>
          <p:cNvSpPr/>
          <p:nvPr/>
        </p:nvSpPr>
        <p:spPr>
          <a:xfrm>
            <a:off x="6991226" y="2603512"/>
            <a:ext cx="1620755" cy="1577691"/>
          </a:xfrm>
          <a:prstGeom prst="diamond">
            <a:avLst/>
          </a:prstGeom>
          <a:solidFill>
            <a:srgbClr val="FEF7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 xmlns:a16="http://schemas.microsoft.com/office/drawing/2014/main" id="{2B69CDEE-50D7-46AD-A979-B00B40D53DC2}"/>
              </a:ext>
            </a:extLst>
          </p:cNvPr>
          <p:cNvSpPr/>
          <p:nvPr/>
        </p:nvSpPr>
        <p:spPr>
          <a:xfrm>
            <a:off x="7738909" y="3912301"/>
            <a:ext cx="3873893" cy="792653"/>
          </a:xfrm>
          <a:prstGeom prst="rect">
            <a:avLst/>
          </a:prstGeom>
        </p:spPr>
        <p:txBody>
          <a:bodyPr wrap="square">
            <a:spAutoFit/>
          </a:bodyPr>
          <a:lstStyle/>
          <a:p>
            <a:pPr algn="just">
              <a:lnSpc>
                <a:spcPct val="150000"/>
              </a:lnSpc>
              <a:spcBef>
                <a:spcPct val="30000"/>
              </a:spcBef>
            </a:pPr>
            <a:r>
              <a:rPr lang="zh-CN" altLang="en-US" sz="1600" b="1" spc="300" dirty="0">
                <a:solidFill>
                  <a:srgbClr val="F39900"/>
                </a:solidFill>
                <a:latin typeface="思源黑体 CN Regular" panose="020B0500000000000000" pitchFamily="34" charset="-122"/>
                <a:ea typeface="思源黑体 CN Regular" panose="020B0500000000000000" pitchFamily="34" charset="-122"/>
              </a:rPr>
              <a:t>（</a:t>
            </a:r>
            <a:r>
              <a:rPr lang="en-US" altLang="zh-CN" sz="1600" b="1" spc="300" dirty="0">
                <a:solidFill>
                  <a:srgbClr val="F39900"/>
                </a:solidFill>
                <a:latin typeface="思源黑体 CN Regular" panose="020B0500000000000000" pitchFamily="34" charset="-122"/>
                <a:ea typeface="思源黑体 CN Regular" panose="020B0500000000000000" pitchFamily="34" charset="-122"/>
              </a:rPr>
              <a:t>3</a:t>
            </a:r>
            <a:r>
              <a:rPr lang="zh-CN" altLang="en-US" sz="1600" b="1" spc="300" dirty="0">
                <a:solidFill>
                  <a:srgbClr val="F39900"/>
                </a:solidFill>
                <a:latin typeface="思源黑体 CN Regular" panose="020B0500000000000000" pitchFamily="34" charset="-122"/>
                <a:ea typeface="思源黑体 CN Regular" panose="020B0500000000000000" pitchFamily="34" charset="-122"/>
              </a:rPr>
              <a:t>）</a:t>
            </a:r>
            <a:r>
              <a:rPr lang="zh-CN" altLang="en-US" sz="1600" b="1" spc="300" dirty="0">
                <a:solidFill>
                  <a:srgbClr val="F39900"/>
                </a:solidFill>
                <a:latin typeface="思源黑体 CN Regular" panose="020B0500000000000000" pitchFamily="34" charset="-122"/>
                <a:ea typeface="思源黑体 CN Regular" panose="020B0500000000000000" pitchFamily="34" charset="-122"/>
                <a:sym typeface="Arial" panose="020B0604020202020204" pitchFamily="34" charset="0"/>
              </a:rPr>
              <a:t>遵循团队管理者的领导法则。</a:t>
            </a:r>
            <a:r>
              <a:rPr lang="zh-CN" altLang="en-US" sz="1600" spc="300" dirty="0">
                <a:solidFill>
                  <a:srgbClr val="464646"/>
                </a:solidFill>
                <a:latin typeface="思源黑体 CN Regular" panose="020B0500000000000000" pitchFamily="34" charset="-122"/>
                <a:ea typeface="思源黑体 CN Regular" panose="020B0500000000000000" pitchFamily="34" charset="-122"/>
                <a:sym typeface="Arial" panose="020B0604020202020204" pitchFamily="34" charset="0"/>
              </a:rPr>
              <a:t>避免惯性犯错。</a:t>
            </a:r>
            <a:endParaRPr lang="zh-CN" altLang="en-US" sz="1600" spc="300" dirty="0">
              <a:solidFill>
                <a:srgbClr val="464646"/>
              </a:solidFill>
              <a:latin typeface="思源黑体 CN Regular" panose="020B0500000000000000" pitchFamily="34" charset="-122"/>
              <a:ea typeface="思源黑体 CN Regular" panose="020B0500000000000000" pitchFamily="34" charset="-122"/>
            </a:endParaRPr>
          </a:p>
        </p:txBody>
      </p:sp>
      <p:sp>
        <p:nvSpPr>
          <p:cNvPr id="4" name="文本框 3">
            <a:extLst>
              <a:ext uri="{FF2B5EF4-FFF2-40B4-BE49-F238E27FC236}">
                <a16:creationId xmlns="" xmlns:a16="http://schemas.microsoft.com/office/drawing/2014/main" id="{23FDA3B0-431D-47D4-8238-9A7C91C8D12B}"/>
              </a:ext>
            </a:extLst>
          </p:cNvPr>
          <p:cNvSpPr txBox="1"/>
          <p:nvPr/>
        </p:nvSpPr>
        <p:spPr>
          <a:xfrm>
            <a:off x="7928120" y="3414226"/>
            <a:ext cx="3300904" cy="461665"/>
          </a:xfrm>
          <a:prstGeom prst="rect">
            <a:avLst/>
          </a:prstGeom>
        </p:spPr>
        <p:txBody>
          <a:bodyPr vert="horz" wrap="none">
            <a:spAutoFit/>
          </a:bodyPr>
          <a:lstStyle>
            <a:defPPr>
              <a:defRPr lang="en-US"/>
            </a:defPPr>
            <a:lvl1pPr>
              <a:defRPr sz="2400">
                <a:solidFill>
                  <a:srgbClr val="1C235A"/>
                </a:solidFill>
                <a:latin typeface="思源黑体 CN Bold" panose="020B0800000000000000" pitchFamily="34" charset="-122"/>
                <a:ea typeface="思源黑体 CN Bold" panose="020B0800000000000000" pitchFamily="34" charset="-122"/>
              </a:defRPr>
            </a:lvl1pPr>
          </a:lstStyle>
          <a:p>
            <a:r>
              <a:rPr lang="zh-CN" altLang="en-US" spc="300" dirty="0">
                <a:solidFill>
                  <a:srgbClr val="F39900"/>
                </a:solidFill>
              </a:rPr>
              <a:t>把控好团队管理执行</a:t>
            </a:r>
          </a:p>
        </p:txBody>
      </p:sp>
      <p:grpSp>
        <p:nvGrpSpPr>
          <p:cNvPr id="36" name="组合 35">
            <a:extLst>
              <a:ext uri="{FF2B5EF4-FFF2-40B4-BE49-F238E27FC236}">
                <a16:creationId xmlns="" xmlns:a16="http://schemas.microsoft.com/office/drawing/2014/main" id="{82A3B738-C10E-4F44-97AE-457956967F1F}"/>
              </a:ext>
            </a:extLst>
          </p:cNvPr>
          <p:cNvGrpSpPr/>
          <p:nvPr/>
        </p:nvGrpSpPr>
        <p:grpSpPr>
          <a:xfrm>
            <a:off x="4596034" y="2436976"/>
            <a:ext cx="1994312" cy="782015"/>
            <a:chOff x="1767153" y="2451136"/>
            <a:chExt cx="1994312" cy="782015"/>
          </a:xfrm>
        </p:grpSpPr>
        <p:sp>
          <p:nvSpPr>
            <p:cNvPr id="35" name="文本框 34">
              <a:extLst>
                <a:ext uri="{FF2B5EF4-FFF2-40B4-BE49-F238E27FC236}">
                  <a16:creationId xmlns="" xmlns:a16="http://schemas.microsoft.com/office/drawing/2014/main" id="{82B1E8F5-5585-4F95-9A75-038EA8C53E4A}"/>
                </a:ext>
              </a:extLst>
            </p:cNvPr>
            <p:cNvSpPr txBox="1"/>
            <p:nvPr/>
          </p:nvSpPr>
          <p:spPr>
            <a:xfrm>
              <a:off x="1767153" y="2451136"/>
              <a:ext cx="1994312" cy="782015"/>
            </a:xfrm>
            <a:prstGeom prst="roundRect">
              <a:avLst>
                <a:gd name="adj" fmla="val 50000"/>
              </a:avLst>
            </a:prstGeom>
            <a:solidFill>
              <a:schemeClr val="bg1"/>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sp>
          <p:nvSpPr>
            <p:cNvPr id="11" name="矩形 10">
              <a:extLst>
                <a:ext uri="{FF2B5EF4-FFF2-40B4-BE49-F238E27FC236}">
                  <a16:creationId xmlns="" xmlns:a16="http://schemas.microsoft.com/office/drawing/2014/main" id="{0355612B-5CA9-4931-9F4A-61D47E68F004}"/>
                </a:ext>
              </a:extLst>
            </p:cNvPr>
            <p:cNvSpPr/>
            <p:nvPr/>
          </p:nvSpPr>
          <p:spPr>
            <a:xfrm>
              <a:off x="1997818" y="2686919"/>
              <a:ext cx="1415772" cy="338554"/>
            </a:xfrm>
            <a:prstGeom prst="rect">
              <a:avLst/>
            </a:prstGeom>
          </p:spPr>
          <p:txBody>
            <a:bodyPr wrap="none">
              <a:spAutoFit/>
            </a:bodyPr>
            <a:lstStyle/>
            <a:p>
              <a:r>
                <a:rPr lang="zh-CN" altLang="en-US" sz="1600" spc="300" dirty="0">
                  <a:solidFill>
                    <a:srgbClr val="464646"/>
                  </a:solidFill>
                  <a:latin typeface="思源黑体 CN Regular" panose="020B0500000000000000" pitchFamily="34" charset="-122"/>
                  <a:ea typeface="思源黑体 CN Regular" panose="020B0500000000000000" pitchFamily="34" charset="-122"/>
                  <a:sym typeface="Arial" panose="020B0604020202020204" pitchFamily="34" charset="0"/>
                </a:rPr>
                <a:t>权力大于权威</a:t>
              </a:r>
              <a:endParaRPr lang="zh-CN" altLang="en-US" sz="1600" spc="300" dirty="0">
                <a:solidFill>
                  <a:srgbClr val="464646"/>
                </a:solidFill>
                <a:latin typeface="思源黑体 CN Regular" panose="020B0500000000000000" pitchFamily="34" charset="-122"/>
                <a:ea typeface="思源黑体 CN Regular" panose="020B0500000000000000" pitchFamily="34" charset="-122"/>
              </a:endParaRPr>
            </a:p>
          </p:txBody>
        </p:sp>
      </p:grpSp>
      <p:grpSp>
        <p:nvGrpSpPr>
          <p:cNvPr id="38" name="组合 37">
            <a:extLst>
              <a:ext uri="{FF2B5EF4-FFF2-40B4-BE49-F238E27FC236}">
                <a16:creationId xmlns="" xmlns:a16="http://schemas.microsoft.com/office/drawing/2014/main" id="{C53A847C-7D74-459C-B86D-6CDED5AD440E}"/>
              </a:ext>
            </a:extLst>
          </p:cNvPr>
          <p:cNvGrpSpPr/>
          <p:nvPr/>
        </p:nvGrpSpPr>
        <p:grpSpPr>
          <a:xfrm>
            <a:off x="6759672" y="1453005"/>
            <a:ext cx="1994312" cy="782015"/>
            <a:chOff x="5759574" y="1897454"/>
            <a:chExt cx="1994312" cy="782015"/>
          </a:xfrm>
        </p:grpSpPr>
        <p:sp>
          <p:nvSpPr>
            <p:cNvPr id="37" name="文本框 36">
              <a:extLst>
                <a:ext uri="{FF2B5EF4-FFF2-40B4-BE49-F238E27FC236}">
                  <a16:creationId xmlns="" xmlns:a16="http://schemas.microsoft.com/office/drawing/2014/main" id="{DB029EE7-556C-4A2D-A865-455868218488}"/>
                </a:ext>
              </a:extLst>
            </p:cNvPr>
            <p:cNvSpPr txBox="1"/>
            <p:nvPr/>
          </p:nvSpPr>
          <p:spPr>
            <a:xfrm>
              <a:off x="5759574" y="1897454"/>
              <a:ext cx="1994312" cy="782015"/>
            </a:xfrm>
            <a:prstGeom prst="roundRect">
              <a:avLst>
                <a:gd name="adj" fmla="val 50000"/>
              </a:avLst>
            </a:prstGeom>
            <a:solidFill>
              <a:schemeClr val="bg1"/>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sp>
          <p:nvSpPr>
            <p:cNvPr id="17" name="矩形 16">
              <a:extLst>
                <a:ext uri="{FF2B5EF4-FFF2-40B4-BE49-F238E27FC236}">
                  <a16:creationId xmlns="" xmlns:a16="http://schemas.microsoft.com/office/drawing/2014/main" id="{3ECE5B50-F8FA-4638-8424-CDA97B12CF22}"/>
                </a:ext>
              </a:extLst>
            </p:cNvPr>
            <p:cNvSpPr/>
            <p:nvPr/>
          </p:nvSpPr>
          <p:spPr>
            <a:xfrm>
              <a:off x="5942954" y="2143427"/>
              <a:ext cx="1646605" cy="338554"/>
            </a:xfrm>
            <a:prstGeom prst="rect">
              <a:avLst/>
            </a:prstGeom>
          </p:spPr>
          <p:txBody>
            <a:bodyPr wrap="none">
              <a:spAutoFit/>
            </a:bodyPr>
            <a:lstStyle/>
            <a:p>
              <a:r>
                <a:rPr lang="zh-CN" altLang="en-US" sz="1600" spc="300" dirty="0">
                  <a:solidFill>
                    <a:srgbClr val="464646"/>
                  </a:solidFill>
                  <a:latin typeface="思源黑体 CN Regular" panose="020B0500000000000000" pitchFamily="34" charset="-122"/>
                  <a:ea typeface="思源黑体 CN Regular" panose="020B0500000000000000" pitchFamily="34" charset="-122"/>
                  <a:sym typeface="Arial" panose="020B0604020202020204" pitchFamily="34" charset="0"/>
                </a:rPr>
                <a:t>奖励多于激励</a:t>
              </a:r>
              <a:endParaRPr lang="zh-CN" altLang="en-US" sz="1600" spc="300" dirty="0">
                <a:solidFill>
                  <a:srgbClr val="464646"/>
                </a:solidFill>
                <a:latin typeface="思源黑体 CN Regular" panose="020B0500000000000000" pitchFamily="34" charset="-122"/>
                <a:ea typeface="思源黑体 CN Regular" panose="020B0500000000000000" pitchFamily="34" charset="-122"/>
              </a:endParaRPr>
            </a:p>
          </p:txBody>
        </p:sp>
      </p:grpSp>
      <p:grpSp>
        <p:nvGrpSpPr>
          <p:cNvPr id="34" name="组合 33">
            <a:extLst>
              <a:ext uri="{FF2B5EF4-FFF2-40B4-BE49-F238E27FC236}">
                <a16:creationId xmlns="" xmlns:a16="http://schemas.microsoft.com/office/drawing/2014/main" id="{53BEE8D1-3D2C-465D-B21F-3E02084650D8}"/>
              </a:ext>
            </a:extLst>
          </p:cNvPr>
          <p:cNvGrpSpPr/>
          <p:nvPr/>
        </p:nvGrpSpPr>
        <p:grpSpPr>
          <a:xfrm>
            <a:off x="4640116" y="4902817"/>
            <a:ext cx="1994312" cy="782015"/>
            <a:chOff x="1059266" y="4499652"/>
            <a:chExt cx="1994312" cy="782015"/>
          </a:xfrm>
        </p:grpSpPr>
        <p:sp>
          <p:nvSpPr>
            <p:cNvPr id="33" name="文本框 32">
              <a:extLst>
                <a:ext uri="{FF2B5EF4-FFF2-40B4-BE49-F238E27FC236}">
                  <a16:creationId xmlns="" xmlns:a16="http://schemas.microsoft.com/office/drawing/2014/main" id="{EEB5D676-1277-4348-B4EB-77DD779CF132}"/>
                </a:ext>
              </a:extLst>
            </p:cNvPr>
            <p:cNvSpPr txBox="1"/>
            <p:nvPr/>
          </p:nvSpPr>
          <p:spPr>
            <a:xfrm>
              <a:off x="1059266" y="4499652"/>
              <a:ext cx="1994312" cy="782015"/>
            </a:xfrm>
            <a:prstGeom prst="roundRect">
              <a:avLst>
                <a:gd name="adj" fmla="val 50000"/>
              </a:avLst>
            </a:prstGeom>
            <a:solidFill>
              <a:schemeClr val="bg1"/>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sp>
          <p:nvSpPr>
            <p:cNvPr id="23" name="矩形 22">
              <a:extLst>
                <a:ext uri="{FF2B5EF4-FFF2-40B4-BE49-F238E27FC236}">
                  <a16:creationId xmlns="" xmlns:a16="http://schemas.microsoft.com/office/drawing/2014/main" id="{76841803-1EE6-4A66-AAE7-A7509FEDD3AE}"/>
                </a:ext>
              </a:extLst>
            </p:cNvPr>
            <p:cNvSpPr/>
            <p:nvPr/>
          </p:nvSpPr>
          <p:spPr>
            <a:xfrm>
              <a:off x="1233120" y="4721383"/>
              <a:ext cx="1646605" cy="338554"/>
            </a:xfrm>
            <a:prstGeom prst="rect">
              <a:avLst/>
            </a:prstGeom>
          </p:spPr>
          <p:txBody>
            <a:bodyPr wrap="none">
              <a:spAutoFit/>
            </a:bodyPr>
            <a:lstStyle/>
            <a:p>
              <a:r>
                <a:rPr lang="zh-CN" altLang="en-US" sz="1600" spc="300" dirty="0">
                  <a:solidFill>
                    <a:srgbClr val="464646"/>
                  </a:solidFill>
                  <a:latin typeface="思源黑体 CN Regular" panose="020B0500000000000000" pitchFamily="34" charset="-122"/>
                  <a:ea typeface="思源黑体 CN Regular" panose="020B0500000000000000" pitchFamily="34" charset="-122"/>
                  <a:sym typeface="Arial" panose="020B0604020202020204" pitchFamily="34" charset="0"/>
                </a:rPr>
                <a:t>任务多于支持</a:t>
              </a:r>
              <a:endParaRPr lang="zh-CN" altLang="en-US" sz="1600" spc="300" dirty="0">
                <a:solidFill>
                  <a:srgbClr val="464646"/>
                </a:solidFill>
                <a:latin typeface="思源黑体 CN Regular" panose="020B0500000000000000" pitchFamily="34" charset="-122"/>
                <a:ea typeface="思源黑体 CN Regular" panose="020B0500000000000000" pitchFamily="34" charset="-122"/>
              </a:endParaRPr>
            </a:p>
          </p:txBody>
        </p:sp>
      </p:grpSp>
      <p:grpSp>
        <p:nvGrpSpPr>
          <p:cNvPr id="26" name="组合 25">
            <a:extLst>
              <a:ext uri="{FF2B5EF4-FFF2-40B4-BE49-F238E27FC236}">
                <a16:creationId xmlns="" xmlns:a16="http://schemas.microsoft.com/office/drawing/2014/main" id="{58668F45-6B00-48DA-A4F1-CAF9A5D7C530}"/>
              </a:ext>
            </a:extLst>
          </p:cNvPr>
          <p:cNvGrpSpPr/>
          <p:nvPr/>
        </p:nvGrpSpPr>
        <p:grpSpPr>
          <a:xfrm>
            <a:off x="9340795" y="1770262"/>
            <a:ext cx="1906148" cy="628624"/>
            <a:chOff x="8908360" y="1659838"/>
            <a:chExt cx="1906148" cy="628624"/>
          </a:xfrm>
        </p:grpSpPr>
        <p:sp>
          <p:nvSpPr>
            <p:cNvPr id="14" name="矩形 13">
              <a:extLst>
                <a:ext uri="{FF2B5EF4-FFF2-40B4-BE49-F238E27FC236}">
                  <a16:creationId xmlns="" xmlns:a16="http://schemas.microsoft.com/office/drawing/2014/main" id="{2B3FC932-BD93-47D8-9A76-80C53D554BD3}"/>
                </a:ext>
              </a:extLst>
            </p:cNvPr>
            <p:cNvSpPr/>
            <p:nvPr/>
          </p:nvSpPr>
          <p:spPr>
            <a:xfrm>
              <a:off x="9081898" y="1804873"/>
              <a:ext cx="1646605" cy="338554"/>
            </a:xfrm>
            <a:prstGeom prst="rect">
              <a:avLst/>
            </a:prstGeom>
          </p:spPr>
          <p:txBody>
            <a:bodyPr wrap="none">
              <a:spAutoFit/>
            </a:bodyPr>
            <a:lstStyle/>
            <a:p>
              <a:r>
                <a:rPr lang="zh-CN" altLang="en-US" sz="1600" spc="300" dirty="0">
                  <a:solidFill>
                    <a:srgbClr val="464646"/>
                  </a:solidFill>
                  <a:latin typeface="思源黑体 CN Regular" panose="020B0500000000000000" pitchFamily="34" charset="-122"/>
                  <a:ea typeface="思源黑体 CN Regular" panose="020B0500000000000000" pitchFamily="34" charset="-122"/>
                  <a:sym typeface="Arial" panose="020B0604020202020204" pitchFamily="34" charset="0"/>
                </a:rPr>
                <a:t>集权多于授权</a:t>
              </a:r>
              <a:endParaRPr lang="zh-CN" altLang="en-US" sz="1600" spc="300" dirty="0">
                <a:solidFill>
                  <a:srgbClr val="464646"/>
                </a:solidFill>
                <a:latin typeface="思源黑体 CN Regular" panose="020B0500000000000000" pitchFamily="34" charset="-122"/>
                <a:ea typeface="思源黑体 CN Regular" panose="020B0500000000000000" pitchFamily="34" charset="-122"/>
              </a:endParaRPr>
            </a:p>
          </p:txBody>
        </p:sp>
        <p:sp>
          <p:nvSpPr>
            <p:cNvPr id="25" name="图文框 24">
              <a:extLst>
                <a:ext uri="{FF2B5EF4-FFF2-40B4-BE49-F238E27FC236}">
                  <a16:creationId xmlns="" xmlns:a16="http://schemas.microsoft.com/office/drawing/2014/main" id="{33A4CD9F-9DB6-46DF-8E3B-6287B2FB7D83}"/>
                </a:ext>
              </a:extLst>
            </p:cNvPr>
            <p:cNvSpPr/>
            <p:nvPr/>
          </p:nvSpPr>
          <p:spPr>
            <a:xfrm rot="5400000" flipV="1">
              <a:off x="9547122" y="1021076"/>
              <a:ext cx="628624" cy="1906148"/>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grpSp>
      <p:grpSp>
        <p:nvGrpSpPr>
          <p:cNvPr id="30" name="组合 29">
            <a:extLst>
              <a:ext uri="{FF2B5EF4-FFF2-40B4-BE49-F238E27FC236}">
                <a16:creationId xmlns="" xmlns:a16="http://schemas.microsoft.com/office/drawing/2014/main" id="{8533989C-3BBD-42D8-81CA-1CA284D44E2F}"/>
              </a:ext>
            </a:extLst>
          </p:cNvPr>
          <p:cNvGrpSpPr/>
          <p:nvPr/>
        </p:nvGrpSpPr>
        <p:grpSpPr>
          <a:xfrm>
            <a:off x="6813280" y="5784986"/>
            <a:ext cx="1906148" cy="628624"/>
            <a:chOff x="4008324" y="3336391"/>
            <a:chExt cx="1906148" cy="628624"/>
          </a:xfrm>
        </p:grpSpPr>
        <p:sp>
          <p:nvSpPr>
            <p:cNvPr id="20" name="矩形 19">
              <a:extLst>
                <a:ext uri="{FF2B5EF4-FFF2-40B4-BE49-F238E27FC236}">
                  <a16:creationId xmlns="" xmlns:a16="http://schemas.microsoft.com/office/drawing/2014/main" id="{8C2976E9-7DCE-4A97-BD4E-53E1AE80369F}"/>
                </a:ext>
              </a:extLst>
            </p:cNvPr>
            <p:cNvSpPr/>
            <p:nvPr/>
          </p:nvSpPr>
          <p:spPr>
            <a:xfrm>
              <a:off x="4186270" y="3481426"/>
              <a:ext cx="1646605" cy="338554"/>
            </a:xfrm>
            <a:prstGeom prst="rect">
              <a:avLst/>
            </a:prstGeom>
          </p:spPr>
          <p:txBody>
            <a:bodyPr wrap="none">
              <a:spAutoFit/>
            </a:bodyPr>
            <a:lstStyle/>
            <a:p>
              <a:r>
                <a:rPr lang="zh-CN" altLang="en-US" sz="1600" spc="300" dirty="0">
                  <a:solidFill>
                    <a:srgbClr val="464646"/>
                  </a:solidFill>
                  <a:latin typeface="思源黑体 CN Regular" panose="020B0500000000000000" pitchFamily="34" charset="-122"/>
                  <a:ea typeface="思源黑体 CN Regular" panose="020B0500000000000000" pitchFamily="34" charset="-122"/>
                  <a:sym typeface="Arial" panose="020B0604020202020204" pitchFamily="34" charset="0"/>
                </a:rPr>
                <a:t>命令多于启发</a:t>
              </a:r>
              <a:endParaRPr lang="zh-CN" altLang="en-US" sz="1600" spc="300" dirty="0">
                <a:solidFill>
                  <a:srgbClr val="464646"/>
                </a:solidFill>
                <a:latin typeface="思源黑体 CN Regular" panose="020B0500000000000000" pitchFamily="34" charset="-122"/>
                <a:ea typeface="思源黑体 CN Regular" panose="020B0500000000000000" pitchFamily="34" charset="-122"/>
              </a:endParaRPr>
            </a:p>
          </p:txBody>
        </p:sp>
        <p:sp>
          <p:nvSpPr>
            <p:cNvPr id="29" name="图文框 28">
              <a:extLst>
                <a:ext uri="{FF2B5EF4-FFF2-40B4-BE49-F238E27FC236}">
                  <a16:creationId xmlns="" xmlns:a16="http://schemas.microsoft.com/office/drawing/2014/main" id="{C36D596E-CE14-483F-A1C0-8DB9086FAF95}"/>
                </a:ext>
              </a:extLst>
            </p:cNvPr>
            <p:cNvSpPr/>
            <p:nvPr/>
          </p:nvSpPr>
          <p:spPr>
            <a:xfrm rot="5400000" flipV="1">
              <a:off x="4647086" y="2697629"/>
              <a:ext cx="628624" cy="1906148"/>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grpSp>
      <p:grpSp>
        <p:nvGrpSpPr>
          <p:cNvPr id="32" name="组合 31">
            <a:extLst>
              <a:ext uri="{FF2B5EF4-FFF2-40B4-BE49-F238E27FC236}">
                <a16:creationId xmlns="" xmlns:a16="http://schemas.microsoft.com/office/drawing/2014/main" id="{9E20EDDD-113C-4B86-8C26-439956402031}"/>
              </a:ext>
            </a:extLst>
          </p:cNvPr>
          <p:cNvGrpSpPr/>
          <p:nvPr/>
        </p:nvGrpSpPr>
        <p:grpSpPr>
          <a:xfrm>
            <a:off x="4640116" y="3746592"/>
            <a:ext cx="1906148" cy="628624"/>
            <a:chOff x="858161" y="4522997"/>
            <a:chExt cx="1906148" cy="628624"/>
          </a:xfrm>
        </p:grpSpPr>
        <p:sp>
          <p:nvSpPr>
            <p:cNvPr id="8" name="矩形 7">
              <a:extLst>
                <a:ext uri="{FF2B5EF4-FFF2-40B4-BE49-F238E27FC236}">
                  <a16:creationId xmlns="" xmlns:a16="http://schemas.microsoft.com/office/drawing/2014/main" id="{BE16619F-8C65-4DD9-8B8F-1770B271CD2F}"/>
                </a:ext>
              </a:extLst>
            </p:cNvPr>
            <p:cNvSpPr/>
            <p:nvPr/>
          </p:nvSpPr>
          <p:spPr>
            <a:xfrm>
              <a:off x="1055180" y="4668032"/>
              <a:ext cx="1646605" cy="338554"/>
            </a:xfrm>
            <a:prstGeom prst="rect">
              <a:avLst/>
            </a:prstGeom>
          </p:spPr>
          <p:txBody>
            <a:bodyPr wrap="none">
              <a:spAutoFit/>
            </a:bodyPr>
            <a:lstStyle/>
            <a:p>
              <a:r>
                <a:rPr lang="zh-CN" altLang="en-US" sz="1600" spc="300" dirty="0">
                  <a:solidFill>
                    <a:srgbClr val="464646"/>
                  </a:solidFill>
                  <a:latin typeface="思源黑体 CN Regular" panose="020B0500000000000000" pitchFamily="34" charset="-122"/>
                  <a:ea typeface="思源黑体 CN Regular" panose="020B0500000000000000" pitchFamily="34" charset="-122"/>
                  <a:sym typeface="Arial" panose="020B0604020202020204" pitchFamily="34" charset="0"/>
                </a:rPr>
                <a:t>领导多于辅导</a:t>
              </a:r>
              <a:endParaRPr lang="zh-CN" altLang="en-US" sz="1600" spc="300" dirty="0">
                <a:solidFill>
                  <a:srgbClr val="464646"/>
                </a:solidFill>
                <a:latin typeface="思源黑体 CN Regular" panose="020B0500000000000000" pitchFamily="34" charset="-122"/>
                <a:ea typeface="思源黑体 CN Regular" panose="020B0500000000000000" pitchFamily="34" charset="-122"/>
              </a:endParaRPr>
            </a:p>
          </p:txBody>
        </p:sp>
        <p:sp>
          <p:nvSpPr>
            <p:cNvPr id="31" name="图文框 30">
              <a:extLst>
                <a:ext uri="{FF2B5EF4-FFF2-40B4-BE49-F238E27FC236}">
                  <a16:creationId xmlns="" xmlns:a16="http://schemas.microsoft.com/office/drawing/2014/main" id="{9DC7998D-3CCC-429F-BCB8-74B8934B04D2}"/>
                </a:ext>
              </a:extLst>
            </p:cNvPr>
            <p:cNvSpPr/>
            <p:nvPr/>
          </p:nvSpPr>
          <p:spPr>
            <a:xfrm rot="5400000" flipV="1">
              <a:off x="1496923" y="3884235"/>
              <a:ext cx="628624" cy="1906148"/>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grpSp>
      <p:pic>
        <p:nvPicPr>
          <p:cNvPr id="40" name="图片 39">
            <a:extLst>
              <a:ext uri="{FF2B5EF4-FFF2-40B4-BE49-F238E27FC236}">
                <a16:creationId xmlns="" xmlns:a16="http://schemas.microsoft.com/office/drawing/2014/main" id="{1DCC2C67-7F5D-46C7-8A0A-4DA766EF21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010" t="3426" r="24313" b="38025"/>
          <a:stretch/>
        </p:blipFill>
        <p:spPr>
          <a:xfrm rot="19695365">
            <a:off x="8418412" y="1182875"/>
            <a:ext cx="506818" cy="467442"/>
          </a:xfrm>
          <a:prstGeom prst="rect">
            <a:avLst/>
          </a:prstGeom>
        </p:spPr>
      </p:pic>
      <p:pic>
        <p:nvPicPr>
          <p:cNvPr id="27" name="图片 26">
            <a:extLst>
              <a:ext uri="{FF2B5EF4-FFF2-40B4-BE49-F238E27FC236}">
                <a16:creationId xmlns="" xmlns:a16="http://schemas.microsoft.com/office/drawing/2014/main" id="{013E7DC0-1498-4DB4-8D83-97F9917BA8C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4717" r="80284" b="25384"/>
          <a:stretch/>
        </p:blipFill>
        <p:spPr>
          <a:xfrm>
            <a:off x="4372401" y="2612683"/>
            <a:ext cx="338966" cy="342956"/>
          </a:xfrm>
          <a:prstGeom prst="rect">
            <a:avLst/>
          </a:prstGeom>
        </p:spPr>
      </p:pic>
      <p:grpSp>
        <p:nvGrpSpPr>
          <p:cNvPr id="3" name="组合 2">
            <a:extLst>
              <a:ext uri="{FF2B5EF4-FFF2-40B4-BE49-F238E27FC236}">
                <a16:creationId xmlns="" xmlns:a16="http://schemas.microsoft.com/office/drawing/2014/main" id="{B0082229-35C5-45A1-B6C5-6CF61C4BA8E0}"/>
              </a:ext>
            </a:extLst>
          </p:cNvPr>
          <p:cNvGrpSpPr/>
          <p:nvPr/>
        </p:nvGrpSpPr>
        <p:grpSpPr>
          <a:xfrm>
            <a:off x="-1207901" y="2823587"/>
            <a:ext cx="4796922" cy="4607831"/>
            <a:chOff x="405314" y="2975711"/>
            <a:chExt cx="3427993" cy="3292864"/>
          </a:xfrm>
        </p:grpSpPr>
        <p:pic>
          <p:nvPicPr>
            <p:cNvPr id="42" name="图片 41">
              <a:extLst>
                <a:ext uri="{FF2B5EF4-FFF2-40B4-BE49-F238E27FC236}">
                  <a16:creationId xmlns="" xmlns:a16="http://schemas.microsoft.com/office/drawing/2014/main" id="{41A9D79A-20D1-4A2A-932D-A2981898982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5847" t="74527" r="68377" b="2016"/>
            <a:stretch/>
          </p:blipFill>
          <p:spPr>
            <a:xfrm>
              <a:off x="1962383" y="3485773"/>
              <a:ext cx="1870924" cy="1390859"/>
            </a:xfrm>
            <a:prstGeom prst="rect">
              <a:avLst/>
            </a:prstGeom>
          </p:spPr>
        </p:pic>
        <p:sp>
          <p:nvSpPr>
            <p:cNvPr id="41" name="菱形 40">
              <a:extLst>
                <a:ext uri="{FF2B5EF4-FFF2-40B4-BE49-F238E27FC236}">
                  <a16:creationId xmlns="" xmlns:a16="http://schemas.microsoft.com/office/drawing/2014/main" id="{13AEB666-2E0C-4748-AEF3-7CFE9B43D953}"/>
                </a:ext>
              </a:extLst>
            </p:cNvPr>
            <p:cNvSpPr/>
            <p:nvPr/>
          </p:nvSpPr>
          <p:spPr>
            <a:xfrm>
              <a:off x="405314" y="2975711"/>
              <a:ext cx="3147353" cy="3292864"/>
            </a:xfrm>
            <a:prstGeom prst="diamond">
              <a:avLst/>
            </a:prstGeom>
            <a:solidFill>
              <a:srgbClr val="FEF7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95737451"/>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heel(1)">
                                      <p:cBhvr>
                                        <p:cTn id="10" dur="2000"/>
                                        <p:tgtEl>
                                          <p:spTgt spid="28"/>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heel(1)">
                                      <p:cBhvr>
                                        <p:cTn id="13" dur="2000"/>
                                        <p:tgtEl>
                                          <p:spTgt spid="24"/>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randombar(horizontal)">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p:cTn id="26" dur="1000" fill="hold"/>
                                        <p:tgtEl>
                                          <p:spTgt spid="38"/>
                                        </p:tgtEl>
                                        <p:attrNameLst>
                                          <p:attrName>ppt_w</p:attrName>
                                        </p:attrNameLst>
                                      </p:cBhvr>
                                      <p:tavLst>
                                        <p:tav tm="0">
                                          <p:val>
                                            <p:fltVal val="0"/>
                                          </p:val>
                                        </p:tav>
                                        <p:tav tm="100000">
                                          <p:val>
                                            <p:strVal val="#ppt_w"/>
                                          </p:val>
                                        </p:tav>
                                      </p:tavLst>
                                    </p:anim>
                                    <p:anim calcmode="lin" valueType="num">
                                      <p:cBhvr>
                                        <p:cTn id="27" dur="1000" fill="hold"/>
                                        <p:tgtEl>
                                          <p:spTgt spid="38"/>
                                        </p:tgtEl>
                                        <p:attrNameLst>
                                          <p:attrName>ppt_h</p:attrName>
                                        </p:attrNameLst>
                                      </p:cBhvr>
                                      <p:tavLst>
                                        <p:tav tm="0">
                                          <p:val>
                                            <p:fltVal val="0"/>
                                          </p:val>
                                        </p:tav>
                                        <p:tav tm="100000">
                                          <p:val>
                                            <p:strVal val="#ppt_h"/>
                                          </p:val>
                                        </p:tav>
                                      </p:tavLst>
                                    </p:anim>
                                    <p:anim calcmode="lin" valueType="num">
                                      <p:cBhvr>
                                        <p:cTn id="28" dur="1000" fill="hold"/>
                                        <p:tgtEl>
                                          <p:spTgt spid="38"/>
                                        </p:tgtEl>
                                        <p:attrNameLst>
                                          <p:attrName>style.rotation</p:attrName>
                                        </p:attrNameLst>
                                      </p:cBhvr>
                                      <p:tavLst>
                                        <p:tav tm="0">
                                          <p:val>
                                            <p:fltVal val="90"/>
                                          </p:val>
                                        </p:tav>
                                        <p:tav tm="100000">
                                          <p:val>
                                            <p:fltVal val="0"/>
                                          </p:val>
                                        </p:tav>
                                      </p:tavLst>
                                    </p:anim>
                                    <p:animEffect transition="in" filter="fade">
                                      <p:cBhvr>
                                        <p:cTn id="29" dur="1000"/>
                                        <p:tgtEl>
                                          <p:spTgt spid="38"/>
                                        </p:tgtEl>
                                      </p:cBhvr>
                                    </p:animEffect>
                                  </p:childTnLst>
                                </p:cTn>
                              </p:par>
                              <p:par>
                                <p:cTn id="30" presetID="31" presetClass="entr" presetSubtype="0"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 calcmode="lin" valueType="num">
                                      <p:cBhvr>
                                        <p:cTn id="32" dur="1000" fill="hold"/>
                                        <p:tgtEl>
                                          <p:spTgt spid="40"/>
                                        </p:tgtEl>
                                        <p:attrNameLst>
                                          <p:attrName>ppt_w</p:attrName>
                                        </p:attrNameLst>
                                      </p:cBhvr>
                                      <p:tavLst>
                                        <p:tav tm="0">
                                          <p:val>
                                            <p:fltVal val="0"/>
                                          </p:val>
                                        </p:tav>
                                        <p:tav tm="100000">
                                          <p:val>
                                            <p:strVal val="#ppt_w"/>
                                          </p:val>
                                        </p:tav>
                                      </p:tavLst>
                                    </p:anim>
                                    <p:anim calcmode="lin" valueType="num">
                                      <p:cBhvr>
                                        <p:cTn id="33" dur="1000" fill="hold"/>
                                        <p:tgtEl>
                                          <p:spTgt spid="40"/>
                                        </p:tgtEl>
                                        <p:attrNameLst>
                                          <p:attrName>ppt_h</p:attrName>
                                        </p:attrNameLst>
                                      </p:cBhvr>
                                      <p:tavLst>
                                        <p:tav tm="0">
                                          <p:val>
                                            <p:fltVal val="0"/>
                                          </p:val>
                                        </p:tav>
                                        <p:tav tm="100000">
                                          <p:val>
                                            <p:strVal val="#ppt_h"/>
                                          </p:val>
                                        </p:tav>
                                      </p:tavLst>
                                    </p:anim>
                                    <p:anim calcmode="lin" valueType="num">
                                      <p:cBhvr>
                                        <p:cTn id="34" dur="1000" fill="hold"/>
                                        <p:tgtEl>
                                          <p:spTgt spid="40"/>
                                        </p:tgtEl>
                                        <p:attrNameLst>
                                          <p:attrName>style.rotation</p:attrName>
                                        </p:attrNameLst>
                                      </p:cBhvr>
                                      <p:tavLst>
                                        <p:tav tm="0">
                                          <p:val>
                                            <p:fltVal val="90"/>
                                          </p:val>
                                        </p:tav>
                                        <p:tav tm="100000">
                                          <p:val>
                                            <p:fltVal val="0"/>
                                          </p:val>
                                        </p:tav>
                                      </p:tavLst>
                                    </p:anim>
                                    <p:animEffect transition="in" filter="fade">
                                      <p:cBhvr>
                                        <p:cTn id="35" dur="10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heel(1)">
                                      <p:cBhvr>
                                        <p:cTn id="40" dur="20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randombar(horizontal)">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circle(in)">
                                      <p:cBhvr>
                                        <p:cTn id="50" dur="20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down)">
                                      <p:cBhvr>
                                        <p:cTn id="55" dur="5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heel(1)">
                                      <p:cBhvr>
                                        <p:cTn id="60" dur="20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barn(inVertical)">
                                      <p:cBhvr>
                                        <p:cTn id="6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4" grpId="0" animBg="1"/>
      <p:bldP spid="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 xmlns:a16="http://schemas.microsoft.com/office/drawing/2014/main" id="{2BF95E21-89C2-471E-B0E8-346040CEE3B0}"/>
              </a:ext>
            </a:extLst>
          </p:cNvPr>
          <p:cNvSpPr txBox="1"/>
          <p:nvPr/>
        </p:nvSpPr>
        <p:spPr>
          <a:xfrm>
            <a:off x="2878093" y="2445893"/>
            <a:ext cx="2492990" cy="461665"/>
          </a:xfrm>
          <a:prstGeom prst="rect">
            <a:avLst/>
          </a:prstGeom>
        </p:spPr>
        <p:txBody>
          <a:bodyPr wrap="none">
            <a:spAutoFit/>
          </a:bodyPr>
          <a:lstStyle>
            <a:defPPr>
              <a:defRPr lang="en-US"/>
            </a:defPPr>
            <a:lvl1pPr>
              <a:defRPr sz="2400">
                <a:solidFill>
                  <a:srgbClr val="1C235A"/>
                </a:solidFill>
                <a:latin typeface="思源黑体 CN Bold" panose="020B0800000000000000" pitchFamily="34" charset="-122"/>
                <a:ea typeface="思源黑体 CN Bold" panose="020B0800000000000000" pitchFamily="34" charset="-122"/>
              </a:defRPr>
            </a:lvl1pPr>
          </a:lstStyle>
          <a:p>
            <a:r>
              <a:rPr lang="zh-CN" altLang="en-US" spc="600" dirty="0">
                <a:solidFill>
                  <a:srgbClr val="F39900"/>
                </a:solidFill>
              </a:rPr>
              <a:t>遵循领导法则</a:t>
            </a:r>
          </a:p>
        </p:txBody>
      </p:sp>
      <p:sp>
        <p:nvSpPr>
          <p:cNvPr id="5" name="矩形 4">
            <a:extLst>
              <a:ext uri="{FF2B5EF4-FFF2-40B4-BE49-F238E27FC236}">
                <a16:creationId xmlns="" xmlns:a16="http://schemas.microsoft.com/office/drawing/2014/main" id="{04E2718B-5CE0-4B17-9F92-5C848B0CCDD4}"/>
              </a:ext>
            </a:extLst>
          </p:cNvPr>
          <p:cNvSpPr/>
          <p:nvPr/>
        </p:nvSpPr>
        <p:spPr>
          <a:xfrm>
            <a:off x="1190865" y="3102948"/>
            <a:ext cx="4099496" cy="1900649"/>
          </a:xfrm>
          <a:prstGeom prst="rect">
            <a:avLst/>
          </a:prstGeom>
        </p:spPr>
        <p:txBody>
          <a:bodyPr wrap="square">
            <a:spAutoFit/>
          </a:bodyPr>
          <a:lstStyle/>
          <a:p>
            <a:pPr algn="just">
              <a:lnSpc>
                <a:spcPct val="150000"/>
              </a:lnSpc>
              <a:spcBef>
                <a:spcPct val="30000"/>
              </a:spcBef>
            </a:pPr>
            <a:r>
              <a:rPr lang="zh-CN" altLang="en-US" sz="1600" spc="300" dirty="0">
                <a:solidFill>
                  <a:srgbClr val="464646"/>
                </a:solidFill>
                <a:latin typeface="思源黑体 CN Regular" panose="020B0500000000000000" pitchFamily="34" charset="-122"/>
                <a:ea typeface="思源黑体 CN Regular" panose="020B0500000000000000" pitchFamily="34" charset="-122"/>
              </a:rPr>
              <a:t>保持绝对的正直。了解本职工作。宣布你的目标方向。表现出无私的奉献精神。期望积极的结果。爱护你的下属。职责高于自我。敢为人先，身先士卒</a:t>
            </a:r>
          </a:p>
        </p:txBody>
      </p:sp>
      <p:sp>
        <p:nvSpPr>
          <p:cNvPr id="8" name="文本框 7">
            <a:extLst>
              <a:ext uri="{FF2B5EF4-FFF2-40B4-BE49-F238E27FC236}">
                <a16:creationId xmlns="" xmlns:a16="http://schemas.microsoft.com/office/drawing/2014/main" id="{E5468C17-5995-421F-9066-91A581D662CE}"/>
              </a:ext>
            </a:extLst>
          </p:cNvPr>
          <p:cNvSpPr txBox="1"/>
          <p:nvPr/>
        </p:nvSpPr>
        <p:spPr>
          <a:xfrm>
            <a:off x="6969262" y="3670222"/>
            <a:ext cx="4031873" cy="461665"/>
          </a:xfrm>
          <a:prstGeom prst="rect">
            <a:avLst/>
          </a:prstGeom>
        </p:spPr>
        <p:txBody>
          <a:bodyPr wrap="none">
            <a:spAutoFit/>
          </a:bodyPr>
          <a:lstStyle>
            <a:defPPr>
              <a:defRPr lang="en-US"/>
            </a:defPPr>
            <a:lvl1pPr>
              <a:defRPr sz="2400">
                <a:solidFill>
                  <a:srgbClr val="1C235A"/>
                </a:solidFill>
                <a:latin typeface="思源黑体 CN Bold" panose="020B0800000000000000" pitchFamily="34" charset="-122"/>
                <a:ea typeface="思源黑体 CN Bold" panose="020B0800000000000000" pitchFamily="34" charset="-122"/>
              </a:defRPr>
            </a:lvl1pPr>
          </a:lstStyle>
          <a:p>
            <a:r>
              <a:rPr lang="zh-CN" altLang="en-US" spc="600" dirty="0">
                <a:solidFill>
                  <a:srgbClr val="F39900"/>
                </a:solidFill>
              </a:rPr>
              <a:t>吸引追随者的行动步骤</a:t>
            </a:r>
          </a:p>
        </p:txBody>
      </p:sp>
      <p:sp>
        <p:nvSpPr>
          <p:cNvPr id="9" name="矩形 8">
            <a:extLst>
              <a:ext uri="{FF2B5EF4-FFF2-40B4-BE49-F238E27FC236}">
                <a16:creationId xmlns="" xmlns:a16="http://schemas.microsoft.com/office/drawing/2014/main" id="{36EE09F2-F3B7-4AB8-B4A5-80B140C1B1C5}"/>
              </a:ext>
            </a:extLst>
          </p:cNvPr>
          <p:cNvSpPr/>
          <p:nvPr/>
        </p:nvSpPr>
        <p:spPr>
          <a:xfrm>
            <a:off x="6969262" y="4417663"/>
            <a:ext cx="3751154" cy="1161985"/>
          </a:xfrm>
          <a:prstGeom prst="rect">
            <a:avLst/>
          </a:prstGeom>
        </p:spPr>
        <p:txBody>
          <a:bodyPr wrap="square">
            <a:spAutoFit/>
          </a:bodyPr>
          <a:lstStyle/>
          <a:p>
            <a:pPr algn="just">
              <a:lnSpc>
                <a:spcPct val="150000"/>
              </a:lnSpc>
              <a:spcBef>
                <a:spcPct val="30000"/>
              </a:spcBef>
            </a:pPr>
            <a:r>
              <a:rPr lang="zh-CN" altLang="en-US" sz="1600" spc="300" dirty="0">
                <a:solidFill>
                  <a:srgbClr val="464646"/>
                </a:solidFill>
                <a:latin typeface="思源黑体 CN Regular" panose="020B0500000000000000" pitchFamily="34" charset="-122"/>
                <a:ea typeface="思源黑体 CN Regular" panose="020B0500000000000000" pitchFamily="34" charset="-122"/>
                <a:sym typeface="Arial" panose="020B0604020202020204" pitchFamily="34" charset="0"/>
              </a:rPr>
              <a:t>让其感觉受尊重。树立你的远见。待人如待己。对自己和下属的行为负责</a:t>
            </a:r>
          </a:p>
        </p:txBody>
      </p:sp>
      <p:grpSp>
        <p:nvGrpSpPr>
          <p:cNvPr id="10" name="组合 9">
            <a:extLst>
              <a:ext uri="{FF2B5EF4-FFF2-40B4-BE49-F238E27FC236}">
                <a16:creationId xmlns="" xmlns:a16="http://schemas.microsoft.com/office/drawing/2014/main" id="{B326BB6F-2988-4E1B-A755-E7D232AE0ABF}"/>
              </a:ext>
            </a:extLst>
          </p:cNvPr>
          <p:cNvGrpSpPr/>
          <p:nvPr/>
        </p:nvGrpSpPr>
        <p:grpSpPr>
          <a:xfrm rot="5400000" flipH="1" flipV="1">
            <a:off x="4924128" y="3469251"/>
            <a:ext cx="2343745" cy="297028"/>
            <a:chOff x="1476375" y="371475"/>
            <a:chExt cx="2104437" cy="266700"/>
          </a:xfrm>
        </p:grpSpPr>
        <p:cxnSp>
          <p:nvCxnSpPr>
            <p:cNvPr id="11" name="直接连接符 10">
              <a:extLst>
                <a:ext uri="{FF2B5EF4-FFF2-40B4-BE49-F238E27FC236}">
                  <a16:creationId xmlns="" xmlns:a16="http://schemas.microsoft.com/office/drawing/2014/main" id="{A1BFBA94-6357-4307-B350-2DB5719A060F}"/>
                </a:ext>
              </a:extLst>
            </p:cNvPr>
            <p:cNvCxnSpPr>
              <a:cxnSpLocks/>
            </p:cNvCxnSpPr>
            <p:nvPr/>
          </p:nvCxnSpPr>
          <p:spPr>
            <a:xfrm flipH="1">
              <a:off x="1476375" y="504825"/>
              <a:ext cx="1971675" cy="0"/>
            </a:xfrm>
            <a:prstGeom prst="line">
              <a:avLst/>
            </a:prstGeom>
            <a:ln w="28575">
              <a:solidFill>
                <a:srgbClr val="F39900"/>
              </a:solidFill>
              <a:round/>
              <a:headEnd type="ova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 xmlns:a16="http://schemas.microsoft.com/office/drawing/2014/main" id="{D10651D9-4799-4643-A820-D030DC838325}"/>
                </a:ext>
              </a:extLst>
            </p:cNvPr>
            <p:cNvSpPr/>
            <p:nvPr/>
          </p:nvSpPr>
          <p:spPr>
            <a:xfrm>
              <a:off x="3314112" y="371475"/>
              <a:ext cx="266700" cy="266700"/>
            </a:xfrm>
            <a:prstGeom prst="ellipse">
              <a:avLst/>
            </a:prstGeom>
            <a:noFill/>
            <a:ln w="28575">
              <a:solidFill>
                <a:srgbClr val="F3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a:extLst>
              <a:ext uri="{FF2B5EF4-FFF2-40B4-BE49-F238E27FC236}">
                <a16:creationId xmlns="" xmlns:a16="http://schemas.microsoft.com/office/drawing/2014/main" id="{B7A218FC-62D4-4C73-A716-7EFC8D5F916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847" t="74527" r="68377" b="2016"/>
          <a:stretch/>
        </p:blipFill>
        <p:spPr>
          <a:xfrm>
            <a:off x="8365989" y="907062"/>
            <a:ext cx="2953812" cy="2195886"/>
          </a:xfrm>
          <a:prstGeom prst="rect">
            <a:avLst/>
          </a:prstGeom>
        </p:spPr>
      </p:pic>
      <p:sp>
        <p:nvSpPr>
          <p:cNvPr id="14" name="椭圆 13">
            <a:extLst>
              <a:ext uri="{FF2B5EF4-FFF2-40B4-BE49-F238E27FC236}">
                <a16:creationId xmlns="" xmlns:a16="http://schemas.microsoft.com/office/drawing/2014/main" id="{C9393F46-E34C-4061-8CA6-85CB87C6E0B7}"/>
              </a:ext>
            </a:extLst>
          </p:cNvPr>
          <p:cNvSpPr/>
          <p:nvPr/>
        </p:nvSpPr>
        <p:spPr>
          <a:xfrm>
            <a:off x="-936702" y="1278352"/>
            <a:ext cx="14277278" cy="8596413"/>
          </a:xfrm>
          <a:prstGeom prst="ellipse">
            <a:avLst/>
          </a:prstGeom>
          <a:noFill/>
          <a:ln w="34925" cap="rnd">
            <a:solidFill>
              <a:srgbClr val="F399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810719749"/>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heel(1)">
                                      <p:cBhvr>
                                        <p:cTn id="25" dur="20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fltVal val="0"/>
                                          </p:val>
                                        </p:tav>
                                        <p:tav tm="100000">
                                          <p:val>
                                            <p:strVal val="#ppt_w"/>
                                          </p:val>
                                        </p:tav>
                                      </p:tavLst>
                                    </p:anim>
                                    <p:anim calcmode="lin" valueType="num">
                                      <p:cBhvr>
                                        <p:cTn id="31" dur="1000" fill="hold"/>
                                        <p:tgtEl>
                                          <p:spTgt spid="8"/>
                                        </p:tgtEl>
                                        <p:attrNameLst>
                                          <p:attrName>ppt_h</p:attrName>
                                        </p:attrNameLst>
                                      </p:cBhvr>
                                      <p:tavLst>
                                        <p:tav tm="0">
                                          <p:val>
                                            <p:fltVal val="0"/>
                                          </p:val>
                                        </p:tav>
                                        <p:tav tm="100000">
                                          <p:val>
                                            <p:strVal val="#ppt_h"/>
                                          </p:val>
                                        </p:tav>
                                      </p:tavLst>
                                    </p:anim>
                                    <p:anim calcmode="lin" valueType="num">
                                      <p:cBhvr>
                                        <p:cTn id="32" dur="1000" fill="hold"/>
                                        <p:tgtEl>
                                          <p:spTgt spid="8"/>
                                        </p:tgtEl>
                                        <p:attrNameLst>
                                          <p:attrName>style.rotation</p:attrName>
                                        </p:attrNameLst>
                                      </p:cBhvr>
                                      <p:tavLst>
                                        <p:tav tm="0">
                                          <p:val>
                                            <p:fltVal val="90"/>
                                          </p:val>
                                        </p:tav>
                                        <p:tav tm="100000">
                                          <p:val>
                                            <p:fltVal val="0"/>
                                          </p:val>
                                        </p:tav>
                                      </p:tavLst>
                                    </p:anim>
                                    <p:animEffect transition="in" filter="fade">
                                      <p:cBhvr>
                                        <p:cTn id="33" dur="1000"/>
                                        <p:tgtEl>
                                          <p:spTgt spid="8"/>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ppt_w</p:attrName>
                                        </p:attrNameLst>
                                      </p:cBhvr>
                                      <p:tavLst>
                                        <p:tav tm="0">
                                          <p:val>
                                            <p:fltVal val="0"/>
                                          </p:val>
                                        </p:tav>
                                        <p:tav tm="100000">
                                          <p:val>
                                            <p:strVal val="#ppt_w"/>
                                          </p:val>
                                        </p:tav>
                                      </p:tavLst>
                                    </p:anim>
                                    <p:anim calcmode="lin" valueType="num">
                                      <p:cBhvr>
                                        <p:cTn id="37" dur="1000" fill="hold"/>
                                        <p:tgtEl>
                                          <p:spTgt spid="9"/>
                                        </p:tgtEl>
                                        <p:attrNameLst>
                                          <p:attrName>ppt_h</p:attrName>
                                        </p:attrNameLst>
                                      </p:cBhvr>
                                      <p:tavLst>
                                        <p:tav tm="0">
                                          <p:val>
                                            <p:fltVal val="0"/>
                                          </p:val>
                                        </p:tav>
                                        <p:tav tm="100000">
                                          <p:val>
                                            <p:strVal val="#ppt_h"/>
                                          </p:val>
                                        </p:tav>
                                      </p:tavLst>
                                    </p:anim>
                                    <p:anim calcmode="lin" valueType="num">
                                      <p:cBhvr>
                                        <p:cTn id="38" dur="1000" fill="hold"/>
                                        <p:tgtEl>
                                          <p:spTgt spid="9"/>
                                        </p:tgtEl>
                                        <p:attrNameLst>
                                          <p:attrName>style.rotation</p:attrName>
                                        </p:attrNameLst>
                                      </p:cBhvr>
                                      <p:tavLst>
                                        <p:tav tm="0">
                                          <p:val>
                                            <p:fltVal val="90"/>
                                          </p:val>
                                        </p:tav>
                                        <p:tav tm="100000">
                                          <p:val>
                                            <p:fltVal val="0"/>
                                          </p:val>
                                        </p:tav>
                                      </p:tavLst>
                                    </p:anim>
                                    <p:animEffect transition="in" filter="fade">
                                      <p:cBhvr>
                                        <p:cTn id="3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图文框 5">
            <a:extLst>
              <a:ext uri="{FF2B5EF4-FFF2-40B4-BE49-F238E27FC236}">
                <a16:creationId xmlns="" xmlns:a16="http://schemas.microsoft.com/office/drawing/2014/main" id="{F87AED5D-2E5D-42FE-A39B-660AF334AB3A}"/>
              </a:ext>
            </a:extLst>
          </p:cNvPr>
          <p:cNvSpPr/>
          <p:nvPr/>
        </p:nvSpPr>
        <p:spPr>
          <a:xfrm rot="5400000" flipV="1">
            <a:off x="4277687" y="2656114"/>
            <a:ext cx="3636626" cy="1545772"/>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sp>
        <p:nvSpPr>
          <p:cNvPr id="2" name="矩形 1">
            <a:extLst>
              <a:ext uri="{FF2B5EF4-FFF2-40B4-BE49-F238E27FC236}">
                <a16:creationId xmlns="" xmlns:a16="http://schemas.microsoft.com/office/drawing/2014/main" id="{C24CC7C2-C299-476B-8C01-53F183835E2A}"/>
              </a:ext>
            </a:extLst>
          </p:cNvPr>
          <p:cNvSpPr/>
          <p:nvPr/>
        </p:nvSpPr>
        <p:spPr>
          <a:xfrm>
            <a:off x="3552221" y="2980071"/>
            <a:ext cx="5087556" cy="1531317"/>
          </a:xfrm>
          <a:prstGeom prst="rect">
            <a:avLst/>
          </a:prstGeom>
          <a:solidFill>
            <a:srgbClr val="FBFBFB"/>
          </a:solidFill>
        </p:spPr>
        <p:txBody>
          <a:bodyPr wrap="square">
            <a:spAutoFit/>
          </a:bodyPr>
          <a:lstStyle/>
          <a:p>
            <a:pPr algn="just">
              <a:lnSpc>
                <a:spcPct val="150000"/>
              </a:lnSpc>
              <a:spcBef>
                <a:spcPct val="30000"/>
              </a:spcBef>
            </a:pPr>
            <a:r>
              <a:rPr lang="zh-CN" altLang="en-US" sz="1600" b="1" spc="300" dirty="0">
                <a:solidFill>
                  <a:srgbClr val="F39900"/>
                </a:solidFill>
                <a:latin typeface="思源黑体 CN Regular" panose="020B0500000000000000" pitchFamily="34" charset="-122"/>
                <a:ea typeface="思源黑体 CN Regular" panose="020B0500000000000000" pitchFamily="34" charset="-122"/>
              </a:rPr>
              <a:t>（</a:t>
            </a:r>
            <a:r>
              <a:rPr lang="en-US" altLang="zh-CN" sz="1600" b="1" spc="300" dirty="0">
                <a:solidFill>
                  <a:srgbClr val="F39900"/>
                </a:solidFill>
                <a:latin typeface="思源黑体 CN Regular" panose="020B0500000000000000" pitchFamily="34" charset="-122"/>
                <a:ea typeface="思源黑体 CN Regular" panose="020B0500000000000000" pitchFamily="34" charset="-122"/>
              </a:rPr>
              <a:t>4</a:t>
            </a:r>
            <a:r>
              <a:rPr lang="zh-CN" altLang="en-US" sz="1600" b="1" spc="300" dirty="0">
                <a:solidFill>
                  <a:srgbClr val="F39900"/>
                </a:solidFill>
                <a:latin typeface="思源黑体 CN Regular" panose="020B0500000000000000" pitchFamily="34" charset="-122"/>
                <a:ea typeface="思源黑体 CN Regular" panose="020B0500000000000000" pitchFamily="34" charset="-122"/>
              </a:rPr>
              <a:t>）掌握日常管理方法，建立个人魅力。</a:t>
            </a:r>
            <a:r>
              <a:rPr lang="zh-CN" altLang="en-US" sz="1600" spc="300" dirty="0">
                <a:solidFill>
                  <a:srgbClr val="464646"/>
                </a:solidFill>
                <a:latin typeface="思源黑体 CN Regular" panose="020B0500000000000000" pitchFamily="34" charset="-122"/>
                <a:ea typeface="思源黑体 CN Regular" panose="020B0500000000000000" pitchFamily="34" charset="-122"/>
              </a:rPr>
              <a:t>让管理成为一种生活方式，确保下属能够看见你。定期与下属进行座谈，不要放弃任何肯定别人成绩的机会，批评过错，保持铁的纪律。</a:t>
            </a:r>
          </a:p>
        </p:txBody>
      </p:sp>
      <p:sp>
        <p:nvSpPr>
          <p:cNvPr id="4" name="文本框 3">
            <a:extLst>
              <a:ext uri="{FF2B5EF4-FFF2-40B4-BE49-F238E27FC236}">
                <a16:creationId xmlns="" xmlns:a16="http://schemas.microsoft.com/office/drawing/2014/main" id="{682CFB90-D772-4A9D-A9A5-093139846D4D}"/>
              </a:ext>
            </a:extLst>
          </p:cNvPr>
          <p:cNvSpPr txBox="1"/>
          <p:nvPr/>
        </p:nvSpPr>
        <p:spPr>
          <a:xfrm>
            <a:off x="4445547" y="2321797"/>
            <a:ext cx="3300904" cy="461665"/>
          </a:xfrm>
          <a:prstGeom prst="rect">
            <a:avLst/>
          </a:prstGeom>
          <a:solidFill>
            <a:srgbClr val="FBFBFB"/>
          </a:solidFill>
        </p:spPr>
        <p:txBody>
          <a:bodyPr wrap="none">
            <a:spAutoFit/>
          </a:bodyPr>
          <a:lstStyle>
            <a:defPPr>
              <a:defRPr lang="en-US"/>
            </a:defPPr>
            <a:lvl1pPr>
              <a:defRPr sz="2400">
                <a:solidFill>
                  <a:srgbClr val="1C235A"/>
                </a:solidFill>
                <a:latin typeface="思源黑体 CN Bold" panose="020B0800000000000000" pitchFamily="34" charset="-122"/>
                <a:ea typeface="思源黑体 CN Bold" panose="020B0800000000000000" pitchFamily="34" charset="-122"/>
              </a:defRPr>
            </a:lvl1pPr>
          </a:lstStyle>
          <a:p>
            <a:r>
              <a:rPr lang="zh-CN" altLang="en-US" spc="300" dirty="0">
                <a:solidFill>
                  <a:srgbClr val="F39900"/>
                </a:solidFill>
              </a:rPr>
              <a:t>把控好团队管理执行</a:t>
            </a:r>
          </a:p>
        </p:txBody>
      </p:sp>
      <p:sp>
        <p:nvSpPr>
          <p:cNvPr id="7" name="椭圆 6">
            <a:extLst>
              <a:ext uri="{FF2B5EF4-FFF2-40B4-BE49-F238E27FC236}">
                <a16:creationId xmlns="" xmlns:a16="http://schemas.microsoft.com/office/drawing/2014/main" id="{675D9384-3A2B-41EF-8297-4DA02C371501}"/>
              </a:ext>
            </a:extLst>
          </p:cNvPr>
          <p:cNvSpPr/>
          <p:nvPr/>
        </p:nvSpPr>
        <p:spPr>
          <a:xfrm>
            <a:off x="9378176" y="1771001"/>
            <a:ext cx="6376988" cy="6376988"/>
          </a:xfrm>
          <a:prstGeom prst="ellipse">
            <a:avLst/>
          </a:prstGeom>
          <a:noFill/>
          <a:ln w="34925" cap="rnd">
            <a:solidFill>
              <a:srgbClr val="F399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a:extLst>
              <a:ext uri="{FF2B5EF4-FFF2-40B4-BE49-F238E27FC236}">
                <a16:creationId xmlns="" xmlns:a16="http://schemas.microsoft.com/office/drawing/2014/main" id="{11800DC7-0635-438C-80E8-C8D2F09B549D}"/>
              </a:ext>
            </a:extLst>
          </p:cNvPr>
          <p:cNvSpPr/>
          <p:nvPr/>
        </p:nvSpPr>
        <p:spPr>
          <a:xfrm>
            <a:off x="-3563166" y="-2233645"/>
            <a:ext cx="6376988" cy="6376988"/>
          </a:xfrm>
          <a:prstGeom prst="ellipse">
            <a:avLst/>
          </a:prstGeom>
          <a:noFill/>
          <a:ln w="34925" cap="rnd">
            <a:solidFill>
              <a:srgbClr val="F399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a:extLst>
              <a:ext uri="{FF2B5EF4-FFF2-40B4-BE49-F238E27FC236}">
                <a16:creationId xmlns="" xmlns:a16="http://schemas.microsoft.com/office/drawing/2014/main" id="{5C8C34CB-0E8C-4D1A-AA2E-91ED915FD61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717" r="80284" b="25384"/>
          <a:stretch/>
        </p:blipFill>
        <p:spPr>
          <a:xfrm>
            <a:off x="532852" y="3257551"/>
            <a:ext cx="1227650" cy="1242102"/>
          </a:xfrm>
          <a:prstGeom prst="rect">
            <a:avLst/>
          </a:prstGeom>
        </p:spPr>
      </p:pic>
      <p:pic>
        <p:nvPicPr>
          <p:cNvPr id="10" name="图片 9">
            <a:extLst>
              <a:ext uri="{FF2B5EF4-FFF2-40B4-BE49-F238E27FC236}">
                <a16:creationId xmlns="" xmlns:a16="http://schemas.microsoft.com/office/drawing/2014/main" id="{997AB47E-B34B-479A-AA70-867A098F932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6010" t="3426" r="24313" b="38025"/>
          <a:stretch/>
        </p:blipFill>
        <p:spPr>
          <a:xfrm rot="19695365">
            <a:off x="9621335" y="1636845"/>
            <a:ext cx="1620320" cy="1494434"/>
          </a:xfrm>
          <a:prstGeom prst="rect">
            <a:avLst/>
          </a:prstGeom>
        </p:spPr>
      </p:pic>
    </p:spTree>
    <p:extLst>
      <p:ext uri="{BB962C8B-B14F-4D97-AF65-F5344CB8AC3E}">
        <p14:creationId xmlns:p14="http://schemas.microsoft.com/office/powerpoint/2010/main" val="3822463882"/>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 calcmode="lin" valueType="num">
                                      <p:cBhvr>
                                        <p:cTn id="20" dur="1000" fill="hold"/>
                                        <p:tgtEl>
                                          <p:spTgt spid="8"/>
                                        </p:tgtEl>
                                        <p:attrNameLst>
                                          <p:attrName>style.rotation</p:attrName>
                                        </p:attrNameLst>
                                      </p:cBhvr>
                                      <p:tavLst>
                                        <p:tav tm="0">
                                          <p:val>
                                            <p:fltVal val="90"/>
                                          </p:val>
                                        </p:tav>
                                        <p:tav tm="100000">
                                          <p:val>
                                            <p:fltVal val="0"/>
                                          </p:val>
                                        </p:tav>
                                      </p:tavLst>
                                    </p:anim>
                                    <p:animEffect transition="in" filter="fade">
                                      <p:cBhvr>
                                        <p:cTn id="21" dur="1000"/>
                                        <p:tgtEl>
                                          <p:spTgt spid="8"/>
                                        </p:tgtEl>
                                      </p:cBhvr>
                                    </p:animEffect>
                                  </p:childTnLst>
                                </p:cTn>
                              </p:par>
                              <p:par>
                                <p:cTn id="22" presetID="3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000" fill="hold"/>
                                        <p:tgtEl>
                                          <p:spTgt spid="9"/>
                                        </p:tgtEl>
                                        <p:attrNameLst>
                                          <p:attrName>ppt_w</p:attrName>
                                        </p:attrNameLst>
                                      </p:cBhvr>
                                      <p:tavLst>
                                        <p:tav tm="0">
                                          <p:val>
                                            <p:fltVal val="0"/>
                                          </p:val>
                                        </p:tav>
                                        <p:tav tm="100000">
                                          <p:val>
                                            <p:strVal val="#ppt_w"/>
                                          </p:val>
                                        </p:tav>
                                      </p:tavLst>
                                    </p:anim>
                                    <p:anim calcmode="lin" valueType="num">
                                      <p:cBhvr>
                                        <p:cTn id="25" dur="1000" fill="hold"/>
                                        <p:tgtEl>
                                          <p:spTgt spid="9"/>
                                        </p:tgtEl>
                                        <p:attrNameLst>
                                          <p:attrName>ppt_h</p:attrName>
                                        </p:attrNameLst>
                                      </p:cBhvr>
                                      <p:tavLst>
                                        <p:tav tm="0">
                                          <p:val>
                                            <p:fltVal val="0"/>
                                          </p:val>
                                        </p:tav>
                                        <p:tav tm="100000">
                                          <p:val>
                                            <p:strVal val="#ppt_h"/>
                                          </p:val>
                                        </p:tav>
                                      </p:tavLst>
                                    </p:anim>
                                    <p:anim calcmode="lin" valueType="num">
                                      <p:cBhvr>
                                        <p:cTn id="26" dur="1000" fill="hold"/>
                                        <p:tgtEl>
                                          <p:spTgt spid="9"/>
                                        </p:tgtEl>
                                        <p:attrNameLst>
                                          <p:attrName>style.rotation</p:attrName>
                                        </p:attrNameLst>
                                      </p:cBhvr>
                                      <p:tavLst>
                                        <p:tav tm="0">
                                          <p:val>
                                            <p:fltVal val="90"/>
                                          </p:val>
                                        </p:tav>
                                        <p:tav tm="100000">
                                          <p:val>
                                            <p:fltVal val="0"/>
                                          </p:val>
                                        </p:tav>
                                      </p:tavLst>
                                    </p:anim>
                                    <p:animEffect transition="in" filter="fade">
                                      <p:cBhvr>
                                        <p:cTn id="27" dur="1000"/>
                                        <p:tgtEl>
                                          <p:spTgt spid="9"/>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1000" fill="hold"/>
                                        <p:tgtEl>
                                          <p:spTgt spid="7"/>
                                        </p:tgtEl>
                                        <p:attrNameLst>
                                          <p:attrName>ppt_w</p:attrName>
                                        </p:attrNameLst>
                                      </p:cBhvr>
                                      <p:tavLst>
                                        <p:tav tm="0">
                                          <p:val>
                                            <p:fltVal val="0"/>
                                          </p:val>
                                        </p:tav>
                                        <p:tav tm="100000">
                                          <p:val>
                                            <p:strVal val="#ppt_w"/>
                                          </p:val>
                                        </p:tav>
                                      </p:tavLst>
                                    </p:anim>
                                    <p:anim calcmode="lin" valueType="num">
                                      <p:cBhvr>
                                        <p:cTn id="31" dur="1000" fill="hold"/>
                                        <p:tgtEl>
                                          <p:spTgt spid="7"/>
                                        </p:tgtEl>
                                        <p:attrNameLst>
                                          <p:attrName>ppt_h</p:attrName>
                                        </p:attrNameLst>
                                      </p:cBhvr>
                                      <p:tavLst>
                                        <p:tav tm="0">
                                          <p:val>
                                            <p:fltVal val="0"/>
                                          </p:val>
                                        </p:tav>
                                        <p:tav tm="100000">
                                          <p:val>
                                            <p:strVal val="#ppt_h"/>
                                          </p:val>
                                        </p:tav>
                                      </p:tavLst>
                                    </p:anim>
                                    <p:anim calcmode="lin" valueType="num">
                                      <p:cBhvr>
                                        <p:cTn id="32" dur="1000" fill="hold"/>
                                        <p:tgtEl>
                                          <p:spTgt spid="7"/>
                                        </p:tgtEl>
                                        <p:attrNameLst>
                                          <p:attrName>style.rotation</p:attrName>
                                        </p:attrNameLst>
                                      </p:cBhvr>
                                      <p:tavLst>
                                        <p:tav tm="0">
                                          <p:val>
                                            <p:fltVal val="90"/>
                                          </p:val>
                                        </p:tav>
                                        <p:tav tm="100000">
                                          <p:val>
                                            <p:fltVal val="0"/>
                                          </p:val>
                                        </p:tav>
                                      </p:tavLst>
                                    </p:anim>
                                    <p:animEffect transition="in" filter="fade">
                                      <p:cBhvr>
                                        <p:cTn id="33" dur="1000"/>
                                        <p:tgtEl>
                                          <p:spTgt spid="7"/>
                                        </p:tgtEl>
                                      </p:cBhvr>
                                    </p:animEffect>
                                  </p:childTnLst>
                                </p:cTn>
                              </p:par>
                              <p:par>
                                <p:cTn id="34" presetID="31"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ppt_w</p:attrName>
                                        </p:attrNameLst>
                                      </p:cBhvr>
                                      <p:tavLst>
                                        <p:tav tm="0">
                                          <p:val>
                                            <p:fltVal val="0"/>
                                          </p:val>
                                        </p:tav>
                                        <p:tav tm="100000">
                                          <p:val>
                                            <p:strVal val="#ppt_w"/>
                                          </p:val>
                                        </p:tav>
                                      </p:tavLst>
                                    </p:anim>
                                    <p:anim calcmode="lin" valueType="num">
                                      <p:cBhvr>
                                        <p:cTn id="37" dur="1000" fill="hold"/>
                                        <p:tgtEl>
                                          <p:spTgt spid="10"/>
                                        </p:tgtEl>
                                        <p:attrNameLst>
                                          <p:attrName>ppt_h</p:attrName>
                                        </p:attrNameLst>
                                      </p:cBhvr>
                                      <p:tavLst>
                                        <p:tav tm="0">
                                          <p:val>
                                            <p:fltVal val="0"/>
                                          </p:val>
                                        </p:tav>
                                        <p:tav tm="100000">
                                          <p:val>
                                            <p:strVal val="#ppt_h"/>
                                          </p:val>
                                        </p:tav>
                                      </p:tavLst>
                                    </p:anim>
                                    <p:anim calcmode="lin" valueType="num">
                                      <p:cBhvr>
                                        <p:cTn id="38" dur="1000" fill="hold"/>
                                        <p:tgtEl>
                                          <p:spTgt spid="10"/>
                                        </p:tgtEl>
                                        <p:attrNameLst>
                                          <p:attrName>style.rotation</p:attrName>
                                        </p:attrNameLst>
                                      </p:cBhvr>
                                      <p:tavLst>
                                        <p:tav tm="0">
                                          <p:val>
                                            <p:fltVal val="90"/>
                                          </p:val>
                                        </p:tav>
                                        <p:tav tm="100000">
                                          <p:val>
                                            <p:fltVal val="0"/>
                                          </p:val>
                                        </p:tav>
                                      </p:tavLst>
                                    </p:anim>
                                    <p:animEffect transition="in" filter="fade">
                                      <p:cBhvr>
                                        <p:cTn id="3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4"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图文框 3">
            <a:extLst>
              <a:ext uri="{FF2B5EF4-FFF2-40B4-BE49-F238E27FC236}">
                <a16:creationId xmlns="" xmlns:a16="http://schemas.microsoft.com/office/drawing/2014/main" id="{533FF418-B74C-4B03-B89D-FC39B38BCF37}"/>
              </a:ext>
            </a:extLst>
          </p:cNvPr>
          <p:cNvSpPr/>
          <p:nvPr/>
        </p:nvSpPr>
        <p:spPr>
          <a:xfrm rot="5400000" flipV="1">
            <a:off x="5099957" y="606614"/>
            <a:ext cx="1992085" cy="5644774"/>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sp>
        <p:nvSpPr>
          <p:cNvPr id="2" name="菱形 1">
            <a:extLst>
              <a:ext uri="{FF2B5EF4-FFF2-40B4-BE49-F238E27FC236}">
                <a16:creationId xmlns="" xmlns:a16="http://schemas.microsoft.com/office/drawing/2014/main" id="{DD15B0DC-73CC-4617-819C-1ACFB116ED0B}"/>
              </a:ext>
            </a:extLst>
          </p:cNvPr>
          <p:cNvSpPr/>
          <p:nvPr/>
        </p:nvSpPr>
        <p:spPr>
          <a:xfrm>
            <a:off x="3868504" y="1098521"/>
            <a:ext cx="4454992" cy="4660958"/>
          </a:xfrm>
          <a:prstGeom prst="diamond">
            <a:avLst/>
          </a:prstGeom>
          <a:solidFill>
            <a:srgbClr val="FEF7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 xmlns:a16="http://schemas.microsoft.com/office/drawing/2014/main" id="{71D30E6E-C3CD-4389-9872-60E9855B360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170" t="70793" r="49076" b="686"/>
          <a:stretch/>
        </p:blipFill>
        <p:spPr>
          <a:xfrm rot="411943">
            <a:off x="4145794" y="1445694"/>
            <a:ext cx="3947239" cy="4092527"/>
          </a:xfrm>
          <a:prstGeom prst="rect">
            <a:avLst/>
          </a:prstGeom>
        </p:spPr>
      </p:pic>
      <p:sp>
        <p:nvSpPr>
          <p:cNvPr id="5" name="文本框 4">
            <a:extLst>
              <a:ext uri="{FF2B5EF4-FFF2-40B4-BE49-F238E27FC236}">
                <a16:creationId xmlns="" xmlns:a16="http://schemas.microsoft.com/office/drawing/2014/main" id="{E8384B60-68D1-43BD-9F8A-D5B540D9FB9F}"/>
              </a:ext>
            </a:extLst>
          </p:cNvPr>
          <p:cNvSpPr txBox="1"/>
          <p:nvPr/>
        </p:nvSpPr>
        <p:spPr>
          <a:xfrm>
            <a:off x="447846" y="436801"/>
            <a:ext cx="1484926" cy="1323439"/>
          </a:xfrm>
          <a:prstGeom prst="rect">
            <a:avLst/>
          </a:prstGeom>
          <a:noFill/>
        </p:spPr>
        <p:txBody>
          <a:bodyPr wrap="square" rtlCol="0">
            <a:spAutoFit/>
          </a:bodyPr>
          <a:lstStyle/>
          <a:p>
            <a:r>
              <a:rPr lang="en-US" altLang="zh-CN" sz="8000" dirty="0">
                <a:solidFill>
                  <a:schemeClr val="tx1">
                    <a:lumMod val="65000"/>
                    <a:lumOff val="35000"/>
                  </a:schemeClr>
                </a:solidFill>
                <a:latin typeface="思源黑体 CN Bold" panose="020B0800000000000000" pitchFamily="34" charset="-122"/>
                <a:ea typeface="思源黑体 CN Bold" panose="020B0800000000000000" pitchFamily="34" charset="-122"/>
              </a:rPr>
              <a:t>04</a:t>
            </a:r>
            <a:endParaRPr lang="zh-CN" altLang="en-US" sz="8000" dirty="0">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pic>
        <p:nvPicPr>
          <p:cNvPr id="6" name="图片 5">
            <a:extLst>
              <a:ext uri="{FF2B5EF4-FFF2-40B4-BE49-F238E27FC236}">
                <a16:creationId xmlns="" xmlns:a16="http://schemas.microsoft.com/office/drawing/2014/main" id="{7CEADBF0-DE36-4737-A92C-933E77EED297}"/>
              </a:ext>
            </a:extLst>
          </p:cNvPr>
          <p:cNvPicPr>
            <a:picLocks noChangeAspect="1"/>
          </p:cNvPicPr>
          <p:nvPr/>
        </p:nvPicPr>
        <p:blipFill rotWithShape="1">
          <a:blip r:embed="rId4">
            <a:extLst>
              <a:ext uri="{28A0092B-C50C-407E-A947-70E740481C1C}">
                <a14:useLocalDpi xmlns:a14="http://schemas.microsoft.com/office/drawing/2010/main" val="0"/>
              </a:ext>
            </a:extLst>
          </a:blip>
          <a:srcRect l="2024" t="2394" r="84626" b="68206"/>
          <a:stretch/>
        </p:blipFill>
        <p:spPr>
          <a:xfrm>
            <a:off x="-569490" y="1303217"/>
            <a:ext cx="1987847" cy="2188740"/>
          </a:xfrm>
          <a:prstGeom prst="rect">
            <a:avLst/>
          </a:prstGeom>
        </p:spPr>
      </p:pic>
      <p:sp>
        <p:nvSpPr>
          <p:cNvPr id="7" name="文本框 6">
            <a:extLst>
              <a:ext uri="{FF2B5EF4-FFF2-40B4-BE49-F238E27FC236}">
                <a16:creationId xmlns="" xmlns:a16="http://schemas.microsoft.com/office/drawing/2014/main" id="{41E2DBB2-160D-4F20-989C-5489F21FB5FF}"/>
              </a:ext>
            </a:extLst>
          </p:cNvPr>
          <p:cNvSpPr txBox="1"/>
          <p:nvPr/>
        </p:nvSpPr>
        <p:spPr>
          <a:xfrm>
            <a:off x="3705932" y="3044279"/>
            <a:ext cx="4826962" cy="769441"/>
          </a:xfrm>
          <a:prstGeom prst="rect">
            <a:avLst/>
          </a:prstGeom>
          <a:solidFill>
            <a:srgbClr val="FBFBFB"/>
          </a:solidFill>
        </p:spPr>
        <p:txBody>
          <a:bodyPr wrap="none">
            <a:spAutoFit/>
          </a:bodyPr>
          <a:lstStyle>
            <a:defPPr>
              <a:defRPr lang="en-US"/>
            </a:defPPr>
            <a:lvl1pPr>
              <a:defRPr sz="2400">
                <a:solidFill>
                  <a:srgbClr val="1C235A"/>
                </a:solidFill>
                <a:latin typeface="思源黑体 CN Bold" panose="020B0800000000000000" pitchFamily="34" charset="-122"/>
                <a:ea typeface="思源黑体 CN Bold" panose="020B0800000000000000" pitchFamily="34" charset="-122"/>
              </a:defRPr>
            </a:lvl1pPr>
          </a:lstStyle>
          <a:p>
            <a:r>
              <a:rPr lang="zh-CN" altLang="en-US" sz="4400" b="1" dirty="0">
                <a:solidFill>
                  <a:srgbClr val="595959"/>
                </a:solidFill>
                <a:latin typeface="思源黑体 CN Regular" panose="020B0500000000000000" pitchFamily="34" charset="-122"/>
                <a:ea typeface="思源黑体 CN Regular" panose="020B0500000000000000" pitchFamily="34" charset="-122"/>
              </a:rPr>
              <a:t>团队合作实质精神</a:t>
            </a:r>
          </a:p>
        </p:txBody>
      </p:sp>
      <p:pic>
        <p:nvPicPr>
          <p:cNvPr id="9" name="图片 8">
            <a:extLst>
              <a:ext uri="{FF2B5EF4-FFF2-40B4-BE49-F238E27FC236}">
                <a16:creationId xmlns="" xmlns:a16="http://schemas.microsoft.com/office/drawing/2014/main" id="{13DAB298-F732-4CE8-8CDF-16A38E22AD6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847" t="74527" r="68377" b="2016"/>
          <a:stretch/>
        </p:blipFill>
        <p:spPr>
          <a:xfrm>
            <a:off x="9942333" y="4988009"/>
            <a:ext cx="2075496" cy="1542939"/>
          </a:xfrm>
          <a:prstGeom prst="rect">
            <a:avLst/>
          </a:prstGeom>
        </p:spPr>
      </p:pic>
    </p:spTree>
    <p:extLst>
      <p:ext uri="{BB962C8B-B14F-4D97-AF65-F5344CB8AC3E}">
        <p14:creationId xmlns:p14="http://schemas.microsoft.com/office/powerpoint/2010/main" val="330131557"/>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5" grpId="0"/>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 xmlns:a16="http://schemas.microsoft.com/office/drawing/2014/main" id="{4446882A-44FE-4672-ABBE-D2D786ACA2C7}"/>
              </a:ext>
            </a:extLst>
          </p:cNvPr>
          <p:cNvGrpSpPr/>
          <p:nvPr/>
        </p:nvGrpSpPr>
        <p:grpSpPr>
          <a:xfrm>
            <a:off x="5806660" y="1809111"/>
            <a:ext cx="3091838" cy="3239777"/>
            <a:chOff x="4011034" y="1632859"/>
            <a:chExt cx="3091838" cy="3239777"/>
          </a:xfrm>
        </p:grpSpPr>
        <p:sp>
          <p:nvSpPr>
            <p:cNvPr id="3" name="图文框 2">
              <a:extLst>
                <a:ext uri="{FF2B5EF4-FFF2-40B4-BE49-F238E27FC236}">
                  <a16:creationId xmlns="" xmlns:a16="http://schemas.microsoft.com/office/drawing/2014/main" id="{360D8D16-4025-4701-A33A-04B81CCBCDE7}"/>
                </a:ext>
              </a:extLst>
            </p:cNvPr>
            <p:cNvSpPr/>
            <p:nvPr/>
          </p:nvSpPr>
          <p:spPr>
            <a:xfrm rot="5400000" flipV="1">
              <a:off x="3591473" y="2052420"/>
              <a:ext cx="3239777" cy="2400656"/>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sp>
          <p:nvSpPr>
            <p:cNvPr id="2" name="矩形 1">
              <a:extLst>
                <a:ext uri="{FF2B5EF4-FFF2-40B4-BE49-F238E27FC236}">
                  <a16:creationId xmlns="" xmlns:a16="http://schemas.microsoft.com/office/drawing/2014/main" id="{C5CDD194-FDFF-4F2B-960C-29534D3CE311}"/>
                </a:ext>
              </a:extLst>
            </p:cNvPr>
            <p:cNvSpPr/>
            <p:nvPr/>
          </p:nvSpPr>
          <p:spPr>
            <a:xfrm>
              <a:off x="4702215" y="2119359"/>
              <a:ext cx="2400657" cy="2251723"/>
            </a:xfrm>
            <a:prstGeom prst="rect">
              <a:avLst/>
            </a:prstGeom>
            <a:solidFill>
              <a:srgbClr val="FBFBFB"/>
            </a:solidFill>
          </p:spPr>
          <p:txBody>
            <a:bodyPr vert="eaVert" wrap="square">
              <a:spAutoFit/>
            </a:bodyPr>
            <a:lstStyle/>
            <a:p>
              <a:pPr algn="just">
                <a:lnSpc>
                  <a:spcPct val="150000"/>
                </a:lnSpc>
                <a:spcBef>
                  <a:spcPct val="30000"/>
                </a:spcBef>
              </a:pPr>
              <a:r>
                <a:rPr lang="zh-CN" altLang="en-US" sz="1600" spc="300" dirty="0">
                  <a:solidFill>
                    <a:srgbClr val="464646"/>
                  </a:solidFill>
                  <a:latin typeface="思源黑体 CN Regular" panose="020B0500000000000000" pitchFamily="34" charset="-122"/>
                  <a:ea typeface="思源黑体 CN Regular" panose="020B0500000000000000" pitchFamily="34" charset="-122"/>
                </a:rPr>
                <a:t>领导者懂得通过尊重、鼓励其他成员表现自我，整个集体定会变得强大和令人敬畏！</a:t>
              </a:r>
              <a:r>
                <a:rPr lang="zh-CN" altLang="en-US" sz="1600" b="1" spc="300" dirty="0">
                  <a:solidFill>
                    <a:srgbClr val="F39900"/>
                  </a:solidFill>
                  <a:latin typeface="思源黑体 CN Regular" panose="020B0500000000000000" pitchFamily="34" charset="-122"/>
                  <a:ea typeface="思源黑体 CN Regular" panose="020B0500000000000000" pitchFamily="34" charset="-122"/>
                </a:rPr>
                <a:t>好的团队带来财富和幸福！</a:t>
              </a:r>
            </a:p>
          </p:txBody>
        </p:sp>
      </p:grpSp>
      <p:pic>
        <p:nvPicPr>
          <p:cNvPr id="5" name="图片 4">
            <a:extLst>
              <a:ext uri="{FF2B5EF4-FFF2-40B4-BE49-F238E27FC236}">
                <a16:creationId xmlns="" xmlns:a16="http://schemas.microsoft.com/office/drawing/2014/main" id="{2DCD1118-0262-4AA1-8089-4ADCB60CB5D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010" t="3426" r="24313" b="38025"/>
          <a:stretch/>
        </p:blipFill>
        <p:spPr>
          <a:xfrm rot="19695365">
            <a:off x="10287356" y="1735120"/>
            <a:ext cx="2377228" cy="2192536"/>
          </a:xfrm>
          <a:prstGeom prst="rect">
            <a:avLst/>
          </a:prstGeom>
        </p:spPr>
      </p:pic>
      <p:pic>
        <p:nvPicPr>
          <p:cNvPr id="6" name="图片 5">
            <a:extLst>
              <a:ext uri="{FF2B5EF4-FFF2-40B4-BE49-F238E27FC236}">
                <a16:creationId xmlns="" xmlns:a16="http://schemas.microsoft.com/office/drawing/2014/main" id="{9FE2AEA8-00B9-438F-B254-CB5EE475A55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4717" r="80284" b="25384"/>
          <a:stretch/>
        </p:blipFill>
        <p:spPr>
          <a:xfrm>
            <a:off x="5410261" y="1435693"/>
            <a:ext cx="852612" cy="862649"/>
          </a:xfrm>
          <a:prstGeom prst="rect">
            <a:avLst/>
          </a:prstGeom>
        </p:spPr>
      </p:pic>
      <p:pic>
        <p:nvPicPr>
          <p:cNvPr id="8" name="图片 7">
            <a:extLst>
              <a:ext uri="{FF2B5EF4-FFF2-40B4-BE49-F238E27FC236}">
                <a16:creationId xmlns="" xmlns:a16="http://schemas.microsoft.com/office/drawing/2014/main" id="{6EA529F4-62F0-429B-9619-A0093F4E6A5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5847" t="74527" r="68377" b="2016"/>
          <a:stretch/>
        </p:blipFill>
        <p:spPr>
          <a:xfrm>
            <a:off x="3553640" y="3512697"/>
            <a:ext cx="2944201" cy="2188739"/>
          </a:xfrm>
          <a:prstGeom prst="rect">
            <a:avLst/>
          </a:prstGeom>
        </p:spPr>
      </p:pic>
      <p:sp>
        <p:nvSpPr>
          <p:cNvPr id="9" name="图文框 8">
            <a:extLst>
              <a:ext uri="{FF2B5EF4-FFF2-40B4-BE49-F238E27FC236}">
                <a16:creationId xmlns="" xmlns:a16="http://schemas.microsoft.com/office/drawing/2014/main" id="{1204BFA9-6ABA-4F9D-A002-7D8EC47F87DD}"/>
              </a:ext>
            </a:extLst>
          </p:cNvPr>
          <p:cNvSpPr/>
          <p:nvPr/>
        </p:nvSpPr>
        <p:spPr>
          <a:xfrm rot="5400000" flipV="1">
            <a:off x="1737433" y="1408543"/>
            <a:ext cx="861071" cy="4597193"/>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sp>
        <p:nvSpPr>
          <p:cNvPr id="10" name="矩形 9">
            <a:extLst>
              <a:ext uri="{FF2B5EF4-FFF2-40B4-BE49-F238E27FC236}">
                <a16:creationId xmlns="" xmlns:a16="http://schemas.microsoft.com/office/drawing/2014/main" id="{804A065F-9915-49D4-9BA5-4C84170DE8CC}"/>
              </a:ext>
            </a:extLst>
          </p:cNvPr>
          <p:cNvSpPr/>
          <p:nvPr/>
        </p:nvSpPr>
        <p:spPr>
          <a:xfrm>
            <a:off x="1136526" y="3476306"/>
            <a:ext cx="3326552" cy="461665"/>
          </a:xfrm>
          <a:prstGeom prst="rect">
            <a:avLst/>
          </a:prstGeom>
        </p:spPr>
        <p:txBody>
          <a:bodyPr wrap="none">
            <a:spAutoFit/>
          </a:bodyPr>
          <a:lstStyle/>
          <a:p>
            <a:r>
              <a:rPr lang="zh-CN" altLang="en-US" sz="2400" b="1" spc="600" dirty="0">
                <a:solidFill>
                  <a:srgbClr val="F39900"/>
                </a:solidFill>
                <a:latin typeface="思源黑体 CN Regular" panose="020B0500000000000000" pitchFamily="34" charset="-122"/>
                <a:ea typeface="思源黑体 CN Regular" panose="020B0500000000000000" pitchFamily="34" charset="-122"/>
              </a:rPr>
              <a:t>团队合作实质精神</a:t>
            </a:r>
          </a:p>
        </p:txBody>
      </p:sp>
      <p:pic>
        <p:nvPicPr>
          <p:cNvPr id="11" name="图片 10">
            <a:extLst>
              <a:ext uri="{FF2B5EF4-FFF2-40B4-BE49-F238E27FC236}">
                <a16:creationId xmlns="" xmlns:a16="http://schemas.microsoft.com/office/drawing/2014/main" id="{443AE020-A39D-41A5-9E80-409661CB8A53}"/>
              </a:ext>
            </a:extLst>
          </p:cNvPr>
          <p:cNvPicPr>
            <a:picLocks noChangeAspect="1"/>
          </p:cNvPicPr>
          <p:nvPr/>
        </p:nvPicPr>
        <p:blipFill rotWithShape="1">
          <a:blip r:embed="rId6">
            <a:extLst>
              <a:ext uri="{28A0092B-C50C-407E-A947-70E740481C1C}">
                <a14:useLocalDpi xmlns:a14="http://schemas.microsoft.com/office/drawing/2010/main" val="0"/>
              </a:ext>
            </a:extLst>
          </a:blip>
          <a:srcRect l="2024" t="2394" r="84626" b="68206"/>
          <a:stretch/>
        </p:blipFill>
        <p:spPr>
          <a:xfrm>
            <a:off x="-203568" y="2477065"/>
            <a:ext cx="2134475" cy="2350186"/>
          </a:xfrm>
          <a:prstGeom prst="rect">
            <a:avLst/>
          </a:prstGeom>
        </p:spPr>
      </p:pic>
      <p:pic>
        <p:nvPicPr>
          <p:cNvPr id="12" name="图片 11">
            <a:extLst>
              <a:ext uri="{FF2B5EF4-FFF2-40B4-BE49-F238E27FC236}">
                <a16:creationId xmlns="" xmlns:a16="http://schemas.microsoft.com/office/drawing/2014/main" id="{C031E871-45DD-4791-9FF3-64FEB0146DC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34717" r="80284" b="25384"/>
          <a:stretch/>
        </p:blipFill>
        <p:spPr>
          <a:xfrm>
            <a:off x="9616953" y="5025769"/>
            <a:ext cx="551979" cy="558477"/>
          </a:xfrm>
          <a:prstGeom prst="rect">
            <a:avLst/>
          </a:prstGeom>
        </p:spPr>
      </p:pic>
      <p:pic>
        <p:nvPicPr>
          <p:cNvPr id="13" name="图片 12">
            <a:extLst>
              <a:ext uri="{FF2B5EF4-FFF2-40B4-BE49-F238E27FC236}">
                <a16:creationId xmlns="" xmlns:a16="http://schemas.microsoft.com/office/drawing/2014/main" id="{219CC399-D035-40B9-B4CF-CF2053D0A38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4717" r="80284" b="25384"/>
          <a:stretch/>
        </p:blipFill>
        <p:spPr>
          <a:xfrm>
            <a:off x="10104073" y="2962012"/>
            <a:ext cx="736456" cy="745126"/>
          </a:xfrm>
          <a:prstGeom prst="rect">
            <a:avLst/>
          </a:prstGeom>
        </p:spPr>
      </p:pic>
    </p:spTree>
    <p:extLst>
      <p:ext uri="{BB962C8B-B14F-4D97-AF65-F5344CB8AC3E}">
        <p14:creationId xmlns:p14="http://schemas.microsoft.com/office/powerpoint/2010/main" val="4119179822"/>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par>
                                <p:cTn id="11" presetID="6" presetClass="entr" presetSubtype="16"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ircle(in)">
                                      <p:cBhvr>
                                        <p:cTn id="13" dur="20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par>
                                <p:cTn id="19" presetID="6" presetClass="entr" presetSubtype="16"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par>
                                <p:cTn id="22" presetID="6" presetClass="entr" presetSubtype="16"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ircle(in)">
                                      <p:cBhvr>
                                        <p:cTn id="24" dur="2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randombar(horizontal)">
                                      <p:cBhvr>
                                        <p:cTn id="29" dur="500"/>
                                        <p:tgtEl>
                                          <p:spTgt spid="5"/>
                                        </p:tgtEl>
                                      </p:cBhvr>
                                    </p:animEffect>
                                  </p:childTnLst>
                                </p:cTn>
                              </p:par>
                              <p:par>
                                <p:cTn id="30" presetID="6" presetClass="entr" presetSubtype="16"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ircle(in)">
                                      <p:cBhvr>
                                        <p:cTn id="32" dur="2000"/>
                                        <p:tgtEl>
                                          <p:spTgt spid="12"/>
                                        </p:tgtEl>
                                      </p:cBhvr>
                                    </p:animEffect>
                                  </p:childTnLst>
                                </p:cTn>
                              </p:par>
                              <p:par>
                                <p:cTn id="33" presetID="6" presetClass="entr" presetSubtype="16"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circle(in)">
                                      <p:cBhvr>
                                        <p:cTn id="3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图文框 3">
            <a:extLst>
              <a:ext uri="{FF2B5EF4-FFF2-40B4-BE49-F238E27FC236}">
                <a16:creationId xmlns="" xmlns:a16="http://schemas.microsoft.com/office/drawing/2014/main" id="{533FF418-B74C-4B03-B89D-FC39B38BCF37}"/>
              </a:ext>
            </a:extLst>
          </p:cNvPr>
          <p:cNvSpPr/>
          <p:nvPr/>
        </p:nvSpPr>
        <p:spPr>
          <a:xfrm rot="5784443" flipV="1">
            <a:off x="4825127" y="115398"/>
            <a:ext cx="2530867" cy="6215743"/>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sp>
        <p:nvSpPr>
          <p:cNvPr id="2" name="菱形 1">
            <a:extLst>
              <a:ext uri="{FF2B5EF4-FFF2-40B4-BE49-F238E27FC236}">
                <a16:creationId xmlns="" xmlns:a16="http://schemas.microsoft.com/office/drawing/2014/main" id="{DD15B0DC-73CC-4617-819C-1ACFB116ED0B}"/>
              </a:ext>
            </a:extLst>
          </p:cNvPr>
          <p:cNvSpPr/>
          <p:nvPr/>
        </p:nvSpPr>
        <p:spPr>
          <a:xfrm>
            <a:off x="3618764" y="644792"/>
            <a:ext cx="4994669" cy="5225586"/>
          </a:xfrm>
          <a:prstGeom prst="diamond">
            <a:avLst/>
          </a:prstGeom>
          <a:solidFill>
            <a:srgbClr val="FEF7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 xmlns:a16="http://schemas.microsoft.com/office/drawing/2014/main" id="{71D30E6E-C3CD-4389-9872-60E9855B360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170" t="70793" r="49076" b="686"/>
          <a:stretch/>
        </p:blipFill>
        <p:spPr>
          <a:xfrm rot="411943">
            <a:off x="3923973" y="1091183"/>
            <a:ext cx="4425407" cy="4588295"/>
          </a:xfrm>
          <a:prstGeom prst="rect">
            <a:avLst/>
          </a:prstGeom>
        </p:spPr>
      </p:pic>
      <p:sp>
        <p:nvSpPr>
          <p:cNvPr id="7" name="文本框 6">
            <a:extLst>
              <a:ext uri="{FF2B5EF4-FFF2-40B4-BE49-F238E27FC236}">
                <a16:creationId xmlns="" xmlns:a16="http://schemas.microsoft.com/office/drawing/2014/main" id="{41E2DBB2-160D-4F20-989C-5489F21FB5FF}"/>
              </a:ext>
            </a:extLst>
          </p:cNvPr>
          <p:cNvSpPr txBox="1"/>
          <p:nvPr/>
        </p:nvSpPr>
        <p:spPr>
          <a:xfrm>
            <a:off x="3210206" y="2244551"/>
            <a:ext cx="5760707" cy="1821818"/>
          </a:xfrm>
          <a:prstGeom prst="rect">
            <a:avLst/>
          </a:prstGeom>
          <a:solidFill>
            <a:schemeClr val="bg1"/>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pic>
        <p:nvPicPr>
          <p:cNvPr id="10" name="图片 9">
            <a:extLst>
              <a:ext uri="{FF2B5EF4-FFF2-40B4-BE49-F238E27FC236}">
                <a16:creationId xmlns="" xmlns:a16="http://schemas.microsoft.com/office/drawing/2014/main" id="{607C9920-4A87-42AD-B41A-982B26F0B85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4717" r="80284" b="25384"/>
          <a:stretch/>
        </p:blipFill>
        <p:spPr>
          <a:xfrm>
            <a:off x="-316775" y="3289391"/>
            <a:ext cx="658387" cy="666138"/>
          </a:xfrm>
          <a:prstGeom prst="rect">
            <a:avLst/>
          </a:prstGeom>
        </p:spPr>
      </p:pic>
      <p:pic>
        <p:nvPicPr>
          <p:cNvPr id="11" name="图片 10">
            <a:extLst>
              <a:ext uri="{FF2B5EF4-FFF2-40B4-BE49-F238E27FC236}">
                <a16:creationId xmlns="" xmlns:a16="http://schemas.microsoft.com/office/drawing/2014/main" id="{C7B840DF-B1A8-4B1E-BE9E-4A990895B78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847" t="74527" r="68377" b="2016"/>
          <a:stretch/>
        </p:blipFill>
        <p:spPr>
          <a:xfrm>
            <a:off x="6948761" y="4900165"/>
            <a:ext cx="2944201" cy="2188740"/>
          </a:xfrm>
          <a:prstGeom prst="rect">
            <a:avLst/>
          </a:prstGeom>
        </p:spPr>
      </p:pic>
      <p:pic>
        <p:nvPicPr>
          <p:cNvPr id="12" name="图片 11">
            <a:extLst>
              <a:ext uri="{FF2B5EF4-FFF2-40B4-BE49-F238E27FC236}">
                <a16:creationId xmlns="" xmlns:a16="http://schemas.microsoft.com/office/drawing/2014/main" id="{30F8B0FE-3A1C-49D5-8A91-0A75FD73EC43}"/>
              </a:ext>
            </a:extLst>
          </p:cNvPr>
          <p:cNvPicPr>
            <a:picLocks noChangeAspect="1"/>
          </p:cNvPicPr>
          <p:nvPr/>
        </p:nvPicPr>
        <p:blipFill rotWithShape="1">
          <a:blip r:embed="rId5">
            <a:extLst>
              <a:ext uri="{28A0092B-C50C-407E-A947-70E740481C1C}">
                <a14:useLocalDpi xmlns:a14="http://schemas.microsoft.com/office/drawing/2010/main" val="0"/>
              </a:ext>
            </a:extLst>
          </a:blip>
          <a:srcRect l="78014" t="32181" r="3105" b="30236"/>
          <a:stretch/>
        </p:blipFill>
        <p:spPr>
          <a:xfrm>
            <a:off x="10232309" y="-507382"/>
            <a:ext cx="3243833" cy="3228305"/>
          </a:xfrm>
          <a:prstGeom prst="rect">
            <a:avLst/>
          </a:prstGeom>
        </p:spPr>
      </p:pic>
      <p:pic>
        <p:nvPicPr>
          <p:cNvPr id="13" name="图片 12">
            <a:extLst>
              <a:ext uri="{FF2B5EF4-FFF2-40B4-BE49-F238E27FC236}">
                <a16:creationId xmlns="" xmlns:a16="http://schemas.microsoft.com/office/drawing/2014/main" id="{2690F1FF-A036-45E0-A4E1-240D172E399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6010" t="3426" r="24313" b="38025"/>
          <a:stretch/>
        </p:blipFill>
        <p:spPr>
          <a:xfrm rot="19695365">
            <a:off x="1982894" y="4920555"/>
            <a:ext cx="1579401" cy="1456694"/>
          </a:xfrm>
          <a:prstGeom prst="rect">
            <a:avLst/>
          </a:prstGeom>
        </p:spPr>
      </p:pic>
      <p:sp>
        <p:nvSpPr>
          <p:cNvPr id="14" name="图文框 13">
            <a:extLst>
              <a:ext uri="{FF2B5EF4-FFF2-40B4-BE49-F238E27FC236}">
                <a16:creationId xmlns="" xmlns:a16="http://schemas.microsoft.com/office/drawing/2014/main" id="{ADD41AF1-F42C-4FD0-B837-CA0C4948FA23}"/>
              </a:ext>
            </a:extLst>
          </p:cNvPr>
          <p:cNvSpPr/>
          <p:nvPr/>
        </p:nvSpPr>
        <p:spPr>
          <a:xfrm rot="2700000" flipV="1">
            <a:off x="10679830" y="3215452"/>
            <a:ext cx="509506" cy="509506"/>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pic>
        <p:nvPicPr>
          <p:cNvPr id="15" name="图片 14">
            <a:extLst>
              <a:ext uri="{FF2B5EF4-FFF2-40B4-BE49-F238E27FC236}">
                <a16:creationId xmlns="" xmlns:a16="http://schemas.microsoft.com/office/drawing/2014/main" id="{A66A4B9C-7ADB-4192-943F-803168D551A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5847" t="74527" r="68377" b="2016"/>
          <a:stretch/>
        </p:blipFill>
        <p:spPr>
          <a:xfrm>
            <a:off x="-91280" y="225969"/>
            <a:ext cx="1715750" cy="1275500"/>
          </a:xfrm>
          <a:prstGeom prst="rect">
            <a:avLst/>
          </a:prstGeom>
        </p:spPr>
      </p:pic>
      <p:pic>
        <p:nvPicPr>
          <p:cNvPr id="16" name="图片 15">
            <a:extLst>
              <a:ext uri="{FF2B5EF4-FFF2-40B4-BE49-F238E27FC236}">
                <a16:creationId xmlns="" xmlns:a16="http://schemas.microsoft.com/office/drawing/2014/main" id="{00484F16-D23E-4911-B7DA-8224C70CCE1D}"/>
              </a:ext>
            </a:extLst>
          </p:cNvPr>
          <p:cNvPicPr>
            <a:picLocks noChangeAspect="1"/>
          </p:cNvPicPr>
          <p:nvPr/>
        </p:nvPicPr>
        <p:blipFill rotWithShape="1">
          <a:blip r:embed="rId5">
            <a:extLst>
              <a:ext uri="{28A0092B-C50C-407E-A947-70E740481C1C}">
                <a14:useLocalDpi xmlns:a14="http://schemas.microsoft.com/office/drawing/2010/main" val="0"/>
              </a:ext>
            </a:extLst>
          </a:blip>
          <a:srcRect l="2024" t="2394" r="84626" b="68206"/>
          <a:stretch/>
        </p:blipFill>
        <p:spPr>
          <a:xfrm>
            <a:off x="-153472" y="4900164"/>
            <a:ext cx="1987847" cy="2188740"/>
          </a:xfrm>
          <a:prstGeom prst="rect">
            <a:avLst/>
          </a:prstGeom>
        </p:spPr>
      </p:pic>
      <p:pic>
        <p:nvPicPr>
          <p:cNvPr id="17" name="图片 16">
            <a:extLst>
              <a:ext uri="{FF2B5EF4-FFF2-40B4-BE49-F238E27FC236}">
                <a16:creationId xmlns="" xmlns:a16="http://schemas.microsoft.com/office/drawing/2014/main" id="{74A167A4-4C0A-44C9-9629-8691E3E44C0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717" r="80284" b="25384"/>
          <a:stretch/>
        </p:blipFill>
        <p:spPr>
          <a:xfrm>
            <a:off x="10699083" y="5766161"/>
            <a:ext cx="470998" cy="476543"/>
          </a:xfrm>
          <a:prstGeom prst="rect">
            <a:avLst/>
          </a:prstGeom>
        </p:spPr>
      </p:pic>
      <p:pic>
        <p:nvPicPr>
          <p:cNvPr id="18" name="图片 17">
            <a:extLst>
              <a:ext uri="{FF2B5EF4-FFF2-40B4-BE49-F238E27FC236}">
                <a16:creationId xmlns="" xmlns:a16="http://schemas.microsoft.com/office/drawing/2014/main" id="{EBF0E21E-DA44-4A91-8C3E-9FD7D0E7A137}"/>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34717" r="80284" b="25384"/>
          <a:stretch/>
        </p:blipFill>
        <p:spPr>
          <a:xfrm>
            <a:off x="2318632" y="-1081096"/>
            <a:ext cx="1815289" cy="1836659"/>
          </a:xfrm>
          <a:prstGeom prst="rect">
            <a:avLst/>
          </a:prstGeom>
        </p:spPr>
      </p:pic>
      <p:pic>
        <p:nvPicPr>
          <p:cNvPr id="19" name="图片 18">
            <a:extLst>
              <a:ext uri="{FF2B5EF4-FFF2-40B4-BE49-F238E27FC236}">
                <a16:creationId xmlns="" xmlns:a16="http://schemas.microsoft.com/office/drawing/2014/main" id="{0F5C0A0C-2A99-4067-B9C2-C02B668EBDCB}"/>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33793" t="69798" r="48264" b="686"/>
          <a:stretch/>
        </p:blipFill>
        <p:spPr>
          <a:xfrm>
            <a:off x="8274078" y="343681"/>
            <a:ext cx="1855598" cy="1526177"/>
          </a:xfrm>
          <a:prstGeom prst="rect">
            <a:avLst/>
          </a:prstGeom>
        </p:spPr>
      </p:pic>
      <p:pic>
        <p:nvPicPr>
          <p:cNvPr id="20" name="图片 19">
            <a:extLst>
              <a:ext uri="{FF2B5EF4-FFF2-40B4-BE49-F238E27FC236}">
                <a16:creationId xmlns="" xmlns:a16="http://schemas.microsoft.com/office/drawing/2014/main" id="{27B9972B-E9C9-4BE7-87E6-50D56A1EFF4B}"/>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t="34717" r="80284" b="25384"/>
          <a:stretch/>
        </p:blipFill>
        <p:spPr>
          <a:xfrm>
            <a:off x="4556613" y="6394195"/>
            <a:ext cx="686627" cy="694710"/>
          </a:xfrm>
          <a:prstGeom prst="rect">
            <a:avLst/>
          </a:prstGeom>
        </p:spPr>
      </p:pic>
      <p:sp>
        <p:nvSpPr>
          <p:cNvPr id="21" name="矩形 20">
            <a:extLst>
              <a:ext uri="{FF2B5EF4-FFF2-40B4-BE49-F238E27FC236}">
                <a16:creationId xmlns="" xmlns:a16="http://schemas.microsoft.com/office/drawing/2014/main" id="{B4E23981-A6BC-4039-B418-8AF06DAC40B3}"/>
              </a:ext>
            </a:extLst>
          </p:cNvPr>
          <p:cNvSpPr/>
          <p:nvPr/>
        </p:nvSpPr>
        <p:spPr>
          <a:xfrm>
            <a:off x="4140236" y="3582948"/>
            <a:ext cx="3951723" cy="46166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i="0" u="none" strike="noStrike" kern="1200" cap="none" spc="300" normalizeH="0" baseline="0" noProof="0" dirty="0">
                <a:ln>
                  <a:noFill/>
                </a:ln>
                <a:solidFill>
                  <a:srgbClr val="464646"/>
                </a:solidFill>
                <a:effectLst/>
                <a:uLnTx/>
                <a:uFillTx/>
                <a:latin typeface="思源黑体 CN Regular" panose="020B0500000000000000" pitchFamily="34" charset="-122"/>
                <a:ea typeface="思源黑体 CN Regular" panose="020B0500000000000000" pitchFamily="34" charset="-122"/>
              </a:rPr>
              <a:t>-</a:t>
            </a:r>
            <a:r>
              <a:rPr kumimoji="0" lang="zh-CN" altLang="en-US" sz="2400" i="0" u="none" strike="noStrike" kern="1200" cap="none" spc="300" normalizeH="0" baseline="0" noProof="0" dirty="0">
                <a:ln>
                  <a:noFill/>
                </a:ln>
                <a:solidFill>
                  <a:srgbClr val="464646"/>
                </a:solidFill>
                <a:effectLst/>
                <a:uLnTx/>
                <a:uFillTx/>
                <a:latin typeface="思源黑体 CN Regular" panose="020B0500000000000000" pitchFamily="34" charset="-122"/>
                <a:ea typeface="思源黑体 CN Regular" panose="020B0500000000000000" pitchFamily="34" charset="-122"/>
              </a:rPr>
              <a:t>企业</a:t>
            </a:r>
            <a:r>
              <a:rPr lang="zh-CN" altLang="en-US" sz="2400" spc="300" dirty="0">
                <a:solidFill>
                  <a:srgbClr val="464646"/>
                </a:solidFill>
                <a:latin typeface="思源黑体 CN Regular" panose="020B0500000000000000" pitchFamily="34" charset="-122"/>
                <a:ea typeface="思源黑体 CN Regular" panose="020B0500000000000000" pitchFamily="34" charset="-122"/>
              </a:rPr>
              <a:t>团队管理</a:t>
            </a:r>
            <a:r>
              <a:rPr kumimoji="0" lang="zh-CN" altLang="en-US" sz="2400" i="0" u="none" strike="noStrike" kern="1200" cap="none" spc="300" normalizeH="0" baseline="0" noProof="0" dirty="0">
                <a:ln>
                  <a:noFill/>
                </a:ln>
                <a:solidFill>
                  <a:srgbClr val="464646"/>
                </a:solidFill>
                <a:effectLst/>
                <a:uLnTx/>
                <a:uFillTx/>
                <a:latin typeface="思源黑体 CN Regular" panose="020B0500000000000000" pitchFamily="34" charset="-122"/>
                <a:ea typeface="思源黑体 CN Regular" panose="020B0500000000000000" pitchFamily="34" charset="-122"/>
              </a:rPr>
              <a:t>培训模板</a:t>
            </a:r>
            <a:r>
              <a:rPr kumimoji="0" lang="en-US" altLang="zh-CN" sz="2400" i="0" u="none" strike="noStrike" kern="1200" cap="none" spc="300" normalizeH="0" baseline="0" noProof="0" dirty="0">
                <a:ln>
                  <a:noFill/>
                </a:ln>
                <a:solidFill>
                  <a:srgbClr val="464646"/>
                </a:solidFill>
                <a:effectLst/>
                <a:uLnTx/>
                <a:uFillTx/>
                <a:latin typeface="思源黑体 CN Regular" panose="020B0500000000000000" pitchFamily="34" charset="-122"/>
                <a:ea typeface="思源黑体 CN Regular" panose="020B0500000000000000" pitchFamily="34" charset="-122"/>
              </a:rPr>
              <a:t>-</a:t>
            </a:r>
            <a:endParaRPr kumimoji="0" lang="zh-CN" altLang="en-US" sz="2400" i="0" u="none" strike="noStrike" kern="1200" cap="none" spc="300" normalizeH="0" baseline="0" noProof="0" dirty="0">
              <a:ln>
                <a:noFill/>
              </a:ln>
              <a:solidFill>
                <a:srgbClr val="464646"/>
              </a:solidFill>
              <a:effectLst>
                <a:reflection blurRad="6350" stA="28000" endPos="25000" dist="60007" dir="5400000" sy="-100000" algn="bl" rotWithShape="0"/>
              </a:effectLst>
              <a:uLnTx/>
              <a:uFillTx/>
              <a:latin typeface="思源黑体 CN Regular" panose="020B0500000000000000" pitchFamily="34" charset="-122"/>
              <a:ea typeface="思源黑体 CN Regular" panose="020B0500000000000000" pitchFamily="34" charset="-122"/>
            </a:endParaRPr>
          </a:p>
        </p:txBody>
      </p:sp>
      <p:sp>
        <p:nvSpPr>
          <p:cNvPr id="8" name="矩形 7">
            <a:extLst>
              <a:ext uri="{FF2B5EF4-FFF2-40B4-BE49-F238E27FC236}">
                <a16:creationId xmlns="" xmlns:a16="http://schemas.microsoft.com/office/drawing/2014/main" id="{DE4CA8DA-7BE7-48FD-8402-43CB287AF127}"/>
              </a:ext>
            </a:extLst>
          </p:cNvPr>
          <p:cNvSpPr/>
          <p:nvPr/>
        </p:nvSpPr>
        <p:spPr>
          <a:xfrm>
            <a:off x="3250889" y="2375965"/>
            <a:ext cx="5730415" cy="1246495"/>
          </a:xfrm>
          <a:prstGeom prst="rect">
            <a:avLst/>
          </a:prstGeom>
        </p:spPr>
        <p:txBody>
          <a:bodyPr wrap="none">
            <a:spAutoFit/>
          </a:bodyPr>
          <a:lstStyle/>
          <a:p>
            <a:r>
              <a:rPr lang="en-US" altLang="zh-CN" sz="7500" dirty="0">
                <a:solidFill>
                  <a:srgbClr val="595959"/>
                </a:solidFill>
                <a:latin typeface="思源黑体 CN Bold" panose="020B0800000000000000" pitchFamily="34" charset="-122"/>
                <a:ea typeface="思源黑体 CN Bold" panose="020B0800000000000000" pitchFamily="34" charset="-122"/>
              </a:rPr>
              <a:t>THANK YOU</a:t>
            </a:r>
            <a:endParaRPr lang="zh-CN" altLang="en-US" sz="7500" dirty="0">
              <a:solidFill>
                <a:srgbClr val="595959"/>
              </a:solid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1569242578"/>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par>
                                <p:cTn id="35" presetID="22" presetClass="entr" presetSubtype="4"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par>
                                <p:cTn id="38" presetID="22" presetClass="entr" presetSubtype="4"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par>
                                <p:cTn id="41" presetID="22" presetClass="entr" presetSubtype="4"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par>
                                <p:cTn id="44" presetID="22" presetClass="entr" presetSubtype="4"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down)">
                                      <p:cBhvr>
                                        <p:cTn id="46" dur="500"/>
                                        <p:tgtEl>
                                          <p:spTgt spid="20"/>
                                        </p:tgtEl>
                                      </p:cBhvr>
                                    </p:animEffect>
                                  </p:childTnLst>
                                </p:cTn>
                              </p:par>
                              <p:par>
                                <p:cTn id="47" presetID="22" presetClass="entr" presetSubtype="4"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down)">
                                      <p:cBhvr>
                                        <p:cTn id="49" dur="500"/>
                                        <p:tgtEl>
                                          <p:spTgt spid="18"/>
                                        </p:tgtEl>
                                      </p:cBhvr>
                                    </p:animEffect>
                                  </p:childTnLst>
                                </p:cTn>
                              </p:par>
                              <p:par>
                                <p:cTn id="50" presetID="2" presetClass="entr" presetSubtype="4"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500" fill="hold"/>
                                        <p:tgtEl>
                                          <p:spTgt spid="8"/>
                                        </p:tgtEl>
                                        <p:attrNameLst>
                                          <p:attrName>ppt_x</p:attrName>
                                        </p:attrNameLst>
                                      </p:cBhvr>
                                      <p:tavLst>
                                        <p:tav tm="0">
                                          <p:val>
                                            <p:strVal val="#ppt_x"/>
                                          </p:val>
                                        </p:tav>
                                        <p:tav tm="100000">
                                          <p:val>
                                            <p:strVal val="#ppt_x"/>
                                          </p:val>
                                        </p:tav>
                                      </p:tavLst>
                                    </p:anim>
                                    <p:anim calcmode="lin" valueType="num">
                                      <p:cBhvr additive="base">
                                        <p:cTn id="5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additive="base">
                                        <p:cTn id="58" dur="500" fill="hold"/>
                                        <p:tgtEl>
                                          <p:spTgt spid="21"/>
                                        </p:tgtEl>
                                        <p:attrNameLst>
                                          <p:attrName>ppt_x</p:attrName>
                                        </p:attrNameLst>
                                      </p:cBhvr>
                                      <p:tavLst>
                                        <p:tav tm="0">
                                          <p:val>
                                            <p:strVal val="#ppt_x"/>
                                          </p:val>
                                        </p:tav>
                                        <p:tav tm="100000">
                                          <p:val>
                                            <p:strVal val="#ppt_x"/>
                                          </p:val>
                                        </p:tav>
                                      </p:tavLst>
                                    </p:anim>
                                    <p:anim calcmode="lin" valueType="num">
                                      <p:cBhvr additive="base">
                                        <p:cTn id="5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7" grpId="0" animBg="1"/>
      <p:bldP spid="14" grpId="0" animBg="1"/>
      <p:bldP spid="21"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defTabSz="914400">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7699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图文框 3">
            <a:extLst>
              <a:ext uri="{FF2B5EF4-FFF2-40B4-BE49-F238E27FC236}">
                <a16:creationId xmlns="" xmlns:a16="http://schemas.microsoft.com/office/drawing/2014/main" id="{533FF418-B74C-4B03-B89D-FC39B38BCF37}"/>
              </a:ext>
            </a:extLst>
          </p:cNvPr>
          <p:cNvSpPr/>
          <p:nvPr/>
        </p:nvSpPr>
        <p:spPr>
          <a:xfrm rot="5400000" flipV="1">
            <a:off x="5099957" y="606614"/>
            <a:ext cx="1992085" cy="5644774"/>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sp>
        <p:nvSpPr>
          <p:cNvPr id="2" name="菱形 1">
            <a:extLst>
              <a:ext uri="{FF2B5EF4-FFF2-40B4-BE49-F238E27FC236}">
                <a16:creationId xmlns="" xmlns:a16="http://schemas.microsoft.com/office/drawing/2014/main" id="{DD15B0DC-73CC-4617-819C-1ACFB116ED0B}"/>
              </a:ext>
            </a:extLst>
          </p:cNvPr>
          <p:cNvSpPr/>
          <p:nvPr/>
        </p:nvSpPr>
        <p:spPr>
          <a:xfrm>
            <a:off x="3868504" y="1098521"/>
            <a:ext cx="4454992" cy="4660958"/>
          </a:xfrm>
          <a:prstGeom prst="diamond">
            <a:avLst/>
          </a:prstGeom>
          <a:solidFill>
            <a:srgbClr val="FEF7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 xmlns:a16="http://schemas.microsoft.com/office/drawing/2014/main" id="{71D30E6E-C3CD-4389-9872-60E9855B360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170" t="70793" r="49076" b="686"/>
          <a:stretch/>
        </p:blipFill>
        <p:spPr>
          <a:xfrm rot="411943">
            <a:off x="4145794" y="1445694"/>
            <a:ext cx="3947239" cy="4092527"/>
          </a:xfrm>
          <a:prstGeom prst="rect">
            <a:avLst/>
          </a:prstGeom>
        </p:spPr>
      </p:pic>
      <p:sp>
        <p:nvSpPr>
          <p:cNvPr id="5" name="文本框 4">
            <a:extLst>
              <a:ext uri="{FF2B5EF4-FFF2-40B4-BE49-F238E27FC236}">
                <a16:creationId xmlns="" xmlns:a16="http://schemas.microsoft.com/office/drawing/2014/main" id="{E8384B60-68D1-43BD-9F8A-D5B540D9FB9F}"/>
              </a:ext>
            </a:extLst>
          </p:cNvPr>
          <p:cNvSpPr txBox="1"/>
          <p:nvPr/>
        </p:nvSpPr>
        <p:spPr>
          <a:xfrm>
            <a:off x="447846" y="436801"/>
            <a:ext cx="1484926" cy="1323439"/>
          </a:xfrm>
          <a:prstGeom prst="rect">
            <a:avLst/>
          </a:prstGeom>
          <a:noFill/>
        </p:spPr>
        <p:txBody>
          <a:bodyPr wrap="square" rtlCol="0">
            <a:spAutoFit/>
          </a:bodyPr>
          <a:lstStyle/>
          <a:p>
            <a:r>
              <a:rPr lang="en-US" altLang="zh-CN" sz="8000" dirty="0">
                <a:solidFill>
                  <a:schemeClr val="tx1">
                    <a:lumMod val="65000"/>
                    <a:lumOff val="35000"/>
                  </a:schemeClr>
                </a:solidFill>
                <a:latin typeface="思源黑体 CN Bold" panose="020B0800000000000000" pitchFamily="34" charset="-122"/>
                <a:ea typeface="思源黑体 CN Bold" panose="020B0800000000000000" pitchFamily="34" charset="-122"/>
              </a:rPr>
              <a:t>01</a:t>
            </a:r>
            <a:endParaRPr lang="zh-CN" altLang="en-US" sz="8000" dirty="0">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pic>
        <p:nvPicPr>
          <p:cNvPr id="6" name="图片 5">
            <a:extLst>
              <a:ext uri="{FF2B5EF4-FFF2-40B4-BE49-F238E27FC236}">
                <a16:creationId xmlns="" xmlns:a16="http://schemas.microsoft.com/office/drawing/2014/main" id="{7CEADBF0-DE36-4737-A92C-933E77EED297}"/>
              </a:ext>
            </a:extLst>
          </p:cNvPr>
          <p:cNvPicPr>
            <a:picLocks noChangeAspect="1"/>
          </p:cNvPicPr>
          <p:nvPr/>
        </p:nvPicPr>
        <p:blipFill rotWithShape="1">
          <a:blip r:embed="rId4">
            <a:extLst>
              <a:ext uri="{28A0092B-C50C-407E-A947-70E740481C1C}">
                <a14:useLocalDpi xmlns:a14="http://schemas.microsoft.com/office/drawing/2010/main" val="0"/>
              </a:ext>
            </a:extLst>
          </a:blip>
          <a:srcRect l="2024" t="2394" r="84626" b="68206"/>
          <a:stretch/>
        </p:blipFill>
        <p:spPr>
          <a:xfrm>
            <a:off x="-569490" y="1303217"/>
            <a:ext cx="1987847" cy="2188740"/>
          </a:xfrm>
          <a:prstGeom prst="rect">
            <a:avLst/>
          </a:prstGeom>
        </p:spPr>
      </p:pic>
      <p:sp>
        <p:nvSpPr>
          <p:cNvPr id="7" name="文本框 6">
            <a:extLst>
              <a:ext uri="{FF2B5EF4-FFF2-40B4-BE49-F238E27FC236}">
                <a16:creationId xmlns="" xmlns:a16="http://schemas.microsoft.com/office/drawing/2014/main" id="{41E2DBB2-160D-4F20-989C-5489F21FB5FF}"/>
              </a:ext>
            </a:extLst>
          </p:cNvPr>
          <p:cNvSpPr txBox="1"/>
          <p:nvPr/>
        </p:nvSpPr>
        <p:spPr>
          <a:xfrm>
            <a:off x="3392374" y="3044279"/>
            <a:ext cx="5407249" cy="769441"/>
          </a:xfrm>
          <a:prstGeom prst="rect">
            <a:avLst/>
          </a:prstGeom>
          <a:solidFill>
            <a:srgbClr val="FBFBFB"/>
          </a:solidFill>
        </p:spPr>
        <p:txBody>
          <a:bodyPr wrap="none">
            <a:spAutoFit/>
          </a:bodyPr>
          <a:lstStyle>
            <a:defPPr>
              <a:defRPr lang="en-US"/>
            </a:defPPr>
            <a:lvl1pPr>
              <a:defRPr sz="2400">
                <a:solidFill>
                  <a:srgbClr val="1C235A"/>
                </a:solidFill>
                <a:latin typeface="思源黑体 CN Bold" panose="020B0800000000000000" pitchFamily="34" charset="-122"/>
                <a:ea typeface="思源黑体 CN Bold" panose="020B0800000000000000" pitchFamily="34" charset="-122"/>
              </a:defRPr>
            </a:lvl1pPr>
          </a:lstStyle>
          <a:p>
            <a:r>
              <a:rPr lang="zh-CN" altLang="en-US" sz="4400" b="1" dirty="0">
                <a:solidFill>
                  <a:srgbClr val="595959"/>
                </a:solidFill>
                <a:latin typeface="思源黑体 CN Regular" panose="020B0500000000000000" pitchFamily="34" charset="-122"/>
                <a:ea typeface="思源黑体 CN Regular" panose="020B0500000000000000" pitchFamily="34" charset="-122"/>
              </a:rPr>
              <a:t>关于团队和团队精神</a:t>
            </a:r>
          </a:p>
        </p:txBody>
      </p:sp>
      <p:pic>
        <p:nvPicPr>
          <p:cNvPr id="9" name="图片 8">
            <a:extLst>
              <a:ext uri="{FF2B5EF4-FFF2-40B4-BE49-F238E27FC236}">
                <a16:creationId xmlns="" xmlns:a16="http://schemas.microsoft.com/office/drawing/2014/main" id="{13DAB298-F732-4CE8-8CDF-16A38E22AD6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847" t="74527" r="68377" b="2016"/>
          <a:stretch/>
        </p:blipFill>
        <p:spPr>
          <a:xfrm>
            <a:off x="9942333" y="4988009"/>
            <a:ext cx="2075496" cy="1542939"/>
          </a:xfrm>
          <a:prstGeom prst="rect">
            <a:avLst/>
          </a:prstGeom>
        </p:spPr>
      </p:pic>
    </p:spTree>
    <p:extLst>
      <p:ext uri="{BB962C8B-B14F-4D97-AF65-F5344CB8AC3E}">
        <p14:creationId xmlns:p14="http://schemas.microsoft.com/office/powerpoint/2010/main" val="842860587"/>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5"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 xmlns:a16="http://schemas.microsoft.com/office/drawing/2014/main" id="{984B5F1E-82DA-43A4-BE3B-83BA1680A964}"/>
              </a:ext>
            </a:extLst>
          </p:cNvPr>
          <p:cNvPicPr preferRelativeResize="0">
            <a:picLocks/>
          </p:cNvPicPr>
          <p:nvPr/>
        </p:nvPicPr>
        <p:blipFill rotWithShape="1">
          <a:blip r:embed="rId3" cstate="print">
            <a:extLst>
              <a:ext uri="{28A0092B-C50C-407E-A947-70E740481C1C}">
                <a14:useLocalDpi xmlns:a14="http://schemas.microsoft.com/office/drawing/2010/main" val="0"/>
              </a:ext>
            </a:extLst>
          </a:blip>
          <a:srcRect l="1" t="10019" r="34310" b="11368"/>
          <a:stretch/>
        </p:blipFill>
        <p:spPr>
          <a:xfrm>
            <a:off x="4322895" y="1655895"/>
            <a:ext cx="3546209" cy="3546209"/>
          </a:xfrm>
          <a:prstGeom prst="diamond">
            <a:avLst/>
          </a:prstGeom>
          <a:solidFill>
            <a:srgbClr val="F6F6F6"/>
          </a:solidFill>
          <a:ln w="76200">
            <a:noFill/>
          </a:ln>
          <a:effectLst>
            <a:outerShdw blurRad="444500" sx="101000" sy="101000" algn="ctr" rotWithShape="0">
              <a:schemeClr val="bg1">
                <a:lumMod val="75000"/>
                <a:alpha val="97000"/>
              </a:schemeClr>
            </a:outerShdw>
          </a:effectLst>
        </p:spPr>
      </p:pic>
      <p:pic>
        <p:nvPicPr>
          <p:cNvPr id="19" name="图片 18">
            <a:extLst>
              <a:ext uri="{FF2B5EF4-FFF2-40B4-BE49-F238E27FC236}">
                <a16:creationId xmlns="" xmlns:a16="http://schemas.microsoft.com/office/drawing/2014/main" id="{3E86BF0D-A59F-4F75-9769-D2A6E711CD7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3793" t="69798" r="48264" b="686"/>
          <a:stretch/>
        </p:blipFill>
        <p:spPr>
          <a:xfrm rot="2859574">
            <a:off x="6378773" y="1790498"/>
            <a:ext cx="2009277" cy="1652573"/>
          </a:xfrm>
          <a:prstGeom prst="rect">
            <a:avLst/>
          </a:prstGeom>
        </p:spPr>
      </p:pic>
      <p:pic>
        <p:nvPicPr>
          <p:cNvPr id="20" name="图片 19">
            <a:extLst>
              <a:ext uri="{FF2B5EF4-FFF2-40B4-BE49-F238E27FC236}">
                <a16:creationId xmlns="" xmlns:a16="http://schemas.microsoft.com/office/drawing/2014/main" id="{395FBF1A-6107-47EF-B186-AE8A52A2CFE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3793" t="69798" r="48264" b="686"/>
          <a:stretch/>
        </p:blipFill>
        <p:spPr>
          <a:xfrm rot="18740426" flipV="1">
            <a:off x="3803947" y="3700678"/>
            <a:ext cx="2009277" cy="1652573"/>
          </a:xfrm>
          <a:prstGeom prst="rect">
            <a:avLst/>
          </a:prstGeom>
        </p:spPr>
      </p:pic>
      <p:sp>
        <p:nvSpPr>
          <p:cNvPr id="22" name="文本框 21">
            <a:extLst>
              <a:ext uri="{FF2B5EF4-FFF2-40B4-BE49-F238E27FC236}">
                <a16:creationId xmlns="" xmlns:a16="http://schemas.microsoft.com/office/drawing/2014/main" id="{24868A99-DEF3-4985-8061-DDF07D864BB3}"/>
              </a:ext>
            </a:extLst>
          </p:cNvPr>
          <p:cNvSpPr txBox="1"/>
          <p:nvPr/>
        </p:nvSpPr>
        <p:spPr>
          <a:xfrm>
            <a:off x="1191935" y="1960522"/>
            <a:ext cx="2193817" cy="461665"/>
          </a:xfrm>
          <a:prstGeom prst="rect">
            <a:avLst/>
          </a:prstGeom>
          <a:noFill/>
        </p:spPr>
        <p:txBody>
          <a:bodyPr vert="horz" wrap="square" rtlCol="0">
            <a:spAutoFit/>
          </a:bodyPr>
          <a:lstStyle/>
          <a:p>
            <a:pPr algn="ctr"/>
            <a:r>
              <a:rPr lang="zh-CN" altLang="en-US" sz="2400" b="1" spc="600" dirty="0">
                <a:solidFill>
                  <a:srgbClr val="F39900"/>
                </a:solidFill>
                <a:latin typeface="思源黑体 CN Regular" panose="020B0500000000000000" pitchFamily="34" charset="-122"/>
                <a:ea typeface="思源黑体 CN Regular" panose="020B0500000000000000" pitchFamily="34" charset="-122"/>
              </a:rPr>
              <a:t>大雁的启示</a:t>
            </a:r>
          </a:p>
        </p:txBody>
      </p:sp>
      <p:grpSp>
        <p:nvGrpSpPr>
          <p:cNvPr id="28" name="组合 27">
            <a:extLst>
              <a:ext uri="{FF2B5EF4-FFF2-40B4-BE49-F238E27FC236}">
                <a16:creationId xmlns="" xmlns:a16="http://schemas.microsoft.com/office/drawing/2014/main" id="{61818E3A-A0BE-4C1F-BA27-8999E54F9631}"/>
              </a:ext>
            </a:extLst>
          </p:cNvPr>
          <p:cNvGrpSpPr/>
          <p:nvPr/>
        </p:nvGrpSpPr>
        <p:grpSpPr>
          <a:xfrm>
            <a:off x="0" y="1543050"/>
            <a:ext cx="3575628" cy="379545"/>
            <a:chOff x="1476375" y="371475"/>
            <a:chExt cx="2512534" cy="266700"/>
          </a:xfrm>
        </p:grpSpPr>
        <p:cxnSp>
          <p:nvCxnSpPr>
            <p:cNvPr id="26" name="直接连接符 25">
              <a:extLst>
                <a:ext uri="{FF2B5EF4-FFF2-40B4-BE49-F238E27FC236}">
                  <a16:creationId xmlns="" xmlns:a16="http://schemas.microsoft.com/office/drawing/2014/main" id="{64B03261-C2BA-4E8F-92B9-BCEC30B94286}"/>
                </a:ext>
              </a:extLst>
            </p:cNvPr>
            <p:cNvCxnSpPr>
              <a:cxnSpLocks/>
            </p:cNvCxnSpPr>
            <p:nvPr/>
          </p:nvCxnSpPr>
          <p:spPr>
            <a:xfrm flipH="1">
              <a:off x="1476375" y="504825"/>
              <a:ext cx="2379111" cy="0"/>
            </a:xfrm>
            <a:prstGeom prst="line">
              <a:avLst/>
            </a:prstGeom>
            <a:ln w="28575">
              <a:solidFill>
                <a:srgbClr val="F39900"/>
              </a:solidFill>
              <a:round/>
              <a:headEnd type="oval"/>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 xmlns:a16="http://schemas.microsoft.com/office/drawing/2014/main" id="{0B494DBA-795F-46BC-B2C5-CB4039F9552E}"/>
                </a:ext>
              </a:extLst>
            </p:cNvPr>
            <p:cNvSpPr/>
            <p:nvPr/>
          </p:nvSpPr>
          <p:spPr>
            <a:xfrm>
              <a:off x="3722209" y="371475"/>
              <a:ext cx="266700" cy="266700"/>
            </a:xfrm>
            <a:prstGeom prst="ellipse">
              <a:avLst/>
            </a:prstGeom>
            <a:noFill/>
            <a:ln w="28575">
              <a:solidFill>
                <a:srgbClr val="F3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a:extLst>
              <a:ext uri="{FF2B5EF4-FFF2-40B4-BE49-F238E27FC236}">
                <a16:creationId xmlns="" xmlns:a16="http://schemas.microsoft.com/office/drawing/2014/main" id="{A169E314-2185-4A35-989D-3F7E21256AFC}"/>
              </a:ext>
            </a:extLst>
          </p:cNvPr>
          <p:cNvSpPr/>
          <p:nvPr/>
        </p:nvSpPr>
        <p:spPr>
          <a:xfrm>
            <a:off x="8180782" y="3509318"/>
            <a:ext cx="3167906" cy="1142813"/>
          </a:xfrm>
          <a:prstGeom prst="rect">
            <a:avLst/>
          </a:prstGeom>
          <a:noFill/>
        </p:spPr>
        <p:txBody>
          <a:bodyPr vert="horz" wrap="square" rtlCol="0">
            <a:spAutoFit/>
          </a:bodyPr>
          <a:lstStyle/>
          <a:p>
            <a:pPr algn="ctr">
              <a:lnSpc>
                <a:spcPct val="150000"/>
              </a:lnSpc>
            </a:pPr>
            <a:r>
              <a:rPr lang="zh-CN" altLang="en-US" sz="2400" b="1" spc="600" dirty="0">
                <a:solidFill>
                  <a:srgbClr val="F39900"/>
                </a:solidFill>
                <a:latin typeface="思源黑体 CN Regular" panose="020B0500000000000000" pitchFamily="34" charset="-122"/>
                <a:ea typeface="思源黑体 CN Regular" panose="020B0500000000000000" pitchFamily="34" charset="-122"/>
              </a:rPr>
              <a:t>彼此真诚信赖才能产生群体力量</a:t>
            </a:r>
          </a:p>
        </p:txBody>
      </p:sp>
      <p:grpSp>
        <p:nvGrpSpPr>
          <p:cNvPr id="36" name="组合 35">
            <a:extLst>
              <a:ext uri="{FF2B5EF4-FFF2-40B4-BE49-F238E27FC236}">
                <a16:creationId xmlns="" xmlns:a16="http://schemas.microsoft.com/office/drawing/2014/main" id="{F2C58D26-0517-4AFA-96DC-F116F63DFA15}"/>
              </a:ext>
            </a:extLst>
          </p:cNvPr>
          <p:cNvGrpSpPr/>
          <p:nvPr/>
        </p:nvGrpSpPr>
        <p:grpSpPr>
          <a:xfrm>
            <a:off x="776688" y="2616784"/>
            <a:ext cx="3546205" cy="1605183"/>
            <a:chOff x="3499628" y="4391156"/>
            <a:chExt cx="3546205" cy="1605183"/>
          </a:xfrm>
        </p:grpSpPr>
        <p:sp>
          <p:nvSpPr>
            <p:cNvPr id="30" name="矩形 29">
              <a:extLst>
                <a:ext uri="{FF2B5EF4-FFF2-40B4-BE49-F238E27FC236}">
                  <a16:creationId xmlns="" xmlns:a16="http://schemas.microsoft.com/office/drawing/2014/main" id="{4BE849A0-B892-4DC1-98F7-96A9DDFF7F1C}"/>
                </a:ext>
              </a:extLst>
            </p:cNvPr>
            <p:cNvSpPr/>
            <p:nvPr/>
          </p:nvSpPr>
          <p:spPr>
            <a:xfrm>
              <a:off x="3971221" y="4391156"/>
              <a:ext cx="3074612" cy="1605183"/>
            </a:xfrm>
            <a:prstGeom prst="rect">
              <a:avLst/>
            </a:prstGeom>
          </p:spPr>
          <p:txBody>
            <a:bodyPr wrap="square">
              <a:spAutoFit/>
            </a:bodyPr>
            <a:lstStyle/>
            <a:p>
              <a:pPr>
                <a:lnSpc>
                  <a:spcPct val="150000"/>
                </a:lnSpc>
                <a:spcBef>
                  <a:spcPct val="30000"/>
                </a:spcBef>
              </a:pPr>
              <a:r>
                <a:rPr lang="zh-CN" altLang="en-US" sz="1600" spc="300" dirty="0">
                  <a:solidFill>
                    <a:srgbClr val="464646"/>
                  </a:solidFill>
                  <a:latin typeface="思源黑体 CN Regular" panose="020B0500000000000000" pitchFamily="34" charset="-122"/>
                  <a:ea typeface="思源黑体 CN Regular" panose="020B0500000000000000" pitchFamily="34" charset="-122"/>
                </a:rPr>
                <a:t>每一只雁都独立飞行才不会相撞，</a:t>
              </a:r>
              <a:r>
                <a:rPr lang="zh-CN" altLang="en-US" sz="1600" spc="300" dirty="0">
                  <a:solidFill>
                    <a:srgbClr val="464646"/>
                  </a:solidFill>
                  <a:latin typeface="思源黑体 CN Regular" panose="020B0500000000000000" pitchFamily="34" charset="-122"/>
                  <a:ea typeface="思源黑体 CN Regular" panose="020B0500000000000000" pitchFamily="34" charset="-122"/>
                  <a:sym typeface="Arial" panose="020B0604020202020204" pitchFamily="34" charset="0"/>
                </a:rPr>
                <a:t>所有雁往同一方向展翅才有优势。</a:t>
              </a:r>
            </a:p>
            <a:p>
              <a:pPr>
                <a:lnSpc>
                  <a:spcPct val="150000"/>
                </a:lnSpc>
                <a:spcBef>
                  <a:spcPct val="30000"/>
                </a:spcBef>
              </a:pPr>
              <a:endParaRPr lang="zh-CN" altLang="en-US" sz="1600" spc="300" dirty="0">
                <a:solidFill>
                  <a:srgbClr val="464646"/>
                </a:solidFill>
                <a:latin typeface="思源黑体 CN Regular" panose="020B0500000000000000" pitchFamily="34" charset="-122"/>
                <a:ea typeface="思源黑体 CN Regular" panose="020B0500000000000000" pitchFamily="34" charset="-122"/>
              </a:endParaRPr>
            </a:p>
          </p:txBody>
        </p:sp>
        <p:sp>
          <p:nvSpPr>
            <p:cNvPr id="35" name="play-button_88011">
              <a:extLst>
                <a:ext uri="{FF2B5EF4-FFF2-40B4-BE49-F238E27FC236}">
                  <a16:creationId xmlns="" xmlns:a16="http://schemas.microsoft.com/office/drawing/2014/main" id="{6226C4A3-0D37-4BC3-BDCD-EF4A4F5C65A2}"/>
                </a:ext>
              </a:extLst>
            </p:cNvPr>
            <p:cNvSpPr>
              <a:spLocks noChangeAspect="1"/>
            </p:cNvSpPr>
            <p:nvPr/>
          </p:nvSpPr>
          <p:spPr bwMode="auto">
            <a:xfrm>
              <a:off x="3499628" y="4514546"/>
              <a:ext cx="332657" cy="332718"/>
            </a:xfrm>
            <a:custGeom>
              <a:avLst/>
              <a:gdLst>
                <a:gd name="connsiteX0" fmla="*/ 56750 w 607390"/>
                <a:gd name="connsiteY0" fmla="*/ 456490 h 607501"/>
                <a:gd name="connsiteX1" fmla="*/ 56750 w 607390"/>
                <a:gd name="connsiteY1" fmla="*/ 523646 h 607501"/>
                <a:gd name="connsiteX2" fmla="*/ 113641 w 607390"/>
                <a:gd name="connsiteY2" fmla="*/ 531360 h 607501"/>
                <a:gd name="connsiteX3" fmla="*/ 102008 w 607390"/>
                <a:gd name="connsiteY3" fmla="*/ 519744 h 607501"/>
                <a:gd name="connsiteX4" fmla="*/ 56750 w 607390"/>
                <a:gd name="connsiteY4" fmla="*/ 456490 h 607501"/>
                <a:gd name="connsiteX5" fmla="*/ 534959 w 607390"/>
                <a:gd name="connsiteY5" fmla="*/ 262916 h 607501"/>
                <a:gd name="connsiteX6" fmla="*/ 412180 w 607390"/>
                <a:gd name="connsiteY6" fmla="*/ 404943 h 607501"/>
                <a:gd name="connsiteX7" fmla="*/ 405728 w 607390"/>
                <a:gd name="connsiteY7" fmla="*/ 411386 h 607501"/>
                <a:gd name="connsiteX8" fmla="*/ 408364 w 607390"/>
                <a:gd name="connsiteY8" fmla="*/ 429446 h 607501"/>
                <a:gd name="connsiteX9" fmla="*/ 356653 w 607390"/>
                <a:gd name="connsiteY9" fmla="*/ 479722 h 607501"/>
                <a:gd name="connsiteX10" fmla="*/ 332115 w 607390"/>
                <a:gd name="connsiteY10" fmla="*/ 473279 h 607501"/>
                <a:gd name="connsiteX11" fmla="*/ 227422 w 607390"/>
                <a:gd name="connsiteY11" fmla="*/ 541706 h 607501"/>
                <a:gd name="connsiteX12" fmla="*/ 303670 w 607390"/>
                <a:gd name="connsiteY12" fmla="*/ 555954 h 607501"/>
                <a:gd name="connsiteX13" fmla="*/ 308850 w 607390"/>
                <a:gd name="connsiteY13" fmla="*/ 555954 h 607501"/>
                <a:gd name="connsiteX14" fmla="*/ 544047 w 607390"/>
                <a:gd name="connsiteY14" fmla="*/ 327440 h 607501"/>
                <a:gd name="connsiteX15" fmla="*/ 534959 w 607390"/>
                <a:gd name="connsiteY15" fmla="*/ 262916 h 607501"/>
                <a:gd name="connsiteX16" fmla="*/ 285541 w 607390"/>
                <a:gd name="connsiteY16" fmla="*/ 154471 h 607501"/>
                <a:gd name="connsiteX17" fmla="*/ 337195 w 607390"/>
                <a:gd name="connsiteY17" fmla="*/ 206090 h 607501"/>
                <a:gd name="connsiteX18" fmla="*/ 285541 w 607390"/>
                <a:gd name="connsiteY18" fmla="*/ 257709 h 607501"/>
                <a:gd name="connsiteX19" fmla="*/ 233887 w 607390"/>
                <a:gd name="connsiteY19" fmla="*/ 206090 h 607501"/>
                <a:gd name="connsiteX20" fmla="*/ 285541 w 607390"/>
                <a:gd name="connsiteY20" fmla="*/ 154471 h 607501"/>
                <a:gd name="connsiteX21" fmla="*/ 308850 w 607390"/>
                <a:gd name="connsiteY21" fmla="*/ 88672 h 607501"/>
                <a:gd name="connsiteX22" fmla="*/ 73563 w 607390"/>
                <a:gd name="connsiteY22" fmla="*/ 318456 h 607501"/>
                <a:gd name="connsiteX23" fmla="*/ 138178 w 607390"/>
                <a:gd name="connsiteY23" fmla="*/ 484895 h 607501"/>
                <a:gd name="connsiteX24" fmla="*/ 171804 w 607390"/>
                <a:gd name="connsiteY24" fmla="*/ 513301 h 607501"/>
                <a:gd name="connsiteX25" fmla="*/ 306215 w 607390"/>
                <a:gd name="connsiteY25" fmla="*/ 429446 h 607501"/>
                <a:gd name="connsiteX26" fmla="*/ 306215 w 607390"/>
                <a:gd name="connsiteY26" fmla="*/ 426814 h 607501"/>
                <a:gd name="connsiteX27" fmla="*/ 357925 w 607390"/>
                <a:gd name="connsiteY27" fmla="*/ 376537 h 607501"/>
                <a:gd name="connsiteX28" fmla="*/ 367013 w 607390"/>
                <a:gd name="connsiteY28" fmla="*/ 377808 h 607501"/>
                <a:gd name="connsiteX29" fmla="*/ 376010 w 607390"/>
                <a:gd name="connsiteY29" fmla="*/ 368733 h 607501"/>
                <a:gd name="connsiteX30" fmla="*/ 511694 w 607390"/>
                <a:gd name="connsiteY30" fmla="*/ 203564 h 607501"/>
                <a:gd name="connsiteX31" fmla="*/ 479431 w 607390"/>
                <a:gd name="connsiteY31" fmla="*/ 161001 h 607501"/>
                <a:gd name="connsiteX32" fmla="*/ 313940 w 607390"/>
                <a:gd name="connsiteY32" fmla="*/ 88672 h 607501"/>
                <a:gd name="connsiteX33" fmla="*/ 308850 w 607390"/>
                <a:gd name="connsiteY33" fmla="*/ 88672 h 607501"/>
                <a:gd name="connsiteX34" fmla="*/ 508195 w 607390"/>
                <a:gd name="connsiteY34" fmla="*/ 50783 h 607501"/>
                <a:gd name="connsiteX35" fmla="*/ 438081 w 607390"/>
                <a:gd name="connsiteY35" fmla="*/ 69341 h 607501"/>
                <a:gd name="connsiteX36" fmla="*/ 515602 w 607390"/>
                <a:gd name="connsiteY36" fmla="*/ 126152 h 607501"/>
                <a:gd name="connsiteX37" fmla="*/ 537594 w 607390"/>
                <a:gd name="connsiteY37" fmla="*/ 153196 h 607501"/>
                <a:gd name="connsiteX38" fmla="*/ 554407 w 607390"/>
                <a:gd name="connsiteY38" fmla="*/ 89942 h 607501"/>
                <a:gd name="connsiteX39" fmla="*/ 545319 w 607390"/>
                <a:gd name="connsiteY39" fmla="*/ 60266 h 607501"/>
                <a:gd name="connsiteX40" fmla="*/ 508195 w 607390"/>
                <a:gd name="connsiteY40" fmla="*/ 50783 h 607501"/>
                <a:gd name="connsiteX41" fmla="*/ 500572 w 607390"/>
                <a:gd name="connsiteY41" fmla="*/ 756 h 607501"/>
                <a:gd name="connsiteX42" fmla="*/ 584125 w 607390"/>
                <a:gd name="connsiteY42" fmla="*/ 25418 h 607501"/>
                <a:gd name="connsiteX43" fmla="*/ 607390 w 607390"/>
                <a:gd name="connsiteY43" fmla="*/ 91303 h 607501"/>
                <a:gd name="connsiteX44" fmla="*/ 569857 w 607390"/>
                <a:gd name="connsiteY44" fmla="*/ 207466 h 607501"/>
                <a:gd name="connsiteX45" fmla="*/ 594485 w 607390"/>
                <a:gd name="connsiteY45" fmla="*/ 328711 h 607501"/>
                <a:gd name="connsiteX46" fmla="*/ 308850 w 607390"/>
                <a:gd name="connsiteY46" fmla="*/ 607501 h 607501"/>
                <a:gd name="connsiteX47" fmla="*/ 302307 w 607390"/>
                <a:gd name="connsiteY47" fmla="*/ 607501 h 607501"/>
                <a:gd name="connsiteX48" fmla="*/ 165351 w 607390"/>
                <a:gd name="connsiteY48" fmla="*/ 568841 h 607501"/>
                <a:gd name="connsiteX49" fmla="*/ 90376 w 607390"/>
                <a:gd name="connsiteY49" fmla="*/ 584269 h 607501"/>
                <a:gd name="connsiteX50" fmla="*/ 21852 w 607390"/>
                <a:gd name="connsiteY50" fmla="*/ 558495 h 607501"/>
                <a:gd name="connsiteX51" fmla="*/ 30940 w 607390"/>
                <a:gd name="connsiteY51" fmla="*/ 388154 h 607501"/>
                <a:gd name="connsiteX52" fmla="*/ 23125 w 607390"/>
                <a:gd name="connsiteY52" fmla="*/ 317095 h 607501"/>
                <a:gd name="connsiteX53" fmla="*/ 308850 w 607390"/>
                <a:gd name="connsiteY53" fmla="*/ 38304 h 607501"/>
                <a:gd name="connsiteX54" fmla="*/ 315303 w 607390"/>
                <a:gd name="connsiteY54" fmla="*/ 38304 h 607501"/>
                <a:gd name="connsiteX55" fmla="*/ 373466 w 607390"/>
                <a:gd name="connsiteY55" fmla="*/ 44838 h 607501"/>
                <a:gd name="connsiteX56" fmla="*/ 500572 w 607390"/>
                <a:gd name="connsiteY56" fmla="*/ 756 h 60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390" h="607501">
                  <a:moveTo>
                    <a:pt x="56750" y="456490"/>
                  </a:moveTo>
                  <a:cubicBezTo>
                    <a:pt x="46390" y="487527"/>
                    <a:pt x="46390" y="512030"/>
                    <a:pt x="56750" y="523646"/>
                  </a:cubicBezTo>
                  <a:cubicBezTo>
                    <a:pt x="67110" y="533992"/>
                    <a:pt x="86468" y="536533"/>
                    <a:pt x="113641" y="531360"/>
                  </a:cubicBezTo>
                  <a:lnTo>
                    <a:pt x="102008" y="519744"/>
                  </a:lnTo>
                  <a:cubicBezTo>
                    <a:pt x="83923" y="500414"/>
                    <a:pt x="68383" y="479722"/>
                    <a:pt x="56750" y="456490"/>
                  </a:cubicBezTo>
                  <a:close/>
                  <a:moveTo>
                    <a:pt x="534959" y="262916"/>
                  </a:moveTo>
                  <a:cubicBezTo>
                    <a:pt x="502697" y="309381"/>
                    <a:pt x="461346" y="358478"/>
                    <a:pt x="412180" y="404943"/>
                  </a:cubicBezTo>
                  <a:lnTo>
                    <a:pt x="405728" y="411386"/>
                  </a:lnTo>
                  <a:cubicBezTo>
                    <a:pt x="407000" y="416559"/>
                    <a:pt x="408364" y="423002"/>
                    <a:pt x="408364" y="429446"/>
                  </a:cubicBezTo>
                  <a:cubicBezTo>
                    <a:pt x="407000" y="456490"/>
                    <a:pt x="383735" y="479722"/>
                    <a:pt x="356653" y="479722"/>
                  </a:cubicBezTo>
                  <a:cubicBezTo>
                    <a:pt x="347565" y="479722"/>
                    <a:pt x="339840" y="477181"/>
                    <a:pt x="332115" y="473279"/>
                  </a:cubicBezTo>
                  <a:cubicBezTo>
                    <a:pt x="297218" y="500414"/>
                    <a:pt x="262320" y="523646"/>
                    <a:pt x="227422" y="541706"/>
                  </a:cubicBezTo>
                  <a:cubicBezTo>
                    <a:pt x="251960" y="550781"/>
                    <a:pt x="277769" y="555954"/>
                    <a:pt x="303670" y="555954"/>
                  </a:cubicBezTo>
                  <a:lnTo>
                    <a:pt x="308850" y="555954"/>
                  </a:lnTo>
                  <a:cubicBezTo>
                    <a:pt x="435446" y="555954"/>
                    <a:pt x="541502" y="453949"/>
                    <a:pt x="544047" y="327440"/>
                  </a:cubicBezTo>
                  <a:cubicBezTo>
                    <a:pt x="544047" y="305569"/>
                    <a:pt x="541502" y="283607"/>
                    <a:pt x="534959" y="262916"/>
                  </a:cubicBezTo>
                  <a:close/>
                  <a:moveTo>
                    <a:pt x="285541" y="154471"/>
                  </a:moveTo>
                  <a:cubicBezTo>
                    <a:pt x="314069" y="154471"/>
                    <a:pt x="337195" y="177582"/>
                    <a:pt x="337195" y="206090"/>
                  </a:cubicBezTo>
                  <a:cubicBezTo>
                    <a:pt x="337195" y="234598"/>
                    <a:pt x="314069" y="257709"/>
                    <a:pt x="285541" y="257709"/>
                  </a:cubicBezTo>
                  <a:cubicBezTo>
                    <a:pt x="257013" y="257709"/>
                    <a:pt x="233887" y="234598"/>
                    <a:pt x="233887" y="206090"/>
                  </a:cubicBezTo>
                  <a:cubicBezTo>
                    <a:pt x="233887" y="177582"/>
                    <a:pt x="257013" y="154471"/>
                    <a:pt x="285541" y="154471"/>
                  </a:cubicBezTo>
                  <a:close/>
                  <a:moveTo>
                    <a:pt x="308850" y="88672"/>
                  </a:moveTo>
                  <a:cubicBezTo>
                    <a:pt x="182164" y="88672"/>
                    <a:pt x="76198" y="190677"/>
                    <a:pt x="73563" y="318456"/>
                  </a:cubicBezTo>
                  <a:cubicBezTo>
                    <a:pt x="72291" y="380349"/>
                    <a:pt x="95556" y="439791"/>
                    <a:pt x="138178" y="484895"/>
                  </a:cubicBezTo>
                  <a:cubicBezTo>
                    <a:pt x="148539" y="495241"/>
                    <a:pt x="160171" y="504316"/>
                    <a:pt x="171804" y="513301"/>
                  </a:cubicBezTo>
                  <a:cubicBezTo>
                    <a:pt x="210609" y="495241"/>
                    <a:pt x="257140" y="468106"/>
                    <a:pt x="306215" y="429446"/>
                  </a:cubicBezTo>
                  <a:lnTo>
                    <a:pt x="306215" y="426814"/>
                  </a:lnTo>
                  <a:cubicBezTo>
                    <a:pt x="307487" y="398409"/>
                    <a:pt x="330752" y="376537"/>
                    <a:pt x="357925" y="376537"/>
                  </a:cubicBezTo>
                  <a:cubicBezTo>
                    <a:pt x="361833" y="376537"/>
                    <a:pt x="364378" y="377808"/>
                    <a:pt x="367013" y="377808"/>
                  </a:cubicBezTo>
                  <a:cubicBezTo>
                    <a:pt x="369558" y="375176"/>
                    <a:pt x="372103" y="371364"/>
                    <a:pt x="376010" y="368733"/>
                  </a:cubicBezTo>
                  <a:cubicBezTo>
                    <a:pt x="432901" y="314554"/>
                    <a:pt x="479431" y="256472"/>
                    <a:pt x="511694" y="203564"/>
                  </a:cubicBezTo>
                  <a:cubicBezTo>
                    <a:pt x="502697" y="189316"/>
                    <a:pt x="492336" y="173888"/>
                    <a:pt x="479431" y="161001"/>
                  </a:cubicBezTo>
                  <a:cubicBezTo>
                    <a:pt x="435446" y="115807"/>
                    <a:pt x="377283" y="89942"/>
                    <a:pt x="313940" y="88672"/>
                  </a:cubicBezTo>
                  <a:cubicBezTo>
                    <a:pt x="312667" y="89942"/>
                    <a:pt x="311395" y="88672"/>
                    <a:pt x="308850" y="88672"/>
                  </a:cubicBezTo>
                  <a:close/>
                  <a:moveTo>
                    <a:pt x="508195" y="50783"/>
                  </a:moveTo>
                  <a:cubicBezTo>
                    <a:pt x="490110" y="51917"/>
                    <a:pt x="466527" y="57725"/>
                    <a:pt x="438081" y="69341"/>
                  </a:cubicBezTo>
                  <a:cubicBezTo>
                    <a:pt x="466527" y="83499"/>
                    <a:pt x="492336" y="102920"/>
                    <a:pt x="515602" y="126152"/>
                  </a:cubicBezTo>
                  <a:cubicBezTo>
                    <a:pt x="523326" y="135137"/>
                    <a:pt x="531142" y="144212"/>
                    <a:pt x="537594" y="153196"/>
                  </a:cubicBezTo>
                  <a:cubicBezTo>
                    <a:pt x="547955" y="128693"/>
                    <a:pt x="554407" y="108002"/>
                    <a:pt x="554407" y="89942"/>
                  </a:cubicBezTo>
                  <a:cubicBezTo>
                    <a:pt x="554407" y="77055"/>
                    <a:pt x="551772" y="66710"/>
                    <a:pt x="545319" y="60266"/>
                  </a:cubicBezTo>
                  <a:cubicBezTo>
                    <a:pt x="538866" y="53188"/>
                    <a:pt x="526280" y="49648"/>
                    <a:pt x="508195" y="50783"/>
                  </a:cubicBezTo>
                  <a:close/>
                  <a:moveTo>
                    <a:pt x="500572" y="756"/>
                  </a:moveTo>
                  <a:cubicBezTo>
                    <a:pt x="536594" y="-2647"/>
                    <a:pt x="565358" y="5407"/>
                    <a:pt x="584125" y="25418"/>
                  </a:cubicBezTo>
                  <a:cubicBezTo>
                    <a:pt x="599665" y="42207"/>
                    <a:pt x="607390" y="64169"/>
                    <a:pt x="607390" y="91303"/>
                  </a:cubicBezTo>
                  <a:cubicBezTo>
                    <a:pt x="607390" y="124791"/>
                    <a:pt x="593122" y="164813"/>
                    <a:pt x="569857" y="207466"/>
                  </a:cubicBezTo>
                  <a:cubicBezTo>
                    <a:pt x="586669" y="244856"/>
                    <a:pt x="595757" y="286148"/>
                    <a:pt x="594485" y="328711"/>
                  </a:cubicBezTo>
                  <a:cubicBezTo>
                    <a:pt x="591850" y="482354"/>
                    <a:pt x="463891" y="607501"/>
                    <a:pt x="308850" y="607501"/>
                  </a:cubicBezTo>
                  <a:lnTo>
                    <a:pt x="302307" y="607501"/>
                  </a:lnTo>
                  <a:cubicBezTo>
                    <a:pt x="253232" y="606231"/>
                    <a:pt x="206702" y="592073"/>
                    <a:pt x="165351" y="568841"/>
                  </a:cubicBezTo>
                  <a:cubicBezTo>
                    <a:pt x="138178" y="579187"/>
                    <a:pt x="113641" y="584269"/>
                    <a:pt x="90376" y="584269"/>
                  </a:cubicBezTo>
                  <a:cubicBezTo>
                    <a:pt x="63203" y="584269"/>
                    <a:pt x="39937" y="576555"/>
                    <a:pt x="21852" y="558495"/>
                  </a:cubicBezTo>
                  <a:cubicBezTo>
                    <a:pt x="-10410" y="524917"/>
                    <a:pt x="-6593" y="465565"/>
                    <a:pt x="30940" y="388154"/>
                  </a:cubicBezTo>
                  <a:cubicBezTo>
                    <a:pt x="24488" y="364921"/>
                    <a:pt x="21852" y="341689"/>
                    <a:pt x="23125" y="317095"/>
                  </a:cubicBezTo>
                  <a:cubicBezTo>
                    <a:pt x="27032" y="163542"/>
                    <a:pt x="154991" y="38304"/>
                    <a:pt x="308850" y="38304"/>
                  </a:cubicBezTo>
                  <a:lnTo>
                    <a:pt x="315303" y="38304"/>
                  </a:lnTo>
                  <a:cubicBezTo>
                    <a:pt x="335932" y="38304"/>
                    <a:pt x="355381" y="40936"/>
                    <a:pt x="373466" y="44838"/>
                  </a:cubicBezTo>
                  <a:cubicBezTo>
                    <a:pt x="421269" y="19020"/>
                    <a:pt x="464550" y="4159"/>
                    <a:pt x="500572" y="756"/>
                  </a:cubicBezTo>
                  <a:close/>
                </a:path>
              </a:pathLst>
            </a:custGeom>
            <a:solidFill>
              <a:srgbClr val="F39900"/>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7500">
                <a:solidFill>
                  <a:srgbClr val="595959"/>
                </a:solidFill>
                <a:latin typeface="思源黑体 CN Bold" panose="020B0800000000000000" pitchFamily="34" charset="-122"/>
                <a:ea typeface="思源黑体 CN Bold" panose="020B0800000000000000" pitchFamily="34" charset="-122"/>
                <a:cs typeface="+mn-ea"/>
              </a:endParaRPr>
            </a:p>
          </p:txBody>
        </p:sp>
      </p:grpSp>
      <p:pic>
        <p:nvPicPr>
          <p:cNvPr id="39" name="图片 38">
            <a:extLst>
              <a:ext uri="{FF2B5EF4-FFF2-40B4-BE49-F238E27FC236}">
                <a16:creationId xmlns="" xmlns:a16="http://schemas.microsoft.com/office/drawing/2014/main" id="{422DADCE-2C3B-4A7C-801E-2C74A602EC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5847" t="74527" r="68377" b="2016"/>
          <a:stretch/>
        </p:blipFill>
        <p:spPr>
          <a:xfrm>
            <a:off x="10250654" y="4959967"/>
            <a:ext cx="1722064" cy="1280195"/>
          </a:xfrm>
          <a:prstGeom prst="rect">
            <a:avLst/>
          </a:prstGeom>
        </p:spPr>
      </p:pic>
      <p:pic>
        <p:nvPicPr>
          <p:cNvPr id="21" name="图片 20">
            <a:extLst>
              <a:ext uri="{FF2B5EF4-FFF2-40B4-BE49-F238E27FC236}">
                <a16:creationId xmlns="" xmlns:a16="http://schemas.microsoft.com/office/drawing/2014/main" id="{E999F134-3184-4B8E-A83C-9CB6FF71814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717" r="80284" b="25384"/>
          <a:stretch/>
        </p:blipFill>
        <p:spPr>
          <a:xfrm>
            <a:off x="11045876" y="3190727"/>
            <a:ext cx="470998" cy="476543"/>
          </a:xfrm>
          <a:prstGeom prst="rect">
            <a:avLst/>
          </a:prstGeom>
        </p:spPr>
      </p:pic>
    </p:spTree>
    <p:extLst>
      <p:ext uri="{BB962C8B-B14F-4D97-AF65-F5344CB8AC3E}">
        <p14:creationId xmlns:p14="http://schemas.microsoft.com/office/powerpoint/2010/main" val="944025033"/>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fill="hold"/>
                                        <p:tgtEl>
                                          <p:spTgt spid="28"/>
                                        </p:tgtEl>
                                        <p:attrNameLst>
                                          <p:attrName>ppt_x</p:attrName>
                                        </p:attrNameLst>
                                      </p:cBhvr>
                                      <p:tavLst>
                                        <p:tav tm="0">
                                          <p:val>
                                            <p:strVal val="#ppt_x"/>
                                          </p:val>
                                        </p:tav>
                                        <p:tav tm="100000">
                                          <p:val>
                                            <p:strVal val="#ppt_x"/>
                                          </p:val>
                                        </p:tav>
                                      </p:tavLst>
                                    </p:anim>
                                    <p:anim calcmode="lin" valueType="num">
                                      <p:cBhvr additive="base">
                                        <p:cTn id="13" dur="500" fill="hold"/>
                                        <p:tgtEl>
                                          <p:spTgt spid="2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randombar(horizont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500"/>
                                        <p:tgtEl>
                                          <p:spTgt spid="19"/>
                                        </p:tgtEl>
                                      </p:cBhvr>
                                    </p:animEffect>
                                  </p:childTnLst>
                                </p:cTn>
                              </p:par>
                              <p:par>
                                <p:cTn id="28" presetID="14" presetClass="entr" presetSubtype="1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par>
                                <p:cTn id="31" presetID="14" presetClass="entr" presetSubtype="1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randombar(horizontal)">
                                      <p:cBhvr>
                                        <p:cTn id="33" dur="500"/>
                                        <p:tgtEl>
                                          <p:spTgt spid="39"/>
                                        </p:tgtEl>
                                      </p:cBhvr>
                                    </p:animEffect>
                                  </p:childTnLst>
                                </p:cTn>
                              </p:par>
                              <p:par>
                                <p:cTn id="34" presetID="14" presetClass="entr" presetSubtype="10"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randombar(horizontal)">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图文框 13">
            <a:extLst>
              <a:ext uri="{FF2B5EF4-FFF2-40B4-BE49-F238E27FC236}">
                <a16:creationId xmlns="" xmlns:a16="http://schemas.microsoft.com/office/drawing/2014/main" id="{32EAB766-F60E-4387-A550-44A541586463}"/>
              </a:ext>
            </a:extLst>
          </p:cNvPr>
          <p:cNvSpPr/>
          <p:nvPr/>
        </p:nvSpPr>
        <p:spPr>
          <a:xfrm rot="5400000" flipV="1">
            <a:off x="3074819" y="1643252"/>
            <a:ext cx="1568348" cy="4946750"/>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sp>
        <p:nvSpPr>
          <p:cNvPr id="9" name="文本框 8">
            <a:extLst>
              <a:ext uri="{FF2B5EF4-FFF2-40B4-BE49-F238E27FC236}">
                <a16:creationId xmlns="" xmlns:a16="http://schemas.microsoft.com/office/drawing/2014/main" id="{F385F081-E97E-450F-8721-62762DDFB5C8}"/>
              </a:ext>
            </a:extLst>
          </p:cNvPr>
          <p:cNvSpPr txBox="1"/>
          <p:nvPr/>
        </p:nvSpPr>
        <p:spPr>
          <a:xfrm>
            <a:off x="4755438" y="2420955"/>
            <a:ext cx="3034027" cy="1319402"/>
          </a:xfrm>
          <a:prstGeom prst="rect">
            <a:avLst/>
          </a:prstGeom>
          <a:solidFill>
            <a:schemeClr val="bg1"/>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sp>
        <p:nvSpPr>
          <p:cNvPr id="3" name="圆: 空心 2">
            <a:extLst>
              <a:ext uri="{FF2B5EF4-FFF2-40B4-BE49-F238E27FC236}">
                <a16:creationId xmlns="" xmlns:a16="http://schemas.microsoft.com/office/drawing/2014/main" id="{79121DEE-C5D6-4636-A8B4-689F4F5D67D8}"/>
              </a:ext>
            </a:extLst>
          </p:cNvPr>
          <p:cNvSpPr/>
          <p:nvPr/>
        </p:nvSpPr>
        <p:spPr>
          <a:xfrm>
            <a:off x="6613808" y="1387928"/>
            <a:ext cx="3385457" cy="3385457"/>
          </a:xfrm>
          <a:prstGeom prst="donut">
            <a:avLst>
              <a:gd name="adj" fmla="val 30203"/>
            </a:avLst>
          </a:prstGeom>
          <a:blipFill dpi="0" rotWithShape="1">
            <a:blip r:embed="rId3" cstate="print">
              <a:extLst>
                <a:ext uri="{28A0092B-C50C-407E-A947-70E740481C1C}">
                  <a14:useLocalDpi xmlns:a14="http://schemas.microsoft.com/office/drawing/2010/main" val="0"/>
                </a:ext>
              </a:extLst>
            </a:blip>
            <a:srcRect/>
            <a:stretch>
              <a:fillRect/>
            </a:stretch>
          </a:blipFill>
          <a:ln w="76200">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a:extLst>
              <a:ext uri="{FF2B5EF4-FFF2-40B4-BE49-F238E27FC236}">
                <a16:creationId xmlns="" xmlns:a16="http://schemas.microsoft.com/office/drawing/2014/main" id="{9F808CAC-A109-4539-B5B7-928E196DFFF9}"/>
              </a:ext>
            </a:extLst>
          </p:cNvPr>
          <p:cNvSpPr txBox="1"/>
          <p:nvPr/>
        </p:nvSpPr>
        <p:spPr>
          <a:xfrm>
            <a:off x="7586718" y="2426644"/>
            <a:ext cx="3219664" cy="1319402"/>
          </a:xfrm>
          <a:custGeom>
            <a:avLst/>
            <a:gdLst>
              <a:gd name="connsiteX0" fmla="*/ 774247 w 3778705"/>
              <a:gd name="connsiteY0" fmla="*/ 0 h 1548494"/>
              <a:gd name="connsiteX1" fmla="*/ 3778705 w 3778705"/>
              <a:gd name="connsiteY1" fmla="*/ 0 h 1548494"/>
              <a:gd name="connsiteX2" fmla="*/ 3778705 w 3778705"/>
              <a:gd name="connsiteY2" fmla="*/ 1548494 h 1548494"/>
              <a:gd name="connsiteX3" fmla="*/ 774247 w 3778705"/>
              <a:gd name="connsiteY3" fmla="*/ 1548494 h 1548494"/>
              <a:gd name="connsiteX4" fmla="*/ 0 w 3778705"/>
              <a:gd name="connsiteY4" fmla="*/ 774247 h 1548494"/>
              <a:gd name="connsiteX5" fmla="*/ 774247 w 3778705"/>
              <a:gd name="connsiteY5" fmla="*/ 0 h 154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05" h="1548494">
                <a:moveTo>
                  <a:pt x="774247" y="0"/>
                </a:moveTo>
                <a:lnTo>
                  <a:pt x="3778705" y="0"/>
                </a:lnTo>
                <a:lnTo>
                  <a:pt x="3778705" y="1548494"/>
                </a:lnTo>
                <a:lnTo>
                  <a:pt x="774247" y="1548494"/>
                </a:lnTo>
                <a:cubicBezTo>
                  <a:pt x="346642" y="1548494"/>
                  <a:pt x="0" y="1201852"/>
                  <a:pt x="0" y="774247"/>
                </a:cubicBezTo>
                <a:cubicBezTo>
                  <a:pt x="0" y="346642"/>
                  <a:pt x="346642" y="0"/>
                  <a:pt x="774247" y="0"/>
                </a:cubicBezTo>
                <a:close/>
              </a:path>
            </a:pathLst>
          </a:custGeom>
          <a:solidFill>
            <a:schemeClr val="bg1"/>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sp>
        <p:nvSpPr>
          <p:cNvPr id="10" name="文本框 9">
            <a:extLst>
              <a:ext uri="{FF2B5EF4-FFF2-40B4-BE49-F238E27FC236}">
                <a16:creationId xmlns="" xmlns:a16="http://schemas.microsoft.com/office/drawing/2014/main" id="{71759526-BF39-4253-9EAB-9A73550E0559}"/>
              </a:ext>
            </a:extLst>
          </p:cNvPr>
          <p:cNvSpPr txBox="1"/>
          <p:nvPr/>
        </p:nvSpPr>
        <p:spPr>
          <a:xfrm>
            <a:off x="8099641" y="2849823"/>
            <a:ext cx="2193817" cy="461665"/>
          </a:xfrm>
          <a:prstGeom prst="rect">
            <a:avLst/>
          </a:prstGeom>
          <a:noFill/>
        </p:spPr>
        <p:txBody>
          <a:bodyPr vert="horz" wrap="square" rtlCol="0">
            <a:spAutoFit/>
          </a:bodyPr>
          <a:lstStyle/>
          <a:p>
            <a:pPr algn="ctr"/>
            <a:r>
              <a:rPr lang="zh-CN" altLang="en-US" sz="2400" b="1" spc="600" dirty="0">
                <a:solidFill>
                  <a:srgbClr val="F39900"/>
                </a:solidFill>
                <a:latin typeface="思源黑体 CN Regular" panose="020B0500000000000000" pitchFamily="34" charset="-122"/>
                <a:ea typeface="思源黑体 CN Regular" panose="020B0500000000000000" pitchFamily="34" charset="-122"/>
              </a:rPr>
              <a:t>团队的定义</a:t>
            </a:r>
          </a:p>
        </p:txBody>
      </p:sp>
      <p:pic>
        <p:nvPicPr>
          <p:cNvPr id="11" name="图片 10">
            <a:extLst>
              <a:ext uri="{FF2B5EF4-FFF2-40B4-BE49-F238E27FC236}">
                <a16:creationId xmlns="" xmlns:a16="http://schemas.microsoft.com/office/drawing/2014/main" id="{6E909096-DF95-42C5-B450-BBCD37EA715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6010" t="3426" r="24313" b="38025"/>
          <a:stretch/>
        </p:blipFill>
        <p:spPr>
          <a:xfrm rot="19695365">
            <a:off x="3965738" y="1686919"/>
            <a:ext cx="1579401" cy="1456694"/>
          </a:xfrm>
          <a:prstGeom prst="rect">
            <a:avLst/>
          </a:prstGeom>
        </p:spPr>
      </p:pic>
      <p:pic>
        <p:nvPicPr>
          <p:cNvPr id="12" name="图片 11">
            <a:extLst>
              <a:ext uri="{FF2B5EF4-FFF2-40B4-BE49-F238E27FC236}">
                <a16:creationId xmlns="" xmlns:a16="http://schemas.microsoft.com/office/drawing/2014/main" id="{0E055EA2-7F02-42A5-86EC-EF51F08CB66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5847" t="74527" r="68377" b="2016"/>
          <a:stretch/>
        </p:blipFill>
        <p:spPr>
          <a:xfrm>
            <a:off x="8793104" y="4723594"/>
            <a:ext cx="2109676" cy="1568348"/>
          </a:xfrm>
          <a:prstGeom prst="rect">
            <a:avLst/>
          </a:prstGeom>
        </p:spPr>
      </p:pic>
      <p:sp>
        <p:nvSpPr>
          <p:cNvPr id="13" name="矩形 12">
            <a:extLst>
              <a:ext uri="{FF2B5EF4-FFF2-40B4-BE49-F238E27FC236}">
                <a16:creationId xmlns="" xmlns:a16="http://schemas.microsoft.com/office/drawing/2014/main" id="{0CE6A21E-B2E6-4045-BA8C-4F928C39AF57}"/>
              </a:ext>
            </a:extLst>
          </p:cNvPr>
          <p:cNvSpPr/>
          <p:nvPr/>
        </p:nvSpPr>
        <p:spPr>
          <a:xfrm>
            <a:off x="1801356" y="3813864"/>
            <a:ext cx="4115273" cy="792653"/>
          </a:xfrm>
          <a:prstGeom prst="rect">
            <a:avLst/>
          </a:prstGeom>
        </p:spPr>
        <p:txBody>
          <a:bodyPr wrap="square">
            <a:spAutoFit/>
          </a:bodyPr>
          <a:lstStyle/>
          <a:p>
            <a:pPr>
              <a:lnSpc>
                <a:spcPct val="150000"/>
              </a:lnSpc>
              <a:spcBef>
                <a:spcPct val="30000"/>
              </a:spcBef>
            </a:pPr>
            <a:r>
              <a:rPr lang="zh-CN" altLang="en-US" sz="1600" spc="300" dirty="0">
                <a:solidFill>
                  <a:srgbClr val="464646"/>
                </a:solidFill>
                <a:latin typeface="思源黑体 CN Regular" panose="020B0500000000000000" pitchFamily="34" charset="-122"/>
                <a:ea typeface="思源黑体 CN Regular" panose="020B0500000000000000" pitchFamily="34" charset="-122"/>
              </a:rPr>
              <a:t>是将分散的个人结合成具有特定功能的有机整体。</a:t>
            </a:r>
          </a:p>
        </p:txBody>
      </p:sp>
      <p:pic>
        <p:nvPicPr>
          <p:cNvPr id="15" name="图片 14">
            <a:extLst>
              <a:ext uri="{FF2B5EF4-FFF2-40B4-BE49-F238E27FC236}">
                <a16:creationId xmlns="" xmlns:a16="http://schemas.microsoft.com/office/drawing/2014/main" id="{4D7B937E-14CA-46D3-90B4-D3F6D296ED0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717" r="80284" b="25384"/>
          <a:stretch/>
        </p:blipFill>
        <p:spPr>
          <a:xfrm>
            <a:off x="1133093" y="3173502"/>
            <a:ext cx="505050" cy="510995"/>
          </a:xfrm>
          <a:prstGeom prst="rect">
            <a:avLst/>
          </a:prstGeom>
        </p:spPr>
      </p:pic>
    </p:spTree>
    <p:extLst>
      <p:ext uri="{BB962C8B-B14F-4D97-AF65-F5344CB8AC3E}">
        <p14:creationId xmlns:p14="http://schemas.microsoft.com/office/powerpoint/2010/main" val="2496247777"/>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3" grpId="0" animBg="1"/>
      <p:bldP spid="8" grpId="0" animBg="1"/>
      <p:bldP spid="10"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图文框 10">
            <a:extLst>
              <a:ext uri="{FF2B5EF4-FFF2-40B4-BE49-F238E27FC236}">
                <a16:creationId xmlns="" xmlns:a16="http://schemas.microsoft.com/office/drawing/2014/main" id="{3A21F926-CEBA-4BB8-8F8C-FC0FF1C5AF7B}"/>
              </a:ext>
            </a:extLst>
          </p:cNvPr>
          <p:cNvSpPr/>
          <p:nvPr/>
        </p:nvSpPr>
        <p:spPr>
          <a:xfrm rot="5400000" flipV="1">
            <a:off x="8898188" y="1314248"/>
            <a:ext cx="1382484" cy="1982968"/>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sp>
        <p:nvSpPr>
          <p:cNvPr id="9" name="图文框 8">
            <a:extLst>
              <a:ext uri="{FF2B5EF4-FFF2-40B4-BE49-F238E27FC236}">
                <a16:creationId xmlns="" xmlns:a16="http://schemas.microsoft.com/office/drawing/2014/main" id="{47FC8274-A6E4-4FEA-B101-EE4BFF7AFD99}"/>
              </a:ext>
            </a:extLst>
          </p:cNvPr>
          <p:cNvSpPr/>
          <p:nvPr/>
        </p:nvSpPr>
        <p:spPr>
          <a:xfrm rot="5400000" flipV="1">
            <a:off x="2849853" y="1547080"/>
            <a:ext cx="826933" cy="2413629"/>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39900"/>
              </a:solidFill>
            </a:endParaRPr>
          </a:p>
        </p:txBody>
      </p:sp>
      <p:grpSp>
        <p:nvGrpSpPr>
          <p:cNvPr id="5" name="组合 4">
            <a:extLst>
              <a:ext uri="{FF2B5EF4-FFF2-40B4-BE49-F238E27FC236}">
                <a16:creationId xmlns="" xmlns:a16="http://schemas.microsoft.com/office/drawing/2014/main" id="{82FE91DC-A603-4C8E-BB39-5C271370B1BD}"/>
              </a:ext>
            </a:extLst>
          </p:cNvPr>
          <p:cNvGrpSpPr/>
          <p:nvPr/>
        </p:nvGrpSpPr>
        <p:grpSpPr>
          <a:xfrm>
            <a:off x="-746407" y="1806434"/>
            <a:ext cx="5830036" cy="6099574"/>
            <a:chOff x="1408964" y="1276164"/>
            <a:chExt cx="4994669" cy="5225586"/>
          </a:xfrm>
        </p:grpSpPr>
        <p:sp>
          <p:nvSpPr>
            <p:cNvPr id="4" name="菱形 3">
              <a:extLst>
                <a:ext uri="{FF2B5EF4-FFF2-40B4-BE49-F238E27FC236}">
                  <a16:creationId xmlns="" xmlns:a16="http://schemas.microsoft.com/office/drawing/2014/main" id="{95C1FEEB-5ECB-43CD-A072-142969545F46}"/>
                </a:ext>
              </a:extLst>
            </p:cNvPr>
            <p:cNvSpPr/>
            <p:nvPr/>
          </p:nvSpPr>
          <p:spPr>
            <a:xfrm>
              <a:off x="1408964" y="1276164"/>
              <a:ext cx="4994669" cy="5225586"/>
            </a:xfrm>
            <a:prstGeom prst="diamond">
              <a:avLst/>
            </a:prstGeom>
            <a:solidFill>
              <a:srgbClr val="FEF7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 xmlns:a16="http://schemas.microsoft.com/office/drawing/2014/main" id="{7931294D-5831-47E9-B63B-B6A9418A7F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9545" y="2588062"/>
              <a:ext cx="3896852" cy="2596278"/>
            </a:xfrm>
            <a:prstGeom prst="rect">
              <a:avLst/>
            </a:prstGeom>
            <a:solidFill>
              <a:srgbClr val="F6F6F6"/>
            </a:solidFill>
            <a:ln w="76200">
              <a:noFill/>
            </a:ln>
            <a:effectLst>
              <a:outerShdw blurRad="444500" sx="101000" sy="101000" algn="ctr" rotWithShape="0">
                <a:schemeClr val="bg1">
                  <a:lumMod val="75000"/>
                  <a:alpha val="97000"/>
                </a:schemeClr>
              </a:outerShdw>
            </a:effectLst>
          </p:spPr>
        </p:pic>
      </p:grpSp>
      <p:pic>
        <p:nvPicPr>
          <p:cNvPr id="6" name="图片 5">
            <a:extLst>
              <a:ext uri="{FF2B5EF4-FFF2-40B4-BE49-F238E27FC236}">
                <a16:creationId xmlns="" xmlns:a16="http://schemas.microsoft.com/office/drawing/2014/main" id="{03AE522F-9E68-457D-A3C2-93FF512E23FC}"/>
              </a:ext>
            </a:extLst>
          </p:cNvPr>
          <p:cNvPicPr>
            <a:picLocks noChangeAspect="1"/>
          </p:cNvPicPr>
          <p:nvPr/>
        </p:nvPicPr>
        <p:blipFill rotWithShape="1">
          <a:blip r:embed="rId4">
            <a:extLst>
              <a:ext uri="{28A0092B-C50C-407E-A947-70E740481C1C}">
                <a14:useLocalDpi xmlns:a14="http://schemas.microsoft.com/office/drawing/2010/main" val="0"/>
              </a:ext>
            </a:extLst>
          </a:blip>
          <a:srcRect l="2024" t="2394" r="84626" b="68206"/>
          <a:stretch/>
        </p:blipFill>
        <p:spPr>
          <a:xfrm>
            <a:off x="410224" y="5922804"/>
            <a:ext cx="2320318" cy="2554811"/>
          </a:xfrm>
          <a:prstGeom prst="rect">
            <a:avLst/>
          </a:prstGeom>
        </p:spPr>
      </p:pic>
      <p:sp>
        <p:nvSpPr>
          <p:cNvPr id="7" name="文本框 6">
            <a:extLst>
              <a:ext uri="{FF2B5EF4-FFF2-40B4-BE49-F238E27FC236}">
                <a16:creationId xmlns="" xmlns:a16="http://schemas.microsoft.com/office/drawing/2014/main" id="{A721A0A7-F2AD-49B0-A8CA-F29DAEFFD638}"/>
              </a:ext>
            </a:extLst>
          </p:cNvPr>
          <p:cNvSpPr txBox="1"/>
          <p:nvPr/>
        </p:nvSpPr>
        <p:spPr>
          <a:xfrm>
            <a:off x="2342527" y="2535309"/>
            <a:ext cx="2193817" cy="461665"/>
          </a:xfrm>
          <a:prstGeom prst="rect">
            <a:avLst/>
          </a:prstGeom>
          <a:noFill/>
        </p:spPr>
        <p:txBody>
          <a:bodyPr vert="horz" wrap="square" rtlCol="0">
            <a:spAutoFit/>
          </a:bodyPr>
          <a:lstStyle/>
          <a:p>
            <a:pPr algn="ctr"/>
            <a:r>
              <a:rPr lang="zh-CN" altLang="en-US" sz="2400" b="1" spc="600" dirty="0">
                <a:solidFill>
                  <a:srgbClr val="F39900"/>
                </a:solidFill>
                <a:latin typeface="思源黑体 CN Regular" panose="020B0500000000000000" pitchFamily="34" charset="-122"/>
                <a:ea typeface="思源黑体 CN Regular" panose="020B0500000000000000" pitchFamily="34" charset="-122"/>
              </a:rPr>
              <a:t>团队精神</a:t>
            </a:r>
          </a:p>
        </p:txBody>
      </p:sp>
      <p:sp>
        <p:nvSpPr>
          <p:cNvPr id="8" name="矩形 7">
            <a:extLst>
              <a:ext uri="{FF2B5EF4-FFF2-40B4-BE49-F238E27FC236}">
                <a16:creationId xmlns="" xmlns:a16="http://schemas.microsoft.com/office/drawing/2014/main" id="{6F72F398-6313-4AC9-967B-A4692950EBC5}"/>
              </a:ext>
            </a:extLst>
          </p:cNvPr>
          <p:cNvSpPr/>
          <p:nvPr/>
        </p:nvSpPr>
        <p:spPr>
          <a:xfrm>
            <a:off x="6328651" y="1900368"/>
            <a:ext cx="4252263" cy="792653"/>
          </a:xfrm>
          <a:prstGeom prst="rect">
            <a:avLst/>
          </a:prstGeom>
          <a:solidFill>
            <a:srgbClr val="FBFBFB"/>
          </a:solidFill>
        </p:spPr>
        <p:txBody>
          <a:bodyPr wrap="square">
            <a:spAutoFit/>
          </a:bodyPr>
          <a:lstStyle/>
          <a:p>
            <a:pPr algn="just">
              <a:lnSpc>
                <a:spcPct val="150000"/>
              </a:lnSpc>
              <a:spcBef>
                <a:spcPct val="30000"/>
              </a:spcBef>
            </a:pPr>
            <a:r>
              <a:rPr lang="zh-CN" altLang="en-US" sz="1600" spc="300" dirty="0">
                <a:solidFill>
                  <a:srgbClr val="464646"/>
                </a:solidFill>
                <a:latin typeface="思源黑体 CN Regular" panose="020B0500000000000000" pitchFamily="34" charset="-122"/>
                <a:ea typeface="思源黑体 CN Regular" panose="020B0500000000000000" pitchFamily="34" charset="-122"/>
              </a:rPr>
              <a:t>是团队成员共同认可，遵守的信念、制度，是公司文化的浓缩。</a:t>
            </a:r>
          </a:p>
        </p:txBody>
      </p:sp>
      <p:sp>
        <p:nvSpPr>
          <p:cNvPr id="10" name="play-button_88011">
            <a:extLst>
              <a:ext uri="{FF2B5EF4-FFF2-40B4-BE49-F238E27FC236}">
                <a16:creationId xmlns="" xmlns:a16="http://schemas.microsoft.com/office/drawing/2014/main" id="{ED62A0E9-D25A-4749-8342-E3D61F27EAE0}"/>
              </a:ext>
            </a:extLst>
          </p:cNvPr>
          <p:cNvSpPr>
            <a:spLocks noChangeAspect="1"/>
          </p:cNvSpPr>
          <p:nvPr/>
        </p:nvSpPr>
        <p:spPr bwMode="auto">
          <a:xfrm>
            <a:off x="5934812" y="2026186"/>
            <a:ext cx="332657" cy="332718"/>
          </a:xfrm>
          <a:custGeom>
            <a:avLst/>
            <a:gdLst>
              <a:gd name="connsiteX0" fmla="*/ 56750 w 607390"/>
              <a:gd name="connsiteY0" fmla="*/ 456490 h 607501"/>
              <a:gd name="connsiteX1" fmla="*/ 56750 w 607390"/>
              <a:gd name="connsiteY1" fmla="*/ 523646 h 607501"/>
              <a:gd name="connsiteX2" fmla="*/ 113641 w 607390"/>
              <a:gd name="connsiteY2" fmla="*/ 531360 h 607501"/>
              <a:gd name="connsiteX3" fmla="*/ 102008 w 607390"/>
              <a:gd name="connsiteY3" fmla="*/ 519744 h 607501"/>
              <a:gd name="connsiteX4" fmla="*/ 56750 w 607390"/>
              <a:gd name="connsiteY4" fmla="*/ 456490 h 607501"/>
              <a:gd name="connsiteX5" fmla="*/ 534959 w 607390"/>
              <a:gd name="connsiteY5" fmla="*/ 262916 h 607501"/>
              <a:gd name="connsiteX6" fmla="*/ 412180 w 607390"/>
              <a:gd name="connsiteY6" fmla="*/ 404943 h 607501"/>
              <a:gd name="connsiteX7" fmla="*/ 405728 w 607390"/>
              <a:gd name="connsiteY7" fmla="*/ 411386 h 607501"/>
              <a:gd name="connsiteX8" fmla="*/ 408364 w 607390"/>
              <a:gd name="connsiteY8" fmla="*/ 429446 h 607501"/>
              <a:gd name="connsiteX9" fmla="*/ 356653 w 607390"/>
              <a:gd name="connsiteY9" fmla="*/ 479722 h 607501"/>
              <a:gd name="connsiteX10" fmla="*/ 332115 w 607390"/>
              <a:gd name="connsiteY10" fmla="*/ 473279 h 607501"/>
              <a:gd name="connsiteX11" fmla="*/ 227422 w 607390"/>
              <a:gd name="connsiteY11" fmla="*/ 541706 h 607501"/>
              <a:gd name="connsiteX12" fmla="*/ 303670 w 607390"/>
              <a:gd name="connsiteY12" fmla="*/ 555954 h 607501"/>
              <a:gd name="connsiteX13" fmla="*/ 308850 w 607390"/>
              <a:gd name="connsiteY13" fmla="*/ 555954 h 607501"/>
              <a:gd name="connsiteX14" fmla="*/ 544047 w 607390"/>
              <a:gd name="connsiteY14" fmla="*/ 327440 h 607501"/>
              <a:gd name="connsiteX15" fmla="*/ 534959 w 607390"/>
              <a:gd name="connsiteY15" fmla="*/ 262916 h 607501"/>
              <a:gd name="connsiteX16" fmla="*/ 285541 w 607390"/>
              <a:gd name="connsiteY16" fmla="*/ 154471 h 607501"/>
              <a:gd name="connsiteX17" fmla="*/ 337195 w 607390"/>
              <a:gd name="connsiteY17" fmla="*/ 206090 h 607501"/>
              <a:gd name="connsiteX18" fmla="*/ 285541 w 607390"/>
              <a:gd name="connsiteY18" fmla="*/ 257709 h 607501"/>
              <a:gd name="connsiteX19" fmla="*/ 233887 w 607390"/>
              <a:gd name="connsiteY19" fmla="*/ 206090 h 607501"/>
              <a:gd name="connsiteX20" fmla="*/ 285541 w 607390"/>
              <a:gd name="connsiteY20" fmla="*/ 154471 h 607501"/>
              <a:gd name="connsiteX21" fmla="*/ 308850 w 607390"/>
              <a:gd name="connsiteY21" fmla="*/ 88672 h 607501"/>
              <a:gd name="connsiteX22" fmla="*/ 73563 w 607390"/>
              <a:gd name="connsiteY22" fmla="*/ 318456 h 607501"/>
              <a:gd name="connsiteX23" fmla="*/ 138178 w 607390"/>
              <a:gd name="connsiteY23" fmla="*/ 484895 h 607501"/>
              <a:gd name="connsiteX24" fmla="*/ 171804 w 607390"/>
              <a:gd name="connsiteY24" fmla="*/ 513301 h 607501"/>
              <a:gd name="connsiteX25" fmla="*/ 306215 w 607390"/>
              <a:gd name="connsiteY25" fmla="*/ 429446 h 607501"/>
              <a:gd name="connsiteX26" fmla="*/ 306215 w 607390"/>
              <a:gd name="connsiteY26" fmla="*/ 426814 h 607501"/>
              <a:gd name="connsiteX27" fmla="*/ 357925 w 607390"/>
              <a:gd name="connsiteY27" fmla="*/ 376537 h 607501"/>
              <a:gd name="connsiteX28" fmla="*/ 367013 w 607390"/>
              <a:gd name="connsiteY28" fmla="*/ 377808 h 607501"/>
              <a:gd name="connsiteX29" fmla="*/ 376010 w 607390"/>
              <a:gd name="connsiteY29" fmla="*/ 368733 h 607501"/>
              <a:gd name="connsiteX30" fmla="*/ 511694 w 607390"/>
              <a:gd name="connsiteY30" fmla="*/ 203564 h 607501"/>
              <a:gd name="connsiteX31" fmla="*/ 479431 w 607390"/>
              <a:gd name="connsiteY31" fmla="*/ 161001 h 607501"/>
              <a:gd name="connsiteX32" fmla="*/ 313940 w 607390"/>
              <a:gd name="connsiteY32" fmla="*/ 88672 h 607501"/>
              <a:gd name="connsiteX33" fmla="*/ 308850 w 607390"/>
              <a:gd name="connsiteY33" fmla="*/ 88672 h 607501"/>
              <a:gd name="connsiteX34" fmla="*/ 508195 w 607390"/>
              <a:gd name="connsiteY34" fmla="*/ 50783 h 607501"/>
              <a:gd name="connsiteX35" fmla="*/ 438081 w 607390"/>
              <a:gd name="connsiteY35" fmla="*/ 69341 h 607501"/>
              <a:gd name="connsiteX36" fmla="*/ 515602 w 607390"/>
              <a:gd name="connsiteY36" fmla="*/ 126152 h 607501"/>
              <a:gd name="connsiteX37" fmla="*/ 537594 w 607390"/>
              <a:gd name="connsiteY37" fmla="*/ 153196 h 607501"/>
              <a:gd name="connsiteX38" fmla="*/ 554407 w 607390"/>
              <a:gd name="connsiteY38" fmla="*/ 89942 h 607501"/>
              <a:gd name="connsiteX39" fmla="*/ 545319 w 607390"/>
              <a:gd name="connsiteY39" fmla="*/ 60266 h 607501"/>
              <a:gd name="connsiteX40" fmla="*/ 508195 w 607390"/>
              <a:gd name="connsiteY40" fmla="*/ 50783 h 607501"/>
              <a:gd name="connsiteX41" fmla="*/ 500572 w 607390"/>
              <a:gd name="connsiteY41" fmla="*/ 756 h 607501"/>
              <a:gd name="connsiteX42" fmla="*/ 584125 w 607390"/>
              <a:gd name="connsiteY42" fmla="*/ 25418 h 607501"/>
              <a:gd name="connsiteX43" fmla="*/ 607390 w 607390"/>
              <a:gd name="connsiteY43" fmla="*/ 91303 h 607501"/>
              <a:gd name="connsiteX44" fmla="*/ 569857 w 607390"/>
              <a:gd name="connsiteY44" fmla="*/ 207466 h 607501"/>
              <a:gd name="connsiteX45" fmla="*/ 594485 w 607390"/>
              <a:gd name="connsiteY45" fmla="*/ 328711 h 607501"/>
              <a:gd name="connsiteX46" fmla="*/ 308850 w 607390"/>
              <a:gd name="connsiteY46" fmla="*/ 607501 h 607501"/>
              <a:gd name="connsiteX47" fmla="*/ 302307 w 607390"/>
              <a:gd name="connsiteY47" fmla="*/ 607501 h 607501"/>
              <a:gd name="connsiteX48" fmla="*/ 165351 w 607390"/>
              <a:gd name="connsiteY48" fmla="*/ 568841 h 607501"/>
              <a:gd name="connsiteX49" fmla="*/ 90376 w 607390"/>
              <a:gd name="connsiteY49" fmla="*/ 584269 h 607501"/>
              <a:gd name="connsiteX50" fmla="*/ 21852 w 607390"/>
              <a:gd name="connsiteY50" fmla="*/ 558495 h 607501"/>
              <a:gd name="connsiteX51" fmla="*/ 30940 w 607390"/>
              <a:gd name="connsiteY51" fmla="*/ 388154 h 607501"/>
              <a:gd name="connsiteX52" fmla="*/ 23125 w 607390"/>
              <a:gd name="connsiteY52" fmla="*/ 317095 h 607501"/>
              <a:gd name="connsiteX53" fmla="*/ 308850 w 607390"/>
              <a:gd name="connsiteY53" fmla="*/ 38304 h 607501"/>
              <a:gd name="connsiteX54" fmla="*/ 315303 w 607390"/>
              <a:gd name="connsiteY54" fmla="*/ 38304 h 607501"/>
              <a:gd name="connsiteX55" fmla="*/ 373466 w 607390"/>
              <a:gd name="connsiteY55" fmla="*/ 44838 h 607501"/>
              <a:gd name="connsiteX56" fmla="*/ 500572 w 607390"/>
              <a:gd name="connsiteY56" fmla="*/ 756 h 60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390" h="607501">
                <a:moveTo>
                  <a:pt x="56750" y="456490"/>
                </a:moveTo>
                <a:cubicBezTo>
                  <a:pt x="46390" y="487527"/>
                  <a:pt x="46390" y="512030"/>
                  <a:pt x="56750" y="523646"/>
                </a:cubicBezTo>
                <a:cubicBezTo>
                  <a:pt x="67110" y="533992"/>
                  <a:pt x="86468" y="536533"/>
                  <a:pt x="113641" y="531360"/>
                </a:cubicBezTo>
                <a:lnTo>
                  <a:pt x="102008" y="519744"/>
                </a:lnTo>
                <a:cubicBezTo>
                  <a:pt x="83923" y="500414"/>
                  <a:pt x="68383" y="479722"/>
                  <a:pt x="56750" y="456490"/>
                </a:cubicBezTo>
                <a:close/>
                <a:moveTo>
                  <a:pt x="534959" y="262916"/>
                </a:moveTo>
                <a:cubicBezTo>
                  <a:pt x="502697" y="309381"/>
                  <a:pt x="461346" y="358478"/>
                  <a:pt x="412180" y="404943"/>
                </a:cubicBezTo>
                <a:lnTo>
                  <a:pt x="405728" y="411386"/>
                </a:lnTo>
                <a:cubicBezTo>
                  <a:pt x="407000" y="416559"/>
                  <a:pt x="408364" y="423002"/>
                  <a:pt x="408364" y="429446"/>
                </a:cubicBezTo>
                <a:cubicBezTo>
                  <a:pt x="407000" y="456490"/>
                  <a:pt x="383735" y="479722"/>
                  <a:pt x="356653" y="479722"/>
                </a:cubicBezTo>
                <a:cubicBezTo>
                  <a:pt x="347565" y="479722"/>
                  <a:pt x="339840" y="477181"/>
                  <a:pt x="332115" y="473279"/>
                </a:cubicBezTo>
                <a:cubicBezTo>
                  <a:pt x="297218" y="500414"/>
                  <a:pt x="262320" y="523646"/>
                  <a:pt x="227422" y="541706"/>
                </a:cubicBezTo>
                <a:cubicBezTo>
                  <a:pt x="251960" y="550781"/>
                  <a:pt x="277769" y="555954"/>
                  <a:pt x="303670" y="555954"/>
                </a:cubicBezTo>
                <a:lnTo>
                  <a:pt x="308850" y="555954"/>
                </a:lnTo>
                <a:cubicBezTo>
                  <a:pt x="435446" y="555954"/>
                  <a:pt x="541502" y="453949"/>
                  <a:pt x="544047" y="327440"/>
                </a:cubicBezTo>
                <a:cubicBezTo>
                  <a:pt x="544047" y="305569"/>
                  <a:pt x="541502" y="283607"/>
                  <a:pt x="534959" y="262916"/>
                </a:cubicBezTo>
                <a:close/>
                <a:moveTo>
                  <a:pt x="285541" y="154471"/>
                </a:moveTo>
                <a:cubicBezTo>
                  <a:pt x="314069" y="154471"/>
                  <a:pt x="337195" y="177582"/>
                  <a:pt x="337195" y="206090"/>
                </a:cubicBezTo>
                <a:cubicBezTo>
                  <a:pt x="337195" y="234598"/>
                  <a:pt x="314069" y="257709"/>
                  <a:pt x="285541" y="257709"/>
                </a:cubicBezTo>
                <a:cubicBezTo>
                  <a:pt x="257013" y="257709"/>
                  <a:pt x="233887" y="234598"/>
                  <a:pt x="233887" y="206090"/>
                </a:cubicBezTo>
                <a:cubicBezTo>
                  <a:pt x="233887" y="177582"/>
                  <a:pt x="257013" y="154471"/>
                  <a:pt x="285541" y="154471"/>
                </a:cubicBezTo>
                <a:close/>
                <a:moveTo>
                  <a:pt x="308850" y="88672"/>
                </a:moveTo>
                <a:cubicBezTo>
                  <a:pt x="182164" y="88672"/>
                  <a:pt x="76198" y="190677"/>
                  <a:pt x="73563" y="318456"/>
                </a:cubicBezTo>
                <a:cubicBezTo>
                  <a:pt x="72291" y="380349"/>
                  <a:pt x="95556" y="439791"/>
                  <a:pt x="138178" y="484895"/>
                </a:cubicBezTo>
                <a:cubicBezTo>
                  <a:pt x="148539" y="495241"/>
                  <a:pt x="160171" y="504316"/>
                  <a:pt x="171804" y="513301"/>
                </a:cubicBezTo>
                <a:cubicBezTo>
                  <a:pt x="210609" y="495241"/>
                  <a:pt x="257140" y="468106"/>
                  <a:pt x="306215" y="429446"/>
                </a:cubicBezTo>
                <a:lnTo>
                  <a:pt x="306215" y="426814"/>
                </a:lnTo>
                <a:cubicBezTo>
                  <a:pt x="307487" y="398409"/>
                  <a:pt x="330752" y="376537"/>
                  <a:pt x="357925" y="376537"/>
                </a:cubicBezTo>
                <a:cubicBezTo>
                  <a:pt x="361833" y="376537"/>
                  <a:pt x="364378" y="377808"/>
                  <a:pt x="367013" y="377808"/>
                </a:cubicBezTo>
                <a:cubicBezTo>
                  <a:pt x="369558" y="375176"/>
                  <a:pt x="372103" y="371364"/>
                  <a:pt x="376010" y="368733"/>
                </a:cubicBezTo>
                <a:cubicBezTo>
                  <a:pt x="432901" y="314554"/>
                  <a:pt x="479431" y="256472"/>
                  <a:pt x="511694" y="203564"/>
                </a:cubicBezTo>
                <a:cubicBezTo>
                  <a:pt x="502697" y="189316"/>
                  <a:pt x="492336" y="173888"/>
                  <a:pt x="479431" y="161001"/>
                </a:cubicBezTo>
                <a:cubicBezTo>
                  <a:pt x="435446" y="115807"/>
                  <a:pt x="377283" y="89942"/>
                  <a:pt x="313940" y="88672"/>
                </a:cubicBezTo>
                <a:cubicBezTo>
                  <a:pt x="312667" y="89942"/>
                  <a:pt x="311395" y="88672"/>
                  <a:pt x="308850" y="88672"/>
                </a:cubicBezTo>
                <a:close/>
                <a:moveTo>
                  <a:pt x="508195" y="50783"/>
                </a:moveTo>
                <a:cubicBezTo>
                  <a:pt x="490110" y="51917"/>
                  <a:pt x="466527" y="57725"/>
                  <a:pt x="438081" y="69341"/>
                </a:cubicBezTo>
                <a:cubicBezTo>
                  <a:pt x="466527" y="83499"/>
                  <a:pt x="492336" y="102920"/>
                  <a:pt x="515602" y="126152"/>
                </a:cubicBezTo>
                <a:cubicBezTo>
                  <a:pt x="523326" y="135137"/>
                  <a:pt x="531142" y="144212"/>
                  <a:pt x="537594" y="153196"/>
                </a:cubicBezTo>
                <a:cubicBezTo>
                  <a:pt x="547955" y="128693"/>
                  <a:pt x="554407" y="108002"/>
                  <a:pt x="554407" y="89942"/>
                </a:cubicBezTo>
                <a:cubicBezTo>
                  <a:pt x="554407" y="77055"/>
                  <a:pt x="551772" y="66710"/>
                  <a:pt x="545319" y="60266"/>
                </a:cubicBezTo>
                <a:cubicBezTo>
                  <a:pt x="538866" y="53188"/>
                  <a:pt x="526280" y="49648"/>
                  <a:pt x="508195" y="50783"/>
                </a:cubicBezTo>
                <a:close/>
                <a:moveTo>
                  <a:pt x="500572" y="756"/>
                </a:moveTo>
                <a:cubicBezTo>
                  <a:pt x="536594" y="-2647"/>
                  <a:pt x="565358" y="5407"/>
                  <a:pt x="584125" y="25418"/>
                </a:cubicBezTo>
                <a:cubicBezTo>
                  <a:pt x="599665" y="42207"/>
                  <a:pt x="607390" y="64169"/>
                  <a:pt x="607390" y="91303"/>
                </a:cubicBezTo>
                <a:cubicBezTo>
                  <a:pt x="607390" y="124791"/>
                  <a:pt x="593122" y="164813"/>
                  <a:pt x="569857" y="207466"/>
                </a:cubicBezTo>
                <a:cubicBezTo>
                  <a:pt x="586669" y="244856"/>
                  <a:pt x="595757" y="286148"/>
                  <a:pt x="594485" y="328711"/>
                </a:cubicBezTo>
                <a:cubicBezTo>
                  <a:pt x="591850" y="482354"/>
                  <a:pt x="463891" y="607501"/>
                  <a:pt x="308850" y="607501"/>
                </a:cubicBezTo>
                <a:lnTo>
                  <a:pt x="302307" y="607501"/>
                </a:lnTo>
                <a:cubicBezTo>
                  <a:pt x="253232" y="606231"/>
                  <a:pt x="206702" y="592073"/>
                  <a:pt x="165351" y="568841"/>
                </a:cubicBezTo>
                <a:cubicBezTo>
                  <a:pt x="138178" y="579187"/>
                  <a:pt x="113641" y="584269"/>
                  <a:pt x="90376" y="584269"/>
                </a:cubicBezTo>
                <a:cubicBezTo>
                  <a:pt x="63203" y="584269"/>
                  <a:pt x="39937" y="576555"/>
                  <a:pt x="21852" y="558495"/>
                </a:cubicBezTo>
                <a:cubicBezTo>
                  <a:pt x="-10410" y="524917"/>
                  <a:pt x="-6593" y="465565"/>
                  <a:pt x="30940" y="388154"/>
                </a:cubicBezTo>
                <a:cubicBezTo>
                  <a:pt x="24488" y="364921"/>
                  <a:pt x="21852" y="341689"/>
                  <a:pt x="23125" y="317095"/>
                </a:cubicBezTo>
                <a:cubicBezTo>
                  <a:pt x="27032" y="163542"/>
                  <a:pt x="154991" y="38304"/>
                  <a:pt x="308850" y="38304"/>
                </a:cubicBezTo>
                <a:lnTo>
                  <a:pt x="315303" y="38304"/>
                </a:lnTo>
                <a:cubicBezTo>
                  <a:pt x="335932" y="38304"/>
                  <a:pt x="355381" y="40936"/>
                  <a:pt x="373466" y="44838"/>
                </a:cubicBezTo>
                <a:cubicBezTo>
                  <a:pt x="421269" y="19020"/>
                  <a:pt x="464550" y="4159"/>
                  <a:pt x="500572" y="756"/>
                </a:cubicBezTo>
                <a:close/>
              </a:path>
            </a:pathLst>
          </a:custGeom>
          <a:solidFill>
            <a:srgbClr val="F39900"/>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7500">
              <a:solidFill>
                <a:srgbClr val="595959"/>
              </a:solidFill>
              <a:latin typeface="思源黑体 CN Bold" panose="020B0800000000000000" pitchFamily="34" charset="-122"/>
              <a:ea typeface="思源黑体 CN Bold" panose="020B0800000000000000" pitchFamily="34" charset="-122"/>
              <a:cs typeface="+mn-ea"/>
            </a:endParaRPr>
          </a:p>
        </p:txBody>
      </p:sp>
      <p:sp>
        <p:nvSpPr>
          <p:cNvPr id="12" name="文本框 11">
            <a:extLst>
              <a:ext uri="{FF2B5EF4-FFF2-40B4-BE49-F238E27FC236}">
                <a16:creationId xmlns="" xmlns:a16="http://schemas.microsoft.com/office/drawing/2014/main" id="{E5231EB0-D4AA-4053-ACCE-DF6E4B8857AD}"/>
              </a:ext>
            </a:extLst>
          </p:cNvPr>
          <p:cNvSpPr txBox="1"/>
          <p:nvPr/>
        </p:nvSpPr>
        <p:spPr>
          <a:xfrm>
            <a:off x="5835938" y="3137291"/>
            <a:ext cx="1999965" cy="461665"/>
          </a:xfrm>
          <a:prstGeom prst="rect">
            <a:avLst/>
          </a:prstGeom>
          <a:solidFill>
            <a:srgbClr val="FBFBFB"/>
          </a:solidFill>
        </p:spPr>
        <p:txBody>
          <a:bodyPr vert="horz" wrap="square" rtlCol="0">
            <a:spAutoFit/>
          </a:bodyPr>
          <a:lstStyle/>
          <a:p>
            <a:pPr algn="ctr"/>
            <a:r>
              <a:rPr lang="en-US" altLang="zh-CN" sz="2400" b="1" spc="300" dirty="0">
                <a:solidFill>
                  <a:srgbClr val="F39900"/>
                </a:solidFill>
                <a:latin typeface="思源黑体 CN Regular" panose="020B0500000000000000" pitchFamily="34" charset="-122"/>
                <a:ea typeface="思源黑体 CN Regular" panose="020B0500000000000000" pitchFamily="34" charset="-122"/>
              </a:rPr>
              <a:t>CRITICAL</a:t>
            </a:r>
            <a:endParaRPr lang="zh-CN" altLang="en-US" sz="2400" b="1" spc="300" dirty="0">
              <a:solidFill>
                <a:srgbClr val="F39900"/>
              </a:solidFill>
              <a:latin typeface="思源黑体 CN Regular" panose="020B0500000000000000" pitchFamily="34" charset="-122"/>
              <a:ea typeface="思源黑体 CN Regular" panose="020B0500000000000000" pitchFamily="34" charset="-122"/>
            </a:endParaRPr>
          </a:p>
        </p:txBody>
      </p:sp>
      <p:sp>
        <p:nvSpPr>
          <p:cNvPr id="14" name="矩形 13">
            <a:extLst>
              <a:ext uri="{FF2B5EF4-FFF2-40B4-BE49-F238E27FC236}">
                <a16:creationId xmlns="" xmlns:a16="http://schemas.microsoft.com/office/drawing/2014/main" id="{4C7DF877-8051-4CFE-9417-5FE53BC72CB6}"/>
              </a:ext>
            </a:extLst>
          </p:cNvPr>
          <p:cNvSpPr/>
          <p:nvPr/>
        </p:nvSpPr>
        <p:spPr>
          <a:xfrm>
            <a:off x="5953583" y="3668646"/>
            <a:ext cx="4627331" cy="1900649"/>
          </a:xfrm>
          <a:prstGeom prst="rect">
            <a:avLst/>
          </a:prstGeom>
        </p:spPr>
        <p:txBody>
          <a:bodyPr wrap="square">
            <a:spAutoFit/>
          </a:bodyPr>
          <a:lstStyle/>
          <a:p>
            <a:pPr algn="just">
              <a:lnSpc>
                <a:spcPct val="150000"/>
              </a:lnSpc>
              <a:spcBef>
                <a:spcPct val="30000"/>
              </a:spcBef>
            </a:pPr>
            <a:r>
              <a:rPr lang="zh-CN" altLang="en-US" sz="1600" spc="300" dirty="0">
                <a:solidFill>
                  <a:srgbClr val="464646"/>
                </a:solidFill>
                <a:latin typeface="思源黑体 CN Regular" panose="020B0500000000000000" pitchFamily="34" charset="-122"/>
                <a:ea typeface="思源黑体 CN Regular" panose="020B0500000000000000" pitchFamily="34" charset="-122"/>
              </a:rPr>
              <a:t>企业走长久持续发展的路线，取得未来竞争优势，一定要靠背后强大的，具有特色的企业文化作为后盾，在企业文化基础上产生的团队精神，对公司的发展有着深远的影响。</a:t>
            </a:r>
          </a:p>
        </p:txBody>
      </p:sp>
    </p:spTree>
    <p:extLst>
      <p:ext uri="{BB962C8B-B14F-4D97-AF65-F5344CB8AC3E}">
        <p14:creationId xmlns:p14="http://schemas.microsoft.com/office/powerpoint/2010/main" val="1880719225"/>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2000"/>
                                        <p:tgtEl>
                                          <p:spTgt spid="11"/>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heel(1)">
                                      <p:cBhvr>
                                        <p:cTn id="31" dur="2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heel(1)">
                                      <p:cBhvr>
                                        <p:cTn id="36" dur="2000"/>
                                        <p:tgtEl>
                                          <p:spTgt spid="12"/>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heel(1)">
                                      <p:cBhvr>
                                        <p:cTn id="39"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7" grpId="0"/>
      <p:bldP spid="8" grpId="0" animBg="1"/>
      <p:bldP spid="10" grpId="0" animBg="1"/>
      <p:bldP spid="12"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 xmlns:a16="http://schemas.microsoft.com/office/drawing/2014/main" id="{04990F55-95BE-47D4-BBB6-8C3FB99A13B8}"/>
              </a:ext>
            </a:extLst>
          </p:cNvPr>
          <p:cNvPicPr>
            <a:picLocks noChangeAspect="1"/>
          </p:cNvPicPr>
          <p:nvPr/>
        </p:nvPicPr>
        <p:blipFill rotWithShape="1">
          <a:blip r:embed="rId3">
            <a:extLst>
              <a:ext uri="{28A0092B-C50C-407E-A947-70E740481C1C}">
                <a14:useLocalDpi xmlns:a14="http://schemas.microsoft.com/office/drawing/2010/main" val="0"/>
              </a:ext>
            </a:extLst>
          </a:blip>
          <a:srcRect l="78014" t="32181" r="3105" b="30236"/>
          <a:stretch/>
        </p:blipFill>
        <p:spPr>
          <a:xfrm>
            <a:off x="-152663" y="560693"/>
            <a:ext cx="3243833" cy="3228305"/>
          </a:xfrm>
          <a:prstGeom prst="rect">
            <a:avLst/>
          </a:prstGeom>
        </p:spPr>
      </p:pic>
      <p:sp>
        <p:nvSpPr>
          <p:cNvPr id="10" name="图文框 9">
            <a:extLst>
              <a:ext uri="{FF2B5EF4-FFF2-40B4-BE49-F238E27FC236}">
                <a16:creationId xmlns="" xmlns:a16="http://schemas.microsoft.com/office/drawing/2014/main" id="{0B0BA685-7862-4FDA-9321-4F318DF75984}"/>
              </a:ext>
            </a:extLst>
          </p:cNvPr>
          <p:cNvSpPr/>
          <p:nvPr/>
        </p:nvSpPr>
        <p:spPr>
          <a:xfrm rot="5400000" flipV="1">
            <a:off x="2785824" y="583305"/>
            <a:ext cx="1948543" cy="5179765"/>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pic>
        <p:nvPicPr>
          <p:cNvPr id="5" name="图片 4">
            <a:extLst>
              <a:ext uri="{FF2B5EF4-FFF2-40B4-BE49-F238E27FC236}">
                <a16:creationId xmlns="" xmlns:a16="http://schemas.microsoft.com/office/drawing/2014/main" id="{E9730241-0145-4016-B24F-7FB5C2D9155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54" t="2196" r="55294" b="2196"/>
          <a:stretch/>
        </p:blipFill>
        <p:spPr>
          <a:xfrm>
            <a:off x="5573487" y="1733550"/>
            <a:ext cx="2536372" cy="3673928"/>
          </a:xfrm>
          <a:prstGeom prst="rect">
            <a:avLst/>
          </a:prstGeom>
          <a:solidFill>
            <a:srgbClr val="F6F6F6"/>
          </a:solidFill>
          <a:ln w="76200">
            <a:noFill/>
          </a:ln>
          <a:effectLst>
            <a:outerShdw blurRad="444500" sx="101000" sy="101000" algn="ctr" rotWithShape="0">
              <a:schemeClr val="bg1">
                <a:lumMod val="75000"/>
                <a:alpha val="97000"/>
              </a:schemeClr>
            </a:outerShdw>
          </a:effectLst>
        </p:spPr>
      </p:pic>
      <p:sp>
        <p:nvSpPr>
          <p:cNvPr id="8" name="文本框 7">
            <a:extLst>
              <a:ext uri="{FF2B5EF4-FFF2-40B4-BE49-F238E27FC236}">
                <a16:creationId xmlns="" xmlns:a16="http://schemas.microsoft.com/office/drawing/2014/main" id="{3D4549DD-E10D-468D-8138-874358012A15}"/>
              </a:ext>
            </a:extLst>
          </p:cNvPr>
          <p:cNvSpPr txBox="1"/>
          <p:nvPr/>
        </p:nvSpPr>
        <p:spPr>
          <a:xfrm>
            <a:off x="6226628" y="4037178"/>
            <a:ext cx="2648168" cy="1085205"/>
          </a:xfrm>
          <a:custGeom>
            <a:avLst/>
            <a:gdLst>
              <a:gd name="connsiteX0" fmla="*/ 774247 w 3778705"/>
              <a:gd name="connsiteY0" fmla="*/ 0 h 1548494"/>
              <a:gd name="connsiteX1" fmla="*/ 3778705 w 3778705"/>
              <a:gd name="connsiteY1" fmla="*/ 0 h 1548494"/>
              <a:gd name="connsiteX2" fmla="*/ 3778705 w 3778705"/>
              <a:gd name="connsiteY2" fmla="*/ 1548494 h 1548494"/>
              <a:gd name="connsiteX3" fmla="*/ 774247 w 3778705"/>
              <a:gd name="connsiteY3" fmla="*/ 1548494 h 1548494"/>
              <a:gd name="connsiteX4" fmla="*/ 0 w 3778705"/>
              <a:gd name="connsiteY4" fmla="*/ 774247 h 1548494"/>
              <a:gd name="connsiteX5" fmla="*/ 774247 w 3778705"/>
              <a:gd name="connsiteY5" fmla="*/ 0 h 154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05" h="1548494">
                <a:moveTo>
                  <a:pt x="774247" y="0"/>
                </a:moveTo>
                <a:lnTo>
                  <a:pt x="3778705" y="0"/>
                </a:lnTo>
                <a:lnTo>
                  <a:pt x="3778705" y="1548494"/>
                </a:lnTo>
                <a:lnTo>
                  <a:pt x="774247" y="1548494"/>
                </a:lnTo>
                <a:cubicBezTo>
                  <a:pt x="346642" y="1548494"/>
                  <a:pt x="0" y="1201852"/>
                  <a:pt x="0" y="774247"/>
                </a:cubicBezTo>
                <a:cubicBezTo>
                  <a:pt x="0" y="346642"/>
                  <a:pt x="346642" y="0"/>
                  <a:pt x="774247" y="0"/>
                </a:cubicBezTo>
                <a:close/>
              </a:path>
            </a:pathLst>
          </a:custGeom>
          <a:solidFill>
            <a:schemeClr val="bg1"/>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rgbClr val="FFFFFF"/>
                </a:solidFill>
                <a:latin typeface="思源黑体 CN Bold" panose="020B0800000000000000" pitchFamily="34" charset="-122"/>
                <a:ea typeface="思源黑体 CN Bold" panose="020B0800000000000000"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7500" dirty="0">
              <a:solidFill>
                <a:srgbClr val="595959"/>
              </a:solidFill>
            </a:endParaRPr>
          </a:p>
        </p:txBody>
      </p:sp>
      <p:pic>
        <p:nvPicPr>
          <p:cNvPr id="7" name="图片 6">
            <a:extLst>
              <a:ext uri="{FF2B5EF4-FFF2-40B4-BE49-F238E27FC236}">
                <a16:creationId xmlns="" xmlns:a16="http://schemas.microsoft.com/office/drawing/2014/main" id="{63786C86-F491-4F84-A361-EC1926C8E01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5273" t="2196" r="10675" b="2196"/>
          <a:stretch/>
        </p:blipFill>
        <p:spPr>
          <a:xfrm>
            <a:off x="8485415" y="1733550"/>
            <a:ext cx="2536372" cy="3673928"/>
          </a:xfrm>
          <a:prstGeom prst="rect">
            <a:avLst/>
          </a:prstGeom>
          <a:solidFill>
            <a:srgbClr val="F6F6F6"/>
          </a:solidFill>
          <a:ln w="76200">
            <a:noFill/>
          </a:ln>
          <a:effectLst>
            <a:outerShdw blurRad="444500" sx="101000" sy="101000" algn="ctr" rotWithShape="0">
              <a:schemeClr val="bg1">
                <a:lumMod val="75000"/>
                <a:alpha val="97000"/>
              </a:schemeClr>
            </a:outerShdw>
          </a:effectLst>
        </p:spPr>
      </p:pic>
      <p:sp>
        <p:nvSpPr>
          <p:cNvPr id="9" name="文本框 8">
            <a:extLst>
              <a:ext uri="{FF2B5EF4-FFF2-40B4-BE49-F238E27FC236}">
                <a16:creationId xmlns="" xmlns:a16="http://schemas.microsoft.com/office/drawing/2014/main" id="{414069FC-8E7A-4CF7-8982-ACE669BE6AAA}"/>
              </a:ext>
            </a:extLst>
          </p:cNvPr>
          <p:cNvSpPr txBox="1"/>
          <p:nvPr/>
        </p:nvSpPr>
        <p:spPr>
          <a:xfrm>
            <a:off x="6485882" y="4348947"/>
            <a:ext cx="2129660" cy="461665"/>
          </a:xfrm>
          <a:prstGeom prst="rect">
            <a:avLst/>
          </a:prstGeom>
          <a:noFill/>
        </p:spPr>
        <p:txBody>
          <a:bodyPr vert="horz" wrap="square" rtlCol="0">
            <a:spAutoFit/>
          </a:bodyPr>
          <a:lstStyle/>
          <a:p>
            <a:pPr algn="ctr"/>
            <a:r>
              <a:rPr lang="en-US" altLang="zh-CN" sz="2400" b="1" spc="300" dirty="0">
                <a:solidFill>
                  <a:srgbClr val="F39900"/>
                </a:solidFill>
                <a:latin typeface="思源黑体 CN Regular" panose="020B0500000000000000" pitchFamily="34" charset="-122"/>
                <a:ea typeface="思源黑体 CN Regular" panose="020B0500000000000000" pitchFamily="34" charset="-122"/>
              </a:rPr>
              <a:t>FUCTION</a:t>
            </a:r>
            <a:endParaRPr lang="zh-CN" altLang="en-US" sz="2400" b="1" spc="300" dirty="0">
              <a:solidFill>
                <a:srgbClr val="F39900"/>
              </a:solidFill>
              <a:latin typeface="思源黑体 CN Regular" panose="020B0500000000000000" pitchFamily="34" charset="-122"/>
              <a:ea typeface="思源黑体 CN Regular" panose="020B0500000000000000" pitchFamily="34" charset="-122"/>
            </a:endParaRPr>
          </a:p>
        </p:txBody>
      </p:sp>
      <p:sp>
        <p:nvSpPr>
          <p:cNvPr id="11" name="矩形 10">
            <a:extLst>
              <a:ext uri="{FF2B5EF4-FFF2-40B4-BE49-F238E27FC236}">
                <a16:creationId xmlns="" xmlns:a16="http://schemas.microsoft.com/office/drawing/2014/main" id="{DF14462F-429A-461F-918E-00A5FA04E798}"/>
              </a:ext>
            </a:extLst>
          </p:cNvPr>
          <p:cNvSpPr/>
          <p:nvPr/>
        </p:nvSpPr>
        <p:spPr>
          <a:xfrm>
            <a:off x="1335420" y="2407528"/>
            <a:ext cx="4072860" cy="1531317"/>
          </a:xfrm>
          <a:prstGeom prst="rect">
            <a:avLst/>
          </a:prstGeom>
        </p:spPr>
        <p:txBody>
          <a:bodyPr wrap="square">
            <a:spAutoFit/>
          </a:bodyPr>
          <a:lstStyle/>
          <a:p>
            <a:pPr algn="just">
              <a:lnSpc>
                <a:spcPct val="150000"/>
              </a:lnSpc>
              <a:spcBef>
                <a:spcPct val="30000"/>
              </a:spcBef>
            </a:pPr>
            <a:r>
              <a:rPr lang="zh-CN" altLang="en-US" sz="1600" spc="300" dirty="0">
                <a:solidFill>
                  <a:srgbClr val="464646"/>
                </a:solidFill>
                <a:latin typeface="思源黑体 CN Regular" panose="020B0500000000000000" pitchFamily="34" charset="-122"/>
                <a:ea typeface="思源黑体 CN Regular" panose="020B0500000000000000" pitchFamily="34" charset="-122"/>
              </a:rPr>
              <a:t>优秀的团队并非全由优秀的个人组成的，但是优秀的团队一定能塑造出优秀的个人。没有完美的个人，只有完美的团队能做出完美的事业。</a:t>
            </a:r>
          </a:p>
        </p:txBody>
      </p:sp>
      <p:pic>
        <p:nvPicPr>
          <p:cNvPr id="12" name="图片 11">
            <a:extLst>
              <a:ext uri="{FF2B5EF4-FFF2-40B4-BE49-F238E27FC236}">
                <a16:creationId xmlns="" xmlns:a16="http://schemas.microsoft.com/office/drawing/2014/main" id="{FA95C7AC-A06C-43A8-8F42-414A9A37C4A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7170" t="70793" r="49076" b="686"/>
          <a:stretch/>
        </p:blipFill>
        <p:spPr>
          <a:xfrm rot="411943">
            <a:off x="4509388" y="4036901"/>
            <a:ext cx="2093892" cy="2170963"/>
          </a:xfrm>
          <a:prstGeom prst="rect">
            <a:avLst/>
          </a:prstGeom>
        </p:spPr>
      </p:pic>
    </p:spTree>
    <p:extLst>
      <p:ext uri="{BB962C8B-B14F-4D97-AF65-F5344CB8AC3E}">
        <p14:creationId xmlns:p14="http://schemas.microsoft.com/office/powerpoint/2010/main" val="3563297316"/>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 xmlns:a16="http://schemas.microsoft.com/office/drawing/2014/main" id="{8040D845-E64E-429C-B733-F1D733118B30}"/>
              </a:ext>
            </a:extLst>
          </p:cNvPr>
          <p:cNvGrpSpPr/>
          <p:nvPr/>
        </p:nvGrpSpPr>
        <p:grpSpPr>
          <a:xfrm>
            <a:off x="923750" y="2755355"/>
            <a:ext cx="4438857" cy="1563808"/>
            <a:chOff x="3676441" y="1639429"/>
            <a:chExt cx="4438857" cy="1563808"/>
          </a:xfrm>
        </p:grpSpPr>
        <p:sp>
          <p:nvSpPr>
            <p:cNvPr id="6" name="矩形: 剪去单角 5">
              <a:extLst>
                <a:ext uri="{FF2B5EF4-FFF2-40B4-BE49-F238E27FC236}">
                  <a16:creationId xmlns="" xmlns:a16="http://schemas.microsoft.com/office/drawing/2014/main" id="{2BB970FD-C01A-40A1-9FB2-262755A3C01E}"/>
                </a:ext>
              </a:extLst>
            </p:cNvPr>
            <p:cNvSpPr/>
            <p:nvPr/>
          </p:nvSpPr>
          <p:spPr>
            <a:xfrm>
              <a:off x="3929743" y="1879629"/>
              <a:ext cx="2879268" cy="1323608"/>
            </a:xfrm>
            <a:prstGeom prst="snip1Rect">
              <a:avLst>
                <a:gd name="adj" fmla="val 50000"/>
              </a:avLst>
            </a:prstGeom>
            <a:solidFill>
              <a:srgbClr val="FEF7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 xmlns:a16="http://schemas.microsoft.com/office/drawing/2014/main" id="{851CC84B-C4FA-42CB-BB51-2B0993B6CB90}"/>
                </a:ext>
              </a:extLst>
            </p:cNvPr>
            <p:cNvSpPr/>
            <p:nvPr/>
          </p:nvSpPr>
          <p:spPr>
            <a:xfrm>
              <a:off x="4232348" y="2317826"/>
              <a:ext cx="3727303" cy="461665"/>
            </a:xfrm>
            <a:prstGeom prst="rect">
              <a:avLst/>
            </a:prstGeom>
          </p:spPr>
          <p:txBody>
            <a:bodyPr wrap="none">
              <a:spAutoFit/>
            </a:bodyPr>
            <a:lstStyle/>
            <a:p>
              <a:pPr algn="ctr"/>
              <a:r>
                <a:rPr lang="zh-CN" altLang="en-US" sz="2400" b="1" spc="300" dirty="0">
                  <a:solidFill>
                    <a:srgbClr val="F39900"/>
                  </a:solidFill>
                  <a:latin typeface="思源黑体 CN Regular" panose="020B0500000000000000" pitchFamily="34" charset="-122"/>
                  <a:ea typeface="思源黑体 CN Regular" panose="020B0500000000000000" pitchFamily="34" charset="-122"/>
                </a:rPr>
                <a:t>为什么要建立团队呢？</a:t>
              </a:r>
            </a:p>
          </p:txBody>
        </p:sp>
        <p:sp>
          <p:nvSpPr>
            <p:cNvPr id="4" name="图文框 3">
              <a:extLst>
                <a:ext uri="{FF2B5EF4-FFF2-40B4-BE49-F238E27FC236}">
                  <a16:creationId xmlns="" xmlns:a16="http://schemas.microsoft.com/office/drawing/2014/main" id="{C62B5B6E-24BE-4CFF-81AA-BB112E7FAE50}"/>
                </a:ext>
              </a:extLst>
            </p:cNvPr>
            <p:cNvSpPr/>
            <p:nvPr/>
          </p:nvSpPr>
          <p:spPr>
            <a:xfrm rot="5400000" flipV="1">
              <a:off x="5532200" y="522134"/>
              <a:ext cx="1127598" cy="4038598"/>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pic>
          <p:nvPicPr>
            <p:cNvPr id="3" name="图片 2">
              <a:extLst>
                <a:ext uri="{FF2B5EF4-FFF2-40B4-BE49-F238E27FC236}">
                  <a16:creationId xmlns="" xmlns:a16="http://schemas.microsoft.com/office/drawing/2014/main" id="{F947C9C1-5D17-4C59-8BF0-ED8BB4A3CA7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717" r="80284" b="25384"/>
            <a:stretch/>
          </p:blipFill>
          <p:spPr>
            <a:xfrm>
              <a:off x="3676441" y="1639429"/>
              <a:ext cx="697104" cy="705311"/>
            </a:xfrm>
            <a:prstGeom prst="rect">
              <a:avLst/>
            </a:prstGeom>
          </p:spPr>
        </p:pic>
      </p:grpSp>
      <p:pic>
        <p:nvPicPr>
          <p:cNvPr id="20" name="图片 19">
            <a:extLst>
              <a:ext uri="{FF2B5EF4-FFF2-40B4-BE49-F238E27FC236}">
                <a16:creationId xmlns="" xmlns:a16="http://schemas.microsoft.com/office/drawing/2014/main" id="{49ABB89D-3B6A-4D27-B645-E74D238B261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6010" t="3426" r="24313" b="38025"/>
          <a:stretch/>
        </p:blipFill>
        <p:spPr>
          <a:xfrm rot="19695365">
            <a:off x="4976284" y="2763695"/>
            <a:ext cx="858517" cy="791817"/>
          </a:xfrm>
          <a:prstGeom prst="rect">
            <a:avLst/>
          </a:prstGeom>
        </p:spPr>
      </p:pic>
      <p:grpSp>
        <p:nvGrpSpPr>
          <p:cNvPr id="5" name="组合 4">
            <a:extLst>
              <a:ext uri="{FF2B5EF4-FFF2-40B4-BE49-F238E27FC236}">
                <a16:creationId xmlns="" xmlns:a16="http://schemas.microsoft.com/office/drawing/2014/main" id="{EA6454BC-71B4-401F-9E14-A24411649C36}"/>
              </a:ext>
            </a:extLst>
          </p:cNvPr>
          <p:cNvGrpSpPr/>
          <p:nvPr/>
        </p:nvGrpSpPr>
        <p:grpSpPr>
          <a:xfrm>
            <a:off x="5978885" y="2008297"/>
            <a:ext cx="5036064" cy="1531317"/>
            <a:chOff x="1022558" y="3241650"/>
            <a:chExt cx="4784349" cy="1531317"/>
          </a:xfrm>
        </p:grpSpPr>
        <p:sp>
          <p:nvSpPr>
            <p:cNvPr id="13" name="矩形 12">
              <a:extLst>
                <a:ext uri="{FF2B5EF4-FFF2-40B4-BE49-F238E27FC236}">
                  <a16:creationId xmlns="" xmlns:a16="http://schemas.microsoft.com/office/drawing/2014/main" id="{6978B65B-0B6C-4826-AF7A-8EA296D2F30C}"/>
                </a:ext>
              </a:extLst>
            </p:cNvPr>
            <p:cNvSpPr/>
            <p:nvPr/>
          </p:nvSpPr>
          <p:spPr>
            <a:xfrm>
              <a:off x="1464571" y="3241650"/>
              <a:ext cx="4342336" cy="1531317"/>
            </a:xfrm>
            <a:prstGeom prst="rect">
              <a:avLst/>
            </a:prstGeom>
          </p:spPr>
          <p:txBody>
            <a:bodyPr wrap="square">
              <a:spAutoFit/>
            </a:bodyPr>
            <a:lstStyle/>
            <a:p>
              <a:pPr algn="just">
                <a:lnSpc>
                  <a:spcPct val="150000"/>
                </a:lnSpc>
                <a:spcBef>
                  <a:spcPct val="30000"/>
                </a:spcBef>
              </a:pPr>
              <a:r>
                <a:rPr lang="zh-CN" altLang="en-US" sz="1600" spc="300" dirty="0">
                  <a:solidFill>
                    <a:srgbClr val="464646"/>
                  </a:solidFill>
                  <a:latin typeface="思源黑体 CN Regular" panose="020B0500000000000000" pitchFamily="34" charset="-122"/>
                  <a:ea typeface="思源黑体 CN Regular" panose="020B0500000000000000" pitchFamily="34" charset="-122"/>
                </a:rPr>
                <a:t>首先，采用</a:t>
              </a:r>
              <a:r>
                <a:rPr lang="zh-CN" altLang="en-US" sz="1600" b="1" spc="300" dirty="0">
                  <a:solidFill>
                    <a:srgbClr val="F39900"/>
                  </a:solidFill>
                  <a:latin typeface="思源黑体 CN Regular" panose="020B0500000000000000" pitchFamily="34" charset="-122"/>
                  <a:ea typeface="思源黑体 CN Regular" panose="020B0500000000000000" pitchFamily="34" charset="-122"/>
                </a:rPr>
                <a:t>团队形式</a:t>
              </a:r>
              <a:r>
                <a:rPr lang="zh-CN" altLang="en-US" sz="1600" spc="300" dirty="0">
                  <a:solidFill>
                    <a:srgbClr val="464646"/>
                  </a:solidFill>
                  <a:latin typeface="思源黑体 CN Regular" panose="020B0500000000000000" pitchFamily="34" charset="-122"/>
                  <a:ea typeface="思源黑体 CN Regular" panose="020B0500000000000000" pitchFamily="34" charset="-122"/>
                </a:rPr>
                <a:t>，使管理者得以脱身去做更多的战略规划。由风格各异的个体组成的团队所作出的决策要比单个个体的决策更有创意。</a:t>
              </a:r>
            </a:p>
          </p:txBody>
        </p:sp>
        <p:sp>
          <p:nvSpPr>
            <p:cNvPr id="21" name="play-button_88011">
              <a:extLst>
                <a:ext uri="{FF2B5EF4-FFF2-40B4-BE49-F238E27FC236}">
                  <a16:creationId xmlns="" xmlns:a16="http://schemas.microsoft.com/office/drawing/2014/main" id="{6CAAEC35-BCFC-42EE-B6A2-3CF1E38F6582}"/>
                </a:ext>
              </a:extLst>
            </p:cNvPr>
            <p:cNvSpPr>
              <a:spLocks noChangeAspect="1"/>
            </p:cNvSpPr>
            <p:nvPr/>
          </p:nvSpPr>
          <p:spPr bwMode="auto">
            <a:xfrm>
              <a:off x="1022558" y="3363866"/>
              <a:ext cx="332657" cy="332718"/>
            </a:xfrm>
            <a:custGeom>
              <a:avLst/>
              <a:gdLst>
                <a:gd name="connsiteX0" fmla="*/ 56750 w 607390"/>
                <a:gd name="connsiteY0" fmla="*/ 456490 h 607501"/>
                <a:gd name="connsiteX1" fmla="*/ 56750 w 607390"/>
                <a:gd name="connsiteY1" fmla="*/ 523646 h 607501"/>
                <a:gd name="connsiteX2" fmla="*/ 113641 w 607390"/>
                <a:gd name="connsiteY2" fmla="*/ 531360 h 607501"/>
                <a:gd name="connsiteX3" fmla="*/ 102008 w 607390"/>
                <a:gd name="connsiteY3" fmla="*/ 519744 h 607501"/>
                <a:gd name="connsiteX4" fmla="*/ 56750 w 607390"/>
                <a:gd name="connsiteY4" fmla="*/ 456490 h 607501"/>
                <a:gd name="connsiteX5" fmla="*/ 534959 w 607390"/>
                <a:gd name="connsiteY5" fmla="*/ 262916 h 607501"/>
                <a:gd name="connsiteX6" fmla="*/ 412180 w 607390"/>
                <a:gd name="connsiteY6" fmla="*/ 404943 h 607501"/>
                <a:gd name="connsiteX7" fmla="*/ 405728 w 607390"/>
                <a:gd name="connsiteY7" fmla="*/ 411386 h 607501"/>
                <a:gd name="connsiteX8" fmla="*/ 408364 w 607390"/>
                <a:gd name="connsiteY8" fmla="*/ 429446 h 607501"/>
                <a:gd name="connsiteX9" fmla="*/ 356653 w 607390"/>
                <a:gd name="connsiteY9" fmla="*/ 479722 h 607501"/>
                <a:gd name="connsiteX10" fmla="*/ 332115 w 607390"/>
                <a:gd name="connsiteY10" fmla="*/ 473279 h 607501"/>
                <a:gd name="connsiteX11" fmla="*/ 227422 w 607390"/>
                <a:gd name="connsiteY11" fmla="*/ 541706 h 607501"/>
                <a:gd name="connsiteX12" fmla="*/ 303670 w 607390"/>
                <a:gd name="connsiteY12" fmla="*/ 555954 h 607501"/>
                <a:gd name="connsiteX13" fmla="*/ 308850 w 607390"/>
                <a:gd name="connsiteY13" fmla="*/ 555954 h 607501"/>
                <a:gd name="connsiteX14" fmla="*/ 544047 w 607390"/>
                <a:gd name="connsiteY14" fmla="*/ 327440 h 607501"/>
                <a:gd name="connsiteX15" fmla="*/ 534959 w 607390"/>
                <a:gd name="connsiteY15" fmla="*/ 262916 h 607501"/>
                <a:gd name="connsiteX16" fmla="*/ 285541 w 607390"/>
                <a:gd name="connsiteY16" fmla="*/ 154471 h 607501"/>
                <a:gd name="connsiteX17" fmla="*/ 337195 w 607390"/>
                <a:gd name="connsiteY17" fmla="*/ 206090 h 607501"/>
                <a:gd name="connsiteX18" fmla="*/ 285541 w 607390"/>
                <a:gd name="connsiteY18" fmla="*/ 257709 h 607501"/>
                <a:gd name="connsiteX19" fmla="*/ 233887 w 607390"/>
                <a:gd name="connsiteY19" fmla="*/ 206090 h 607501"/>
                <a:gd name="connsiteX20" fmla="*/ 285541 w 607390"/>
                <a:gd name="connsiteY20" fmla="*/ 154471 h 607501"/>
                <a:gd name="connsiteX21" fmla="*/ 308850 w 607390"/>
                <a:gd name="connsiteY21" fmla="*/ 88672 h 607501"/>
                <a:gd name="connsiteX22" fmla="*/ 73563 w 607390"/>
                <a:gd name="connsiteY22" fmla="*/ 318456 h 607501"/>
                <a:gd name="connsiteX23" fmla="*/ 138178 w 607390"/>
                <a:gd name="connsiteY23" fmla="*/ 484895 h 607501"/>
                <a:gd name="connsiteX24" fmla="*/ 171804 w 607390"/>
                <a:gd name="connsiteY24" fmla="*/ 513301 h 607501"/>
                <a:gd name="connsiteX25" fmla="*/ 306215 w 607390"/>
                <a:gd name="connsiteY25" fmla="*/ 429446 h 607501"/>
                <a:gd name="connsiteX26" fmla="*/ 306215 w 607390"/>
                <a:gd name="connsiteY26" fmla="*/ 426814 h 607501"/>
                <a:gd name="connsiteX27" fmla="*/ 357925 w 607390"/>
                <a:gd name="connsiteY27" fmla="*/ 376537 h 607501"/>
                <a:gd name="connsiteX28" fmla="*/ 367013 w 607390"/>
                <a:gd name="connsiteY28" fmla="*/ 377808 h 607501"/>
                <a:gd name="connsiteX29" fmla="*/ 376010 w 607390"/>
                <a:gd name="connsiteY29" fmla="*/ 368733 h 607501"/>
                <a:gd name="connsiteX30" fmla="*/ 511694 w 607390"/>
                <a:gd name="connsiteY30" fmla="*/ 203564 h 607501"/>
                <a:gd name="connsiteX31" fmla="*/ 479431 w 607390"/>
                <a:gd name="connsiteY31" fmla="*/ 161001 h 607501"/>
                <a:gd name="connsiteX32" fmla="*/ 313940 w 607390"/>
                <a:gd name="connsiteY32" fmla="*/ 88672 h 607501"/>
                <a:gd name="connsiteX33" fmla="*/ 308850 w 607390"/>
                <a:gd name="connsiteY33" fmla="*/ 88672 h 607501"/>
                <a:gd name="connsiteX34" fmla="*/ 508195 w 607390"/>
                <a:gd name="connsiteY34" fmla="*/ 50783 h 607501"/>
                <a:gd name="connsiteX35" fmla="*/ 438081 w 607390"/>
                <a:gd name="connsiteY35" fmla="*/ 69341 h 607501"/>
                <a:gd name="connsiteX36" fmla="*/ 515602 w 607390"/>
                <a:gd name="connsiteY36" fmla="*/ 126152 h 607501"/>
                <a:gd name="connsiteX37" fmla="*/ 537594 w 607390"/>
                <a:gd name="connsiteY37" fmla="*/ 153196 h 607501"/>
                <a:gd name="connsiteX38" fmla="*/ 554407 w 607390"/>
                <a:gd name="connsiteY38" fmla="*/ 89942 h 607501"/>
                <a:gd name="connsiteX39" fmla="*/ 545319 w 607390"/>
                <a:gd name="connsiteY39" fmla="*/ 60266 h 607501"/>
                <a:gd name="connsiteX40" fmla="*/ 508195 w 607390"/>
                <a:gd name="connsiteY40" fmla="*/ 50783 h 607501"/>
                <a:gd name="connsiteX41" fmla="*/ 500572 w 607390"/>
                <a:gd name="connsiteY41" fmla="*/ 756 h 607501"/>
                <a:gd name="connsiteX42" fmla="*/ 584125 w 607390"/>
                <a:gd name="connsiteY42" fmla="*/ 25418 h 607501"/>
                <a:gd name="connsiteX43" fmla="*/ 607390 w 607390"/>
                <a:gd name="connsiteY43" fmla="*/ 91303 h 607501"/>
                <a:gd name="connsiteX44" fmla="*/ 569857 w 607390"/>
                <a:gd name="connsiteY44" fmla="*/ 207466 h 607501"/>
                <a:gd name="connsiteX45" fmla="*/ 594485 w 607390"/>
                <a:gd name="connsiteY45" fmla="*/ 328711 h 607501"/>
                <a:gd name="connsiteX46" fmla="*/ 308850 w 607390"/>
                <a:gd name="connsiteY46" fmla="*/ 607501 h 607501"/>
                <a:gd name="connsiteX47" fmla="*/ 302307 w 607390"/>
                <a:gd name="connsiteY47" fmla="*/ 607501 h 607501"/>
                <a:gd name="connsiteX48" fmla="*/ 165351 w 607390"/>
                <a:gd name="connsiteY48" fmla="*/ 568841 h 607501"/>
                <a:gd name="connsiteX49" fmla="*/ 90376 w 607390"/>
                <a:gd name="connsiteY49" fmla="*/ 584269 h 607501"/>
                <a:gd name="connsiteX50" fmla="*/ 21852 w 607390"/>
                <a:gd name="connsiteY50" fmla="*/ 558495 h 607501"/>
                <a:gd name="connsiteX51" fmla="*/ 30940 w 607390"/>
                <a:gd name="connsiteY51" fmla="*/ 388154 h 607501"/>
                <a:gd name="connsiteX52" fmla="*/ 23125 w 607390"/>
                <a:gd name="connsiteY52" fmla="*/ 317095 h 607501"/>
                <a:gd name="connsiteX53" fmla="*/ 308850 w 607390"/>
                <a:gd name="connsiteY53" fmla="*/ 38304 h 607501"/>
                <a:gd name="connsiteX54" fmla="*/ 315303 w 607390"/>
                <a:gd name="connsiteY54" fmla="*/ 38304 h 607501"/>
                <a:gd name="connsiteX55" fmla="*/ 373466 w 607390"/>
                <a:gd name="connsiteY55" fmla="*/ 44838 h 607501"/>
                <a:gd name="connsiteX56" fmla="*/ 500572 w 607390"/>
                <a:gd name="connsiteY56" fmla="*/ 756 h 60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390" h="607501">
                  <a:moveTo>
                    <a:pt x="56750" y="456490"/>
                  </a:moveTo>
                  <a:cubicBezTo>
                    <a:pt x="46390" y="487527"/>
                    <a:pt x="46390" y="512030"/>
                    <a:pt x="56750" y="523646"/>
                  </a:cubicBezTo>
                  <a:cubicBezTo>
                    <a:pt x="67110" y="533992"/>
                    <a:pt x="86468" y="536533"/>
                    <a:pt x="113641" y="531360"/>
                  </a:cubicBezTo>
                  <a:lnTo>
                    <a:pt x="102008" y="519744"/>
                  </a:lnTo>
                  <a:cubicBezTo>
                    <a:pt x="83923" y="500414"/>
                    <a:pt x="68383" y="479722"/>
                    <a:pt x="56750" y="456490"/>
                  </a:cubicBezTo>
                  <a:close/>
                  <a:moveTo>
                    <a:pt x="534959" y="262916"/>
                  </a:moveTo>
                  <a:cubicBezTo>
                    <a:pt x="502697" y="309381"/>
                    <a:pt x="461346" y="358478"/>
                    <a:pt x="412180" y="404943"/>
                  </a:cubicBezTo>
                  <a:lnTo>
                    <a:pt x="405728" y="411386"/>
                  </a:lnTo>
                  <a:cubicBezTo>
                    <a:pt x="407000" y="416559"/>
                    <a:pt x="408364" y="423002"/>
                    <a:pt x="408364" y="429446"/>
                  </a:cubicBezTo>
                  <a:cubicBezTo>
                    <a:pt x="407000" y="456490"/>
                    <a:pt x="383735" y="479722"/>
                    <a:pt x="356653" y="479722"/>
                  </a:cubicBezTo>
                  <a:cubicBezTo>
                    <a:pt x="347565" y="479722"/>
                    <a:pt x="339840" y="477181"/>
                    <a:pt x="332115" y="473279"/>
                  </a:cubicBezTo>
                  <a:cubicBezTo>
                    <a:pt x="297218" y="500414"/>
                    <a:pt x="262320" y="523646"/>
                    <a:pt x="227422" y="541706"/>
                  </a:cubicBezTo>
                  <a:cubicBezTo>
                    <a:pt x="251960" y="550781"/>
                    <a:pt x="277769" y="555954"/>
                    <a:pt x="303670" y="555954"/>
                  </a:cubicBezTo>
                  <a:lnTo>
                    <a:pt x="308850" y="555954"/>
                  </a:lnTo>
                  <a:cubicBezTo>
                    <a:pt x="435446" y="555954"/>
                    <a:pt x="541502" y="453949"/>
                    <a:pt x="544047" y="327440"/>
                  </a:cubicBezTo>
                  <a:cubicBezTo>
                    <a:pt x="544047" y="305569"/>
                    <a:pt x="541502" y="283607"/>
                    <a:pt x="534959" y="262916"/>
                  </a:cubicBezTo>
                  <a:close/>
                  <a:moveTo>
                    <a:pt x="285541" y="154471"/>
                  </a:moveTo>
                  <a:cubicBezTo>
                    <a:pt x="314069" y="154471"/>
                    <a:pt x="337195" y="177582"/>
                    <a:pt x="337195" y="206090"/>
                  </a:cubicBezTo>
                  <a:cubicBezTo>
                    <a:pt x="337195" y="234598"/>
                    <a:pt x="314069" y="257709"/>
                    <a:pt x="285541" y="257709"/>
                  </a:cubicBezTo>
                  <a:cubicBezTo>
                    <a:pt x="257013" y="257709"/>
                    <a:pt x="233887" y="234598"/>
                    <a:pt x="233887" y="206090"/>
                  </a:cubicBezTo>
                  <a:cubicBezTo>
                    <a:pt x="233887" y="177582"/>
                    <a:pt x="257013" y="154471"/>
                    <a:pt x="285541" y="154471"/>
                  </a:cubicBezTo>
                  <a:close/>
                  <a:moveTo>
                    <a:pt x="308850" y="88672"/>
                  </a:moveTo>
                  <a:cubicBezTo>
                    <a:pt x="182164" y="88672"/>
                    <a:pt x="76198" y="190677"/>
                    <a:pt x="73563" y="318456"/>
                  </a:cubicBezTo>
                  <a:cubicBezTo>
                    <a:pt x="72291" y="380349"/>
                    <a:pt x="95556" y="439791"/>
                    <a:pt x="138178" y="484895"/>
                  </a:cubicBezTo>
                  <a:cubicBezTo>
                    <a:pt x="148539" y="495241"/>
                    <a:pt x="160171" y="504316"/>
                    <a:pt x="171804" y="513301"/>
                  </a:cubicBezTo>
                  <a:cubicBezTo>
                    <a:pt x="210609" y="495241"/>
                    <a:pt x="257140" y="468106"/>
                    <a:pt x="306215" y="429446"/>
                  </a:cubicBezTo>
                  <a:lnTo>
                    <a:pt x="306215" y="426814"/>
                  </a:lnTo>
                  <a:cubicBezTo>
                    <a:pt x="307487" y="398409"/>
                    <a:pt x="330752" y="376537"/>
                    <a:pt x="357925" y="376537"/>
                  </a:cubicBezTo>
                  <a:cubicBezTo>
                    <a:pt x="361833" y="376537"/>
                    <a:pt x="364378" y="377808"/>
                    <a:pt x="367013" y="377808"/>
                  </a:cubicBezTo>
                  <a:cubicBezTo>
                    <a:pt x="369558" y="375176"/>
                    <a:pt x="372103" y="371364"/>
                    <a:pt x="376010" y="368733"/>
                  </a:cubicBezTo>
                  <a:cubicBezTo>
                    <a:pt x="432901" y="314554"/>
                    <a:pt x="479431" y="256472"/>
                    <a:pt x="511694" y="203564"/>
                  </a:cubicBezTo>
                  <a:cubicBezTo>
                    <a:pt x="502697" y="189316"/>
                    <a:pt x="492336" y="173888"/>
                    <a:pt x="479431" y="161001"/>
                  </a:cubicBezTo>
                  <a:cubicBezTo>
                    <a:pt x="435446" y="115807"/>
                    <a:pt x="377283" y="89942"/>
                    <a:pt x="313940" y="88672"/>
                  </a:cubicBezTo>
                  <a:cubicBezTo>
                    <a:pt x="312667" y="89942"/>
                    <a:pt x="311395" y="88672"/>
                    <a:pt x="308850" y="88672"/>
                  </a:cubicBezTo>
                  <a:close/>
                  <a:moveTo>
                    <a:pt x="508195" y="50783"/>
                  </a:moveTo>
                  <a:cubicBezTo>
                    <a:pt x="490110" y="51917"/>
                    <a:pt x="466527" y="57725"/>
                    <a:pt x="438081" y="69341"/>
                  </a:cubicBezTo>
                  <a:cubicBezTo>
                    <a:pt x="466527" y="83499"/>
                    <a:pt x="492336" y="102920"/>
                    <a:pt x="515602" y="126152"/>
                  </a:cubicBezTo>
                  <a:cubicBezTo>
                    <a:pt x="523326" y="135137"/>
                    <a:pt x="531142" y="144212"/>
                    <a:pt x="537594" y="153196"/>
                  </a:cubicBezTo>
                  <a:cubicBezTo>
                    <a:pt x="547955" y="128693"/>
                    <a:pt x="554407" y="108002"/>
                    <a:pt x="554407" y="89942"/>
                  </a:cubicBezTo>
                  <a:cubicBezTo>
                    <a:pt x="554407" y="77055"/>
                    <a:pt x="551772" y="66710"/>
                    <a:pt x="545319" y="60266"/>
                  </a:cubicBezTo>
                  <a:cubicBezTo>
                    <a:pt x="538866" y="53188"/>
                    <a:pt x="526280" y="49648"/>
                    <a:pt x="508195" y="50783"/>
                  </a:cubicBezTo>
                  <a:close/>
                  <a:moveTo>
                    <a:pt x="500572" y="756"/>
                  </a:moveTo>
                  <a:cubicBezTo>
                    <a:pt x="536594" y="-2647"/>
                    <a:pt x="565358" y="5407"/>
                    <a:pt x="584125" y="25418"/>
                  </a:cubicBezTo>
                  <a:cubicBezTo>
                    <a:pt x="599665" y="42207"/>
                    <a:pt x="607390" y="64169"/>
                    <a:pt x="607390" y="91303"/>
                  </a:cubicBezTo>
                  <a:cubicBezTo>
                    <a:pt x="607390" y="124791"/>
                    <a:pt x="593122" y="164813"/>
                    <a:pt x="569857" y="207466"/>
                  </a:cubicBezTo>
                  <a:cubicBezTo>
                    <a:pt x="586669" y="244856"/>
                    <a:pt x="595757" y="286148"/>
                    <a:pt x="594485" y="328711"/>
                  </a:cubicBezTo>
                  <a:cubicBezTo>
                    <a:pt x="591850" y="482354"/>
                    <a:pt x="463891" y="607501"/>
                    <a:pt x="308850" y="607501"/>
                  </a:cubicBezTo>
                  <a:lnTo>
                    <a:pt x="302307" y="607501"/>
                  </a:lnTo>
                  <a:cubicBezTo>
                    <a:pt x="253232" y="606231"/>
                    <a:pt x="206702" y="592073"/>
                    <a:pt x="165351" y="568841"/>
                  </a:cubicBezTo>
                  <a:cubicBezTo>
                    <a:pt x="138178" y="579187"/>
                    <a:pt x="113641" y="584269"/>
                    <a:pt x="90376" y="584269"/>
                  </a:cubicBezTo>
                  <a:cubicBezTo>
                    <a:pt x="63203" y="584269"/>
                    <a:pt x="39937" y="576555"/>
                    <a:pt x="21852" y="558495"/>
                  </a:cubicBezTo>
                  <a:cubicBezTo>
                    <a:pt x="-10410" y="524917"/>
                    <a:pt x="-6593" y="465565"/>
                    <a:pt x="30940" y="388154"/>
                  </a:cubicBezTo>
                  <a:cubicBezTo>
                    <a:pt x="24488" y="364921"/>
                    <a:pt x="21852" y="341689"/>
                    <a:pt x="23125" y="317095"/>
                  </a:cubicBezTo>
                  <a:cubicBezTo>
                    <a:pt x="27032" y="163542"/>
                    <a:pt x="154991" y="38304"/>
                    <a:pt x="308850" y="38304"/>
                  </a:cubicBezTo>
                  <a:lnTo>
                    <a:pt x="315303" y="38304"/>
                  </a:lnTo>
                  <a:cubicBezTo>
                    <a:pt x="335932" y="38304"/>
                    <a:pt x="355381" y="40936"/>
                    <a:pt x="373466" y="44838"/>
                  </a:cubicBezTo>
                  <a:cubicBezTo>
                    <a:pt x="421269" y="19020"/>
                    <a:pt x="464550" y="4159"/>
                    <a:pt x="500572" y="756"/>
                  </a:cubicBezTo>
                  <a:close/>
                </a:path>
              </a:pathLst>
            </a:custGeom>
            <a:solidFill>
              <a:srgbClr val="F39900"/>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7500">
                <a:solidFill>
                  <a:srgbClr val="595959"/>
                </a:solidFill>
                <a:latin typeface="思源黑体 CN Bold" panose="020B0800000000000000" pitchFamily="34" charset="-122"/>
                <a:ea typeface="思源黑体 CN Bold" panose="020B0800000000000000" pitchFamily="34" charset="-122"/>
                <a:cs typeface="+mn-ea"/>
              </a:endParaRPr>
            </a:p>
          </p:txBody>
        </p:sp>
      </p:grpSp>
      <p:grpSp>
        <p:nvGrpSpPr>
          <p:cNvPr id="12" name="组合 11">
            <a:extLst>
              <a:ext uri="{FF2B5EF4-FFF2-40B4-BE49-F238E27FC236}">
                <a16:creationId xmlns="" xmlns:a16="http://schemas.microsoft.com/office/drawing/2014/main" id="{8E6153E7-9231-4572-88D3-295B7170C5EA}"/>
              </a:ext>
            </a:extLst>
          </p:cNvPr>
          <p:cNvGrpSpPr/>
          <p:nvPr/>
        </p:nvGrpSpPr>
        <p:grpSpPr>
          <a:xfrm>
            <a:off x="5922565" y="3876689"/>
            <a:ext cx="5036063" cy="792653"/>
            <a:chOff x="5978884" y="3698846"/>
            <a:chExt cx="5036063" cy="792653"/>
          </a:xfrm>
        </p:grpSpPr>
        <p:sp>
          <p:nvSpPr>
            <p:cNvPr id="18" name="矩形 17">
              <a:extLst>
                <a:ext uri="{FF2B5EF4-FFF2-40B4-BE49-F238E27FC236}">
                  <a16:creationId xmlns="" xmlns:a16="http://schemas.microsoft.com/office/drawing/2014/main" id="{6D9CCDAB-0F8C-4148-99BF-D844BE90BD8E}"/>
                </a:ext>
              </a:extLst>
            </p:cNvPr>
            <p:cNvSpPr/>
            <p:nvPr/>
          </p:nvSpPr>
          <p:spPr>
            <a:xfrm>
              <a:off x="6514566" y="3698846"/>
              <a:ext cx="4500381" cy="792653"/>
            </a:xfrm>
            <a:prstGeom prst="rect">
              <a:avLst/>
            </a:prstGeom>
          </p:spPr>
          <p:txBody>
            <a:bodyPr wrap="square">
              <a:spAutoFit/>
            </a:bodyPr>
            <a:lstStyle/>
            <a:p>
              <a:pPr algn="just">
                <a:lnSpc>
                  <a:spcPct val="150000"/>
                </a:lnSpc>
                <a:spcBef>
                  <a:spcPct val="30000"/>
                </a:spcBef>
              </a:pPr>
              <a:r>
                <a:rPr lang="zh-CN" altLang="en-US" sz="1600" spc="300" dirty="0">
                  <a:solidFill>
                    <a:srgbClr val="464646"/>
                  </a:solidFill>
                  <a:latin typeface="思源黑体 CN Regular" panose="020B0500000000000000" pitchFamily="34" charset="-122"/>
                  <a:ea typeface="思源黑体 CN Regular" panose="020B0500000000000000" pitchFamily="34" charset="-122"/>
                </a:rPr>
                <a:t>其次，把一些</a:t>
              </a:r>
              <a:r>
                <a:rPr lang="zh-CN" altLang="en-US" sz="1600" b="1" spc="300" dirty="0">
                  <a:solidFill>
                    <a:srgbClr val="F39900"/>
                  </a:solidFill>
                  <a:latin typeface="思源黑体 CN Regular" panose="020B0500000000000000" pitchFamily="34" charset="-122"/>
                  <a:ea typeface="思源黑体 CN Regular" panose="020B0500000000000000" pitchFamily="34" charset="-122"/>
                </a:rPr>
                <a:t>决策权下放</a:t>
              </a:r>
              <a:r>
                <a:rPr lang="zh-CN" altLang="en-US" sz="1600" spc="300" dirty="0">
                  <a:solidFill>
                    <a:srgbClr val="464646"/>
                  </a:solidFill>
                  <a:latin typeface="思源黑体 CN Regular" panose="020B0500000000000000" pitchFamily="34" charset="-122"/>
                  <a:ea typeface="思源黑体 CN Regular" panose="020B0500000000000000" pitchFamily="34" charset="-122"/>
                </a:rPr>
                <a:t>给团队，能使组织在作出决策方面具有更大的灵活性。</a:t>
              </a:r>
            </a:p>
          </p:txBody>
        </p:sp>
        <p:sp>
          <p:nvSpPr>
            <p:cNvPr id="22" name="play-button_88011">
              <a:extLst>
                <a:ext uri="{FF2B5EF4-FFF2-40B4-BE49-F238E27FC236}">
                  <a16:creationId xmlns="" xmlns:a16="http://schemas.microsoft.com/office/drawing/2014/main" id="{CA6EA0D4-B661-4EAD-A493-5C522EAEA59B}"/>
                </a:ext>
              </a:extLst>
            </p:cNvPr>
            <p:cNvSpPr>
              <a:spLocks noChangeAspect="1"/>
            </p:cNvSpPr>
            <p:nvPr/>
          </p:nvSpPr>
          <p:spPr bwMode="auto">
            <a:xfrm>
              <a:off x="5978884" y="3805285"/>
              <a:ext cx="350159" cy="332718"/>
            </a:xfrm>
            <a:custGeom>
              <a:avLst/>
              <a:gdLst>
                <a:gd name="connsiteX0" fmla="*/ 56750 w 607390"/>
                <a:gd name="connsiteY0" fmla="*/ 456490 h 607501"/>
                <a:gd name="connsiteX1" fmla="*/ 56750 w 607390"/>
                <a:gd name="connsiteY1" fmla="*/ 523646 h 607501"/>
                <a:gd name="connsiteX2" fmla="*/ 113641 w 607390"/>
                <a:gd name="connsiteY2" fmla="*/ 531360 h 607501"/>
                <a:gd name="connsiteX3" fmla="*/ 102008 w 607390"/>
                <a:gd name="connsiteY3" fmla="*/ 519744 h 607501"/>
                <a:gd name="connsiteX4" fmla="*/ 56750 w 607390"/>
                <a:gd name="connsiteY4" fmla="*/ 456490 h 607501"/>
                <a:gd name="connsiteX5" fmla="*/ 534959 w 607390"/>
                <a:gd name="connsiteY5" fmla="*/ 262916 h 607501"/>
                <a:gd name="connsiteX6" fmla="*/ 412180 w 607390"/>
                <a:gd name="connsiteY6" fmla="*/ 404943 h 607501"/>
                <a:gd name="connsiteX7" fmla="*/ 405728 w 607390"/>
                <a:gd name="connsiteY7" fmla="*/ 411386 h 607501"/>
                <a:gd name="connsiteX8" fmla="*/ 408364 w 607390"/>
                <a:gd name="connsiteY8" fmla="*/ 429446 h 607501"/>
                <a:gd name="connsiteX9" fmla="*/ 356653 w 607390"/>
                <a:gd name="connsiteY9" fmla="*/ 479722 h 607501"/>
                <a:gd name="connsiteX10" fmla="*/ 332115 w 607390"/>
                <a:gd name="connsiteY10" fmla="*/ 473279 h 607501"/>
                <a:gd name="connsiteX11" fmla="*/ 227422 w 607390"/>
                <a:gd name="connsiteY11" fmla="*/ 541706 h 607501"/>
                <a:gd name="connsiteX12" fmla="*/ 303670 w 607390"/>
                <a:gd name="connsiteY12" fmla="*/ 555954 h 607501"/>
                <a:gd name="connsiteX13" fmla="*/ 308850 w 607390"/>
                <a:gd name="connsiteY13" fmla="*/ 555954 h 607501"/>
                <a:gd name="connsiteX14" fmla="*/ 544047 w 607390"/>
                <a:gd name="connsiteY14" fmla="*/ 327440 h 607501"/>
                <a:gd name="connsiteX15" fmla="*/ 534959 w 607390"/>
                <a:gd name="connsiteY15" fmla="*/ 262916 h 607501"/>
                <a:gd name="connsiteX16" fmla="*/ 285541 w 607390"/>
                <a:gd name="connsiteY16" fmla="*/ 154471 h 607501"/>
                <a:gd name="connsiteX17" fmla="*/ 337195 w 607390"/>
                <a:gd name="connsiteY17" fmla="*/ 206090 h 607501"/>
                <a:gd name="connsiteX18" fmla="*/ 285541 w 607390"/>
                <a:gd name="connsiteY18" fmla="*/ 257709 h 607501"/>
                <a:gd name="connsiteX19" fmla="*/ 233887 w 607390"/>
                <a:gd name="connsiteY19" fmla="*/ 206090 h 607501"/>
                <a:gd name="connsiteX20" fmla="*/ 285541 w 607390"/>
                <a:gd name="connsiteY20" fmla="*/ 154471 h 607501"/>
                <a:gd name="connsiteX21" fmla="*/ 308850 w 607390"/>
                <a:gd name="connsiteY21" fmla="*/ 88672 h 607501"/>
                <a:gd name="connsiteX22" fmla="*/ 73563 w 607390"/>
                <a:gd name="connsiteY22" fmla="*/ 318456 h 607501"/>
                <a:gd name="connsiteX23" fmla="*/ 138178 w 607390"/>
                <a:gd name="connsiteY23" fmla="*/ 484895 h 607501"/>
                <a:gd name="connsiteX24" fmla="*/ 171804 w 607390"/>
                <a:gd name="connsiteY24" fmla="*/ 513301 h 607501"/>
                <a:gd name="connsiteX25" fmla="*/ 306215 w 607390"/>
                <a:gd name="connsiteY25" fmla="*/ 429446 h 607501"/>
                <a:gd name="connsiteX26" fmla="*/ 306215 w 607390"/>
                <a:gd name="connsiteY26" fmla="*/ 426814 h 607501"/>
                <a:gd name="connsiteX27" fmla="*/ 357925 w 607390"/>
                <a:gd name="connsiteY27" fmla="*/ 376537 h 607501"/>
                <a:gd name="connsiteX28" fmla="*/ 367013 w 607390"/>
                <a:gd name="connsiteY28" fmla="*/ 377808 h 607501"/>
                <a:gd name="connsiteX29" fmla="*/ 376010 w 607390"/>
                <a:gd name="connsiteY29" fmla="*/ 368733 h 607501"/>
                <a:gd name="connsiteX30" fmla="*/ 511694 w 607390"/>
                <a:gd name="connsiteY30" fmla="*/ 203564 h 607501"/>
                <a:gd name="connsiteX31" fmla="*/ 479431 w 607390"/>
                <a:gd name="connsiteY31" fmla="*/ 161001 h 607501"/>
                <a:gd name="connsiteX32" fmla="*/ 313940 w 607390"/>
                <a:gd name="connsiteY32" fmla="*/ 88672 h 607501"/>
                <a:gd name="connsiteX33" fmla="*/ 308850 w 607390"/>
                <a:gd name="connsiteY33" fmla="*/ 88672 h 607501"/>
                <a:gd name="connsiteX34" fmla="*/ 508195 w 607390"/>
                <a:gd name="connsiteY34" fmla="*/ 50783 h 607501"/>
                <a:gd name="connsiteX35" fmla="*/ 438081 w 607390"/>
                <a:gd name="connsiteY35" fmla="*/ 69341 h 607501"/>
                <a:gd name="connsiteX36" fmla="*/ 515602 w 607390"/>
                <a:gd name="connsiteY36" fmla="*/ 126152 h 607501"/>
                <a:gd name="connsiteX37" fmla="*/ 537594 w 607390"/>
                <a:gd name="connsiteY37" fmla="*/ 153196 h 607501"/>
                <a:gd name="connsiteX38" fmla="*/ 554407 w 607390"/>
                <a:gd name="connsiteY38" fmla="*/ 89942 h 607501"/>
                <a:gd name="connsiteX39" fmla="*/ 545319 w 607390"/>
                <a:gd name="connsiteY39" fmla="*/ 60266 h 607501"/>
                <a:gd name="connsiteX40" fmla="*/ 508195 w 607390"/>
                <a:gd name="connsiteY40" fmla="*/ 50783 h 607501"/>
                <a:gd name="connsiteX41" fmla="*/ 500572 w 607390"/>
                <a:gd name="connsiteY41" fmla="*/ 756 h 607501"/>
                <a:gd name="connsiteX42" fmla="*/ 584125 w 607390"/>
                <a:gd name="connsiteY42" fmla="*/ 25418 h 607501"/>
                <a:gd name="connsiteX43" fmla="*/ 607390 w 607390"/>
                <a:gd name="connsiteY43" fmla="*/ 91303 h 607501"/>
                <a:gd name="connsiteX44" fmla="*/ 569857 w 607390"/>
                <a:gd name="connsiteY44" fmla="*/ 207466 h 607501"/>
                <a:gd name="connsiteX45" fmla="*/ 594485 w 607390"/>
                <a:gd name="connsiteY45" fmla="*/ 328711 h 607501"/>
                <a:gd name="connsiteX46" fmla="*/ 308850 w 607390"/>
                <a:gd name="connsiteY46" fmla="*/ 607501 h 607501"/>
                <a:gd name="connsiteX47" fmla="*/ 302307 w 607390"/>
                <a:gd name="connsiteY47" fmla="*/ 607501 h 607501"/>
                <a:gd name="connsiteX48" fmla="*/ 165351 w 607390"/>
                <a:gd name="connsiteY48" fmla="*/ 568841 h 607501"/>
                <a:gd name="connsiteX49" fmla="*/ 90376 w 607390"/>
                <a:gd name="connsiteY49" fmla="*/ 584269 h 607501"/>
                <a:gd name="connsiteX50" fmla="*/ 21852 w 607390"/>
                <a:gd name="connsiteY50" fmla="*/ 558495 h 607501"/>
                <a:gd name="connsiteX51" fmla="*/ 30940 w 607390"/>
                <a:gd name="connsiteY51" fmla="*/ 388154 h 607501"/>
                <a:gd name="connsiteX52" fmla="*/ 23125 w 607390"/>
                <a:gd name="connsiteY52" fmla="*/ 317095 h 607501"/>
                <a:gd name="connsiteX53" fmla="*/ 308850 w 607390"/>
                <a:gd name="connsiteY53" fmla="*/ 38304 h 607501"/>
                <a:gd name="connsiteX54" fmla="*/ 315303 w 607390"/>
                <a:gd name="connsiteY54" fmla="*/ 38304 h 607501"/>
                <a:gd name="connsiteX55" fmla="*/ 373466 w 607390"/>
                <a:gd name="connsiteY55" fmla="*/ 44838 h 607501"/>
                <a:gd name="connsiteX56" fmla="*/ 500572 w 607390"/>
                <a:gd name="connsiteY56" fmla="*/ 756 h 60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390" h="607501">
                  <a:moveTo>
                    <a:pt x="56750" y="456490"/>
                  </a:moveTo>
                  <a:cubicBezTo>
                    <a:pt x="46390" y="487527"/>
                    <a:pt x="46390" y="512030"/>
                    <a:pt x="56750" y="523646"/>
                  </a:cubicBezTo>
                  <a:cubicBezTo>
                    <a:pt x="67110" y="533992"/>
                    <a:pt x="86468" y="536533"/>
                    <a:pt x="113641" y="531360"/>
                  </a:cubicBezTo>
                  <a:lnTo>
                    <a:pt x="102008" y="519744"/>
                  </a:lnTo>
                  <a:cubicBezTo>
                    <a:pt x="83923" y="500414"/>
                    <a:pt x="68383" y="479722"/>
                    <a:pt x="56750" y="456490"/>
                  </a:cubicBezTo>
                  <a:close/>
                  <a:moveTo>
                    <a:pt x="534959" y="262916"/>
                  </a:moveTo>
                  <a:cubicBezTo>
                    <a:pt x="502697" y="309381"/>
                    <a:pt x="461346" y="358478"/>
                    <a:pt x="412180" y="404943"/>
                  </a:cubicBezTo>
                  <a:lnTo>
                    <a:pt x="405728" y="411386"/>
                  </a:lnTo>
                  <a:cubicBezTo>
                    <a:pt x="407000" y="416559"/>
                    <a:pt x="408364" y="423002"/>
                    <a:pt x="408364" y="429446"/>
                  </a:cubicBezTo>
                  <a:cubicBezTo>
                    <a:pt x="407000" y="456490"/>
                    <a:pt x="383735" y="479722"/>
                    <a:pt x="356653" y="479722"/>
                  </a:cubicBezTo>
                  <a:cubicBezTo>
                    <a:pt x="347565" y="479722"/>
                    <a:pt x="339840" y="477181"/>
                    <a:pt x="332115" y="473279"/>
                  </a:cubicBezTo>
                  <a:cubicBezTo>
                    <a:pt x="297218" y="500414"/>
                    <a:pt x="262320" y="523646"/>
                    <a:pt x="227422" y="541706"/>
                  </a:cubicBezTo>
                  <a:cubicBezTo>
                    <a:pt x="251960" y="550781"/>
                    <a:pt x="277769" y="555954"/>
                    <a:pt x="303670" y="555954"/>
                  </a:cubicBezTo>
                  <a:lnTo>
                    <a:pt x="308850" y="555954"/>
                  </a:lnTo>
                  <a:cubicBezTo>
                    <a:pt x="435446" y="555954"/>
                    <a:pt x="541502" y="453949"/>
                    <a:pt x="544047" y="327440"/>
                  </a:cubicBezTo>
                  <a:cubicBezTo>
                    <a:pt x="544047" y="305569"/>
                    <a:pt x="541502" y="283607"/>
                    <a:pt x="534959" y="262916"/>
                  </a:cubicBezTo>
                  <a:close/>
                  <a:moveTo>
                    <a:pt x="285541" y="154471"/>
                  </a:moveTo>
                  <a:cubicBezTo>
                    <a:pt x="314069" y="154471"/>
                    <a:pt x="337195" y="177582"/>
                    <a:pt x="337195" y="206090"/>
                  </a:cubicBezTo>
                  <a:cubicBezTo>
                    <a:pt x="337195" y="234598"/>
                    <a:pt x="314069" y="257709"/>
                    <a:pt x="285541" y="257709"/>
                  </a:cubicBezTo>
                  <a:cubicBezTo>
                    <a:pt x="257013" y="257709"/>
                    <a:pt x="233887" y="234598"/>
                    <a:pt x="233887" y="206090"/>
                  </a:cubicBezTo>
                  <a:cubicBezTo>
                    <a:pt x="233887" y="177582"/>
                    <a:pt x="257013" y="154471"/>
                    <a:pt x="285541" y="154471"/>
                  </a:cubicBezTo>
                  <a:close/>
                  <a:moveTo>
                    <a:pt x="308850" y="88672"/>
                  </a:moveTo>
                  <a:cubicBezTo>
                    <a:pt x="182164" y="88672"/>
                    <a:pt x="76198" y="190677"/>
                    <a:pt x="73563" y="318456"/>
                  </a:cubicBezTo>
                  <a:cubicBezTo>
                    <a:pt x="72291" y="380349"/>
                    <a:pt x="95556" y="439791"/>
                    <a:pt x="138178" y="484895"/>
                  </a:cubicBezTo>
                  <a:cubicBezTo>
                    <a:pt x="148539" y="495241"/>
                    <a:pt x="160171" y="504316"/>
                    <a:pt x="171804" y="513301"/>
                  </a:cubicBezTo>
                  <a:cubicBezTo>
                    <a:pt x="210609" y="495241"/>
                    <a:pt x="257140" y="468106"/>
                    <a:pt x="306215" y="429446"/>
                  </a:cubicBezTo>
                  <a:lnTo>
                    <a:pt x="306215" y="426814"/>
                  </a:lnTo>
                  <a:cubicBezTo>
                    <a:pt x="307487" y="398409"/>
                    <a:pt x="330752" y="376537"/>
                    <a:pt x="357925" y="376537"/>
                  </a:cubicBezTo>
                  <a:cubicBezTo>
                    <a:pt x="361833" y="376537"/>
                    <a:pt x="364378" y="377808"/>
                    <a:pt x="367013" y="377808"/>
                  </a:cubicBezTo>
                  <a:cubicBezTo>
                    <a:pt x="369558" y="375176"/>
                    <a:pt x="372103" y="371364"/>
                    <a:pt x="376010" y="368733"/>
                  </a:cubicBezTo>
                  <a:cubicBezTo>
                    <a:pt x="432901" y="314554"/>
                    <a:pt x="479431" y="256472"/>
                    <a:pt x="511694" y="203564"/>
                  </a:cubicBezTo>
                  <a:cubicBezTo>
                    <a:pt x="502697" y="189316"/>
                    <a:pt x="492336" y="173888"/>
                    <a:pt x="479431" y="161001"/>
                  </a:cubicBezTo>
                  <a:cubicBezTo>
                    <a:pt x="435446" y="115807"/>
                    <a:pt x="377283" y="89942"/>
                    <a:pt x="313940" y="88672"/>
                  </a:cubicBezTo>
                  <a:cubicBezTo>
                    <a:pt x="312667" y="89942"/>
                    <a:pt x="311395" y="88672"/>
                    <a:pt x="308850" y="88672"/>
                  </a:cubicBezTo>
                  <a:close/>
                  <a:moveTo>
                    <a:pt x="508195" y="50783"/>
                  </a:moveTo>
                  <a:cubicBezTo>
                    <a:pt x="490110" y="51917"/>
                    <a:pt x="466527" y="57725"/>
                    <a:pt x="438081" y="69341"/>
                  </a:cubicBezTo>
                  <a:cubicBezTo>
                    <a:pt x="466527" y="83499"/>
                    <a:pt x="492336" y="102920"/>
                    <a:pt x="515602" y="126152"/>
                  </a:cubicBezTo>
                  <a:cubicBezTo>
                    <a:pt x="523326" y="135137"/>
                    <a:pt x="531142" y="144212"/>
                    <a:pt x="537594" y="153196"/>
                  </a:cubicBezTo>
                  <a:cubicBezTo>
                    <a:pt x="547955" y="128693"/>
                    <a:pt x="554407" y="108002"/>
                    <a:pt x="554407" y="89942"/>
                  </a:cubicBezTo>
                  <a:cubicBezTo>
                    <a:pt x="554407" y="77055"/>
                    <a:pt x="551772" y="66710"/>
                    <a:pt x="545319" y="60266"/>
                  </a:cubicBezTo>
                  <a:cubicBezTo>
                    <a:pt x="538866" y="53188"/>
                    <a:pt x="526280" y="49648"/>
                    <a:pt x="508195" y="50783"/>
                  </a:cubicBezTo>
                  <a:close/>
                  <a:moveTo>
                    <a:pt x="500572" y="756"/>
                  </a:moveTo>
                  <a:cubicBezTo>
                    <a:pt x="536594" y="-2647"/>
                    <a:pt x="565358" y="5407"/>
                    <a:pt x="584125" y="25418"/>
                  </a:cubicBezTo>
                  <a:cubicBezTo>
                    <a:pt x="599665" y="42207"/>
                    <a:pt x="607390" y="64169"/>
                    <a:pt x="607390" y="91303"/>
                  </a:cubicBezTo>
                  <a:cubicBezTo>
                    <a:pt x="607390" y="124791"/>
                    <a:pt x="593122" y="164813"/>
                    <a:pt x="569857" y="207466"/>
                  </a:cubicBezTo>
                  <a:cubicBezTo>
                    <a:pt x="586669" y="244856"/>
                    <a:pt x="595757" y="286148"/>
                    <a:pt x="594485" y="328711"/>
                  </a:cubicBezTo>
                  <a:cubicBezTo>
                    <a:pt x="591850" y="482354"/>
                    <a:pt x="463891" y="607501"/>
                    <a:pt x="308850" y="607501"/>
                  </a:cubicBezTo>
                  <a:lnTo>
                    <a:pt x="302307" y="607501"/>
                  </a:lnTo>
                  <a:cubicBezTo>
                    <a:pt x="253232" y="606231"/>
                    <a:pt x="206702" y="592073"/>
                    <a:pt x="165351" y="568841"/>
                  </a:cubicBezTo>
                  <a:cubicBezTo>
                    <a:pt x="138178" y="579187"/>
                    <a:pt x="113641" y="584269"/>
                    <a:pt x="90376" y="584269"/>
                  </a:cubicBezTo>
                  <a:cubicBezTo>
                    <a:pt x="63203" y="584269"/>
                    <a:pt x="39937" y="576555"/>
                    <a:pt x="21852" y="558495"/>
                  </a:cubicBezTo>
                  <a:cubicBezTo>
                    <a:pt x="-10410" y="524917"/>
                    <a:pt x="-6593" y="465565"/>
                    <a:pt x="30940" y="388154"/>
                  </a:cubicBezTo>
                  <a:cubicBezTo>
                    <a:pt x="24488" y="364921"/>
                    <a:pt x="21852" y="341689"/>
                    <a:pt x="23125" y="317095"/>
                  </a:cubicBezTo>
                  <a:cubicBezTo>
                    <a:pt x="27032" y="163542"/>
                    <a:pt x="154991" y="38304"/>
                    <a:pt x="308850" y="38304"/>
                  </a:cubicBezTo>
                  <a:lnTo>
                    <a:pt x="315303" y="38304"/>
                  </a:lnTo>
                  <a:cubicBezTo>
                    <a:pt x="335932" y="38304"/>
                    <a:pt x="355381" y="40936"/>
                    <a:pt x="373466" y="44838"/>
                  </a:cubicBezTo>
                  <a:cubicBezTo>
                    <a:pt x="421269" y="19020"/>
                    <a:pt x="464550" y="4159"/>
                    <a:pt x="500572" y="756"/>
                  </a:cubicBezTo>
                  <a:close/>
                </a:path>
              </a:pathLst>
            </a:custGeom>
            <a:solidFill>
              <a:srgbClr val="F39900"/>
            </a:solidFill>
            <a:ln>
              <a:noFill/>
            </a:ln>
            <a:effectLst>
              <a:outerShdw blurRad="444500" sx="101000" sy="101000" algn="ctr" rotWithShape="0">
                <a:schemeClr val="bg1">
                  <a:lumMod val="75000"/>
                  <a:alpha val="9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7500">
                <a:solidFill>
                  <a:srgbClr val="595959"/>
                </a:solidFill>
                <a:latin typeface="思源黑体 CN Bold" panose="020B0800000000000000" pitchFamily="34" charset="-122"/>
                <a:ea typeface="思源黑体 CN Bold" panose="020B0800000000000000" pitchFamily="34" charset="-122"/>
                <a:cs typeface="+mn-ea"/>
              </a:endParaRPr>
            </a:p>
          </p:txBody>
        </p:sp>
      </p:grpSp>
      <p:sp>
        <p:nvSpPr>
          <p:cNvPr id="23" name="文本框 22">
            <a:extLst>
              <a:ext uri="{FF2B5EF4-FFF2-40B4-BE49-F238E27FC236}">
                <a16:creationId xmlns="" xmlns:a16="http://schemas.microsoft.com/office/drawing/2014/main" id="{9B49CD23-BD2D-44E7-831C-DAD3233305C4}"/>
              </a:ext>
            </a:extLst>
          </p:cNvPr>
          <p:cNvSpPr txBox="1"/>
          <p:nvPr/>
        </p:nvSpPr>
        <p:spPr>
          <a:xfrm>
            <a:off x="9128018" y="1638965"/>
            <a:ext cx="2215514" cy="369332"/>
          </a:xfrm>
          <a:prstGeom prst="rect">
            <a:avLst/>
          </a:prstGeom>
          <a:noFill/>
        </p:spPr>
        <p:txBody>
          <a:bodyPr wrap="square" rtlCol="0">
            <a:spAutoFit/>
          </a:bodyPr>
          <a:lstStyle/>
          <a:p>
            <a:r>
              <a:rPr lang="en-US" altLang="zh-CN" b="1" spc="600" dirty="0">
                <a:solidFill>
                  <a:srgbClr val="F39900"/>
                </a:solidFill>
                <a:latin typeface="思源黑体 CN Regular" panose="020B0500000000000000" pitchFamily="34" charset="-122"/>
                <a:ea typeface="思源黑体 CN Regular" panose="020B0500000000000000" pitchFamily="34" charset="-122"/>
              </a:rPr>
              <a:t>STEP ONE</a:t>
            </a:r>
            <a:endParaRPr lang="zh-CN" altLang="en-US" b="1" spc="600" dirty="0">
              <a:solidFill>
                <a:srgbClr val="F39900"/>
              </a:solidFill>
              <a:latin typeface="思源黑体 CN Regular" panose="020B0500000000000000" pitchFamily="34" charset="-122"/>
              <a:ea typeface="思源黑体 CN Regular" panose="020B0500000000000000" pitchFamily="34" charset="-122"/>
            </a:endParaRPr>
          </a:p>
        </p:txBody>
      </p:sp>
      <p:sp>
        <p:nvSpPr>
          <p:cNvPr id="24" name="文本框 23">
            <a:extLst>
              <a:ext uri="{FF2B5EF4-FFF2-40B4-BE49-F238E27FC236}">
                <a16:creationId xmlns="" xmlns:a16="http://schemas.microsoft.com/office/drawing/2014/main" id="{DC4ACEE1-773A-4C26-9009-EED0579B9B5C}"/>
              </a:ext>
            </a:extLst>
          </p:cNvPr>
          <p:cNvSpPr txBox="1"/>
          <p:nvPr/>
        </p:nvSpPr>
        <p:spPr>
          <a:xfrm>
            <a:off x="6444153" y="4748401"/>
            <a:ext cx="2215514" cy="369332"/>
          </a:xfrm>
          <a:prstGeom prst="rect">
            <a:avLst/>
          </a:prstGeom>
          <a:noFill/>
        </p:spPr>
        <p:txBody>
          <a:bodyPr wrap="square" rtlCol="0">
            <a:spAutoFit/>
          </a:bodyPr>
          <a:lstStyle/>
          <a:p>
            <a:r>
              <a:rPr lang="en-US" altLang="zh-CN" b="1" spc="600" dirty="0">
                <a:solidFill>
                  <a:srgbClr val="F39900"/>
                </a:solidFill>
                <a:latin typeface="思源黑体 CN Regular" panose="020B0500000000000000" pitchFamily="34" charset="-122"/>
                <a:ea typeface="思源黑体 CN Regular" panose="020B0500000000000000" pitchFamily="34" charset="-122"/>
              </a:rPr>
              <a:t>STEP TWO</a:t>
            </a:r>
            <a:endParaRPr lang="zh-CN" altLang="en-US" b="1" spc="600" dirty="0">
              <a:solidFill>
                <a:srgbClr val="F39900"/>
              </a:solidFill>
              <a:latin typeface="思源黑体 CN Regular" panose="020B0500000000000000" pitchFamily="34" charset="-122"/>
              <a:ea typeface="思源黑体 CN Regular" panose="020B0500000000000000" pitchFamily="34" charset="-122"/>
            </a:endParaRPr>
          </a:p>
        </p:txBody>
      </p:sp>
    </p:spTree>
    <p:extLst>
      <p:ext uri="{BB962C8B-B14F-4D97-AF65-F5344CB8AC3E}">
        <p14:creationId xmlns:p14="http://schemas.microsoft.com/office/powerpoint/2010/main" val="770457375"/>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randombar(horizontal)">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图文框 3">
            <a:extLst>
              <a:ext uri="{FF2B5EF4-FFF2-40B4-BE49-F238E27FC236}">
                <a16:creationId xmlns="" xmlns:a16="http://schemas.microsoft.com/office/drawing/2014/main" id="{533FF418-B74C-4B03-B89D-FC39B38BCF37}"/>
              </a:ext>
            </a:extLst>
          </p:cNvPr>
          <p:cNvSpPr/>
          <p:nvPr/>
        </p:nvSpPr>
        <p:spPr>
          <a:xfrm rot="5400000" flipV="1">
            <a:off x="5099957" y="606614"/>
            <a:ext cx="1992085" cy="5644774"/>
          </a:xfrm>
          <a:prstGeom prst="frame">
            <a:avLst>
              <a:gd name="adj1" fmla="val 132"/>
            </a:avLst>
          </a:prstGeom>
          <a:solidFill>
            <a:srgbClr val="FEAC22"/>
          </a:solidFill>
          <a:ln>
            <a:solidFill>
              <a:srgbClr val="FE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9900"/>
              </a:solidFill>
            </a:endParaRPr>
          </a:p>
        </p:txBody>
      </p:sp>
      <p:sp>
        <p:nvSpPr>
          <p:cNvPr id="2" name="菱形 1">
            <a:extLst>
              <a:ext uri="{FF2B5EF4-FFF2-40B4-BE49-F238E27FC236}">
                <a16:creationId xmlns="" xmlns:a16="http://schemas.microsoft.com/office/drawing/2014/main" id="{DD15B0DC-73CC-4617-819C-1ACFB116ED0B}"/>
              </a:ext>
            </a:extLst>
          </p:cNvPr>
          <p:cNvSpPr/>
          <p:nvPr/>
        </p:nvSpPr>
        <p:spPr>
          <a:xfrm>
            <a:off x="3868504" y="1098521"/>
            <a:ext cx="4454992" cy="4660958"/>
          </a:xfrm>
          <a:prstGeom prst="diamond">
            <a:avLst/>
          </a:prstGeom>
          <a:solidFill>
            <a:srgbClr val="FEF7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 xmlns:a16="http://schemas.microsoft.com/office/drawing/2014/main" id="{71D30E6E-C3CD-4389-9872-60E9855B360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170" t="70793" r="49076" b="686"/>
          <a:stretch/>
        </p:blipFill>
        <p:spPr>
          <a:xfrm rot="411943">
            <a:off x="4145794" y="1445694"/>
            <a:ext cx="3947239" cy="4092527"/>
          </a:xfrm>
          <a:prstGeom prst="rect">
            <a:avLst/>
          </a:prstGeom>
        </p:spPr>
      </p:pic>
      <p:sp>
        <p:nvSpPr>
          <p:cNvPr id="5" name="文本框 4">
            <a:extLst>
              <a:ext uri="{FF2B5EF4-FFF2-40B4-BE49-F238E27FC236}">
                <a16:creationId xmlns="" xmlns:a16="http://schemas.microsoft.com/office/drawing/2014/main" id="{E8384B60-68D1-43BD-9F8A-D5B540D9FB9F}"/>
              </a:ext>
            </a:extLst>
          </p:cNvPr>
          <p:cNvSpPr txBox="1"/>
          <p:nvPr/>
        </p:nvSpPr>
        <p:spPr>
          <a:xfrm>
            <a:off x="447846" y="436801"/>
            <a:ext cx="1484926" cy="1323439"/>
          </a:xfrm>
          <a:prstGeom prst="rect">
            <a:avLst/>
          </a:prstGeom>
          <a:noFill/>
        </p:spPr>
        <p:txBody>
          <a:bodyPr wrap="square" rtlCol="0">
            <a:spAutoFit/>
          </a:bodyPr>
          <a:lstStyle/>
          <a:p>
            <a:r>
              <a:rPr lang="en-US" altLang="zh-CN" sz="8000" dirty="0">
                <a:solidFill>
                  <a:schemeClr val="tx1">
                    <a:lumMod val="65000"/>
                    <a:lumOff val="35000"/>
                  </a:schemeClr>
                </a:solidFill>
                <a:latin typeface="思源黑体 CN Bold" panose="020B0800000000000000" pitchFamily="34" charset="-122"/>
                <a:ea typeface="思源黑体 CN Bold" panose="020B0800000000000000" pitchFamily="34" charset="-122"/>
              </a:rPr>
              <a:t>02</a:t>
            </a:r>
            <a:endParaRPr lang="zh-CN" altLang="en-US" sz="8000" dirty="0">
              <a:solidFill>
                <a:schemeClr val="tx1">
                  <a:lumMod val="65000"/>
                  <a:lumOff val="35000"/>
                </a:schemeClr>
              </a:solidFill>
              <a:latin typeface="思源黑体 CN Bold" panose="020B0800000000000000" pitchFamily="34" charset="-122"/>
              <a:ea typeface="思源黑体 CN Bold" panose="020B0800000000000000" pitchFamily="34" charset="-122"/>
            </a:endParaRPr>
          </a:p>
        </p:txBody>
      </p:sp>
      <p:pic>
        <p:nvPicPr>
          <p:cNvPr id="6" name="图片 5">
            <a:extLst>
              <a:ext uri="{FF2B5EF4-FFF2-40B4-BE49-F238E27FC236}">
                <a16:creationId xmlns="" xmlns:a16="http://schemas.microsoft.com/office/drawing/2014/main" id="{7CEADBF0-DE36-4737-A92C-933E77EED297}"/>
              </a:ext>
            </a:extLst>
          </p:cNvPr>
          <p:cNvPicPr>
            <a:picLocks noChangeAspect="1"/>
          </p:cNvPicPr>
          <p:nvPr/>
        </p:nvPicPr>
        <p:blipFill rotWithShape="1">
          <a:blip r:embed="rId4">
            <a:extLst>
              <a:ext uri="{28A0092B-C50C-407E-A947-70E740481C1C}">
                <a14:useLocalDpi xmlns:a14="http://schemas.microsoft.com/office/drawing/2010/main" val="0"/>
              </a:ext>
            </a:extLst>
          </a:blip>
          <a:srcRect l="2024" t="2394" r="84626" b="68206"/>
          <a:stretch/>
        </p:blipFill>
        <p:spPr>
          <a:xfrm>
            <a:off x="-569490" y="1303217"/>
            <a:ext cx="1987847" cy="2188740"/>
          </a:xfrm>
          <a:prstGeom prst="rect">
            <a:avLst/>
          </a:prstGeom>
        </p:spPr>
      </p:pic>
      <p:sp>
        <p:nvSpPr>
          <p:cNvPr id="7" name="文本框 6">
            <a:extLst>
              <a:ext uri="{FF2B5EF4-FFF2-40B4-BE49-F238E27FC236}">
                <a16:creationId xmlns="" xmlns:a16="http://schemas.microsoft.com/office/drawing/2014/main" id="{41E2DBB2-160D-4F20-989C-5489F21FB5FF}"/>
              </a:ext>
            </a:extLst>
          </p:cNvPr>
          <p:cNvSpPr txBox="1"/>
          <p:nvPr/>
        </p:nvSpPr>
        <p:spPr>
          <a:xfrm>
            <a:off x="3125644" y="3044279"/>
            <a:ext cx="5987537" cy="769441"/>
          </a:xfrm>
          <a:prstGeom prst="rect">
            <a:avLst/>
          </a:prstGeom>
          <a:solidFill>
            <a:srgbClr val="FBFBFB"/>
          </a:solidFill>
        </p:spPr>
        <p:txBody>
          <a:bodyPr wrap="none">
            <a:spAutoFit/>
          </a:bodyPr>
          <a:lstStyle>
            <a:defPPr>
              <a:defRPr lang="en-US"/>
            </a:defPPr>
            <a:lvl1pPr>
              <a:defRPr sz="2400">
                <a:solidFill>
                  <a:srgbClr val="1C235A"/>
                </a:solidFill>
                <a:latin typeface="思源黑体 CN Bold" panose="020B0800000000000000" pitchFamily="34" charset="-122"/>
                <a:ea typeface="思源黑体 CN Bold" panose="020B0800000000000000" pitchFamily="34" charset="-122"/>
              </a:defRPr>
            </a:lvl1pPr>
          </a:lstStyle>
          <a:p>
            <a:r>
              <a:rPr lang="zh-CN" altLang="en-US" sz="4400" b="1" dirty="0">
                <a:solidFill>
                  <a:srgbClr val="595959"/>
                </a:solidFill>
                <a:latin typeface="思源黑体 CN Regular" panose="020B0500000000000000" pitchFamily="34" charset="-122"/>
                <a:ea typeface="思源黑体 CN Regular" panose="020B0500000000000000" pitchFamily="34" charset="-122"/>
              </a:rPr>
              <a:t>优秀团队所具备的要素</a:t>
            </a:r>
          </a:p>
        </p:txBody>
      </p:sp>
      <p:pic>
        <p:nvPicPr>
          <p:cNvPr id="9" name="图片 8">
            <a:extLst>
              <a:ext uri="{FF2B5EF4-FFF2-40B4-BE49-F238E27FC236}">
                <a16:creationId xmlns="" xmlns:a16="http://schemas.microsoft.com/office/drawing/2014/main" id="{13DAB298-F732-4CE8-8CDF-16A38E22AD6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847" t="74527" r="68377" b="2016"/>
          <a:stretch/>
        </p:blipFill>
        <p:spPr>
          <a:xfrm>
            <a:off x="9942333" y="4988009"/>
            <a:ext cx="2075496" cy="1542939"/>
          </a:xfrm>
          <a:prstGeom prst="rect">
            <a:avLst/>
          </a:prstGeom>
        </p:spPr>
      </p:pic>
    </p:spTree>
    <p:extLst>
      <p:ext uri="{BB962C8B-B14F-4D97-AF65-F5344CB8AC3E}">
        <p14:creationId xmlns:p14="http://schemas.microsoft.com/office/powerpoint/2010/main" val="3249865207"/>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5" grpId="0"/>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辛德拉"/>
</p:tagLst>
</file>

<file path=ppt/theme/theme1.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3157</TotalTime>
  <Words>1575</Words>
  <Application>Microsoft Office PowerPoint</Application>
  <PresentationFormat>宽屏</PresentationFormat>
  <Paragraphs>117</Paragraphs>
  <Slides>26</Slides>
  <Notes>26</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26</vt:i4>
      </vt:variant>
    </vt:vector>
  </HeadingPairs>
  <TitlesOfParts>
    <vt:vector size="37" baseType="lpstr">
      <vt:lpstr>Meiryo</vt:lpstr>
      <vt:lpstr>等线</vt:lpstr>
      <vt:lpstr>思源黑体 CN Bold</vt:lpstr>
      <vt:lpstr>思源黑体 CN Regular</vt:lpstr>
      <vt:lpstr>宋体</vt:lpstr>
      <vt:lpstr>微软雅黑</vt:lpstr>
      <vt:lpstr>Arial</vt:lpstr>
      <vt:lpstr>Calibri</vt:lpstr>
      <vt:lpstr>Calibri Light</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优品PPT</cp:lastModifiedBy>
  <cp:revision>224</cp:revision>
  <dcterms:created xsi:type="dcterms:W3CDTF">2017-08-18T03:02:00Z</dcterms:created>
  <dcterms:modified xsi:type="dcterms:W3CDTF">2019-10-28T00:33:17Z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