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3" r:id="rId4"/>
    <p:sldId id="262" r:id="rId5"/>
    <p:sldId id="298" r:id="rId6"/>
    <p:sldId id="355" r:id="rId7"/>
    <p:sldId id="356" r:id="rId8"/>
    <p:sldId id="264" r:id="rId9"/>
    <p:sldId id="333" r:id="rId10"/>
    <p:sldId id="328" r:id="rId11"/>
    <p:sldId id="334" r:id="rId12"/>
    <p:sldId id="366" r:id="rId13"/>
    <p:sldId id="265" r:id="rId14"/>
    <p:sldId id="307" r:id="rId15"/>
    <p:sldId id="342" r:id="rId16"/>
    <p:sldId id="358" r:id="rId17"/>
    <p:sldId id="357" r:id="rId18"/>
    <p:sldId id="359" r:id="rId19"/>
    <p:sldId id="360" r:id="rId20"/>
    <p:sldId id="365" r:id="rId21"/>
    <p:sldId id="361" r:id="rId22"/>
    <p:sldId id="363" r:id="rId23"/>
    <p:sldId id="367" r:id="rId24"/>
    <p:sldId id="364" r:id="rId25"/>
    <p:sldId id="267" r:id="rId26"/>
    <p:sldId id="279" r:id="rId27"/>
    <p:sldId id="27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지" initials="김" lastIdx="4" clrIdx="0">
    <p:extLst>
      <p:ext uri="{19B8F6BF-5375-455C-9EA6-DF929625EA0E}">
        <p15:presenceInfo xmlns:p15="http://schemas.microsoft.com/office/powerpoint/2012/main" userId="김민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0"/>
    <a:srgbClr val="B3D0EB"/>
    <a:srgbClr val="FCF600"/>
    <a:srgbClr val="87EFFD"/>
    <a:srgbClr val="99FF33"/>
    <a:srgbClr val="FFAC05"/>
    <a:srgbClr val="99FF99"/>
    <a:srgbClr val="DDFF89"/>
    <a:srgbClr val="EF9497"/>
    <a:srgbClr val="6DA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1" autoAdjust="0"/>
    <p:restoredTop sz="94374" autoAdjust="0"/>
  </p:normalViewPr>
  <p:slideViewPr>
    <p:cSldViewPr snapToGrid="0">
      <p:cViewPr varScale="1">
        <p:scale>
          <a:sx n="143" d="100"/>
          <a:sy n="143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202E468-1173-41F9-A74C-74B2559AD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59A04-CAF4-4E14-8BB3-112EDC895C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66DBB-5A12-4102-A0E5-9C460AD0E902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7C0F9B-CF8F-4D9D-8010-8413C0F5C5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7A1E6F-2C6E-4792-BB75-2E2CCDDF7A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DD511-AF30-45E5-846E-EEFD736E6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7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DEAB-9F52-4AC9-8137-20C67C8324BD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3CDA-375C-4B08-846E-B8E671F4B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9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7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9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0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36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004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ED5C268-0468-46D8-A85E-E4C0CF30A4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139" y="381792"/>
            <a:ext cx="2382203" cy="708025"/>
          </a:xfrm>
        </p:spPr>
        <p:txBody>
          <a:bodyPr anchor="ctr">
            <a:noAutofit/>
          </a:bodyPr>
          <a:lstStyle>
            <a:lvl1pPr marL="0" indent="0" algn="dist">
              <a:buNone/>
              <a:defRPr sz="300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75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197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8CA2F1-3A82-4C0A-9F5E-65B31C244CA7}"/>
              </a:ext>
            </a:extLst>
          </p:cNvPr>
          <p:cNvSpPr/>
          <p:nvPr userDrawn="1"/>
        </p:nvSpPr>
        <p:spPr>
          <a:xfrm>
            <a:off x="-1" y="6267640"/>
            <a:ext cx="9144001" cy="590365"/>
          </a:xfrm>
          <a:prstGeom prst="rect">
            <a:avLst/>
          </a:prstGeom>
          <a:solidFill>
            <a:srgbClr val="00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EF7036-2B5A-4F1B-8492-E736C9E9F6C0}"/>
              </a:ext>
            </a:extLst>
          </p:cNvPr>
          <p:cNvSpPr/>
          <p:nvPr userDrawn="1"/>
        </p:nvSpPr>
        <p:spPr>
          <a:xfrm>
            <a:off x="2" y="571505"/>
            <a:ext cx="258563" cy="1002323"/>
          </a:xfrm>
          <a:prstGeom prst="rect">
            <a:avLst/>
          </a:prstGeom>
          <a:solidFill>
            <a:srgbClr val="00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7A046C9-BF91-43CB-BF77-88701D8576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8563" y="683837"/>
            <a:ext cx="2266950" cy="397304"/>
          </a:xfrm>
        </p:spPr>
        <p:txBody>
          <a:bodyPr anchor="ctr">
            <a:noAutofit/>
          </a:bodyPr>
          <a:lstStyle>
            <a:lvl1pPr marL="0" indent="0">
              <a:buNone/>
              <a:defRPr sz="165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AB56F63-6149-4289-A253-A55B8E9BD2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8563" y="1081141"/>
            <a:ext cx="2266950" cy="397304"/>
          </a:xfrm>
        </p:spPr>
        <p:txBody>
          <a:bodyPr anchor="ctr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부제목을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77848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43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811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487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6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02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8D5B80-B46A-4CC9-8C1F-DDF393F1C749}"/>
              </a:ext>
            </a:extLst>
          </p:cNvPr>
          <p:cNvSpPr/>
          <p:nvPr userDrawn="1"/>
        </p:nvSpPr>
        <p:spPr>
          <a:xfrm>
            <a:off x="1" y="0"/>
            <a:ext cx="2377202" cy="6858000"/>
          </a:xfrm>
          <a:prstGeom prst="rect">
            <a:avLst/>
          </a:prstGeom>
          <a:solidFill>
            <a:srgbClr val="00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165CE9-C8B4-4198-A6D2-19EB8D9AB3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8475" y="1127760"/>
            <a:ext cx="2000250" cy="533400"/>
          </a:xfrm>
        </p:spPr>
        <p:txBody>
          <a:bodyPr anchor="ctr">
            <a:normAutofit/>
          </a:bodyPr>
          <a:lstStyle>
            <a:lvl1pPr marL="0" indent="0" algn="dist">
              <a:buNone/>
              <a:defRPr sz="2400">
                <a:solidFill>
                  <a:srgbClr val="FFFFFF"/>
                </a:solidFill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49028DF7-DA2A-45E1-A8CE-FB33D6591B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475" y="1661160"/>
            <a:ext cx="2000250" cy="533400"/>
          </a:xfrm>
        </p:spPr>
        <p:txBody>
          <a:bodyPr anchor="ctr">
            <a:normAutofit/>
          </a:bodyPr>
          <a:lstStyle>
            <a:lvl1pPr marL="0" indent="0" algn="dist">
              <a:buNone/>
              <a:defRPr sz="2100">
                <a:solidFill>
                  <a:srgbClr val="FFFFFF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부제목을 입력</a:t>
            </a:r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D9E85DC8-8787-4264-812F-99CC911EF8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475" y="6202680"/>
            <a:ext cx="2000250" cy="533400"/>
          </a:xfrm>
        </p:spPr>
        <p:txBody>
          <a:bodyPr anchor="ctr">
            <a:normAutofit/>
          </a:bodyPr>
          <a:lstStyle>
            <a:lvl1pPr marL="0" indent="0" algn="dist">
              <a:buNone/>
              <a:defRPr sz="1800">
                <a:solidFill>
                  <a:srgbClr val="FFFFFF"/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</a:t>
            </a:r>
            <a:r>
              <a:rPr lang="ko-KR" altLang="en-US" dirty="0"/>
              <a:t> </a:t>
            </a:r>
            <a:r>
              <a:rPr lang="en-US" altLang="ko-KR" dirty="0"/>
              <a:t>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8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1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7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3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4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EC04-433B-4A2F-BF32-F45059F65086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6EC04-433B-4A2F-BF32-F45059F65086}" type="datetimeFigureOut">
              <a:rPr lang="ko-KR" altLang="en-US" smtClean="0"/>
              <a:t>2021. 10. 28.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75D1-19CD-45B0-8967-9C96ED2F4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3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2" r:id="rId18"/>
    <p:sldLayoutId id="2147483674" r:id="rId19"/>
    <p:sldLayoutId id="2147483651" r:id="rId2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액자 7">
            <a:extLst>
              <a:ext uri="{FF2B5EF4-FFF2-40B4-BE49-F238E27FC236}">
                <a16:creationId xmlns:a16="http://schemas.microsoft.com/office/drawing/2014/main" id="{5593D0B4-4AEF-4854-9FB0-A71FFBAA89EE}"/>
              </a:ext>
            </a:extLst>
          </p:cNvPr>
          <p:cNvSpPr/>
          <p:nvPr/>
        </p:nvSpPr>
        <p:spPr>
          <a:xfrm>
            <a:off x="1604232" y="2046085"/>
            <a:ext cx="5917606" cy="2126987"/>
          </a:xfrm>
          <a:prstGeom prst="frame">
            <a:avLst>
              <a:gd name="adj1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+mj-ea"/>
              </a:rPr>
              <a:t>Text Summarization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+mj-ea"/>
              </a:rPr>
              <a:t>With T5</a:t>
            </a:r>
          </a:p>
          <a:p>
            <a:pPr algn="ctr">
              <a:lnSpc>
                <a:spcPct val="150000"/>
              </a:lnSpc>
            </a:pPr>
            <a:endParaRPr lang="ko-KR" altLang="en-US" sz="5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BE96F-DC29-436C-BC9A-8D9BC5AF9758}"/>
              </a:ext>
            </a:extLst>
          </p:cNvPr>
          <p:cNvSpPr txBox="1"/>
          <p:nvPr/>
        </p:nvSpPr>
        <p:spPr>
          <a:xfrm>
            <a:off x="3608554" y="4686409"/>
            <a:ext cx="2895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  <a:latin typeface="+mj-ea"/>
                <a:ea typeface="+mj-ea"/>
              </a:rPr>
              <a:t>이름 </a:t>
            </a:r>
            <a:r>
              <a:rPr lang="en-US" altLang="ko-KR" sz="1500" b="1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sz="1500" b="1" dirty="0">
                <a:solidFill>
                  <a:schemeClr val="bg1"/>
                </a:solidFill>
                <a:latin typeface="+mj-ea"/>
                <a:ea typeface="+mj-ea"/>
              </a:rPr>
              <a:t> 김태웅 </a:t>
            </a:r>
            <a:endParaRPr lang="en-US" altLang="ko-KR" sz="15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500" b="1" dirty="0">
                <a:solidFill>
                  <a:schemeClr val="bg1"/>
                </a:solidFill>
                <a:latin typeface="+mj-ea"/>
                <a:ea typeface="+mj-ea"/>
              </a:rPr>
              <a:t>학번 </a:t>
            </a:r>
            <a:r>
              <a:rPr lang="en-US" altLang="ko-KR" sz="1500" b="1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sz="15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  <a:latin typeface="+mj-ea"/>
                <a:ea typeface="+mj-ea"/>
              </a:rPr>
              <a:t>201520220</a:t>
            </a:r>
          </a:p>
          <a:p>
            <a:r>
              <a:rPr lang="ko-KR" altLang="en-US" sz="1500" b="1" dirty="0">
                <a:solidFill>
                  <a:schemeClr val="bg1"/>
                </a:solidFill>
                <a:latin typeface="+mj-ea"/>
                <a:ea typeface="+mj-ea"/>
              </a:rPr>
              <a:t>학과 </a:t>
            </a:r>
            <a:r>
              <a:rPr lang="en-US" altLang="ko-KR" sz="1500" b="1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lang="ko-KR" altLang="en-US" sz="1500" b="1" dirty="0">
                <a:solidFill>
                  <a:schemeClr val="bg1"/>
                </a:solidFill>
                <a:latin typeface="+mj-ea"/>
                <a:ea typeface="+mj-ea"/>
              </a:rPr>
              <a:t> 산업공학과</a:t>
            </a:r>
            <a:endParaRPr lang="en-US" altLang="ko-KR" sz="13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614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342D6-4D67-4414-AF40-7E351214CA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3" y="941441"/>
            <a:ext cx="2266950" cy="397304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Correlation Heatmap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BCC2095F-DF7D-2041-9023-4BB35FE1C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lt"/>
                <a:ea typeface="+mn-ea"/>
              </a:rPr>
              <a:t>EDA</a:t>
            </a:r>
            <a:r>
              <a:rPr lang="en-US" altLang="ko-KR" sz="1400" dirty="0">
                <a:latin typeface="+mn-lt"/>
                <a:ea typeface="+mn-ea"/>
              </a:rPr>
              <a:t>(</a:t>
            </a:r>
            <a:r>
              <a:rPr lang="en-US" altLang="ko-KR" sz="1400" dirty="0" err="1">
                <a:latin typeface="+mn-lt"/>
                <a:ea typeface="+mn-ea"/>
              </a:rPr>
              <a:t>continue_data</a:t>
            </a:r>
            <a:r>
              <a:rPr lang="en-US" altLang="ko-KR" sz="1400" dirty="0">
                <a:latin typeface="+mn-lt"/>
                <a:ea typeface="+mn-ea"/>
              </a:rPr>
              <a:t>)</a:t>
            </a:r>
            <a:endParaRPr lang="ko-KR" altLang="en-US" sz="1400" dirty="0">
              <a:latin typeface="+mn-lt"/>
              <a:ea typeface="+mn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B01992-CF38-CA43-BFA5-ED9F98436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7" y="1823900"/>
            <a:ext cx="4476155" cy="334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7710500-C1C9-4F45-9CA1-02D0A8699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682" y="1823900"/>
            <a:ext cx="4222377" cy="327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508C1B32-CE93-2E44-AEAC-9FF355F4D8AF}"/>
              </a:ext>
            </a:extLst>
          </p:cNvPr>
          <p:cNvSpPr txBox="1">
            <a:spLocks/>
          </p:cNvSpPr>
          <p:nvPr/>
        </p:nvSpPr>
        <p:spPr>
          <a:xfrm>
            <a:off x="258563" y="941441"/>
            <a:ext cx="2266950" cy="3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lt"/>
                <a:ea typeface="+mn-ea"/>
              </a:rPr>
              <a:t>Continue Data Line Graph 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0AD1E1CC-C13A-4A43-BCF5-85261ABD09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lt"/>
                <a:ea typeface="+mn-ea"/>
              </a:rPr>
              <a:t>EDA</a:t>
            </a:r>
            <a:r>
              <a:rPr lang="en-US" altLang="ko-KR" sz="1400" dirty="0">
                <a:latin typeface="+mn-lt"/>
                <a:ea typeface="+mn-ea"/>
              </a:rPr>
              <a:t>(</a:t>
            </a:r>
            <a:r>
              <a:rPr lang="en-US" altLang="ko-KR" sz="1400" dirty="0" err="1">
                <a:latin typeface="+mn-lt"/>
                <a:ea typeface="+mn-ea"/>
              </a:rPr>
              <a:t>continue_data</a:t>
            </a:r>
            <a:r>
              <a:rPr lang="en-US" altLang="ko-KR" sz="1400" dirty="0">
                <a:latin typeface="+mn-lt"/>
                <a:ea typeface="+mn-ea"/>
              </a:rPr>
              <a:t>)</a:t>
            </a:r>
            <a:endParaRPr lang="ko-KR" altLang="en-US" sz="1400" dirty="0">
              <a:latin typeface="+mn-lt"/>
              <a:ea typeface="+mn-e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57086DC-49E4-9B40-9BA0-51DB373C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3294"/>
            <a:ext cx="2925702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F40CF49-574F-F741-AE4F-BD17AA128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03" y="1703294"/>
            <a:ext cx="2925702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3DCA6BC-11C0-D042-9F26-9DC02101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405" y="1703294"/>
            <a:ext cx="2925702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8D14FA-7E8B-F94D-9E5C-6AEF02545BB7}"/>
              </a:ext>
            </a:extLst>
          </p:cNvPr>
          <p:cNvSpPr/>
          <p:nvPr/>
        </p:nvSpPr>
        <p:spPr>
          <a:xfrm>
            <a:off x="788894" y="1613647"/>
            <a:ext cx="7162800" cy="251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80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508C1B32-CE93-2E44-AEAC-9FF355F4D8AF}"/>
              </a:ext>
            </a:extLst>
          </p:cNvPr>
          <p:cNvSpPr txBox="1">
            <a:spLocks/>
          </p:cNvSpPr>
          <p:nvPr/>
        </p:nvSpPr>
        <p:spPr>
          <a:xfrm>
            <a:off x="258563" y="941441"/>
            <a:ext cx="2266950" cy="3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lt"/>
                <a:ea typeface="+mn-ea"/>
              </a:rPr>
              <a:t>Topic Modeling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0AD1E1CC-C13A-4A43-BCF5-85261ABD09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lt"/>
                <a:ea typeface="+mn-ea"/>
              </a:rPr>
              <a:t>EDA</a:t>
            </a:r>
            <a:r>
              <a:rPr lang="en-US" altLang="ko-KR" sz="1400" dirty="0">
                <a:latin typeface="+mn-lt"/>
                <a:ea typeface="+mn-ea"/>
              </a:rPr>
              <a:t>(LDA)</a:t>
            </a:r>
            <a:endParaRPr lang="ko-KR" altLang="en-US" sz="1400" dirty="0">
              <a:latin typeface="+mn-lt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133A25-CD3A-8542-9F39-90E452B2D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6" y="1603384"/>
            <a:ext cx="7463118" cy="3147910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51FB8FB-548E-FE45-8382-5D93B23A0AAA}"/>
              </a:ext>
            </a:extLst>
          </p:cNvPr>
          <p:cNvSpPr/>
          <p:nvPr/>
        </p:nvSpPr>
        <p:spPr>
          <a:xfrm>
            <a:off x="955908" y="4912659"/>
            <a:ext cx="7054595" cy="12057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Topic 1 : 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사업 추진에 관한 </a:t>
            </a:r>
            <a:r>
              <a:rPr lang="ko-KR" altLang="en-US" sz="1200" b="1" kern="0" dirty="0" err="1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녹취록</a:t>
            </a:r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Topic 2 : 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임시회 및 감사에 관한 </a:t>
            </a:r>
            <a:r>
              <a:rPr lang="ko-KR" altLang="en-US" sz="1200" b="1" kern="0" dirty="0" err="1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녹취록</a:t>
            </a:r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Topic 3 : 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예산 운용에 관한 </a:t>
            </a:r>
            <a:r>
              <a:rPr lang="ko-KR" altLang="en-US" sz="1200" b="1" kern="0" dirty="0" err="1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녹취록</a:t>
            </a:r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en-US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4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593D0B4-4AEF-4854-9FB0-A71FFBAA89EE}"/>
              </a:ext>
            </a:extLst>
          </p:cNvPr>
          <p:cNvSpPr/>
          <p:nvPr/>
        </p:nvSpPr>
        <p:spPr>
          <a:xfrm>
            <a:off x="2997200" y="2250141"/>
            <a:ext cx="3149600" cy="2572870"/>
          </a:xfrm>
          <a:prstGeom prst="frame">
            <a:avLst>
              <a:gd name="adj1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3</a:t>
            </a:r>
          </a:p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3402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64E053-952D-453D-83AD-4FF68CC2C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Analysis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342D6-4D67-4414-AF40-7E351214CA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3" y="941441"/>
            <a:ext cx="2266950" cy="397304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Types of analysis techniques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676729" y="3020795"/>
            <a:ext cx="2726871" cy="1387928"/>
          </a:xfrm>
          <a:prstGeom prst="chevron">
            <a:avLst>
              <a:gd name="adj" fmla="val 273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T5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Text-to-text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3207658" y="3020795"/>
            <a:ext cx="2726871" cy="1387928"/>
          </a:xfrm>
          <a:prstGeom prst="chevron">
            <a:avLst>
              <a:gd name="adj" fmla="val 273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2400" b="1" dirty="0">
                <a:solidFill>
                  <a:schemeClr val="bg1"/>
                </a:solidFill>
              </a:rPr>
              <a:t>Analysis </a:t>
            </a:r>
          </a:p>
          <a:p>
            <a:pPr algn="ctr"/>
            <a:r>
              <a:rPr lang="en-US" altLang="ko-Kore-KR" sz="2400" b="1" dirty="0">
                <a:solidFill>
                  <a:schemeClr val="bg1"/>
                </a:solidFill>
              </a:rPr>
              <a:t>results.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5738587" y="3020795"/>
            <a:ext cx="2726871" cy="1387928"/>
          </a:xfrm>
          <a:prstGeom prst="chevron">
            <a:avLst>
              <a:gd name="adj" fmla="val 27346"/>
            </a:avLst>
          </a:prstGeom>
          <a:solidFill>
            <a:srgbClr val="00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2400" b="1" dirty="0">
                <a:solidFill>
                  <a:schemeClr val="bg1"/>
                </a:solidFill>
              </a:rPr>
              <a:t>The limit of </a:t>
            </a:r>
          </a:p>
          <a:p>
            <a:pPr algn="ctr"/>
            <a:r>
              <a:rPr lang="en-US" altLang="ko-Kore-KR" sz="2400" b="1" dirty="0">
                <a:solidFill>
                  <a:schemeClr val="bg1"/>
                </a:solidFill>
              </a:rPr>
              <a:t>the model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504872" y="2383983"/>
            <a:ext cx="0" cy="6368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839549" y="5014918"/>
            <a:ext cx="61234" cy="612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7042151" y="4378106"/>
            <a:ext cx="0" cy="6368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7016614" y="4984301"/>
            <a:ext cx="61234" cy="612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495664" y="2319805"/>
            <a:ext cx="61234" cy="612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1861458" y="4406231"/>
            <a:ext cx="0" cy="6368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9226" y="5139427"/>
            <a:ext cx="3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T5(text-to-test)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란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lang="ko-KR" altLang="en-US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21490" y="1982314"/>
            <a:ext cx="340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창의성</a:t>
            </a:r>
          </a:p>
        </p:txBody>
      </p:sp>
    </p:spTree>
    <p:extLst>
      <p:ext uri="{BB962C8B-B14F-4D97-AF65-F5344CB8AC3E}">
        <p14:creationId xmlns:p14="http://schemas.microsoft.com/office/powerpoint/2010/main" val="370149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64E053-952D-453D-83AD-4FF68CC2C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Model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342D6-4D67-4414-AF40-7E351214CA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3" y="941441"/>
            <a:ext cx="2266950" cy="397304"/>
          </a:xfrm>
        </p:spPr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T5(text-to-text)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EF250F5-1C47-D643-87E7-FC535035F3D7}"/>
              </a:ext>
            </a:extLst>
          </p:cNvPr>
          <p:cNvSpPr/>
          <p:nvPr/>
        </p:nvSpPr>
        <p:spPr>
          <a:xfrm>
            <a:off x="432193" y="4598430"/>
            <a:ext cx="8279613" cy="11215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구글에서 제안한 </a:t>
            </a:r>
            <a:r>
              <a:rPr lang="en-US" altLang="ko-Kore-KR" sz="1200" dirty="0">
                <a:solidFill>
                  <a:srgbClr val="000000"/>
                </a:solidFill>
                <a:latin typeface="Arial" panose="020B0604020202020204" pitchFamily="34" charset="0"/>
              </a:rPr>
              <a:t>T5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구조는 상당히 특이한 형태로 문제들을 기술합니다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기존의 </a:t>
            </a:r>
            <a:r>
              <a:rPr lang="en-US" altLang="ko-Kore-KR" sz="1200" dirty="0">
                <a:solidFill>
                  <a:srgbClr val="000000"/>
                </a:solidFill>
                <a:latin typeface="Arial" panose="020B0604020202020204" pitchFamily="34" charset="0"/>
              </a:rPr>
              <a:t>MT-DNN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등의 모델들이 배치 단위에서 실 훈련 데이터를 변경하며 다양한 문제를 모델에 투입하였다면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ko-Kore-KR" sz="1200" dirty="0">
                <a:solidFill>
                  <a:srgbClr val="000000"/>
                </a:solidFill>
                <a:latin typeface="Arial" panose="020B0604020202020204" pitchFamily="34" charset="0"/>
              </a:rPr>
              <a:t>T5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는 모든 문제를 문장 형태로 추상화 한 다음에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그 추상화된 문장을 푸는 것을 훈련시킨 구조입니다 </a:t>
            </a:r>
            <a:r>
              <a:rPr lang="ko-KR" altLang="en-US" dirty="0"/>
              <a:t>다</a:t>
            </a:r>
            <a:endParaRPr lang="ko-Kore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730AB41-BA6D-8F49-A0EE-A5485F39D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3" y="1815354"/>
            <a:ext cx="8173925" cy="252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012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562" y="1603384"/>
            <a:ext cx="862176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sz="1600" dirty="0"/>
            </a:br>
            <a:r>
              <a:rPr lang="en-US" altLang="ko-KR" b="1" dirty="0">
                <a:solidFill>
                  <a:srgbClr val="004C80"/>
                </a:solidFill>
              </a:rPr>
              <a:t>Model config</a:t>
            </a:r>
          </a:p>
          <a:p>
            <a:endParaRPr lang="en-US" altLang="ko-KR" b="1" dirty="0">
              <a:solidFill>
                <a:srgbClr val="004C80"/>
              </a:solidFill>
            </a:endParaRPr>
          </a:p>
          <a:p>
            <a:pPr algn="ctr"/>
            <a:endParaRPr lang="en-US" altLang="ko-KR" sz="11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en-US" altLang="ko-Kore-KR" sz="1400" dirty="0" err="1"/>
              <a:t>vocab_size</a:t>
            </a:r>
            <a:r>
              <a:rPr lang="en-US" altLang="ko-Kore-KR" sz="1400" dirty="0"/>
              <a:t> : 35100 		</a:t>
            </a:r>
            <a:r>
              <a:rPr lang="en-US" altLang="ko-Kore-KR" sz="1400" dirty="0" err="1"/>
              <a:t>dropout_rate</a:t>
            </a:r>
            <a:r>
              <a:rPr lang="en-US" altLang="ko-Kore-KR" sz="1400" dirty="0"/>
              <a:t>: 0.1		</a:t>
            </a:r>
            <a:r>
              <a:rPr lang="en-US" altLang="ko-Kore-KR" sz="1400" dirty="0" err="1"/>
              <a:t>batch_size</a:t>
            </a:r>
            <a:r>
              <a:rPr lang="en-US" altLang="ko-Kore-KR" sz="1400" dirty="0"/>
              <a:t> : 5</a:t>
            </a:r>
          </a:p>
          <a:p>
            <a:pPr algn="ctr"/>
            <a:endParaRPr lang="en-US" altLang="ko-Kore-KR" sz="1400" dirty="0"/>
          </a:p>
          <a:p>
            <a:pPr algn="ctr"/>
            <a:r>
              <a:rPr lang="en-US" altLang="ko-Kore-KR" sz="1400" dirty="0" err="1"/>
              <a:t>feed_forward_proj</a:t>
            </a:r>
            <a:r>
              <a:rPr lang="en-US" altLang="ko-Kore-KR" sz="1400" dirty="0"/>
              <a:t> : </a:t>
            </a:r>
            <a:r>
              <a:rPr lang="en-US" altLang="ko-Kore-KR" sz="1400" dirty="0" err="1"/>
              <a:t>relu</a:t>
            </a:r>
            <a:r>
              <a:rPr lang="en-US" altLang="ko-Kore-KR" sz="1400" dirty="0"/>
              <a:t>		</a:t>
            </a:r>
            <a:r>
              <a:rPr lang="en-US" altLang="ko-Kore-KR" sz="1400" dirty="0" err="1"/>
              <a:t>max_length</a:t>
            </a:r>
            <a:r>
              <a:rPr lang="en-US" altLang="ko-Kore-KR" sz="1400" dirty="0"/>
              <a:t> : 512		</a:t>
            </a:r>
            <a:r>
              <a:rPr lang="en-US" altLang="ko-Kore-KR" sz="1400" dirty="0" err="1"/>
              <a:t>num_layers</a:t>
            </a:r>
            <a:r>
              <a:rPr lang="en-US" altLang="ko-Kore-KR" sz="1400" dirty="0"/>
              <a:t> : 12</a:t>
            </a:r>
          </a:p>
          <a:p>
            <a:pPr algn="ctr"/>
            <a:endParaRPr lang="en-US" altLang="ko-Kore-KR" sz="1400" dirty="0"/>
          </a:p>
          <a:p>
            <a:pPr algn="ctr"/>
            <a:endParaRPr lang="en-US" altLang="ko-Kore-KR" dirty="0"/>
          </a:p>
          <a:p>
            <a:pPr algn="ctr"/>
            <a:r>
              <a:rPr lang="en-US" altLang="ko-Kore-KR" sz="1400" dirty="0"/>
              <a:t>Summarization : </a:t>
            </a:r>
            <a:r>
              <a:rPr lang="en-US" altLang="ko-Kore-KR" sz="1000" dirty="0"/>
              <a:t>{ "</a:t>
            </a:r>
            <a:r>
              <a:rPr lang="en-US" altLang="ko-Kore-KR" sz="1000" dirty="0" err="1"/>
              <a:t>early_stopping</a:t>
            </a:r>
            <a:r>
              <a:rPr lang="en-US" altLang="ko-Kore-KR" sz="1000" dirty="0"/>
              <a:t>": true, "</a:t>
            </a:r>
            <a:r>
              <a:rPr lang="en-US" altLang="ko-Kore-KR" sz="1000" dirty="0" err="1"/>
              <a:t>length_penalty</a:t>
            </a:r>
            <a:r>
              <a:rPr lang="en-US" altLang="ko-Kore-KR" sz="1000" dirty="0"/>
              <a:t>": 1.5, "</a:t>
            </a:r>
            <a:r>
              <a:rPr lang="en-US" altLang="ko-Kore-KR" sz="1000" dirty="0" err="1"/>
              <a:t>max_length</a:t>
            </a:r>
            <a:r>
              <a:rPr lang="en-US" altLang="ko-Kore-KR" sz="1000" dirty="0"/>
              <a:t>": 150, "</a:t>
            </a:r>
            <a:r>
              <a:rPr lang="en-US" altLang="ko-Kore-KR" sz="1000" dirty="0" err="1"/>
              <a:t>no_repeat_ngram_size</a:t>
            </a:r>
            <a:r>
              <a:rPr lang="en-US" altLang="ko-Kore-KR" sz="1000" dirty="0"/>
              <a:t>": 3,"num_beams": 2, "prefix": "summarize: " },</a:t>
            </a:r>
            <a:endParaRPr lang="en-US" altLang="ko-KR" sz="10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algn="ctr"/>
            <a:endParaRPr lang="en-US" altLang="ko-KR" sz="10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algn="ctr"/>
            <a:endParaRPr lang="en-US" altLang="ko-KR" sz="11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algn="ctr"/>
            <a:endParaRPr lang="ko-KR" altLang="en-US" sz="1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C741559-2EDF-1C43-A078-950AE601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4923"/>
            <a:ext cx="9144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텍스트 개체 틀 1">
            <a:extLst>
              <a:ext uri="{FF2B5EF4-FFF2-40B4-BE49-F238E27FC236}">
                <a16:creationId xmlns:a16="http://schemas.microsoft.com/office/drawing/2014/main" id="{1B22C5DA-F20B-5646-AD24-237A3EC0CB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Model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5F9BCEF5-C842-DB4F-94FA-9A49A57BD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3" y="941441"/>
            <a:ext cx="2266950" cy="397304"/>
          </a:xfrm>
        </p:spPr>
        <p:txBody>
          <a:bodyPr/>
          <a:lstStyle/>
          <a:p>
            <a:r>
              <a:rPr lang="en-US" altLang="ko-KR" dirty="0">
                <a:latin typeface="+mn-lt"/>
                <a:ea typeface="+mn-ea"/>
              </a:rPr>
              <a:t>T5(text-to-text)</a:t>
            </a:r>
            <a:endParaRPr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20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84F414-B3A4-3F44-B4A1-84D074F9E093}"/>
              </a:ext>
            </a:extLst>
          </p:cNvPr>
          <p:cNvSpPr/>
          <p:nvPr/>
        </p:nvSpPr>
        <p:spPr>
          <a:xfrm>
            <a:off x="504755" y="3766426"/>
            <a:ext cx="8134485" cy="140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endParaRPr lang="en-US" altLang="ko-KR" sz="1200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바탕" panose="02030600000101010101" pitchFamily="18" charset="-127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Train data(total, summary) : 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전체 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train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 데이터의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 90%</a:t>
            </a:r>
          </a:p>
          <a:p>
            <a:pPr lvl="0" algn="just" fontAlgn="base" latinLnBrk="0">
              <a:lnSpc>
                <a:spcPct val="120000"/>
              </a:lnSpc>
            </a:pPr>
            <a:endParaRPr lang="ko-Kore-KR" altLang="ko-Kore-KR" sz="1200" kern="100" dirty="0"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Validation data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(total, summary)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: 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전체 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train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 데이터의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 10%</a:t>
            </a:r>
            <a:endParaRPr lang="ko-Kore-KR" altLang="ko-Kore-KR" sz="1200" kern="100" dirty="0"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lvl="0" algn="just" fontAlgn="base" latinLnBrk="0">
              <a:lnSpc>
                <a:spcPct val="120000"/>
              </a:lnSpc>
            </a:pPr>
            <a:endParaRPr lang="en-US" altLang="ko-Kore-KR" sz="1200" kern="10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Test data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(total)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: 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전체 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test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 데이터</a:t>
            </a:r>
            <a:endParaRPr lang="ko-Kore-KR" altLang="ko-Kore-KR" sz="1200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pic>
        <p:nvPicPr>
          <p:cNvPr id="8194" name="Picture 2" descr="2020-01-16-001">
            <a:extLst>
              <a:ext uri="{FF2B5EF4-FFF2-40B4-BE49-F238E27FC236}">
                <a16:creationId xmlns:a16="http://schemas.microsoft.com/office/drawing/2014/main" id="{6C935FEA-5BFF-8D4F-8DA6-6D6D7213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5" y="1802820"/>
            <a:ext cx="7312467" cy="162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D9703819-0EE7-3C40-A3A1-EEE4D6319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Model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486D105B-8B84-FB48-9FBE-F3251E7070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3" y="941441"/>
            <a:ext cx="2266950" cy="3973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ore-KR" dirty="0">
                <a:latin typeface="+mn-lt"/>
                <a:ea typeface="+mn-ea"/>
              </a:rPr>
              <a:t>Analysis results</a:t>
            </a:r>
            <a:endParaRPr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962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84F414-B3A4-3F44-B4A1-84D074F9E093}"/>
              </a:ext>
            </a:extLst>
          </p:cNvPr>
          <p:cNvSpPr/>
          <p:nvPr/>
        </p:nvSpPr>
        <p:spPr>
          <a:xfrm>
            <a:off x="504756" y="4552676"/>
            <a:ext cx="8134485" cy="140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endParaRPr lang="en-US" altLang="ko-KR" sz="1200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바탕" panose="02030600000101010101" pitchFamily="18" charset="-127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문서의 길이가 긴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 data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의 경우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Rouge score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가 낮은 걸 확인할 수 있다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.</a:t>
            </a: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endParaRPr lang="ko-Kore-KR" altLang="ko-Kore-KR" sz="1200" kern="100" dirty="0"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문서의 길이가 짧은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data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의 경우 전반적으로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rouge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score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가 높지만 여전히 요약하지 못하는 문서가 다수 존재한다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endParaRPr lang="en-US" altLang="ko-Kore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Rouge score : </a:t>
            </a:r>
            <a:r>
              <a:rPr lang="en-US" altLang="ko-Kore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0.657</a:t>
            </a: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D9703819-0EE7-3C40-A3A1-EEE4D6319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Model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486D105B-8B84-FB48-9FBE-F3251E7070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3" y="941441"/>
            <a:ext cx="2266950" cy="3973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ore-KR" dirty="0">
                <a:latin typeface="+mn-lt"/>
                <a:ea typeface="+mn-ea"/>
              </a:rPr>
              <a:t>Analysis results</a:t>
            </a:r>
            <a:endParaRPr lang="ko-KR" altLang="en-US" dirty="0">
              <a:latin typeface="+mn-lt"/>
              <a:ea typeface="+mn-ea"/>
            </a:endParaRP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CBE3A1CB-0183-0B4E-81ED-46A625D20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733867"/>
            <a:ext cx="4067243" cy="266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3DFA31BB-BA7E-BF49-8BBA-314E39D1A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2" y="1714360"/>
            <a:ext cx="4150659" cy="268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36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D9703819-0EE7-3C40-A3A1-EEE4D6319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Model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486D105B-8B84-FB48-9FBE-F3251E7070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3" y="941441"/>
            <a:ext cx="2266950" cy="3973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ore-KR" dirty="0">
                <a:latin typeface="+mn-lt"/>
                <a:ea typeface="+mn-ea"/>
              </a:rPr>
              <a:t>Analysis results</a:t>
            </a:r>
            <a:r>
              <a:rPr lang="ko-KR" altLang="en-US" dirty="0">
                <a:latin typeface="+mn-lt"/>
                <a:ea typeface="+mn-ea"/>
              </a:rPr>
              <a:t> </a:t>
            </a:r>
            <a:r>
              <a:rPr lang="en-US" altLang="ko-KR" dirty="0">
                <a:latin typeface="+mn-lt"/>
                <a:ea typeface="+mn-ea"/>
              </a:rPr>
              <a:t>and problem</a:t>
            </a:r>
            <a:endParaRPr lang="ko-KR" altLang="en-US" dirty="0">
              <a:latin typeface="+mn-lt"/>
              <a:ea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0099482-242E-984B-BF64-5E8452CE0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37086"/>
              </p:ext>
            </p:extLst>
          </p:nvPr>
        </p:nvGraphicFramePr>
        <p:xfrm>
          <a:off x="395007" y="1603384"/>
          <a:ext cx="3657039" cy="3125992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1219013">
                  <a:extLst>
                    <a:ext uri="{9D8B030D-6E8A-4147-A177-3AD203B41FA5}">
                      <a16:colId xmlns:a16="http://schemas.microsoft.com/office/drawing/2014/main" val="2213257744"/>
                    </a:ext>
                  </a:extLst>
                </a:gridCol>
                <a:gridCol w="1219013">
                  <a:extLst>
                    <a:ext uri="{9D8B030D-6E8A-4147-A177-3AD203B41FA5}">
                      <a16:colId xmlns:a16="http://schemas.microsoft.com/office/drawing/2014/main" val="4038006377"/>
                    </a:ext>
                  </a:extLst>
                </a:gridCol>
                <a:gridCol w="1219013">
                  <a:extLst>
                    <a:ext uri="{9D8B030D-6E8A-4147-A177-3AD203B41FA5}">
                      <a16:colId xmlns:a16="http://schemas.microsoft.com/office/drawing/2014/main" val="3622666637"/>
                    </a:ext>
                  </a:extLst>
                </a:gridCol>
              </a:tblGrid>
              <a:tr h="7814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region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effectLst/>
                        </a:rPr>
                        <a:t>Rouge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effectLst/>
                        </a:rPr>
                        <a:t>score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effectLst/>
                        </a:rPr>
                        <a:t>Summary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effectLst/>
                        </a:rPr>
                        <a:t>length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31637"/>
                  </a:ext>
                </a:extLst>
              </a:tr>
              <a:tr h="781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</a:rPr>
                        <a:t>완주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dirty="0">
                          <a:effectLst/>
                        </a:rPr>
                        <a:t>0.741399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dirty="0">
                          <a:effectLst/>
                        </a:rPr>
                        <a:t>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995965"/>
                  </a:ext>
                </a:extLst>
              </a:tr>
              <a:tr h="781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</a:rPr>
                        <a:t>음성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>
                          <a:effectLst/>
                        </a:rPr>
                        <a:t>0.646854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dirty="0">
                          <a:effectLst/>
                        </a:rPr>
                        <a:t>672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02673"/>
                  </a:ext>
                </a:extLst>
              </a:tr>
              <a:tr h="781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</a:rPr>
                        <a:t>청주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dirty="0">
                          <a:effectLst/>
                        </a:rPr>
                        <a:t>0.404990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dirty="0">
                          <a:effectLst/>
                        </a:rPr>
                        <a:t>369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87518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1067850-74F7-8D4E-A0F9-01C4651A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33624"/>
              </p:ext>
            </p:extLst>
          </p:nvPr>
        </p:nvGraphicFramePr>
        <p:xfrm>
          <a:off x="4159624" y="1603384"/>
          <a:ext cx="4356846" cy="3125992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1452282">
                  <a:extLst>
                    <a:ext uri="{9D8B030D-6E8A-4147-A177-3AD203B41FA5}">
                      <a16:colId xmlns:a16="http://schemas.microsoft.com/office/drawing/2014/main" val="2213257744"/>
                    </a:ext>
                  </a:extLst>
                </a:gridCol>
                <a:gridCol w="1452282">
                  <a:extLst>
                    <a:ext uri="{9D8B030D-6E8A-4147-A177-3AD203B41FA5}">
                      <a16:colId xmlns:a16="http://schemas.microsoft.com/office/drawing/2014/main" val="4038006377"/>
                    </a:ext>
                  </a:extLst>
                </a:gridCol>
                <a:gridCol w="1452282">
                  <a:extLst>
                    <a:ext uri="{9D8B030D-6E8A-4147-A177-3AD203B41FA5}">
                      <a16:colId xmlns:a16="http://schemas.microsoft.com/office/drawing/2014/main" val="3622666637"/>
                    </a:ext>
                  </a:extLst>
                </a:gridCol>
              </a:tblGrid>
              <a:tr h="7814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topic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effectLst/>
                        </a:rPr>
                        <a:t>Rouge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effectLst/>
                        </a:rPr>
                        <a:t>score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dirty="0">
                          <a:effectLst/>
                        </a:rPr>
                        <a:t>Summary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dirty="0">
                          <a:effectLst/>
                        </a:rPr>
                        <a:t>length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31637"/>
                  </a:ext>
                </a:extLst>
              </a:tr>
              <a:tr h="7814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b="1" dirty="0">
                          <a:effectLst/>
                        </a:rPr>
                        <a:t>Topic 1</a:t>
                      </a:r>
                    </a:p>
                    <a:p>
                      <a:pPr algn="ctr" fontAlgn="ctr"/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ko-KR" altLang="en-US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사업 추진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0.620722</a:t>
                      </a:r>
                      <a:endParaRPr lang="en-US" altLang="ko-Kore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altLang="ko-Kore-K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995965"/>
                  </a:ext>
                </a:extLst>
              </a:tr>
              <a:tr h="7814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b="1" dirty="0">
                          <a:effectLst/>
                        </a:rPr>
                        <a:t>Topic 2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임시회 및 감사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200" b="1" kern="0" dirty="0">
                        <a:solidFill>
                          <a:srgbClr val="000000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0.480144</a:t>
                      </a:r>
                      <a:endParaRPr lang="en-US" altLang="ko-Kore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458</a:t>
                      </a:r>
                      <a:endParaRPr lang="en-US" altLang="ko-Kore-K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02673"/>
                  </a:ext>
                </a:extLst>
              </a:tr>
              <a:tr h="7814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b="1" dirty="0">
                          <a:effectLst/>
                        </a:rPr>
                        <a:t>Topic 3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예산 운용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200" b="1" kern="0" dirty="0">
                        <a:solidFill>
                          <a:srgbClr val="000000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0.686118</a:t>
                      </a:r>
                      <a:endParaRPr lang="en-US" altLang="ko-Kore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dirty="0">
                          <a:effectLst/>
                        </a:rPr>
                        <a:t>626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875189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15F79B1-412E-044B-B68E-B46B071E43A0}"/>
              </a:ext>
            </a:extLst>
          </p:cNvPr>
          <p:cNvSpPr/>
          <p:nvPr/>
        </p:nvSpPr>
        <p:spPr>
          <a:xfrm>
            <a:off x="849989" y="4858874"/>
            <a:ext cx="7444022" cy="13223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청주 지역에서 나온 요약 문서에 대한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Rouge score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값이 매우 떨어진다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.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</a:t>
            </a:r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음성 지역의 경우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Rouge score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의 값이 낮지만 문서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길이가 평균적으로 길기 때문이라고 생각된다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Topic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을 기준으로 살펴본 결과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topic2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에 해당되는 문서의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rouge score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값이 낮은 것을 확인할 수 있다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en-US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345C479-1B24-43FB-9AC2-75BD035B4382}"/>
              </a:ext>
            </a:extLst>
          </p:cNvPr>
          <p:cNvSpPr/>
          <p:nvPr/>
        </p:nvSpPr>
        <p:spPr>
          <a:xfrm>
            <a:off x="1335537" y="2463428"/>
            <a:ext cx="1274881" cy="1228280"/>
          </a:xfrm>
          <a:prstGeom prst="frame">
            <a:avLst>
              <a:gd name="adj1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1</a:t>
            </a:r>
          </a:p>
          <a:p>
            <a:pPr algn="ctr"/>
            <a:r>
              <a:rPr lang="en-US" altLang="ko-Kore-KR" sz="1400" dirty="0"/>
              <a:t>introduction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07F07-7DC0-40A7-AE8D-028FEF86E3A7}"/>
              </a:ext>
            </a:extLst>
          </p:cNvPr>
          <p:cNvSpPr txBox="1"/>
          <p:nvPr/>
        </p:nvSpPr>
        <p:spPr>
          <a:xfrm>
            <a:off x="1171074" y="4010236"/>
            <a:ext cx="1544693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35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Goal of Analysis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ore-KR" dirty="0"/>
              <a:t>problem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sz="1400" dirty="0"/>
              <a:t>EDA</a:t>
            </a:r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Data</a:t>
            </a:r>
          </a:p>
          <a:p>
            <a:r>
              <a:rPr lang="en-US" altLang="ko-KR" dirty="0"/>
              <a:t>Source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FA2E830-0587-4915-A163-EFC77D3B2E60}"/>
              </a:ext>
            </a:extLst>
          </p:cNvPr>
          <p:cNvSpPr/>
          <p:nvPr/>
        </p:nvSpPr>
        <p:spPr>
          <a:xfrm>
            <a:off x="3006152" y="2463428"/>
            <a:ext cx="1300488" cy="1228944"/>
          </a:xfrm>
          <a:prstGeom prst="frame">
            <a:avLst>
              <a:gd name="adj1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2</a:t>
            </a:r>
          </a:p>
          <a:p>
            <a:pPr algn="ctr"/>
            <a:r>
              <a:rPr lang="en-US" altLang="ko-KR" sz="1500" dirty="0">
                <a:solidFill>
                  <a:schemeClr val="bg1"/>
                </a:solidFill>
                <a:latin typeface="+mn-ea"/>
              </a:rPr>
              <a:t>Model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C33BB28A-0304-44BF-A5F6-3CAAAD95A84B}"/>
              </a:ext>
            </a:extLst>
          </p:cNvPr>
          <p:cNvSpPr/>
          <p:nvPr/>
        </p:nvSpPr>
        <p:spPr>
          <a:xfrm>
            <a:off x="4702167" y="2463428"/>
            <a:ext cx="1325887" cy="1228280"/>
          </a:xfrm>
          <a:prstGeom prst="frame">
            <a:avLst>
              <a:gd name="adj1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3</a:t>
            </a:r>
            <a:endParaRPr lang="en-US" altLang="ko-KR" sz="15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모델의 </a:t>
            </a:r>
            <a:endParaRPr lang="en-US" altLang="ko-KR" sz="15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한계</a:t>
            </a:r>
            <a:endParaRPr lang="en-US" altLang="ko-KR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45FAB-7F8B-4AB6-A499-3B5C4FEC2CCB}"/>
              </a:ext>
            </a:extLst>
          </p:cNvPr>
          <p:cNvSpPr txBox="1"/>
          <p:nvPr/>
        </p:nvSpPr>
        <p:spPr>
          <a:xfrm>
            <a:off x="4702167" y="3899585"/>
            <a:ext cx="1325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latin typeface="+mn-ea"/>
              </a:rPr>
              <a:t>Cluster</a:t>
            </a:r>
          </a:p>
          <a:p>
            <a:pPr algn="ctr"/>
            <a:r>
              <a:rPr lang="en-US" altLang="ko-KR" sz="1350" dirty="0">
                <a:solidFill>
                  <a:schemeClr val="bg1"/>
                </a:solidFill>
                <a:latin typeface="+mn-ea"/>
              </a:rPr>
              <a:t>Analysis</a:t>
            </a:r>
          </a:p>
          <a:p>
            <a:pPr algn="ctr"/>
            <a:r>
              <a:rPr lang="en-US" altLang="ko-KR" sz="1350" dirty="0">
                <a:solidFill>
                  <a:schemeClr val="bg1"/>
                </a:solidFill>
                <a:latin typeface="+mn-ea"/>
              </a:rPr>
              <a:t>-</a:t>
            </a:r>
          </a:p>
          <a:p>
            <a:pPr algn="ctr"/>
            <a:r>
              <a:rPr lang="en-US" altLang="ko-KR" sz="1350" dirty="0">
                <a:solidFill>
                  <a:schemeClr val="bg1"/>
                </a:solidFill>
                <a:latin typeface="+mn-ea"/>
              </a:rPr>
              <a:t>Correlation Analysis</a:t>
            </a:r>
          </a:p>
          <a:p>
            <a:pPr algn="ctr"/>
            <a:r>
              <a:rPr lang="en-US" altLang="ko-KR" sz="1350" dirty="0">
                <a:solidFill>
                  <a:schemeClr val="bg1"/>
                </a:solidFill>
                <a:latin typeface="+mn-ea"/>
              </a:rPr>
              <a:t>-</a:t>
            </a:r>
          </a:p>
          <a:p>
            <a:pPr algn="ctr"/>
            <a:r>
              <a:rPr lang="en-US" altLang="ko-KR" sz="1350" dirty="0">
                <a:solidFill>
                  <a:schemeClr val="bg1"/>
                </a:solidFill>
                <a:latin typeface="+mn-ea"/>
              </a:rPr>
              <a:t>Regression Analysis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DE23208D-08CA-4735-B65D-F42A39A4E373}"/>
              </a:ext>
            </a:extLst>
          </p:cNvPr>
          <p:cNvSpPr/>
          <p:nvPr/>
        </p:nvSpPr>
        <p:spPr>
          <a:xfrm>
            <a:off x="6423576" y="2463428"/>
            <a:ext cx="1483295" cy="1229070"/>
          </a:xfrm>
          <a:prstGeom prst="frame">
            <a:avLst>
              <a:gd name="adj1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4</a:t>
            </a:r>
          </a:p>
          <a:p>
            <a:pPr algn="ctr"/>
            <a:r>
              <a:rPr lang="en-US" altLang="ko-Kore-KR" sz="1600" b="1" dirty="0"/>
              <a:t>Development potential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24B47-9854-4A8C-860E-03D2A5793BEB}"/>
              </a:ext>
            </a:extLst>
          </p:cNvPr>
          <p:cNvSpPr txBox="1"/>
          <p:nvPr/>
        </p:nvSpPr>
        <p:spPr>
          <a:xfrm>
            <a:off x="6423576" y="3916301"/>
            <a:ext cx="13256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3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EEF3BD5-A688-4CDC-9C18-0664647D8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138" y="1143592"/>
            <a:ext cx="2382203" cy="531019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CONTENTS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50772-43D7-9243-B8C7-B2C684D79790}"/>
              </a:ext>
            </a:extLst>
          </p:cNvPr>
          <p:cNvSpPr txBox="1"/>
          <p:nvPr/>
        </p:nvSpPr>
        <p:spPr>
          <a:xfrm>
            <a:off x="2980753" y="3899585"/>
            <a:ext cx="1325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ore-KR" sz="135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ore-KR" sz="1350" dirty="0">
                <a:solidFill>
                  <a:schemeClr val="bg1"/>
                </a:solidFill>
                <a:latin typeface="+mn-ea"/>
              </a:rPr>
              <a:t>Continue</a:t>
            </a:r>
          </a:p>
          <a:p>
            <a:pPr algn="ctr"/>
            <a:r>
              <a:rPr lang="en-US" altLang="ko-Kore-KR" sz="1350" dirty="0">
                <a:solidFill>
                  <a:schemeClr val="bg1"/>
                </a:solidFill>
                <a:latin typeface="+mn-ea"/>
              </a:rPr>
              <a:t>data</a:t>
            </a:r>
          </a:p>
          <a:p>
            <a:pPr algn="ctr"/>
            <a:r>
              <a:rPr lang="en-US" altLang="ko-KR" sz="1350" dirty="0">
                <a:solidFill>
                  <a:schemeClr val="bg1"/>
                </a:solidFill>
                <a:latin typeface="+mn-ea"/>
              </a:rPr>
              <a:t>-</a:t>
            </a:r>
          </a:p>
          <a:p>
            <a:pPr algn="ctr"/>
            <a:r>
              <a:rPr lang="en-US" altLang="ko-KR" sz="1350" dirty="0">
                <a:solidFill>
                  <a:schemeClr val="bg1"/>
                </a:solidFill>
                <a:latin typeface="+mn-ea"/>
              </a:rPr>
              <a:t>Categorical</a:t>
            </a:r>
          </a:p>
          <a:p>
            <a:pPr algn="ctr"/>
            <a:r>
              <a:rPr lang="en-US" altLang="ko-KR" sz="1350" dirty="0">
                <a:solidFill>
                  <a:schemeClr val="bg1"/>
                </a:solidFill>
                <a:latin typeface="+mn-ea"/>
              </a:rPr>
              <a:t>data</a:t>
            </a:r>
          </a:p>
          <a:p>
            <a:pPr algn="ctr"/>
            <a:r>
              <a:rPr lang="en-US" altLang="ko-KR" sz="1350" dirty="0">
                <a:solidFill>
                  <a:schemeClr val="bg1"/>
                </a:solidFill>
                <a:latin typeface="+mn-ea"/>
              </a:rPr>
              <a:t>-</a:t>
            </a:r>
          </a:p>
          <a:p>
            <a:pPr algn="ctr"/>
            <a:r>
              <a:rPr lang="en-US" altLang="ko-Kore-KR" sz="1350" dirty="0">
                <a:solidFill>
                  <a:schemeClr val="bg1"/>
                </a:solidFill>
                <a:latin typeface="+mn-ea"/>
              </a:rPr>
              <a:t>Visualize</a:t>
            </a:r>
            <a:endParaRPr lang="en-US" altLang="ko-KR" sz="13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3674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36C51BFF-E604-B943-B154-7D00D061C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Model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7602817-5B47-2148-9DD5-9B4920363D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3" y="941441"/>
            <a:ext cx="2266950" cy="3973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ore-KR" dirty="0">
                <a:latin typeface="+mn-lt"/>
                <a:ea typeface="+mn-ea"/>
              </a:rPr>
              <a:t>Analysis results</a:t>
            </a:r>
            <a:r>
              <a:rPr lang="ko-KR" altLang="en-US" dirty="0">
                <a:latin typeface="+mn-lt"/>
                <a:ea typeface="+mn-ea"/>
              </a:rPr>
              <a:t> </a:t>
            </a:r>
            <a:r>
              <a:rPr lang="en-US" altLang="ko-KR" dirty="0">
                <a:latin typeface="+mn-lt"/>
                <a:ea typeface="+mn-ea"/>
              </a:rPr>
              <a:t>and problem</a:t>
            </a:r>
            <a:endParaRPr lang="ko-KR" altLang="en-US" dirty="0">
              <a:latin typeface="+mn-lt"/>
              <a:ea typeface="+mn-ea"/>
            </a:endParaRPr>
          </a:p>
        </p:txBody>
      </p:sp>
      <p:pic>
        <p:nvPicPr>
          <p:cNvPr id="19458" name="Picture 2" descr="과적합과 과소적합 (Overfitting &amp;amp; Underfitting) · Data Science">
            <a:extLst>
              <a:ext uri="{FF2B5EF4-FFF2-40B4-BE49-F238E27FC236}">
                <a16:creationId xmlns:a16="http://schemas.microsoft.com/office/drawing/2014/main" id="{2F38E111-83D8-F446-8077-828CBCEF3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74" y="1603384"/>
            <a:ext cx="7162800" cy="200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78CC993-C023-3F48-9D2A-58CD8954493B}"/>
              </a:ext>
            </a:extLst>
          </p:cNvPr>
          <p:cNvSpPr/>
          <p:nvPr/>
        </p:nvSpPr>
        <p:spPr>
          <a:xfrm>
            <a:off x="258562" y="3759653"/>
            <a:ext cx="8579225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350" b="1" dirty="0">
                <a:solidFill>
                  <a:srgbClr val="004C80"/>
                </a:solidFill>
              </a:rPr>
              <a:t>Underfitting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Summary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의회사무국 간부공무원 소개</a:t>
            </a: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T5_Summary 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49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회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청주시의회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 임시회는 이재길 의원 외 열두 분의 의원으로부터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AppleGothic" pitchFamily="2" charset="-127"/>
              <a:ea typeface="AppleGothic" pitchFamily="2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	    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조례안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 처리를 위한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집회요구가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 있어 집회함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.</a:t>
            </a:r>
            <a:endParaRPr lang="ko-Kore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99AB75-17DE-7746-A348-93DB64A26FDA}"/>
              </a:ext>
            </a:extLst>
          </p:cNvPr>
          <p:cNvSpPr/>
          <p:nvPr/>
        </p:nvSpPr>
        <p:spPr>
          <a:xfrm>
            <a:off x="282387" y="5084488"/>
            <a:ext cx="8579225" cy="109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350" b="1" dirty="0">
                <a:solidFill>
                  <a:srgbClr val="004C80"/>
                </a:solidFill>
              </a:rPr>
              <a:t>Overfitting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Summary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과장님과 현장에 나가서 창고를 늘려 퇴비생산량을 늘리는 게 아니라 냄새를 없애는 방법을 찾고 증축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을 하게끔 유도할 것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AppleGothic" pitchFamily="2" charset="-127"/>
              <a:ea typeface="AppleGothic" pitchFamily="2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T5_Summary  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321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회 음성군 행정사무감사 시정 및 건의사항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조치결과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 보고</a:t>
            </a: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AppleGothic" pitchFamily="2" charset="-127"/>
                <a:ea typeface="AppleGothic" pitchFamily="2" charset="-127"/>
              </a:rPr>
              <a:t>.</a:t>
            </a:r>
            <a:endParaRPr lang="ko-Kore-KR" alt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05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84F414-B3A4-3F44-B4A1-84D074F9E093}"/>
              </a:ext>
            </a:extLst>
          </p:cNvPr>
          <p:cNvSpPr/>
          <p:nvPr/>
        </p:nvSpPr>
        <p:spPr>
          <a:xfrm>
            <a:off x="504755" y="3766426"/>
            <a:ext cx="8134485" cy="1624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endParaRPr lang="en-US" altLang="ko-KR" sz="1200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바탕" panose="02030600000101010101" pitchFamily="18" charset="-127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Train data(total, summary) : 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random 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하게 데이터의 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20%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 </a:t>
            </a:r>
            <a:r>
              <a:rPr lang="ko-KR" altLang="en-US" sz="1200" kern="0" dirty="0" err="1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를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 제거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복원 추출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)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하고 학습한다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.</a:t>
            </a:r>
          </a:p>
          <a:p>
            <a:pPr lvl="0" algn="just" fontAlgn="base" latinLnBrk="0">
              <a:lnSpc>
                <a:spcPct val="12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		          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 학습 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epoch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을 기존 학습보다 더 많이 한다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.</a:t>
            </a:r>
          </a:p>
          <a:p>
            <a:pPr lvl="0" algn="just" fontAlgn="base" latinLnBrk="0">
              <a:lnSpc>
                <a:spcPct val="120000"/>
              </a:lnSpc>
            </a:pPr>
            <a:endParaRPr lang="ko-Kore-KR" altLang="ko-Kore-KR" sz="1200" kern="100" dirty="0"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Validation data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(total, summary)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: 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전체 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train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 데이터의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 10%</a:t>
            </a:r>
            <a:endParaRPr lang="ko-Kore-KR" altLang="ko-Kore-KR" sz="1200" kern="100" dirty="0"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lvl="0" algn="just" fontAlgn="base" latinLnBrk="0">
              <a:lnSpc>
                <a:spcPct val="120000"/>
              </a:lnSpc>
            </a:pPr>
            <a:endParaRPr lang="en-US" altLang="ko-Kore-KR" sz="1200" kern="10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Test data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(total)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: 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전체 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test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 데이터</a:t>
            </a:r>
            <a:endParaRPr lang="ko-Kore-KR" altLang="ko-Kore-KR" sz="1200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pic>
        <p:nvPicPr>
          <p:cNvPr id="8194" name="Picture 2" descr="2020-01-16-001">
            <a:extLst>
              <a:ext uri="{FF2B5EF4-FFF2-40B4-BE49-F238E27FC236}">
                <a16:creationId xmlns:a16="http://schemas.microsoft.com/office/drawing/2014/main" id="{6C935FEA-5BFF-8D4F-8DA6-6D6D7213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5" y="1802820"/>
            <a:ext cx="7312467" cy="162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D9703819-0EE7-3C40-A3A1-EEE4D6319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Model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486D105B-8B84-FB48-9FBE-F3251E7070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2" y="941441"/>
            <a:ext cx="2968731" cy="39730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ore-KR" sz="1200" dirty="0">
                <a:latin typeface="+mn-lt"/>
                <a:ea typeface="+mn-ea"/>
              </a:rPr>
              <a:t>Analysis results</a:t>
            </a:r>
            <a:r>
              <a:rPr lang="ko-KR" altLang="en-US" sz="1200" dirty="0">
                <a:latin typeface="+mn-lt"/>
                <a:ea typeface="+mn-ea"/>
              </a:rPr>
              <a:t> </a:t>
            </a:r>
            <a:r>
              <a:rPr lang="en-US" altLang="ko-Kore-KR" sz="1200" dirty="0">
                <a:latin typeface="+mn-lt"/>
                <a:ea typeface="+mn-ea"/>
              </a:rPr>
              <a:t>and improvement.</a:t>
            </a:r>
            <a:endParaRPr lang="ko-KR" altLang="en-US" sz="1200" dirty="0">
              <a:latin typeface="+mn-lt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AD4994-A38A-B840-8CF2-C3896E47916A}"/>
              </a:ext>
            </a:extLst>
          </p:cNvPr>
          <p:cNvSpPr/>
          <p:nvPr/>
        </p:nvSpPr>
        <p:spPr>
          <a:xfrm>
            <a:off x="986118" y="2891744"/>
            <a:ext cx="1138518" cy="551329"/>
          </a:xfrm>
          <a:prstGeom prst="rect">
            <a:avLst/>
          </a:prstGeom>
          <a:solidFill>
            <a:srgbClr val="C00000">
              <a:alpha val="49199"/>
            </a:srgbClr>
          </a:solidFill>
          <a:ln w="698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/>
              <a:t>restore </a:t>
            </a:r>
          </a:p>
          <a:p>
            <a:pPr algn="ctr"/>
            <a:r>
              <a:rPr lang="en-US" altLang="ko-Kore-KR" sz="1400" dirty="0"/>
              <a:t>extract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DD343B-AEA4-5C47-8F2D-7E75774D6114}"/>
              </a:ext>
            </a:extLst>
          </p:cNvPr>
          <p:cNvSpPr/>
          <p:nvPr/>
        </p:nvSpPr>
        <p:spPr>
          <a:xfrm>
            <a:off x="2168096" y="2891744"/>
            <a:ext cx="1138518" cy="551329"/>
          </a:xfrm>
          <a:prstGeom prst="rect">
            <a:avLst/>
          </a:prstGeom>
          <a:solidFill>
            <a:srgbClr val="C00000">
              <a:alpha val="49199"/>
            </a:srgbClr>
          </a:solidFill>
          <a:ln w="698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/>
              <a:t>restore </a:t>
            </a:r>
          </a:p>
          <a:p>
            <a:pPr algn="ctr"/>
            <a:r>
              <a:rPr lang="en-US" altLang="ko-Kore-KR" sz="1400" dirty="0"/>
              <a:t>extract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2EACF2-1204-2648-B211-0A368DD389C2}"/>
              </a:ext>
            </a:extLst>
          </p:cNvPr>
          <p:cNvSpPr/>
          <p:nvPr/>
        </p:nvSpPr>
        <p:spPr>
          <a:xfrm>
            <a:off x="3350074" y="2891744"/>
            <a:ext cx="1138518" cy="551329"/>
          </a:xfrm>
          <a:prstGeom prst="rect">
            <a:avLst/>
          </a:prstGeom>
          <a:solidFill>
            <a:srgbClr val="C00000">
              <a:alpha val="49199"/>
            </a:srgbClr>
          </a:solidFill>
          <a:ln w="698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/>
              <a:t>restore </a:t>
            </a:r>
          </a:p>
          <a:p>
            <a:pPr algn="ctr"/>
            <a:r>
              <a:rPr lang="en-US" altLang="ko-Kore-KR" sz="1400" dirty="0"/>
              <a:t>extract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531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84F414-B3A4-3F44-B4A1-84D074F9E093}"/>
              </a:ext>
            </a:extLst>
          </p:cNvPr>
          <p:cNvSpPr/>
          <p:nvPr/>
        </p:nvSpPr>
        <p:spPr>
          <a:xfrm>
            <a:off x="504756" y="4552676"/>
            <a:ext cx="8134485" cy="140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endParaRPr lang="en-US" altLang="ko-KR" sz="1200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바탕" panose="02030600000101010101" pitchFamily="18" charset="-127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문서의 길이가 긴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 data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의 경우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Rouge score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가 개선이 있다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.</a:t>
            </a: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endParaRPr lang="ko-Kore-KR" altLang="ko-Kore-KR" sz="1200" kern="100" dirty="0"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문서의 길이가 짧은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data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의 경우 문서의 길이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1000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이하인 문서에 대해서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Rouge score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가 많이 개선되었다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.</a:t>
            </a: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바탕" panose="02030600000101010101" pitchFamily="18" charset="-127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Rouge score : </a:t>
            </a:r>
            <a:r>
              <a:rPr lang="en-US" altLang="ko-Kore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0.7496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 </a:t>
            </a:r>
            <a:endParaRPr lang="en-US" altLang="ko-Kore-KR" sz="1200" kern="10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D9703819-0EE7-3C40-A3A1-EEE4D6319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Model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486D105B-8B84-FB48-9FBE-F3251E7070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2" y="941441"/>
            <a:ext cx="2529461" cy="39730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ore-KR" sz="1200" dirty="0">
                <a:latin typeface="+mn-lt"/>
                <a:ea typeface="+mn-ea"/>
              </a:rPr>
              <a:t>Analysis results</a:t>
            </a:r>
            <a:r>
              <a:rPr lang="ko-KR" altLang="en-US" sz="1200" dirty="0">
                <a:latin typeface="+mn-lt"/>
                <a:ea typeface="+mn-ea"/>
              </a:rPr>
              <a:t> </a:t>
            </a:r>
            <a:r>
              <a:rPr lang="en-US" altLang="ko-Kore-KR" sz="1200" dirty="0">
                <a:latin typeface="+mn-lt"/>
                <a:ea typeface="+mn-ea"/>
              </a:rPr>
              <a:t>and improvement.</a:t>
            </a:r>
            <a:endParaRPr lang="ko-KR" altLang="en-US" sz="1200" dirty="0">
              <a:latin typeface="+mn-lt"/>
              <a:ea typeface="+mn-ea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0E5B8B5-7EC8-6F4F-ADAE-6265DCDB8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2" y="1733867"/>
            <a:ext cx="4160690" cy="266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2927266E-ADB7-6045-B904-2821D501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733868"/>
            <a:ext cx="4235674" cy="266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52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D9703819-0EE7-3C40-A3A1-EEE4D6319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Model</a:t>
            </a:r>
            <a:endParaRPr lang="ko-KR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0099482-242E-984B-BF64-5E8452CE0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06051"/>
              </p:ext>
            </p:extLst>
          </p:nvPr>
        </p:nvGraphicFramePr>
        <p:xfrm>
          <a:off x="395007" y="1603384"/>
          <a:ext cx="3657039" cy="3125992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1219013">
                  <a:extLst>
                    <a:ext uri="{9D8B030D-6E8A-4147-A177-3AD203B41FA5}">
                      <a16:colId xmlns:a16="http://schemas.microsoft.com/office/drawing/2014/main" val="2213257744"/>
                    </a:ext>
                  </a:extLst>
                </a:gridCol>
                <a:gridCol w="1219013">
                  <a:extLst>
                    <a:ext uri="{9D8B030D-6E8A-4147-A177-3AD203B41FA5}">
                      <a16:colId xmlns:a16="http://schemas.microsoft.com/office/drawing/2014/main" val="4038006377"/>
                    </a:ext>
                  </a:extLst>
                </a:gridCol>
                <a:gridCol w="1219013">
                  <a:extLst>
                    <a:ext uri="{9D8B030D-6E8A-4147-A177-3AD203B41FA5}">
                      <a16:colId xmlns:a16="http://schemas.microsoft.com/office/drawing/2014/main" val="3622666637"/>
                    </a:ext>
                  </a:extLst>
                </a:gridCol>
              </a:tblGrid>
              <a:tr h="7814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region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effectLst/>
                        </a:rPr>
                        <a:t>Rouge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effectLst/>
                        </a:rPr>
                        <a:t>score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effectLst/>
                        </a:rPr>
                        <a:t>Summary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effectLst/>
                        </a:rPr>
                        <a:t>length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31637"/>
                  </a:ext>
                </a:extLst>
              </a:tr>
              <a:tr h="781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</a:rPr>
                        <a:t>완주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0.845376</a:t>
                      </a:r>
                      <a:endParaRPr lang="en-US" altLang="ko-Kore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dirty="0">
                          <a:effectLst/>
                        </a:rPr>
                        <a:t>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995965"/>
                  </a:ext>
                </a:extLst>
              </a:tr>
              <a:tr h="781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</a:rPr>
                        <a:t>음성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0.712283</a:t>
                      </a:r>
                      <a:endParaRPr lang="en-US" altLang="ko-Kore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dirty="0">
                          <a:effectLst/>
                        </a:rPr>
                        <a:t>672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02673"/>
                  </a:ext>
                </a:extLst>
              </a:tr>
              <a:tr h="781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b="1" dirty="0">
                          <a:effectLst/>
                        </a:rPr>
                        <a:t>청주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0.734819</a:t>
                      </a:r>
                      <a:endParaRPr lang="en-US" altLang="ko-Kore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dirty="0">
                          <a:effectLst/>
                        </a:rPr>
                        <a:t>369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87518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1067850-74F7-8D4E-A0F9-01C4651A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54744"/>
              </p:ext>
            </p:extLst>
          </p:nvPr>
        </p:nvGraphicFramePr>
        <p:xfrm>
          <a:off x="4159624" y="1603384"/>
          <a:ext cx="4356846" cy="3125992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1452282">
                  <a:extLst>
                    <a:ext uri="{9D8B030D-6E8A-4147-A177-3AD203B41FA5}">
                      <a16:colId xmlns:a16="http://schemas.microsoft.com/office/drawing/2014/main" val="2213257744"/>
                    </a:ext>
                  </a:extLst>
                </a:gridCol>
                <a:gridCol w="1452282">
                  <a:extLst>
                    <a:ext uri="{9D8B030D-6E8A-4147-A177-3AD203B41FA5}">
                      <a16:colId xmlns:a16="http://schemas.microsoft.com/office/drawing/2014/main" val="4038006377"/>
                    </a:ext>
                  </a:extLst>
                </a:gridCol>
                <a:gridCol w="1452282">
                  <a:extLst>
                    <a:ext uri="{9D8B030D-6E8A-4147-A177-3AD203B41FA5}">
                      <a16:colId xmlns:a16="http://schemas.microsoft.com/office/drawing/2014/main" val="3622666637"/>
                    </a:ext>
                  </a:extLst>
                </a:gridCol>
              </a:tblGrid>
              <a:tr h="7814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topic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effectLst/>
                        </a:rPr>
                        <a:t>Rouge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effectLst/>
                        </a:rPr>
                        <a:t>score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dirty="0">
                          <a:effectLst/>
                        </a:rPr>
                        <a:t>Summary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dirty="0">
                          <a:effectLst/>
                        </a:rPr>
                        <a:t>length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31637"/>
                  </a:ext>
                </a:extLst>
              </a:tr>
              <a:tr h="7814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b="1" dirty="0">
                          <a:effectLst/>
                        </a:rPr>
                        <a:t>Topic 1</a:t>
                      </a:r>
                    </a:p>
                    <a:p>
                      <a:pPr algn="ctr" fontAlgn="ctr"/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ko-KR" altLang="en-US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사업 추진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0.771890</a:t>
                      </a:r>
                      <a:endParaRPr lang="en-US" altLang="ko-Kore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n-US" altLang="ko-Kore-K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995965"/>
                  </a:ext>
                </a:extLst>
              </a:tr>
              <a:tr h="7814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b="1" dirty="0">
                          <a:effectLst/>
                        </a:rPr>
                        <a:t>Topic 2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임시회 및 감사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200" b="1" kern="0" dirty="0">
                        <a:solidFill>
                          <a:srgbClr val="000000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0.739215</a:t>
                      </a:r>
                      <a:endParaRPr lang="en-US" altLang="ko-Kore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458</a:t>
                      </a:r>
                      <a:endParaRPr lang="en-US" altLang="ko-Kore-K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02673"/>
                  </a:ext>
                </a:extLst>
              </a:tr>
              <a:tr h="7814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b="1" dirty="0">
                          <a:effectLst/>
                        </a:rPr>
                        <a:t>Topic 3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예산 운용</a:t>
                      </a:r>
                      <a:r>
                        <a:rPr lang="en-US" altLang="ko-KR" sz="1200" b="1" kern="0" dirty="0">
                          <a:solidFill>
                            <a:srgbClr val="000000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200" b="1" kern="0" dirty="0">
                        <a:solidFill>
                          <a:srgbClr val="000000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0.765075</a:t>
                      </a:r>
                      <a:endParaRPr lang="en-US" altLang="ko-Kore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ore-KR" dirty="0">
                          <a:effectLst/>
                        </a:rPr>
                        <a:t>626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875189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671105A-2FA4-7440-854D-729AD0E6397C}"/>
              </a:ext>
            </a:extLst>
          </p:cNvPr>
          <p:cNvSpPr/>
          <p:nvPr/>
        </p:nvSpPr>
        <p:spPr>
          <a:xfrm>
            <a:off x="849989" y="4994014"/>
            <a:ext cx="7444022" cy="11871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전체적인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Rouge score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의 값이 개선되었다</a:t>
            </a:r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</a:t>
            </a:r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문제가 되었던 청주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음성 지역의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rouge score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이 개선되었다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topic 2 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의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rouge </a:t>
            </a:r>
            <a:r>
              <a:rPr lang="en-US" altLang="ko-KR" sz="1200" b="1" kern="0" dirty="0" err="1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socre</a:t>
            </a:r>
            <a:r>
              <a:rPr lang="ko-KR" altLang="en-US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의 값이 크게 개선되었다</a:t>
            </a:r>
            <a:r>
              <a:rPr lang="en-US" altLang="ko-KR" sz="1200" b="1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en-US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27B10C15-126A-2143-82B7-A59B48953F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2" y="941441"/>
            <a:ext cx="2529461" cy="39730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ore-KR" sz="1200" dirty="0">
                <a:latin typeface="+mn-lt"/>
                <a:ea typeface="+mn-ea"/>
              </a:rPr>
              <a:t>Analysis results</a:t>
            </a:r>
            <a:r>
              <a:rPr lang="ko-KR" altLang="en-US" sz="1200" dirty="0">
                <a:latin typeface="+mn-lt"/>
                <a:ea typeface="+mn-ea"/>
              </a:rPr>
              <a:t> </a:t>
            </a:r>
            <a:r>
              <a:rPr lang="en-US" altLang="ko-Kore-KR" sz="1200" dirty="0">
                <a:latin typeface="+mn-lt"/>
                <a:ea typeface="+mn-ea"/>
              </a:rPr>
              <a:t>and improvement.</a:t>
            </a:r>
            <a:endParaRPr lang="ko-KR" altLang="en-US" sz="1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700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D9703819-0EE7-3C40-A3A1-EEE4D6319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Model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486D105B-8B84-FB48-9FBE-F3251E7070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3" y="941441"/>
            <a:ext cx="3076308" cy="39730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ore-KR" sz="1200">
                <a:latin typeface="+mn-lt"/>
                <a:ea typeface="+mn-ea"/>
              </a:rPr>
              <a:t>Analysis results</a:t>
            </a:r>
            <a:r>
              <a:rPr lang="ko-KR" altLang="en-US" sz="1200">
                <a:latin typeface="+mn-lt"/>
                <a:ea typeface="+mn-ea"/>
              </a:rPr>
              <a:t> </a:t>
            </a:r>
            <a:r>
              <a:rPr lang="en-US" altLang="ko-Kore-KR" sz="1200">
                <a:latin typeface="+mn-lt"/>
                <a:ea typeface="+mn-ea"/>
              </a:rPr>
              <a:t>and improvement.</a:t>
            </a:r>
            <a:endParaRPr lang="ko-KR" altLang="en-US" sz="1200" dirty="0">
              <a:latin typeface="+mn-lt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086164-0EB8-E04A-A802-690605858457}"/>
              </a:ext>
            </a:extLst>
          </p:cNvPr>
          <p:cNvSpPr/>
          <p:nvPr/>
        </p:nvSpPr>
        <p:spPr>
          <a:xfrm>
            <a:off x="195807" y="2124817"/>
            <a:ext cx="8579225" cy="909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350" b="1" dirty="0">
                <a:solidFill>
                  <a:srgbClr val="004C80"/>
                </a:solidFill>
              </a:rPr>
              <a:t>Underfitting </a:t>
            </a:r>
            <a:r>
              <a:rPr lang="ko-KR" altLang="en-US" sz="1350" b="1" dirty="0">
                <a:solidFill>
                  <a:srgbClr val="004C80"/>
                </a:solidFill>
              </a:rPr>
              <a:t> </a:t>
            </a:r>
            <a:r>
              <a:rPr lang="en-US" altLang="ko-KR" sz="1350" b="1" dirty="0">
                <a:solidFill>
                  <a:srgbClr val="004C80"/>
                </a:solidFill>
              </a:rPr>
              <a:t>-&gt;</a:t>
            </a:r>
            <a:r>
              <a:rPr lang="ko-KR" altLang="en-US" sz="1350" b="1" dirty="0">
                <a:solidFill>
                  <a:srgbClr val="004C80"/>
                </a:solidFill>
              </a:rPr>
              <a:t> </a:t>
            </a:r>
            <a:r>
              <a:rPr lang="en-US" altLang="ko-KR" sz="1350" b="1" dirty="0">
                <a:solidFill>
                  <a:srgbClr val="004C80"/>
                </a:solidFill>
              </a:rPr>
              <a:t>fitting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 : 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의회사무국 간부공무원 소개</a:t>
            </a: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T5_Summary  :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의회사무국 간부공무원 소개</a:t>
            </a:r>
            <a:endParaRPr lang="ko-Kore-KR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9926D7-89ED-774D-81C4-B408FEAF5AAD}"/>
              </a:ext>
            </a:extLst>
          </p:cNvPr>
          <p:cNvSpPr/>
          <p:nvPr/>
        </p:nvSpPr>
        <p:spPr>
          <a:xfrm>
            <a:off x="195807" y="3617259"/>
            <a:ext cx="8579225" cy="1657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350" b="1" dirty="0">
                <a:solidFill>
                  <a:srgbClr val="004C80"/>
                </a:solidFill>
              </a:rPr>
              <a:t>Overfitting -&gt; fitting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 : 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완주군 도시계획 </a:t>
            </a:r>
            <a:r>
              <a:rPr lang="ko-KR" alt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조례안은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도시계획법과 같은 법 시행령이 개정됨에 따라</a:t>
            </a: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종전 건축법의 적용을 받던 도시계획 구역내의 건축물이 도시계획법조례의 적용을 받게 되면서 해당 조례에서 정하도록 위임된 사항을 규정하고자 제정되었음</a:t>
            </a: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안건은 가결됨</a:t>
            </a:r>
            <a:endParaRPr lang="en-US" altLang="ko-KR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T5_Summary  : 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완주군도시계획조례안은 도시계획법과 같은 법 시행령의 개정으로 종전 건축법의 적용을 받던 </a:t>
            </a:r>
            <a:r>
              <a:rPr lang="ko-KR" altLang="en-US" sz="13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도시게획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구역내의 건축물이 도시계획법의 규정을 적용토록 변경됨에 따라 동 법률에서 조례에 정하도록 위임된 사항을 정하고자 제정됨</a:t>
            </a: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안건은 가결됨</a:t>
            </a:r>
            <a:r>
              <a:rPr lang="en-US" altLang="ko-KR" sz="13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ore-KR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47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593D0B4-4AEF-4854-9FB0-A71FFBAA89EE}"/>
              </a:ext>
            </a:extLst>
          </p:cNvPr>
          <p:cNvSpPr/>
          <p:nvPr/>
        </p:nvSpPr>
        <p:spPr>
          <a:xfrm>
            <a:off x="2870203" y="1670051"/>
            <a:ext cx="3403601" cy="2990361"/>
          </a:xfrm>
          <a:prstGeom prst="frame">
            <a:avLst>
              <a:gd name="adj1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4</a:t>
            </a:r>
          </a:p>
          <a:p>
            <a:pPr algn="ctr"/>
            <a:r>
              <a:rPr lang="en-US" altLang="ko-Kore-KR" sz="3600" b="1" dirty="0"/>
              <a:t>Development potential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84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64E053-952D-453D-83AD-4FF68CC2C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3"/>
            <a:ext cx="3905224" cy="253926"/>
          </a:xfrm>
        </p:spPr>
        <p:txBody>
          <a:bodyPr/>
          <a:lstStyle/>
          <a:p>
            <a:r>
              <a:rPr lang="en-US" altLang="ko-Kore-KR" sz="2400" b="1" dirty="0">
                <a:latin typeface="+mn-lt"/>
              </a:rPr>
              <a:t>Development potential</a:t>
            </a:r>
            <a:endParaRPr lang="en-US" altLang="ko-KR" sz="2400" b="1" dirty="0">
              <a:latin typeface="+mn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7E1E54-9498-1549-B2E2-83ADF9B2D7E8}"/>
              </a:ext>
            </a:extLst>
          </p:cNvPr>
          <p:cNvSpPr/>
          <p:nvPr/>
        </p:nvSpPr>
        <p:spPr>
          <a:xfrm>
            <a:off x="504757" y="2143813"/>
            <a:ext cx="8134485" cy="2729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endParaRPr lang="en-US" altLang="ko-KR" sz="1200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바탕" panose="02030600000101010101" pitchFamily="18" charset="-127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r>
              <a:rPr lang="ko-KR" altLang="en-US" sz="1200" b="1" kern="0" dirty="0" err="1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활성화함수</a:t>
            </a:r>
            <a:endParaRPr lang="en-US" altLang="ko-KR" sz="1200" b="1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바탕" panose="02030600000101010101" pitchFamily="18" charset="-127"/>
            </a:endParaRPr>
          </a:p>
          <a:p>
            <a:pPr lvl="0" algn="just" fontAlgn="base" latinLnBrk="0"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Stacking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바탕" panose="02030600000101010101" pitchFamily="18" charset="-127"/>
              </a:rPr>
              <a:t>은 서로 다른 모델들을 조합해서 최고의 성능을 내는 모델을 생성하는 방법</a:t>
            </a:r>
            <a:endParaRPr lang="en-US" altLang="ko-KR" sz="1200" kern="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바탕" panose="02030600000101010101" pitchFamily="18" charset="-127"/>
            </a:endParaRPr>
          </a:p>
          <a:p>
            <a:pPr lvl="0" algn="just" fontAlgn="base" latinLnBrk="0">
              <a:lnSpc>
                <a:spcPct val="120000"/>
              </a:lnSpc>
            </a:pPr>
            <a:r>
              <a:rPr lang="en-US" altLang="ko-Kore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SVM, Random Forest, KNN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등 다양한 알고리즘을 조합하여 예측 성능을 높일 수 있다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.</a:t>
            </a:r>
            <a:endParaRPr lang="en-US" altLang="ko-Kore-KR" sz="1200" kern="100" dirty="0"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endParaRPr lang="ko-Kore-KR" altLang="ko-Kore-KR" sz="1200" kern="100" dirty="0"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marL="342900" lvl="0" indent="-342900" algn="just" fontAlgn="base" latinLnBrk="0">
              <a:lnSpc>
                <a:spcPct val="120000"/>
              </a:lnSpc>
              <a:buFont typeface="맑은 고딕" panose="020B0503020000020004" pitchFamily="34" charset="-127"/>
              <a:buChar char="-"/>
            </a:pPr>
            <a:r>
              <a:rPr lang="ko-KR" altLang="en-US" sz="1200" b="1" kern="0" dirty="0" err="1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차원축소</a:t>
            </a:r>
            <a:r>
              <a:rPr lang="en-US" altLang="ko-KR" sz="1200" b="1" kern="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(PCA)</a:t>
            </a:r>
          </a:p>
          <a:p>
            <a:pPr lvl="0" algn="just" fontAlgn="base" latinLnBrk="0">
              <a:lnSpc>
                <a:spcPct val="120000"/>
              </a:lnSpc>
            </a:pPr>
            <a:r>
              <a:rPr lang="en-US" altLang="ko-Kore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Regression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en-US" altLang="ko-KR" sz="1200" kern="0" dirty="0" err="1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importance_feature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에서 </a:t>
            </a:r>
            <a:r>
              <a:rPr lang="ko-KR" altLang="en-US" sz="1200" kern="0" dirty="0" err="1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영향도가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적은 데이터 들이 존재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기상 데이터 사이에 높은 상관도를 가지는 것을 보아 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PCA</a:t>
            </a:r>
            <a:r>
              <a:rPr lang="ko-KR" altLang="en-US" sz="1200" kern="0" dirty="0" err="1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를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적용해 </a:t>
            </a:r>
            <a:r>
              <a:rPr lang="ko-KR" altLang="en-US" sz="1200" kern="0" dirty="0" err="1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연속형</a:t>
            </a:r>
            <a:r>
              <a:rPr lang="ko-KR" altLang="en-US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데이터의 차원을 줄여주는 방식을 적용</a:t>
            </a:r>
            <a:r>
              <a:rPr lang="en-US" altLang="ko-KR" sz="1200" kern="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lvl="0" algn="just" fontAlgn="base" latinLnBrk="0">
              <a:lnSpc>
                <a:spcPct val="120000"/>
              </a:lnSpc>
            </a:pPr>
            <a:endParaRPr lang="en-US" altLang="ko-Kore-KR" sz="1200" kern="10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lvl="0" algn="just" fontAlgn="base" latinLnBrk="0">
              <a:lnSpc>
                <a:spcPct val="120000"/>
              </a:lnSpc>
            </a:pPr>
            <a:r>
              <a:rPr lang="en-US" altLang="ko-Kore-KR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-</a:t>
            </a:r>
            <a:r>
              <a:rPr lang="ko-Kore-KR" altLang="en-US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    </a:t>
            </a:r>
            <a:r>
              <a:rPr lang="ko-Kore-KR" altLang="en-US" sz="1200" b="1" kern="100" dirty="0">
                <a:solidFill>
                  <a:srgbClr val="000000"/>
                </a:solidFill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파생변수</a:t>
            </a:r>
            <a:endParaRPr lang="en-US" altLang="ko-Kore-KR" sz="1200" b="1" kern="100" dirty="0">
              <a:solidFill>
                <a:srgbClr val="000000"/>
              </a:solidFill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  <a:p>
            <a:pPr lvl="0" algn="just" fontAlgn="base" latinLnBrk="0">
              <a:lnSpc>
                <a:spcPct val="120000"/>
              </a:lnSpc>
            </a:pPr>
            <a:r>
              <a:rPr lang="ko-KR" altLang="en-US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주어진 데이터에서 시간</a:t>
            </a:r>
            <a:r>
              <a:rPr lang="en-US" altLang="ko-KR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요일</a:t>
            </a:r>
            <a:r>
              <a:rPr lang="en-US" altLang="ko-KR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건물 별 그룹</a:t>
            </a:r>
            <a:r>
              <a:rPr lang="en-US" altLang="ko-KR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en-US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시간 단위 측정값의 파생 변수를 만들었다</a:t>
            </a:r>
            <a:r>
              <a:rPr lang="en-US" altLang="ko-KR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.</a:t>
            </a:r>
            <a:r>
              <a:rPr lang="ko-KR" altLang="en-US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이것 이외에 일 최고기온</a:t>
            </a:r>
            <a:r>
              <a:rPr lang="en-US" altLang="ko-KR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1200" kern="100" dirty="0">
                <a:solidFill>
                  <a:srgbClr val="000000"/>
                </a:solidFill>
                <a:effectLst/>
                <a:latin typeface="NanumMyeongjo" panose="02020603020101020101" pitchFamily="18" charset="-127"/>
                <a:ea typeface="NanumMyeongjo" panose="02020603020101020101" pitchFamily="18" charset="-127"/>
                <a:cs typeface="Times New Roman" panose="02020603050405020304" pitchFamily="18" charset="0"/>
              </a:rPr>
              <a:t> 일교차 등의 파생 변수를 추가하여 분석을 진행</a:t>
            </a:r>
            <a:endParaRPr lang="en-US" altLang="ko-Kore-KR" sz="1200" kern="0" dirty="0">
              <a:solidFill>
                <a:srgbClr val="000000"/>
              </a:solidFill>
              <a:effectLst/>
              <a:latin typeface="NanumMyeongjo" panose="02020603020101020101" pitchFamily="18" charset="-127"/>
              <a:ea typeface="NanumMyeongjo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67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593D0B4-4AEF-4854-9FB0-A71FFBAA89EE}"/>
              </a:ext>
            </a:extLst>
          </p:cNvPr>
          <p:cNvSpPr/>
          <p:nvPr/>
        </p:nvSpPr>
        <p:spPr>
          <a:xfrm>
            <a:off x="2705104" y="2640991"/>
            <a:ext cx="3708401" cy="1729397"/>
          </a:xfrm>
          <a:prstGeom prst="frame">
            <a:avLst>
              <a:gd name="adj1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n-ea"/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n-ea"/>
              </a:rPr>
              <a:t>YOU!</a:t>
            </a: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5593D0B4-4AEF-4854-9FB0-A71FFBAA89EE}"/>
              </a:ext>
            </a:extLst>
          </p:cNvPr>
          <p:cNvSpPr/>
          <p:nvPr/>
        </p:nvSpPr>
        <p:spPr>
          <a:xfrm>
            <a:off x="2857504" y="2010508"/>
            <a:ext cx="3403601" cy="2990361"/>
          </a:xfrm>
          <a:prstGeom prst="frame">
            <a:avLst>
              <a:gd name="adj1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15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593D0B4-4AEF-4854-9FB0-A71FFBAA89EE}"/>
              </a:ext>
            </a:extLst>
          </p:cNvPr>
          <p:cNvSpPr/>
          <p:nvPr/>
        </p:nvSpPr>
        <p:spPr>
          <a:xfrm>
            <a:off x="2931273" y="2124635"/>
            <a:ext cx="3281454" cy="2150295"/>
          </a:xfrm>
          <a:prstGeom prst="frame">
            <a:avLst>
              <a:gd name="adj1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1</a:t>
            </a: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43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64E053-952D-453D-83AD-4FF68CC2C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2560837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Introduction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342D6-4D67-4414-AF40-7E351214CA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3" y="941441"/>
            <a:ext cx="2266950" cy="397304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문서요약이란</a:t>
            </a:r>
            <a:r>
              <a:rPr lang="en-US" altLang="ko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?</a:t>
            </a:r>
            <a:endParaRPr lang="ko-KR" altLang="en-US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65646" y="4439518"/>
            <a:ext cx="7027020" cy="81509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NanumMyeongjo" panose="02020603020101020101" pitchFamily="18" charset="-127"/>
              </a:rPr>
              <a:t>문서 요약이란</a:t>
            </a:r>
            <a:r>
              <a:rPr lang="en-US" altLang="ko-KR" sz="1000" dirty="0">
                <a:solidFill>
                  <a:schemeClr val="tx1"/>
                </a:solidFill>
                <a:ea typeface="NanumMyeongjo" panose="02020603020101020101" pitchFamily="18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ea typeface="NanumMyeongjo" panose="02020603020101020101" pitchFamily="18" charset="-127"/>
              </a:rPr>
              <a:t> 주어진 문서로 </a:t>
            </a:r>
            <a:r>
              <a:rPr lang="ko-KR" altLang="en-US" sz="1000" dirty="0" err="1">
                <a:solidFill>
                  <a:schemeClr val="tx1"/>
                </a:solidFill>
                <a:ea typeface="NanumMyeongjo" panose="02020603020101020101" pitchFamily="18" charset="-127"/>
              </a:rPr>
              <a:t>부터</a:t>
            </a:r>
            <a:r>
              <a:rPr lang="ko-KR" altLang="en-US" sz="1000" dirty="0">
                <a:solidFill>
                  <a:schemeClr val="tx1"/>
                </a:solidFill>
                <a:ea typeface="NanumMyeongjo" panose="02020603020101020101" pitchFamily="18" charset="-127"/>
              </a:rPr>
              <a:t>  특정 사용자나 작업에 적합한 축약된 형태의 문서로 </a:t>
            </a:r>
            <a:r>
              <a:rPr lang="ko-KR" altLang="en-US" sz="1000" dirty="0" err="1">
                <a:solidFill>
                  <a:schemeClr val="tx1"/>
                </a:solidFill>
                <a:ea typeface="NanumMyeongjo" panose="02020603020101020101" pitchFamily="18" charset="-127"/>
              </a:rPr>
              <a:t>재생성하는</a:t>
            </a:r>
            <a:r>
              <a:rPr lang="ko-KR" altLang="en-US" sz="1000" dirty="0">
                <a:solidFill>
                  <a:schemeClr val="tx1"/>
                </a:solidFill>
                <a:ea typeface="NanumMyeongjo" panose="02020603020101020101" pitchFamily="18" charset="-127"/>
              </a:rPr>
              <a:t> 작업을 말한다</a:t>
            </a:r>
            <a:r>
              <a:rPr lang="en-US" altLang="ko-KR" sz="1000" dirty="0">
                <a:solidFill>
                  <a:schemeClr val="tx1"/>
                </a:solidFill>
                <a:ea typeface="NanumMyeongjo" panose="02020603020101020101" pitchFamily="18" charset="-127"/>
              </a:rPr>
              <a:t>.</a:t>
            </a:r>
            <a:r>
              <a:rPr lang="ko-KR" altLang="en-US" sz="1000" dirty="0">
                <a:solidFill>
                  <a:schemeClr val="tx1"/>
                </a:solidFill>
                <a:ea typeface="NanumMyeongjo" panose="02020603020101020101" pitchFamily="18" charset="-127"/>
              </a:rPr>
              <a:t> </a:t>
            </a:r>
            <a:endParaRPr lang="en-US" altLang="ko-KR" sz="1000" dirty="0">
              <a:solidFill>
                <a:schemeClr val="tx1"/>
              </a:solidFill>
              <a:ea typeface="NanumMyeongjo" panose="0202060302010102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ea typeface="NanumMyeongjo" panose="02020603020101020101" pitchFamily="18" charset="-127"/>
              </a:rPr>
              <a:t>이를 통해서 복잡도를 줄이면서 필요한 정보를 유지하는 것이 문서 요약의 주목적이다</a:t>
            </a:r>
            <a:r>
              <a:rPr lang="en-US" altLang="ko-KR" sz="1000" dirty="0">
                <a:solidFill>
                  <a:schemeClr val="tx1"/>
                </a:solidFill>
                <a:ea typeface="NanumMyeongjo" panose="02020603020101020101" pitchFamily="18" charset="-127"/>
              </a:rPr>
              <a:t>.</a:t>
            </a:r>
            <a:r>
              <a:rPr lang="ko-KR" altLang="en-US" sz="1000" dirty="0">
                <a:solidFill>
                  <a:schemeClr val="tx1"/>
                </a:solidFill>
                <a:ea typeface="NanumMyeongjo" panose="02020603020101020101" pitchFamily="18" charset="-127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2377029" y="5409900"/>
            <a:ext cx="296968" cy="189057"/>
          </a:xfrm>
          <a:prstGeom prst="rightArrow">
            <a:avLst/>
          </a:prstGeom>
          <a:solidFill>
            <a:srgbClr val="00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CF802C-2A4F-1141-A021-B3C4A3383C81}"/>
              </a:ext>
            </a:extLst>
          </p:cNvPr>
          <p:cNvSpPr/>
          <p:nvPr/>
        </p:nvSpPr>
        <p:spPr>
          <a:xfrm>
            <a:off x="2819399" y="5381319"/>
            <a:ext cx="53877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ore-KR" sz="1000" dirty="0">
                <a:ea typeface="NanumMyeongjo" panose="02020603020101020101" pitchFamily="18" charset="-127"/>
              </a:rPr>
              <a:t>Text Summarization</a:t>
            </a:r>
            <a:r>
              <a:rPr lang="ko-KR" altLang="en-US" sz="1000" dirty="0">
                <a:ea typeface="NanumMyeongjo" panose="02020603020101020101" pitchFamily="18" charset="-127"/>
              </a:rPr>
              <a:t>은 문서에서 중요한 정보만을 선정하여 </a:t>
            </a:r>
            <a:r>
              <a:rPr lang="en-US" altLang="ko-Kore-KR" sz="1000" dirty="0">
                <a:ea typeface="NanumMyeongjo" panose="02020603020101020101" pitchFamily="18" charset="-127"/>
              </a:rPr>
              <a:t>Summary</a:t>
            </a:r>
            <a:r>
              <a:rPr lang="ko-KR" altLang="en-US" sz="1000" dirty="0" err="1">
                <a:ea typeface="NanumMyeongjo" panose="02020603020101020101" pitchFamily="18" charset="-127"/>
              </a:rPr>
              <a:t>를</a:t>
            </a:r>
            <a:r>
              <a:rPr lang="ko-KR" altLang="en-US" sz="1000" dirty="0">
                <a:ea typeface="NanumMyeongjo" panose="02020603020101020101" pitchFamily="18" charset="-127"/>
              </a:rPr>
              <a:t> 만드는 </a:t>
            </a:r>
            <a:r>
              <a:rPr lang="ko-KR" altLang="en-US" sz="1000" dirty="0" err="1">
                <a:ea typeface="NanumMyeongjo" panose="02020603020101020101" pitchFamily="18" charset="-127"/>
              </a:rPr>
              <a:t>테스크입니다</a:t>
            </a:r>
            <a:r>
              <a:rPr lang="en-US" altLang="ko-KR" sz="1000" dirty="0">
                <a:ea typeface="NanumMyeongjo" panose="02020603020101020101" pitchFamily="18" charset="-127"/>
              </a:rPr>
              <a:t>. </a:t>
            </a:r>
            <a:endParaRPr lang="ko-Kore-KR" altLang="en-US" sz="1000" dirty="0">
              <a:ea typeface="NanumMyeongjo" panose="02020603020101020101" pitchFamily="18" charset="-127"/>
            </a:endParaRPr>
          </a:p>
        </p:txBody>
      </p:sp>
      <p:pic>
        <p:nvPicPr>
          <p:cNvPr id="4" name="Picture 2" descr="테스트웍스, &amp;#39;문서요약 텍스트 AI 데이터 프로젝트&amp;#39; 참여자 모집 - CCTV뉴스 - 최형주 기자">
            <a:extLst>
              <a:ext uri="{FF2B5EF4-FFF2-40B4-BE49-F238E27FC236}">
                <a16:creationId xmlns:a16="http://schemas.microsoft.com/office/drawing/2014/main" id="{771AA042-10B0-9A46-9748-DF5957F45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28" y="1465448"/>
            <a:ext cx="676811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77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0703" y="1765671"/>
            <a:ext cx="235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dirty="0"/>
              <a:t>중요한 </a:t>
            </a:r>
            <a:r>
              <a:rPr lang="en-US" altLang="ko-KR" dirty="0"/>
              <a:t>Topic</a:t>
            </a:r>
            <a:r>
              <a:rPr lang="ko-KR" altLang="en-US" dirty="0"/>
              <a:t>을 잡아낸다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6437" y="1755726"/>
            <a:ext cx="2056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간결하고 논리 정연하다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7" y="1617488"/>
            <a:ext cx="649533" cy="62728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4" y="2786540"/>
            <a:ext cx="757528" cy="70985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465" y="1614921"/>
            <a:ext cx="718688" cy="66755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74" y="1603384"/>
            <a:ext cx="657567" cy="61246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05" y="2761940"/>
            <a:ext cx="773704" cy="759050"/>
          </a:xfrm>
          <a:prstGeom prst="rect">
            <a:avLst/>
          </a:prstGeom>
        </p:spPr>
      </p:pic>
      <p:sp>
        <p:nvSpPr>
          <p:cNvPr id="39" name="오른쪽 화살표 38"/>
          <p:cNvSpPr/>
          <p:nvPr/>
        </p:nvSpPr>
        <p:spPr>
          <a:xfrm>
            <a:off x="711644" y="4625756"/>
            <a:ext cx="658368" cy="452800"/>
          </a:xfrm>
          <a:prstGeom prst="rightArrow">
            <a:avLst/>
          </a:prstGeom>
          <a:solidFill>
            <a:srgbClr val="00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37F000-FCE1-7F44-ADBC-479AF5CE72C8}"/>
              </a:ext>
            </a:extLst>
          </p:cNvPr>
          <p:cNvSpPr/>
          <p:nvPr/>
        </p:nvSpPr>
        <p:spPr>
          <a:xfrm>
            <a:off x="1606437" y="2984597"/>
            <a:ext cx="19582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유창하고 일관성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7" name="텍스트 개체 틀 1">
            <a:extLst>
              <a:ext uri="{FF2B5EF4-FFF2-40B4-BE49-F238E27FC236}">
                <a16:creationId xmlns:a16="http://schemas.microsoft.com/office/drawing/2014/main" id="{2519CFBD-CC6B-FE4E-A510-245A0C3B21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2560837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  <a:ea typeface="+mn-ea"/>
              </a:rPr>
              <a:t>Introduction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27BB2F7B-BFA9-A74D-A7A9-091BD40F7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563" y="941441"/>
            <a:ext cx="2266950" cy="397304"/>
          </a:xfrm>
        </p:spPr>
        <p:txBody>
          <a:bodyPr>
            <a:normAutofit/>
          </a:bodyPr>
          <a:lstStyle/>
          <a:p>
            <a:r>
              <a:rPr lang="en-US" altLang="ko-Kore-KR" dirty="0"/>
              <a:t>Goal of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A44A7E-0455-0A43-A9B8-28DF427625AB}"/>
              </a:ext>
            </a:extLst>
          </p:cNvPr>
          <p:cNvSpPr txBox="1"/>
          <p:nvPr/>
        </p:nvSpPr>
        <p:spPr>
          <a:xfrm>
            <a:off x="5480702" y="2761940"/>
            <a:ext cx="384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ko-KR" altLang="en-US" dirty="0"/>
              <a:t>동일한 정보에 대해서 반복하지 않아야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F19B13E-BD24-B84C-BBE9-36F10A8A7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465" y="2611190"/>
            <a:ext cx="718688" cy="6675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0BD0148-9B16-3A46-AA78-D98AC85BA397}"/>
              </a:ext>
            </a:extLst>
          </p:cNvPr>
          <p:cNvSpPr/>
          <p:nvPr/>
        </p:nvSpPr>
        <p:spPr>
          <a:xfrm>
            <a:off x="1716609" y="4625756"/>
            <a:ext cx="624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ea typeface="NanumMyeongjo" panose="02020603020101020101" pitchFamily="18" charset="-127"/>
              </a:rPr>
              <a:t>주어진 문서에 대해서 단순하게 키워드를 뽑아내는 </a:t>
            </a:r>
            <a:r>
              <a:rPr lang="en-US" altLang="ko-Kore-KR" sz="1000" dirty="0">
                <a:ea typeface="NanumMyeongjo" panose="02020603020101020101" pitchFamily="18" charset="-127"/>
              </a:rPr>
              <a:t>Topic Modeling</a:t>
            </a:r>
            <a:r>
              <a:rPr lang="ko-KR" altLang="en-US" sz="1000" dirty="0">
                <a:ea typeface="NanumMyeongjo" panose="02020603020101020101" pitchFamily="18" charset="-127"/>
              </a:rPr>
              <a:t>과는 다르게 </a:t>
            </a:r>
            <a:r>
              <a:rPr lang="en-US" altLang="ko-Kore-KR" sz="1000" dirty="0">
                <a:ea typeface="NanumMyeongjo" panose="02020603020101020101" pitchFamily="18" charset="-127"/>
              </a:rPr>
              <a:t>Text Summarization</a:t>
            </a:r>
            <a:r>
              <a:rPr lang="ko-KR" altLang="en-US" sz="1000" dirty="0">
                <a:ea typeface="NanumMyeongjo" panose="02020603020101020101" pitchFamily="18" charset="-127"/>
              </a:rPr>
              <a:t>은 </a:t>
            </a:r>
            <a:r>
              <a:rPr lang="en-US" altLang="ko-Kore-KR" sz="1000" dirty="0">
                <a:ea typeface="NanumMyeongjo" panose="02020603020101020101" pitchFamily="18" charset="-127"/>
              </a:rPr>
              <a:t>Text Generation</a:t>
            </a:r>
            <a:r>
              <a:rPr lang="ko-KR" altLang="en-US" sz="1000" dirty="0">
                <a:ea typeface="NanumMyeongjo" panose="02020603020101020101" pitchFamily="18" charset="-127"/>
              </a:rPr>
              <a:t>의 하위 </a:t>
            </a:r>
            <a:r>
              <a:rPr lang="ko-KR" altLang="en-US" sz="1000" dirty="0" err="1">
                <a:ea typeface="NanumMyeongjo" panose="02020603020101020101" pitchFamily="18" charset="-127"/>
              </a:rPr>
              <a:t>테스크입니다</a:t>
            </a:r>
            <a:r>
              <a:rPr lang="en-US" altLang="ko-KR" sz="1000" dirty="0">
                <a:ea typeface="NanumMyeongjo" panose="02020603020101020101" pitchFamily="18" charset="-127"/>
              </a:rPr>
              <a:t>. </a:t>
            </a:r>
            <a:r>
              <a:rPr lang="en-US" altLang="ko-Kore-KR" sz="1000" dirty="0">
                <a:ea typeface="NanumMyeongjo" panose="02020603020101020101" pitchFamily="18" charset="-127"/>
              </a:rPr>
              <a:t>Summary</a:t>
            </a:r>
            <a:r>
              <a:rPr lang="ko-KR" altLang="en-US" sz="1000" dirty="0" err="1">
                <a:ea typeface="NanumMyeongjo" panose="02020603020101020101" pitchFamily="18" charset="-127"/>
              </a:rPr>
              <a:t>를</a:t>
            </a:r>
            <a:r>
              <a:rPr lang="ko-KR" altLang="en-US" sz="1000" dirty="0">
                <a:ea typeface="NanumMyeongjo" panose="02020603020101020101" pitchFamily="18" charset="-127"/>
              </a:rPr>
              <a:t> 사람이 한 것처럼 만들기 위해서는 문서에 대한 요약이 필요하며 </a:t>
            </a:r>
            <a:r>
              <a:rPr lang="en-US" altLang="ko-Kore-KR" sz="1000" dirty="0">
                <a:ea typeface="NanumMyeongjo" panose="02020603020101020101" pitchFamily="18" charset="-127"/>
              </a:rPr>
              <a:t>Summary </a:t>
            </a:r>
            <a:r>
              <a:rPr lang="ko-KR" altLang="en-US" sz="1000" dirty="0">
                <a:ea typeface="NanumMyeongjo" panose="02020603020101020101" pitchFamily="18" charset="-127"/>
              </a:rPr>
              <a:t>자체의 특성을 알아야 합니다</a:t>
            </a:r>
            <a:r>
              <a:rPr lang="en-US" altLang="ko-KR" sz="1000" dirty="0">
                <a:ea typeface="NanumMyeongjo" panose="02020603020101020101" pitchFamily="18" charset="-127"/>
              </a:rPr>
              <a:t>.</a:t>
            </a:r>
            <a:endParaRPr lang="ko-Kore-KR" altLang="en-US" sz="1000" dirty="0">
              <a:ea typeface="Nanum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12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966B12B-2003-D34D-B408-35724ECACDBB}"/>
              </a:ext>
            </a:extLst>
          </p:cNvPr>
          <p:cNvSpPr txBox="1">
            <a:spLocks/>
          </p:cNvSpPr>
          <p:nvPr/>
        </p:nvSpPr>
        <p:spPr>
          <a:xfrm>
            <a:off x="258563" y="941441"/>
            <a:ext cx="3865202" cy="3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1500" dirty="0"/>
          </a:p>
          <a:p>
            <a:r>
              <a:rPr lang="en-US" altLang="ko-Kore-KR" sz="4200" dirty="0"/>
              <a:t>Text Summarization</a:t>
            </a:r>
            <a:r>
              <a:rPr lang="ko-KR" altLang="en-US" sz="4200" dirty="0"/>
              <a:t>의 세분화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A9364-4C89-1143-95EA-F2CF8FBCEBC8}"/>
              </a:ext>
            </a:extLst>
          </p:cNvPr>
          <p:cNvSpPr txBox="1"/>
          <p:nvPr/>
        </p:nvSpPr>
        <p:spPr>
          <a:xfrm>
            <a:off x="362363" y="1603384"/>
            <a:ext cx="8419273" cy="280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ore-KR" b="1" dirty="0">
                <a:solidFill>
                  <a:srgbClr val="004C80"/>
                </a:solidFill>
              </a:rPr>
              <a:t>● </a:t>
            </a:r>
            <a:r>
              <a:rPr lang="en-US" altLang="ko-Kore-KR" b="1" dirty="0"/>
              <a:t>Extractive  vs  </a:t>
            </a:r>
            <a:r>
              <a:rPr lang="en-US" altLang="ko-Kore-KR" sz="1600" b="1" dirty="0">
                <a:solidFill>
                  <a:srgbClr val="004C80"/>
                </a:solidFill>
              </a:rPr>
              <a:t>Abstractive</a:t>
            </a:r>
          </a:p>
          <a:p>
            <a:pPr algn="just"/>
            <a:endParaRPr lang="en-US" altLang="ko-Kore-KR" sz="1600" b="1" dirty="0">
              <a:solidFill>
                <a:srgbClr val="004C8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rgbClr val="004C80"/>
                </a:solidFill>
              </a:rPr>
              <a:t>▶ </a:t>
            </a:r>
            <a:r>
              <a:rPr lang="en-US" altLang="ko-Kore-KR" sz="1200" dirty="0"/>
              <a:t>Extractive</a:t>
            </a:r>
            <a:r>
              <a:rPr lang="ko-KR" altLang="en-US" sz="1200" dirty="0"/>
              <a:t>는 문서의 내용을 변경하지 않고 주요 문장을 추출하는 것 입니다</a:t>
            </a:r>
            <a:r>
              <a:rPr lang="en-US" altLang="ko-KR" sz="1200" dirty="0"/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rgbClr val="004C80"/>
                </a:solidFill>
              </a:rPr>
              <a:t>▶ </a:t>
            </a:r>
            <a:r>
              <a:rPr lang="en-US" altLang="ko-Kore-KR" sz="1200" dirty="0"/>
              <a:t>Abstractive Summarization</a:t>
            </a:r>
            <a:r>
              <a:rPr lang="ko-KR" altLang="en-US" sz="1200" dirty="0"/>
              <a:t>은 문서에 있던 문장들을 그대로 사용하지 않고 </a:t>
            </a:r>
            <a:r>
              <a:rPr lang="en-US" altLang="ko-Kore-KR" sz="1200" dirty="0"/>
              <a:t>Paraphrase</a:t>
            </a:r>
            <a:r>
              <a:rPr lang="ko-KR" altLang="en-US" sz="1200" dirty="0"/>
              <a:t>해서 요약하는 방법입니다</a:t>
            </a:r>
            <a:r>
              <a:rPr lang="en-US" altLang="ko-KR" sz="1200" dirty="0"/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rgbClr val="004C80"/>
                </a:solidFill>
              </a:rPr>
              <a:t>▶ </a:t>
            </a:r>
            <a:r>
              <a:rPr lang="en-US" altLang="ko-Kore-KR" sz="1200" dirty="0"/>
              <a:t>Extractive Summarization</a:t>
            </a:r>
            <a:r>
              <a:rPr lang="ko-KR" altLang="en-US" sz="1200" dirty="0"/>
              <a:t>의 문제점은 문장을 선택함으로써 전체 </a:t>
            </a:r>
            <a:r>
              <a:rPr lang="en-US" altLang="ko-Kore-KR" sz="1200" dirty="0"/>
              <a:t>Summary</a:t>
            </a:r>
            <a:r>
              <a:rPr lang="ko-KR" altLang="en-US" sz="1200" dirty="0"/>
              <a:t>가 부자연스러울 수 있고</a:t>
            </a:r>
            <a:r>
              <a:rPr lang="en-US" altLang="ko-KR" sz="1200" dirty="0"/>
              <a:t>, </a:t>
            </a:r>
            <a:r>
              <a:rPr lang="ko-KR" altLang="en-US" sz="1200" dirty="0"/>
              <a:t>내용이 의미하는 바를           모델이 알지 못할 가능성이 높다는 것 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문장을 </a:t>
            </a:r>
            <a:r>
              <a:rPr lang="en-US" altLang="ko-Kore-KR" sz="1200" dirty="0"/>
              <a:t>paraphrase</a:t>
            </a:r>
            <a:r>
              <a:rPr lang="ko-KR" altLang="en-US" sz="1200" dirty="0"/>
              <a:t>하지 못하기 때문입니다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                                  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b="1" dirty="0">
                <a:solidFill>
                  <a:srgbClr val="004C80"/>
                </a:solidFill>
              </a:rPr>
              <a:t>▶ </a:t>
            </a:r>
            <a:r>
              <a:rPr lang="ko-KR" altLang="en-US" sz="1200" dirty="0"/>
              <a:t>최근에는 </a:t>
            </a:r>
            <a:r>
              <a:rPr lang="en-US" altLang="ko-Kore-KR" sz="1200" dirty="0"/>
              <a:t>Extractive</a:t>
            </a:r>
            <a:r>
              <a:rPr lang="ko-KR" altLang="en-US" sz="1200" dirty="0"/>
              <a:t>에서 </a:t>
            </a:r>
            <a:r>
              <a:rPr lang="en-US" altLang="ko-Kore-KR" sz="1200" dirty="0"/>
              <a:t>Abstractive</a:t>
            </a:r>
            <a:r>
              <a:rPr lang="ko-KR" altLang="en-US" sz="1200" dirty="0"/>
              <a:t>로 </a:t>
            </a:r>
            <a:r>
              <a:rPr lang="en-US" altLang="ko-Kore-KR" sz="1200" dirty="0"/>
              <a:t>Text Summarization</a:t>
            </a:r>
            <a:r>
              <a:rPr lang="ko-KR" altLang="en-US" sz="1200" dirty="0"/>
              <a:t>의 흐름이 바뀌었습니다</a:t>
            </a:r>
            <a:endParaRPr lang="en-US" altLang="ko-KR" sz="1200" dirty="0"/>
          </a:p>
        </p:txBody>
      </p:sp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298DAFA6-98FD-604B-BE1E-2EC1B13D5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</a:rPr>
              <a:t>Introduction</a:t>
            </a:r>
            <a:endParaRPr lang="ko-KR" altLang="en-US" sz="1400" dirty="0">
              <a:latin typeface="+mn-lt"/>
              <a:ea typeface="+mn-ea"/>
            </a:endParaRPr>
          </a:p>
        </p:txBody>
      </p:sp>
      <p:pic>
        <p:nvPicPr>
          <p:cNvPr id="7" name="Picture 2" descr="Extractive Text Summary using TextRank - Blog">
            <a:extLst>
              <a:ext uri="{FF2B5EF4-FFF2-40B4-BE49-F238E27FC236}">
                <a16:creationId xmlns:a16="http://schemas.microsoft.com/office/drawing/2014/main" id="{61484466-BCF3-4C47-B1D5-27606037D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81" y="4495980"/>
            <a:ext cx="5930860" cy="174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64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966B12B-2003-D34D-B408-35724ECACDBB}"/>
              </a:ext>
            </a:extLst>
          </p:cNvPr>
          <p:cNvSpPr txBox="1">
            <a:spLocks/>
          </p:cNvSpPr>
          <p:nvPr/>
        </p:nvSpPr>
        <p:spPr>
          <a:xfrm>
            <a:off x="258563" y="941441"/>
            <a:ext cx="3865202" cy="3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ore-KR" sz="1500" dirty="0"/>
          </a:p>
          <a:p>
            <a:r>
              <a:rPr lang="en-US" altLang="ko-Kore-KR" sz="4200" dirty="0"/>
              <a:t>Text Summarization</a:t>
            </a:r>
            <a:r>
              <a:rPr lang="ko-KR" altLang="en-US" sz="4200" dirty="0"/>
              <a:t>의 세분화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A9364-4C89-1143-95EA-F2CF8FBCEBC8}"/>
              </a:ext>
            </a:extLst>
          </p:cNvPr>
          <p:cNvSpPr txBox="1"/>
          <p:nvPr/>
        </p:nvSpPr>
        <p:spPr>
          <a:xfrm>
            <a:off x="362363" y="1890255"/>
            <a:ext cx="8419273" cy="200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b="1" dirty="0">
                <a:solidFill>
                  <a:srgbClr val="004C80"/>
                </a:solidFill>
              </a:rPr>
              <a:t>● Single</a:t>
            </a:r>
            <a:r>
              <a:rPr lang="en-US" altLang="ko-Kore-KR" b="1" dirty="0"/>
              <a:t> vs Multi Document Summarization</a:t>
            </a:r>
          </a:p>
          <a:p>
            <a:pPr>
              <a:lnSpc>
                <a:spcPct val="150000"/>
              </a:lnSpc>
            </a:pPr>
            <a:endParaRPr lang="en-US" altLang="ko-Kore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4C80"/>
                </a:solidFill>
              </a:rPr>
              <a:t>▶ </a:t>
            </a:r>
            <a:r>
              <a:rPr lang="en-US" altLang="ko-Kore-KR" sz="1200" dirty="0"/>
              <a:t>Single Document Summarization</a:t>
            </a:r>
            <a:r>
              <a:rPr lang="ko-KR" altLang="en-US" sz="1200" dirty="0"/>
              <a:t>은 주어진 </a:t>
            </a:r>
            <a:r>
              <a:rPr lang="en-US" altLang="ko-KR" sz="1200" dirty="0"/>
              <a:t>1</a:t>
            </a:r>
            <a:r>
              <a:rPr lang="ko-KR" altLang="en-US" sz="1200" dirty="0"/>
              <a:t>개의 문서에 대해서 요약을 만들고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4C8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4C80"/>
                </a:solidFill>
              </a:rPr>
              <a:t>▶ </a:t>
            </a:r>
            <a:r>
              <a:rPr lang="en-US" altLang="ko-Kore-KR" sz="1200" dirty="0"/>
              <a:t>Multi</a:t>
            </a:r>
            <a:r>
              <a:rPr lang="ko-KR" altLang="en-US" sz="1200" dirty="0"/>
              <a:t>는 여러 개의 문서가 주어졌을 때</a:t>
            </a:r>
            <a:r>
              <a:rPr lang="en-US" altLang="ko-KR" sz="1200" dirty="0"/>
              <a:t>, </a:t>
            </a:r>
            <a:r>
              <a:rPr lang="en-US" altLang="ko-Kore-KR" sz="1200" dirty="0"/>
              <a:t>Summary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만드는 </a:t>
            </a:r>
            <a:r>
              <a:rPr lang="en-US" altLang="ko-Kore-KR" sz="1200" dirty="0"/>
              <a:t>Task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4C8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4C80"/>
                </a:solidFill>
              </a:rPr>
              <a:t>▶ </a:t>
            </a:r>
            <a:r>
              <a:rPr lang="ko-KR" altLang="en-US" sz="1200" dirty="0"/>
              <a:t>최근 </a:t>
            </a:r>
            <a:r>
              <a:rPr lang="en-US" altLang="ko-Kore-KR" sz="1200" dirty="0" err="1"/>
              <a:t>Deeplearning</a:t>
            </a:r>
            <a:r>
              <a:rPr lang="en-US" altLang="ko-Kore-KR" sz="1200" dirty="0"/>
              <a:t> </a:t>
            </a:r>
            <a:r>
              <a:rPr lang="ko-KR" altLang="en-US" sz="1200" dirty="0"/>
              <a:t>관련된 연구들은 대부분 </a:t>
            </a:r>
            <a:r>
              <a:rPr lang="en-US" altLang="ko-Kore-KR" sz="1200" dirty="0"/>
              <a:t>Single Summary</a:t>
            </a:r>
            <a:r>
              <a:rPr lang="ko-KR" altLang="en-US" sz="1200" dirty="0"/>
              <a:t>의 성능을 올리는데 초점이 맞춰져 있습니다</a:t>
            </a:r>
            <a:r>
              <a:rPr lang="en-US" altLang="ko-KR" sz="1200" dirty="0"/>
              <a:t>.</a:t>
            </a:r>
          </a:p>
        </p:txBody>
      </p:sp>
      <p:sp>
        <p:nvSpPr>
          <p:cNvPr id="14" name="텍스트 개체 틀 1">
            <a:extLst>
              <a:ext uri="{FF2B5EF4-FFF2-40B4-BE49-F238E27FC236}">
                <a16:creationId xmlns:a16="http://schemas.microsoft.com/office/drawing/2014/main" id="{298DAFA6-98FD-604B-BE1E-2EC1B13D5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ea"/>
              </a:rPr>
              <a:t>Introduction</a:t>
            </a:r>
            <a:endParaRPr lang="ko-KR" altLang="en-US" sz="1400" dirty="0">
              <a:latin typeface="+mn-lt"/>
              <a:ea typeface="+mn-ea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00E9B7A-4FA7-3745-BD74-0E3537EAE7F0}"/>
              </a:ext>
            </a:extLst>
          </p:cNvPr>
          <p:cNvSpPr/>
          <p:nvPr/>
        </p:nvSpPr>
        <p:spPr>
          <a:xfrm>
            <a:off x="362363" y="4643718"/>
            <a:ext cx="7933305" cy="11215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주어진 </a:t>
            </a:r>
            <a:r>
              <a:rPr lang="en-US" altLang="ko-KR" sz="1200" dirty="0">
                <a:solidFill>
                  <a:schemeClr val="tx1"/>
                </a:solidFill>
              </a:rPr>
              <a:t>data</a:t>
            </a:r>
            <a:r>
              <a:rPr lang="ko-KR" altLang="en-US" sz="1200" dirty="0" err="1">
                <a:solidFill>
                  <a:schemeClr val="tx1"/>
                </a:solidFill>
              </a:rPr>
              <a:t>를</a:t>
            </a:r>
            <a:r>
              <a:rPr lang="ko-KR" altLang="en-US" sz="1200" dirty="0">
                <a:solidFill>
                  <a:schemeClr val="tx1"/>
                </a:solidFill>
              </a:rPr>
              <a:t> 보면 </a:t>
            </a:r>
            <a:r>
              <a:rPr lang="en-US" altLang="ko-Kore-KR" sz="1200" dirty="0">
                <a:solidFill>
                  <a:schemeClr val="tx1"/>
                </a:solidFill>
              </a:rPr>
              <a:t>Multi Document</a:t>
            </a:r>
            <a:r>
              <a:rPr lang="ko-KR" altLang="en-US" sz="1200" dirty="0">
                <a:solidFill>
                  <a:schemeClr val="tx1"/>
                </a:solidFill>
              </a:rPr>
              <a:t>이자만 문서를 모두 붙여서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하나의 </a:t>
            </a:r>
            <a:r>
              <a:rPr lang="en-US" altLang="ko-Kore-KR" sz="1200" dirty="0">
                <a:solidFill>
                  <a:schemeClr val="tx1"/>
                </a:solidFill>
              </a:rPr>
              <a:t>Single Document</a:t>
            </a:r>
            <a:r>
              <a:rPr lang="ko-KR" altLang="en-US" sz="1200" dirty="0" err="1">
                <a:solidFill>
                  <a:schemeClr val="tx1"/>
                </a:solidFill>
              </a:rPr>
              <a:t>를</a:t>
            </a:r>
            <a:r>
              <a:rPr lang="ko-KR" altLang="en-US" sz="1200" dirty="0">
                <a:solidFill>
                  <a:schemeClr val="tx1"/>
                </a:solidFill>
              </a:rPr>
              <a:t> 만들고 </a:t>
            </a:r>
            <a:r>
              <a:rPr lang="en-US" altLang="ko-Kore-KR" sz="1200" dirty="0">
                <a:solidFill>
                  <a:schemeClr val="tx1"/>
                </a:solidFill>
              </a:rPr>
              <a:t>Summary</a:t>
            </a:r>
            <a:r>
              <a:rPr lang="ko-KR" altLang="en-US" sz="1200" dirty="0" err="1">
                <a:solidFill>
                  <a:schemeClr val="tx1"/>
                </a:solidFill>
              </a:rPr>
              <a:t>를</a:t>
            </a:r>
            <a:r>
              <a:rPr lang="ko-KR" altLang="en-US" sz="1200" dirty="0">
                <a:solidFill>
                  <a:schemeClr val="tx1"/>
                </a:solidFill>
              </a:rPr>
              <a:t> 진행해</a:t>
            </a:r>
            <a:r>
              <a:rPr lang="en-US" altLang="ko-Kore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Single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ore-KR" sz="1200" dirty="0">
                <a:solidFill>
                  <a:schemeClr val="tx1"/>
                </a:solidFill>
              </a:rPr>
              <a:t>Summary</a:t>
            </a:r>
            <a:r>
              <a:rPr lang="ko-KR" altLang="en-US" sz="1200" dirty="0">
                <a:solidFill>
                  <a:schemeClr val="tx1"/>
                </a:solidFill>
              </a:rPr>
              <a:t>의 형태로 변형하여 문제에 접근했다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ore-KR" sz="1200" dirty="0">
                <a:solidFill>
                  <a:schemeClr val="tx1"/>
                </a:solidFill>
              </a:rPr>
              <a:t> </a:t>
            </a:r>
            <a:r>
              <a:rPr lang="ko-KR" altLang="en-US" dirty="0"/>
              <a:t>다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519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593D0B4-4AEF-4854-9FB0-A71FFBAA89EE}"/>
              </a:ext>
            </a:extLst>
          </p:cNvPr>
          <p:cNvSpPr/>
          <p:nvPr/>
        </p:nvSpPr>
        <p:spPr>
          <a:xfrm>
            <a:off x="3362508" y="1955738"/>
            <a:ext cx="2418984" cy="2418984"/>
          </a:xfrm>
          <a:prstGeom prst="frame">
            <a:avLst>
              <a:gd name="adj1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2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+mn-ea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1367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5E40A14-D4A7-3843-9E58-BF1D1780182B}"/>
              </a:ext>
            </a:extLst>
          </p:cNvPr>
          <p:cNvSpPr txBox="1">
            <a:spLocks/>
          </p:cNvSpPr>
          <p:nvPr/>
        </p:nvSpPr>
        <p:spPr>
          <a:xfrm>
            <a:off x="258563" y="941441"/>
            <a:ext cx="2266950" cy="3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lt"/>
                <a:ea typeface="+mn-ea"/>
              </a:rPr>
              <a:t>Box </a:t>
            </a:r>
            <a:r>
              <a:rPr lang="en-US" altLang="ko-KR" dirty="0" err="1">
                <a:latin typeface="+mn-lt"/>
                <a:ea typeface="+mn-ea"/>
              </a:rPr>
              <a:t>polt</a:t>
            </a:r>
            <a:r>
              <a:rPr lang="en-US" altLang="ko-KR" dirty="0">
                <a:latin typeface="+mn-lt"/>
                <a:ea typeface="+mn-ea"/>
              </a:rPr>
              <a:t> &amp; Data scaling</a:t>
            </a:r>
            <a:endParaRPr lang="ko-KR" altLang="en-US" dirty="0">
              <a:latin typeface="+mn-lt"/>
              <a:ea typeface="+mn-ea"/>
            </a:endParaRP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72DBCC29-CD83-534E-81F6-672D7F9CF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562" y="676802"/>
            <a:ext cx="3145038" cy="264639"/>
          </a:xfrm>
        </p:spPr>
        <p:txBody>
          <a:bodyPr/>
          <a:lstStyle/>
          <a:p>
            <a:r>
              <a:rPr lang="en-US" altLang="ko-KR" sz="2400" b="1" dirty="0">
                <a:latin typeface="+mn-lt"/>
                <a:ea typeface="+mn-ea"/>
              </a:rPr>
              <a:t>EDA</a:t>
            </a:r>
            <a:r>
              <a:rPr lang="en-US" altLang="ko-KR" sz="1400" dirty="0">
                <a:latin typeface="+mn-lt"/>
                <a:ea typeface="+mn-ea"/>
              </a:rPr>
              <a:t>(</a:t>
            </a:r>
            <a:r>
              <a:rPr lang="en-US" altLang="ko-KR" sz="1400" dirty="0" err="1">
                <a:latin typeface="+mn-lt"/>
                <a:ea typeface="+mn-ea"/>
              </a:rPr>
              <a:t>continue_data</a:t>
            </a:r>
            <a:r>
              <a:rPr lang="en-US" altLang="ko-KR" sz="1400" dirty="0">
                <a:latin typeface="+mn-lt"/>
                <a:ea typeface="+mn-ea"/>
              </a:rPr>
              <a:t>)</a:t>
            </a:r>
            <a:endParaRPr lang="ko-KR" altLang="en-US" sz="1400" dirty="0">
              <a:latin typeface="+mn-lt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F1429B-7C8A-A84E-A56F-F8BD8A6ED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8" y="1884828"/>
            <a:ext cx="3125761" cy="288439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1698A07-E1E9-2F44-AF30-B498ED5A6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58" y="1920686"/>
            <a:ext cx="4979924" cy="281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2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20328</TotalTime>
  <Words>1178</Words>
  <Application>Microsoft Macintosh PowerPoint</Application>
  <PresentationFormat>화면 슬라이드 쇼(4:3)</PresentationFormat>
  <Paragraphs>267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-윤고딕310</vt:lpstr>
      <vt:lpstr>-윤고딕330</vt:lpstr>
      <vt:lpstr>-윤고딕350</vt:lpstr>
      <vt:lpstr>Apple SD Gothic Neo</vt:lpstr>
      <vt:lpstr>AppleGothic</vt:lpstr>
      <vt:lpstr>맑은 고딕</vt:lpstr>
      <vt:lpstr>NanumMyeongjo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희규</dc:creator>
  <cp:lastModifiedBy>김태웅</cp:lastModifiedBy>
  <cp:revision>197</cp:revision>
  <dcterms:created xsi:type="dcterms:W3CDTF">2018-11-06T11:21:55Z</dcterms:created>
  <dcterms:modified xsi:type="dcterms:W3CDTF">2021-10-31T09:59:37Z</dcterms:modified>
</cp:coreProperties>
</file>