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2" r:id="rId6"/>
    <p:sldId id="264" r:id="rId7"/>
    <p:sldId id="260" r:id="rId8"/>
    <p:sldId id="263" r:id="rId9"/>
    <p:sldId id="266" r:id="rId10"/>
    <p:sldId id="265" r:id="rId11"/>
    <p:sldId id="268" r:id="rId12"/>
    <p:sldId id="269" r:id="rId13"/>
    <p:sldId id="270" r:id="rId14"/>
    <p:sldId id="271" r:id="rId15"/>
    <p:sldId id="272" r:id="rId16"/>
    <p:sldId id="273" r:id="rId17"/>
    <p:sldId id="274" r:id="rId18"/>
    <p:sldId id="276" r:id="rId19"/>
    <p:sldId id="275" r:id="rId20"/>
    <p:sldId id="277" r:id="rId21"/>
    <p:sldId id="279"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autoAdjust="0"/>
    <p:restoredTop sz="94660"/>
  </p:normalViewPr>
  <p:slideViewPr>
    <p:cSldViewPr snapToGrid="0">
      <p:cViewPr varScale="1">
        <p:scale>
          <a:sx n="47" d="100"/>
          <a:sy n="47" d="100"/>
        </p:scale>
        <p:origin x="43"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5B1CBF-D867-47E9-877F-B1E06D4241E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61FB9A7-8DCB-4E78-A8CA-699BC042FF21}">
      <dgm:prSet phldrT="[Text]" custT="1"/>
      <dgm:spPr/>
      <dgm:t>
        <a:bodyPr/>
        <a:lstStyle/>
        <a:p>
          <a:r>
            <a:rPr lang="en-US" sz="2000" dirty="0"/>
            <a:t>Data Processing</a:t>
          </a:r>
        </a:p>
      </dgm:t>
    </dgm:pt>
    <dgm:pt modelId="{3FB9C8CA-FAF2-48E9-A8B2-6E570B6CEF9F}" type="parTrans" cxnId="{DE7AD529-19F5-44C0-B9D8-FE4A61B9CCC0}">
      <dgm:prSet/>
      <dgm:spPr/>
      <dgm:t>
        <a:bodyPr/>
        <a:lstStyle/>
        <a:p>
          <a:endParaRPr lang="en-US"/>
        </a:p>
      </dgm:t>
    </dgm:pt>
    <dgm:pt modelId="{D5649B52-6CFA-400F-92B9-C738865C911F}" type="sibTrans" cxnId="{DE7AD529-19F5-44C0-B9D8-FE4A61B9CCC0}">
      <dgm:prSet/>
      <dgm:spPr/>
      <dgm:t>
        <a:bodyPr/>
        <a:lstStyle/>
        <a:p>
          <a:endParaRPr lang="en-US"/>
        </a:p>
      </dgm:t>
    </dgm:pt>
    <dgm:pt modelId="{BA3070C1-BC98-4C40-AA82-E95FCB58043D}">
      <dgm:prSet phldrT="[Text]" custT="1"/>
      <dgm:spPr/>
      <dgm:t>
        <a:bodyPr/>
        <a:lstStyle/>
        <a:p>
          <a:r>
            <a:rPr lang="en-US" sz="2000" dirty="0"/>
            <a:t>Collect news and market data </a:t>
          </a:r>
        </a:p>
      </dgm:t>
    </dgm:pt>
    <dgm:pt modelId="{203AE03E-D2AA-41E7-B17F-26FCB25D5A3F}" type="parTrans" cxnId="{7595372D-826A-482C-97BC-17853119CBA6}">
      <dgm:prSet/>
      <dgm:spPr/>
      <dgm:t>
        <a:bodyPr/>
        <a:lstStyle/>
        <a:p>
          <a:endParaRPr lang="en-US"/>
        </a:p>
      </dgm:t>
    </dgm:pt>
    <dgm:pt modelId="{523A7309-7097-4B9F-A490-6F4E02957745}" type="sibTrans" cxnId="{7595372D-826A-482C-97BC-17853119CBA6}">
      <dgm:prSet/>
      <dgm:spPr/>
      <dgm:t>
        <a:bodyPr/>
        <a:lstStyle/>
        <a:p>
          <a:endParaRPr lang="en-US"/>
        </a:p>
      </dgm:t>
    </dgm:pt>
    <dgm:pt modelId="{33CF6EED-6826-48E7-9A62-C3F62747E5DD}">
      <dgm:prSet phldrT="[Text]" custT="1"/>
      <dgm:spPr/>
      <dgm:t>
        <a:bodyPr/>
        <a:lstStyle/>
        <a:p>
          <a:r>
            <a:rPr lang="en-US" sz="2000" dirty="0"/>
            <a:t>Clean data and look for anomalies</a:t>
          </a:r>
        </a:p>
      </dgm:t>
    </dgm:pt>
    <dgm:pt modelId="{4E06BC94-502B-42BF-809D-B589A0001AE5}" type="parTrans" cxnId="{3E913889-96C5-487D-9FF9-BB8342DD7EC3}">
      <dgm:prSet/>
      <dgm:spPr/>
      <dgm:t>
        <a:bodyPr/>
        <a:lstStyle/>
        <a:p>
          <a:endParaRPr lang="en-US"/>
        </a:p>
      </dgm:t>
    </dgm:pt>
    <dgm:pt modelId="{55357F88-0033-447B-9AE1-EB53E1750494}" type="sibTrans" cxnId="{3E913889-96C5-487D-9FF9-BB8342DD7EC3}">
      <dgm:prSet/>
      <dgm:spPr/>
      <dgm:t>
        <a:bodyPr/>
        <a:lstStyle/>
        <a:p>
          <a:endParaRPr lang="en-US"/>
        </a:p>
      </dgm:t>
    </dgm:pt>
    <dgm:pt modelId="{D45F3990-8D9E-4480-9FDB-4F5917ACED92}">
      <dgm:prSet phldrT="[Text]" custT="1"/>
      <dgm:spPr/>
      <dgm:t>
        <a:bodyPr/>
        <a:lstStyle/>
        <a:p>
          <a:r>
            <a:rPr lang="en-US" sz="2000" dirty="0"/>
            <a:t>Data Analysis</a:t>
          </a:r>
        </a:p>
      </dgm:t>
    </dgm:pt>
    <dgm:pt modelId="{209E2913-2C76-4F57-9D87-C5853ECF2C82}" type="parTrans" cxnId="{D974A0CA-8950-4090-AABB-CB34892588F3}">
      <dgm:prSet/>
      <dgm:spPr/>
      <dgm:t>
        <a:bodyPr/>
        <a:lstStyle/>
        <a:p>
          <a:endParaRPr lang="en-US"/>
        </a:p>
      </dgm:t>
    </dgm:pt>
    <dgm:pt modelId="{19003D65-533E-4B70-9FEE-535C89843CB2}" type="sibTrans" cxnId="{D974A0CA-8950-4090-AABB-CB34892588F3}">
      <dgm:prSet/>
      <dgm:spPr/>
      <dgm:t>
        <a:bodyPr/>
        <a:lstStyle/>
        <a:p>
          <a:endParaRPr lang="en-US"/>
        </a:p>
      </dgm:t>
    </dgm:pt>
    <dgm:pt modelId="{987214B5-948F-49A3-9F95-46EAB4B08D02}">
      <dgm:prSet phldrT="[Text]" custT="1"/>
      <dgm:spPr/>
      <dgm:t>
        <a:bodyPr/>
        <a:lstStyle/>
        <a:p>
          <a:r>
            <a:rPr lang="en-US" sz="2000" dirty="0"/>
            <a:t>Understand data and look for trends</a:t>
          </a:r>
        </a:p>
      </dgm:t>
    </dgm:pt>
    <dgm:pt modelId="{D6245D77-AB8C-47DE-B404-F9BACAE01E5D}" type="parTrans" cxnId="{80C29D57-7AC8-44C8-877E-3D342D8B0352}">
      <dgm:prSet/>
      <dgm:spPr/>
      <dgm:t>
        <a:bodyPr/>
        <a:lstStyle/>
        <a:p>
          <a:endParaRPr lang="en-US"/>
        </a:p>
      </dgm:t>
    </dgm:pt>
    <dgm:pt modelId="{2F8608D3-368A-45D2-BAD5-73C58A7CD28F}" type="sibTrans" cxnId="{80C29D57-7AC8-44C8-877E-3D342D8B0352}">
      <dgm:prSet/>
      <dgm:spPr/>
      <dgm:t>
        <a:bodyPr/>
        <a:lstStyle/>
        <a:p>
          <a:endParaRPr lang="en-US"/>
        </a:p>
      </dgm:t>
    </dgm:pt>
    <dgm:pt modelId="{14F049FD-9609-4734-8326-AC618C24584B}">
      <dgm:prSet phldrT="[Text]" custT="1"/>
      <dgm:spPr/>
      <dgm:t>
        <a:bodyPr/>
        <a:lstStyle/>
        <a:p>
          <a:r>
            <a:rPr lang="en-US" sz="2000" dirty="0"/>
            <a:t>Use statistics to better prepare for data modeling</a:t>
          </a:r>
        </a:p>
      </dgm:t>
    </dgm:pt>
    <dgm:pt modelId="{5A1A75FC-24A8-4529-AFA7-7529DA7C24D4}" type="parTrans" cxnId="{2A22C97C-FAB7-45A7-9D56-D80554ABFC4C}">
      <dgm:prSet/>
      <dgm:spPr/>
      <dgm:t>
        <a:bodyPr/>
        <a:lstStyle/>
        <a:p>
          <a:endParaRPr lang="en-US"/>
        </a:p>
      </dgm:t>
    </dgm:pt>
    <dgm:pt modelId="{12685C39-D7A3-4317-8FC9-704494B61944}" type="sibTrans" cxnId="{2A22C97C-FAB7-45A7-9D56-D80554ABFC4C}">
      <dgm:prSet/>
      <dgm:spPr/>
      <dgm:t>
        <a:bodyPr/>
        <a:lstStyle/>
        <a:p>
          <a:endParaRPr lang="en-US"/>
        </a:p>
      </dgm:t>
    </dgm:pt>
    <dgm:pt modelId="{00146717-686A-4FEE-8006-FF076532E3B2}">
      <dgm:prSet phldrT="[Text]" custT="1"/>
      <dgm:spPr/>
      <dgm:t>
        <a:bodyPr/>
        <a:lstStyle/>
        <a:p>
          <a:r>
            <a:rPr lang="en-US" sz="2000" dirty="0"/>
            <a:t>Modeling</a:t>
          </a:r>
        </a:p>
      </dgm:t>
    </dgm:pt>
    <dgm:pt modelId="{CD3C164C-6C6E-422D-8C0E-43180A8C41EF}" type="parTrans" cxnId="{01C0E941-5055-4D08-B557-06AB9A6DDC63}">
      <dgm:prSet/>
      <dgm:spPr/>
      <dgm:t>
        <a:bodyPr/>
        <a:lstStyle/>
        <a:p>
          <a:endParaRPr lang="en-US"/>
        </a:p>
      </dgm:t>
    </dgm:pt>
    <dgm:pt modelId="{EA90C418-ABD5-4541-A2A0-5F5C98631993}" type="sibTrans" cxnId="{01C0E941-5055-4D08-B557-06AB9A6DDC63}">
      <dgm:prSet/>
      <dgm:spPr/>
      <dgm:t>
        <a:bodyPr/>
        <a:lstStyle/>
        <a:p>
          <a:endParaRPr lang="en-US"/>
        </a:p>
      </dgm:t>
    </dgm:pt>
    <dgm:pt modelId="{51B60795-F7C3-4D22-93A9-4FC6A0C982C3}">
      <dgm:prSet phldrT="[Text]" custT="1"/>
      <dgm:spPr/>
      <dgm:t>
        <a:bodyPr/>
        <a:lstStyle/>
        <a:p>
          <a:r>
            <a:rPr lang="en-US" sz="2000" dirty="0"/>
            <a:t>Using cross validation and grid search to tune parameters in testing several modeling techniques</a:t>
          </a:r>
        </a:p>
      </dgm:t>
    </dgm:pt>
    <dgm:pt modelId="{9F21F940-221E-4555-9CF0-20DAA8C1C981}" type="parTrans" cxnId="{35538361-F39D-44A8-8978-D694D6115A67}">
      <dgm:prSet/>
      <dgm:spPr/>
      <dgm:t>
        <a:bodyPr/>
        <a:lstStyle/>
        <a:p>
          <a:endParaRPr lang="en-US"/>
        </a:p>
      </dgm:t>
    </dgm:pt>
    <dgm:pt modelId="{6A139E37-4455-4E90-B9DA-1C5A39B24996}" type="sibTrans" cxnId="{35538361-F39D-44A8-8978-D694D6115A67}">
      <dgm:prSet/>
      <dgm:spPr/>
      <dgm:t>
        <a:bodyPr/>
        <a:lstStyle/>
        <a:p>
          <a:endParaRPr lang="en-US"/>
        </a:p>
      </dgm:t>
    </dgm:pt>
    <dgm:pt modelId="{3D412375-20B7-4C89-8031-BE268F7256FC}">
      <dgm:prSet phldrT="[Text]" custT="1"/>
      <dgm:spPr/>
      <dgm:t>
        <a:bodyPr/>
        <a:lstStyle/>
        <a:p>
          <a:r>
            <a:rPr lang="en-US" sz="2000" dirty="0"/>
            <a:t>Take additional steps to improve model (e.g. feature engineering, </a:t>
          </a:r>
          <a:r>
            <a:rPr lang="en-US" sz="2000" dirty="0" err="1"/>
            <a:t>multimodel</a:t>
          </a:r>
          <a:r>
            <a:rPr lang="en-US" sz="2000" dirty="0"/>
            <a:t> approach, collect more information, etc.)</a:t>
          </a:r>
        </a:p>
      </dgm:t>
    </dgm:pt>
    <dgm:pt modelId="{AA1FCE38-E7F7-4D4A-A5DB-3FE6BFD04D3A}" type="parTrans" cxnId="{161A30FB-EA4A-4752-AB29-8364F177D7DA}">
      <dgm:prSet/>
      <dgm:spPr/>
      <dgm:t>
        <a:bodyPr/>
        <a:lstStyle/>
        <a:p>
          <a:endParaRPr lang="en-US"/>
        </a:p>
      </dgm:t>
    </dgm:pt>
    <dgm:pt modelId="{0923584D-AF89-4C03-828D-C3290FD19DA9}" type="sibTrans" cxnId="{161A30FB-EA4A-4752-AB29-8364F177D7DA}">
      <dgm:prSet/>
      <dgm:spPr/>
      <dgm:t>
        <a:bodyPr/>
        <a:lstStyle/>
        <a:p>
          <a:endParaRPr lang="en-US"/>
        </a:p>
      </dgm:t>
    </dgm:pt>
    <dgm:pt modelId="{DE1FD88F-36C7-4F07-9032-1B4D702D6F81}">
      <dgm:prSet phldrT="[Text]" custT="1"/>
      <dgm:spPr/>
      <dgm:t>
        <a:bodyPr/>
        <a:lstStyle/>
        <a:p>
          <a:r>
            <a:rPr lang="en-US" sz="2000" dirty="0"/>
            <a:t>Merge data sets on the companies and time stamp</a:t>
          </a:r>
        </a:p>
      </dgm:t>
    </dgm:pt>
    <dgm:pt modelId="{FA53D390-EFB6-43F1-A1D1-4915CEC20A04}" type="parTrans" cxnId="{01737552-677C-40BC-8B6F-09C22957723C}">
      <dgm:prSet/>
      <dgm:spPr/>
      <dgm:t>
        <a:bodyPr/>
        <a:lstStyle/>
        <a:p>
          <a:endParaRPr lang="en-US"/>
        </a:p>
      </dgm:t>
    </dgm:pt>
    <dgm:pt modelId="{5C122A67-B260-4F34-8007-BCF378E6CE1A}" type="sibTrans" cxnId="{01737552-677C-40BC-8B6F-09C22957723C}">
      <dgm:prSet/>
      <dgm:spPr/>
      <dgm:t>
        <a:bodyPr/>
        <a:lstStyle/>
        <a:p>
          <a:endParaRPr lang="en-US"/>
        </a:p>
      </dgm:t>
    </dgm:pt>
    <dgm:pt modelId="{06ADE432-C417-411D-B74A-1B8EF6F40200}" type="pres">
      <dgm:prSet presAssocID="{FE5B1CBF-D867-47E9-877F-B1E06D4241EC}" presName="linearFlow" presStyleCnt="0">
        <dgm:presLayoutVars>
          <dgm:dir/>
          <dgm:animLvl val="lvl"/>
          <dgm:resizeHandles val="exact"/>
        </dgm:presLayoutVars>
      </dgm:prSet>
      <dgm:spPr/>
    </dgm:pt>
    <dgm:pt modelId="{E1557318-2FC9-4C78-868C-574F1E62C279}" type="pres">
      <dgm:prSet presAssocID="{361FB9A7-8DCB-4E78-A8CA-699BC042FF21}" presName="composite" presStyleCnt="0"/>
      <dgm:spPr/>
    </dgm:pt>
    <dgm:pt modelId="{15046A61-72D1-42E8-8C00-F58D23C2C90D}" type="pres">
      <dgm:prSet presAssocID="{361FB9A7-8DCB-4E78-A8CA-699BC042FF21}" presName="parentText" presStyleLbl="alignNode1" presStyleIdx="0" presStyleCnt="3">
        <dgm:presLayoutVars>
          <dgm:chMax val="1"/>
          <dgm:bulletEnabled val="1"/>
        </dgm:presLayoutVars>
      </dgm:prSet>
      <dgm:spPr/>
    </dgm:pt>
    <dgm:pt modelId="{76D605DC-864B-47E5-AE5A-2B08BD694E4A}" type="pres">
      <dgm:prSet presAssocID="{361FB9A7-8DCB-4E78-A8CA-699BC042FF21}" presName="descendantText" presStyleLbl="alignAcc1" presStyleIdx="0" presStyleCnt="3" custLinFactNeighborY="-18149">
        <dgm:presLayoutVars>
          <dgm:bulletEnabled val="1"/>
        </dgm:presLayoutVars>
      </dgm:prSet>
      <dgm:spPr/>
    </dgm:pt>
    <dgm:pt modelId="{A9441807-B982-4294-AFA4-C2E0B5C0EA98}" type="pres">
      <dgm:prSet presAssocID="{D5649B52-6CFA-400F-92B9-C738865C911F}" presName="sp" presStyleCnt="0"/>
      <dgm:spPr/>
    </dgm:pt>
    <dgm:pt modelId="{EE6D0C1D-84CB-4309-BDA8-0B5726FAD274}" type="pres">
      <dgm:prSet presAssocID="{D45F3990-8D9E-4480-9FDB-4F5917ACED92}" presName="composite" presStyleCnt="0"/>
      <dgm:spPr/>
    </dgm:pt>
    <dgm:pt modelId="{52333AF7-98A9-4742-9689-9F91DD03FA6C}" type="pres">
      <dgm:prSet presAssocID="{D45F3990-8D9E-4480-9FDB-4F5917ACED92}" presName="parentText" presStyleLbl="alignNode1" presStyleIdx="1" presStyleCnt="3">
        <dgm:presLayoutVars>
          <dgm:chMax val="1"/>
          <dgm:bulletEnabled val="1"/>
        </dgm:presLayoutVars>
      </dgm:prSet>
      <dgm:spPr/>
    </dgm:pt>
    <dgm:pt modelId="{F7453A0B-5183-4C4C-B5D3-4A11CD97ACE1}" type="pres">
      <dgm:prSet presAssocID="{D45F3990-8D9E-4480-9FDB-4F5917ACED92}" presName="descendantText" presStyleLbl="alignAcc1" presStyleIdx="1" presStyleCnt="3">
        <dgm:presLayoutVars>
          <dgm:bulletEnabled val="1"/>
        </dgm:presLayoutVars>
      </dgm:prSet>
      <dgm:spPr/>
    </dgm:pt>
    <dgm:pt modelId="{22E5A588-2472-411C-899A-50EFD13998A6}" type="pres">
      <dgm:prSet presAssocID="{19003D65-533E-4B70-9FEE-535C89843CB2}" presName="sp" presStyleCnt="0"/>
      <dgm:spPr/>
    </dgm:pt>
    <dgm:pt modelId="{E6C39439-0D9A-4EDF-B17B-67450B78255B}" type="pres">
      <dgm:prSet presAssocID="{00146717-686A-4FEE-8006-FF076532E3B2}" presName="composite" presStyleCnt="0"/>
      <dgm:spPr/>
    </dgm:pt>
    <dgm:pt modelId="{8FA0C0DB-0EED-4B84-A59D-E0C378DF497A}" type="pres">
      <dgm:prSet presAssocID="{00146717-686A-4FEE-8006-FF076532E3B2}" presName="parentText" presStyleLbl="alignNode1" presStyleIdx="2" presStyleCnt="3">
        <dgm:presLayoutVars>
          <dgm:chMax val="1"/>
          <dgm:bulletEnabled val="1"/>
        </dgm:presLayoutVars>
      </dgm:prSet>
      <dgm:spPr/>
    </dgm:pt>
    <dgm:pt modelId="{259F9A65-001C-466F-885C-FFB65BBB9C41}" type="pres">
      <dgm:prSet presAssocID="{00146717-686A-4FEE-8006-FF076532E3B2}" presName="descendantText" presStyleLbl="alignAcc1" presStyleIdx="2" presStyleCnt="3">
        <dgm:presLayoutVars>
          <dgm:bulletEnabled val="1"/>
        </dgm:presLayoutVars>
      </dgm:prSet>
      <dgm:spPr/>
    </dgm:pt>
  </dgm:ptLst>
  <dgm:cxnLst>
    <dgm:cxn modelId="{50DCF612-17AB-47EB-B16E-3C71713AFC7B}" type="presOf" srcId="{DE1FD88F-36C7-4F07-9032-1B4D702D6F81}" destId="{76D605DC-864B-47E5-AE5A-2B08BD694E4A}" srcOrd="0" destOrd="2" presId="urn:microsoft.com/office/officeart/2005/8/layout/chevron2"/>
    <dgm:cxn modelId="{38977A22-77DF-478B-9A6E-DDEFB8D93BDA}" type="presOf" srcId="{51B60795-F7C3-4D22-93A9-4FC6A0C982C3}" destId="{259F9A65-001C-466F-885C-FFB65BBB9C41}" srcOrd="0" destOrd="0" presId="urn:microsoft.com/office/officeart/2005/8/layout/chevron2"/>
    <dgm:cxn modelId="{DE7AD529-19F5-44C0-B9D8-FE4A61B9CCC0}" srcId="{FE5B1CBF-D867-47E9-877F-B1E06D4241EC}" destId="{361FB9A7-8DCB-4E78-A8CA-699BC042FF21}" srcOrd="0" destOrd="0" parTransId="{3FB9C8CA-FAF2-48E9-A8B2-6E570B6CEF9F}" sibTransId="{D5649B52-6CFA-400F-92B9-C738865C911F}"/>
    <dgm:cxn modelId="{7595372D-826A-482C-97BC-17853119CBA6}" srcId="{361FB9A7-8DCB-4E78-A8CA-699BC042FF21}" destId="{BA3070C1-BC98-4C40-AA82-E95FCB58043D}" srcOrd="0" destOrd="0" parTransId="{203AE03E-D2AA-41E7-B17F-26FCB25D5A3F}" sibTransId="{523A7309-7097-4B9F-A490-6F4E02957745}"/>
    <dgm:cxn modelId="{BB4B593C-3B19-4F8E-B0F6-4CA9FFD64D72}" type="presOf" srcId="{14F049FD-9609-4734-8326-AC618C24584B}" destId="{F7453A0B-5183-4C4C-B5D3-4A11CD97ACE1}" srcOrd="0" destOrd="1" presId="urn:microsoft.com/office/officeart/2005/8/layout/chevron2"/>
    <dgm:cxn modelId="{35538361-F39D-44A8-8978-D694D6115A67}" srcId="{00146717-686A-4FEE-8006-FF076532E3B2}" destId="{51B60795-F7C3-4D22-93A9-4FC6A0C982C3}" srcOrd="0" destOrd="0" parTransId="{9F21F940-221E-4555-9CF0-20DAA8C1C981}" sibTransId="{6A139E37-4455-4E90-B9DA-1C5A39B24996}"/>
    <dgm:cxn modelId="{01C0E941-5055-4D08-B557-06AB9A6DDC63}" srcId="{FE5B1CBF-D867-47E9-877F-B1E06D4241EC}" destId="{00146717-686A-4FEE-8006-FF076532E3B2}" srcOrd="2" destOrd="0" parTransId="{CD3C164C-6C6E-422D-8C0E-43180A8C41EF}" sibTransId="{EA90C418-ABD5-4541-A2A0-5F5C98631993}"/>
    <dgm:cxn modelId="{B8862F69-4481-48BD-8B8E-5F56D3384FA2}" type="presOf" srcId="{33CF6EED-6826-48E7-9A62-C3F62747E5DD}" destId="{76D605DC-864B-47E5-AE5A-2B08BD694E4A}" srcOrd="0" destOrd="1" presId="urn:microsoft.com/office/officeart/2005/8/layout/chevron2"/>
    <dgm:cxn modelId="{D827696D-014E-4E16-88E4-ADD6D0A9F74A}" type="presOf" srcId="{987214B5-948F-49A3-9F95-46EAB4B08D02}" destId="{F7453A0B-5183-4C4C-B5D3-4A11CD97ACE1}" srcOrd="0" destOrd="0" presId="urn:microsoft.com/office/officeart/2005/8/layout/chevron2"/>
    <dgm:cxn modelId="{82965A70-4C59-4CF0-816E-877A49690C3E}" type="presOf" srcId="{FE5B1CBF-D867-47E9-877F-B1E06D4241EC}" destId="{06ADE432-C417-411D-B74A-1B8EF6F40200}" srcOrd="0" destOrd="0" presId="urn:microsoft.com/office/officeart/2005/8/layout/chevron2"/>
    <dgm:cxn modelId="{01737552-677C-40BC-8B6F-09C22957723C}" srcId="{361FB9A7-8DCB-4E78-A8CA-699BC042FF21}" destId="{DE1FD88F-36C7-4F07-9032-1B4D702D6F81}" srcOrd="2" destOrd="0" parTransId="{FA53D390-EFB6-43F1-A1D1-4915CEC20A04}" sibTransId="{5C122A67-B260-4F34-8007-BCF378E6CE1A}"/>
    <dgm:cxn modelId="{AD980655-7F16-4660-B974-97B865282ACD}" type="presOf" srcId="{3D412375-20B7-4C89-8031-BE268F7256FC}" destId="{259F9A65-001C-466F-885C-FFB65BBB9C41}" srcOrd="0" destOrd="1" presId="urn:microsoft.com/office/officeart/2005/8/layout/chevron2"/>
    <dgm:cxn modelId="{80C29D57-7AC8-44C8-877E-3D342D8B0352}" srcId="{D45F3990-8D9E-4480-9FDB-4F5917ACED92}" destId="{987214B5-948F-49A3-9F95-46EAB4B08D02}" srcOrd="0" destOrd="0" parTransId="{D6245D77-AB8C-47DE-B404-F9BACAE01E5D}" sibTransId="{2F8608D3-368A-45D2-BAD5-73C58A7CD28F}"/>
    <dgm:cxn modelId="{2A22C97C-FAB7-45A7-9D56-D80554ABFC4C}" srcId="{D45F3990-8D9E-4480-9FDB-4F5917ACED92}" destId="{14F049FD-9609-4734-8326-AC618C24584B}" srcOrd="1" destOrd="0" parTransId="{5A1A75FC-24A8-4529-AFA7-7529DA7C24D4}" sibTransId="{12685C39-D7A3-4317-8FC9-704494B61944}"/>
    <dgm:cxn modelId="{3E913889-96C5-487D-9FF9-BB8342DD7EC3}" srcId="{361FB9A7-8DCB-4E78-A8CA-699BC042FF21}" destId="{33CF6EED-6826-48E7-9A62-C3F62747E5DD}" srcOrd="1" destOrd="0" parTransId="{4E06BC94-502B-42BF-809D-B589A0001AE5}" sibTransId="{55357F88-0033-447B-9AE1-EB53E1750494}"/>
    <dgm:cxn modelId="{F5B22FB3-48C3-4A79-921F-DD4FFDE59D57}" type="presOf" srcId="{361FB9A7-8DCB-4E78-A8CA-699BC042FF21}" destId="{15046A61-72D1-42E8-8C00-F58D23C2C90D}" srcOrd="0" destOrd="0" presId="urn:microsoft.com/office/officeart/2005/8/layout/chevron2"/>
    <dgm:cxn modelId="{868354B7-7AD8-4995-8E8B-3DFE65D02757}" type="presOf" srcId="{D45F3990-8D9E-4480-9FDB-4F5917ACED92}" destId="{52333AF7-98A9-4742-9689-9F91DD03FA6C}" srcOrd="0" destOrd="0" presId="urn:microsoft.com/office/officeart/2005/8/layout/chevron2"/>
    <dgm:cxn modelId="{D974A0CA-8950-4090-AABB-CB34892588F3}" srcId="{FE5B1CBF-D867-47E9-877F-B1E06D4241EC}" destId="{D45F3990-8D9E-4480-9FDB-4F5917ACED92}" srcOrd="1" destOrd="0" parTransId="{209E2913-2C76-4F57-9D87-C5853ECF2C82}" sibTransId="{19003D65-533E-4B70-9FEE-535C89843CB2}"/>
    <dgm:cxn modelId="{FD0FA8D5-1B56-44DC-98C8-3C1D56BF0B2B}" type="presOf" srcId="{00146717-686A-4FEE-8006-FF076532E3B2}" destId="{8FA0C0DB-0EED-4B84-A59D-E0C378DF497A}" srcOrd="0" destOrd="0" presId="urn:microsoft.com/office/officeart/2005/8/layout/chevron2"/>
    <dgm:cxn modelId="{04023DFA-C421-45A1-A8D1-17CBCCB1324B}" type="presOf" srcId="{BA3070C1-BC98-4C40-AA82-E95FCB58043D}" destId="{76D605DC-864B-47E5-AE5A-2B08BD694E4A}" srcOrd="0" destOrd="0" presId="urn:microsoft.com/office/officeart/2005/8/layout/chevron2"/>
    <dgm:cxn modelId="{161A30FB-EA4A-4752-AB29-8364F177D7DA}" srcId="{00146717-686A-4FEE-8006-FF076532E3B2}" destId="{3D412375-20B7-4C89-8031-BE268F7256FC}" srcOrd="1" destOrd="0" parTransId="{AA1FCE38-E7F7-4D4A-A5DB-3FE6BFD04D3A}" sibTransId="{0923584D-AF89-4C03-828D-C3290FD19DA9}"/>
    <dgm:cxn modelId="{0171F753-FB83-40AA-BF44-59A1E9BFAA5F}" type="presParOf" srcId="{06ADE432-C417-411D-B74A-1B8EF6F40200}" destId="{E1557318-2FC9-4C78-868C-574F1E62C279}" srcOrd="0" destOrd="0" presId="urn:microsoft.com/office/officeart/2005/8/layout/chevron2"/>
    <dgm:cxn modelId="{F688819D-361B-4699-A7C3-A04A4BB300B1}" type="presParOf" srcId="{E1557318-2FC9-4C78-868C-574F1E62C279}" destId="{15046A61-72D1-42E8-8C00-F58D23C2C90D}" srcOrd="0" destOrd="0" presId="urn:microsoft.com/office/officeart/2005/8/layout/chevron2"/>
    <dgm:cxn modelId="{C3730BE9-1836-43BC-B89A-FF56BB25FD8C}" type="presParOf" srcId="{E1557318-2FC9-4C78-868C-574F1E62C279}" destId="{76D605DC-864B-47E5-AE5A-2B08BD694E4A}" srcOrd="1" destOrd="0" presId="urn:microsoft.com/office/officeart/2005/8/layout/chevron2"/>
    <dgm:cxn modelId="{9D0DDC50-39B1-49ED-A682-0B03F123EDAE}" type="presParOf" srcId="{06ADE432-C417-411D-B74A-1B8EF6F40200}" destId="{A9441807-B982-4294-AFA4-C2E0B5C0EA98}" srcOrd="1" destOrd="0" presId="urn:microsoft.com/office/officeart/2005/8/layout/chevron2"/>
    <dgm:cxn modelId="{C846B64F-D279-4F85-912D-9CB54E97DB24}" type="presParOf" srcId="{06ADE432-C417-411D-B74A-1B8EF6F40200}" destId="{EE6D0C1D-84CB-4309-BDA8-0B5726FAD274}" srcOrd="2" destOrd="0" presId="urn:microsoft.com/office/officeart/2005/8/layout/chevron2"/>
    <dgm:cxn modelId="{1971DF4D-D7BD-407B-BCE8-A9B6C7CA9131}" type="presParOf" srcId="{EE6D0C1D-84CB-4309-BDA8-0B5726FAD274}" destId="{52333AF7-98A9-4742-9689-9F91DD03FA6C}" srcOrd="0" destOrd="0" presId="urn:microsoft.com/office/officeart/2005/8/layout/chevron2"/>
    <dgm:cxn modelId="{159347AC-4895-4455-95E5-48C85CD3D57B}" type="presParOf" srcId="{EE6D0C1D-84CB-4309-BDA8-0B5726FAD274}" destId="{F7453A0B-5183-4C4C-B5D3-4A11CD97ACE1}" srcOrd="1" destOrd="0" presId="urn:microsoft.com/office/officeart/2005/8/layout/chevron2"/>
    <dgm:cxn modelId="{F6D22B56-4268-48EF-B191-79BFE3F2909C}" type="presParOf" srcId="{06ADE432-C417-411D-B74A-1B8EF6F40200}" destId="{22E5A588-2472-411C-899A-50EFD13998A6}" srcOrd="3" destOrd="0" presId="urn:microsoft.com/office/officeart/2005/8/layout/chevron2"/>
    <dgm:cxn modelId="{F2A8DECF-A9FC-4738-9296-4FB1116001B0}" type="presParOf" srcId="{06ADE432-C417-411D-B74A-1B8EF6F40200}" destId="{E6C39439-0D9A-4EDF-B17B-67450B78255B}" srcOrd="4" destOrd="0" presId="urn:microsoft.com/office/officeart/2005/8/layout/chevron2"/>
    <dgm:cxn modelId="{8A3ED4D8-A16F-4DF8-A2C8-7ACCDC7FE1DE}" type="presParOf" srcId="{E6C39439-0D9A-4EDF-B17B-67450B78255B}" destId="{8FA0C0DB-0EED-4B84-A59D-E0C378DF497A}" srcOrd="0" destOrd="0" presId="urn:microsoft.com/office/officeart/2005/8/layout/chevron2"/>
    <dgm:cxn modelId="{33DD0876-3727-4BE8-9B97-027BAB76332C}" type="presParOf" srcId="{E6C39439-0D9A-4EDF-B17B-67450B78255B}" destId="{259F9A65-001C-466F-885C-FFB65BBB9C4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46A61-72D1-42E8-8C00-F58D23C2C90D}">
      <dsp:nvSpPr>
        <dsp:cNvPr id="0" name=""/>
        <dsp:cNvSpPr/>
      </dsp:nvSpPr>
      <dsp:spPr>
        <a:xfrm rot="5400000">
          <a:off x="-271738" y="275964"/>
          <a:ext cx="1811590" cy="126811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Data Processing</a:t>
          </a:r>
        </a:p>
      </dsp:txBody>
      <dsp:txXfrm rot="-5400000">
        <a:off x="1" y="638283"/>
        <a:ext cx="1268113" cy="543477"/>
      </dsp:txXfrm>
    </dsp:sp>
    <dsp:sp modelId="{76D605DC-864B-47E5-AE5A-2B08BD694E4A}">
      <dsp:nvSpPr>
        <dsp:cNvPr id="0" name=""/>
        <dsp:cNvSpPr/>
      </dsp:nvSpPr>
      <dsp:spPr>
        <a:xfrm rot="5400000">
          <a:off x="4637324" y="-3369211"/>
          <a:ext cx="1178153" cy="791657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Collect news and market data </a:t>
          </a:r>
        </a:p>
        <a:p>
          <a:pPr marL="228600" lvl="1" indent="-228600" algn="l" defTabSz="889000">
            <a:lnSpc>
              <a:spcPct val="90000"/>
            </a:lnSpc>
            <a:spcBef>
              <a:spcPct val="0"/>
            </a:spcBef>
            <a:spcAft>
              <a:spcPct val="15000"/>
            </a:spcAft>
            <a:buChar char="•"/>
          </a:pPr>
          <a:r>
            <a:rPr lang="en-US" sz="2000" kern="1200" dirty="0"/>
            <a:t>Clean data and look for anomalies</a:t>
          </a:r>
        </a:p>
        <a:p>
          <a:pPr marL="228600" lvl="1" indent="-228600" algn="l" defTabSz="889000">
            <a:lnSpc>
              <a:spcPct val="90000"/>
            </a:lnSpc>
            <a:spcBef>
              <a:spcPct val="0"/>
            </a:spcBef>
            <a:spcAft>
              <a:spcPct val="15000"/>
            </a:spcAft>
            <a:buChar char="•"/>
          </a:pPr>
          <a:r>
            <a:rPr lang="en-US" sz="2000" kern="1200" dirty="0"/>
            <a:t>Merge data sets on the companies and time stamp</a:t>
          </a:r>
        </a:p>
      </dsp:txBody>
      <dsp:txXfrm rot="-5400000">
        <a:off x="1268114" y="57512"/>
        <a:ext cx="7859062" cy="1063127"/>
      </dsp:txXfrm>
    </dsp:sp>
    <dsp:sp modelId="{52333AF7-98A9-4742-9689-9F91DD03FA6C}">
      <dsp:nvSpPr>
        <dsp:cNvPr id="0" name=""/>
        <dsp:cNvSpPr/>
      </dsp:nvSpPr>
      <dsp:spPr>
        <a:xfrm rot="5400000">
          <a:off x="-271738" y="1895755"/>
          <a:ext cx="1811590" cy="126811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Data Analysis</a:t>
          </a:r>
        </a:p>
      </dsp:txBody>
      <dsp:txXfrm rot="-5400000">
        <a:off x="1" y="2258074"/>
        <a:ext cx="1268113" cy="543477"/>
      </dsp:txXfrm>
    </dsp:sp>
    <dsp:sp modelId="{F7453A0B-5183-4C4C-B5D3-4A11CD97ACE1}">
      <dsp:nvSpPr>
        <dsp:cNvPr id="0" name=""/>
        <dsp:cNvSpPr/>
      </dsp:nvSpPr>
      <dsp:spPr>
        <a:xfrm rot="5400000">
          <a:off x="4637634" y="-1745503"/>
          <a:ext cx="1177534" cy="791657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Understand data and look for trends</a:t>
          </a:r>
        </a:p>
        <a:p>
          <a:pPr marL="228600" lvl="1" indent="-228600" algn="l" defTabSz="889000">
            <a:lnSpc>
              <a:spcPct val="90000"/>
            </a:lnSpc>
            <a:spcBef>
              <a:spcPct val="0"/>
            </a:spcBef>
            <a:spcAft>
              <a:spcPct val="15000"/>
            </a:spcAft>
            <a:buChar char="•"/>
          </a:pPr>
          <a:r>
            <a:rPr lang="en-US" sz="2000" kern="1200" dirty="0"/>
            <a:t>Use statistics to better prepare for data modeling</a:t>
          </a:r>
        </a:p>
      </dsp:txBody>
      <dsp:txXfrm rot="-5400000">
        <a:off x="1268114" y="1681499"/>
        <a:ext cx="7859093" cy="1062570"/>
      </dsp:txXfrm>
    </dsp:sp>
    <dsp:sp modelId="{8FA0C0DB-0EED-4B84-A59D-E0C378DF497A}">
      <dsp:nvSpPr>
        <dsp:cNvPr id="0" name=""/>
        <dsp:cNvSpPr/>
      </dsp:nvSpPr>
      <dsp:spPr>
        <a:xfrm rot="5400000">
          <a:off x="-271738" y="3515547"/>
          <a:ext cx="1811590" cy="126811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Modeling</a:t>
          </a:r>
        </a:p>
      </dsp:txBody>
      <dsp:txXfrm rot="-5400000">
        <a:off x="1" y="3877866"/>
        <a:ext cx="1268113" cy="543477"/>
      </dsp:txXfrm>
    </dsp:sp>
    <dsp:sp modelId="{259F9A65-001C-466F-885C-FFB65BBB9C41}">
      <dsp:nvSpPr>
        <dsp:cNvPr id="0" name=""/>
        <dsp:cNvSpPr/>
      </dsp:nvSpPr>
      <dsp:spPr>
        <a:xfrm rot="5400000">
          <a:off x="4637634" y="-125712"/>
          <a:ext cx="1177534" cy="791657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Using cross validation and grid search to tune parameters in testing several modeling techniques</a:t>
          </a:r>
        </a:p>
        <a:p>
          <a:pPr marL="228600" lvl="1" indent="-228600" algn="l" defTabSz="889000">
            <a:lnSpc>
              <a:spcPct val="90000"/>
            </a:lnSpc>
            <a:spcBef>
              <a:spcPct val="0"/>
            </a:spcBef>
            <a:spcAft>
              <a:spcPct val="15000"/>
            </a:spcAft>
            <a:buChar char="•"/>
          </a:pPr>
          <a:r>
            <a:rPr lang="en-US" sz="2000" kern="1200" dirty="0"/>
            <a:t>Take additional steps to improve model (e.g. feature engineering, </a:t>
          </a:r>
          <a:r>
            <a:rPr lang="en-US" sz="2000" kern="1200" dirty="0" err="1"/>
            <a:t>multimodel</a:t>
          </a:r>
          <a:r>
            <a:rPr lang="en-US" sz="2000" kern="1200" dirty="0"/>
            <a:t> approach, collect more information, etc.)</a:t>
          </a:r>
        </a:p>
      </dsp:txBody>
      <dsp:txXfrm rot="-5400000">
        <a:off x="1268114" y="3301290"/>
        <a:ext cx="7859093" cy="106257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3E07-CE91-4BFD-91B9-847999DCA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D85A96-1B36-4346-8909-EE8BDC30AB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A36063-37B5-4A80-A78B-96DF5A3646F1}"/>
              </a:ext>
            </a:extLst>
          </p:cNvPr>
          <p:cNvSpPr>
            <a:spLocks noGrp="1"/>
          </p:cNvSpPr>
          <p:nvPr>
            <p:ph type="dt" sz="half" idx="10"/>
          </p:nvPr>
        </p:nvSpPr>
        <p:spPr/>
        <p:txBody>
          <a:bodyPr/>
          <a:lstStyle/>
          <a:p>
            <a:fld id="{BDB36E98-D030-4907-BA67-25C06ED6985D}" type="datetimeFigureOut">
              <a:rPr lang="en-US" smtClean="0"/>
              <a:t>4/24/2019</a:t>
            </a:fld>
            <a:endParaRPr lang="en-US"/>
          </a:p>
        </p:txBody>
      </p:sp>
      <p:sp>
        <p:nvSpPr>
          <p:cNvPr id="5" name="Footer Placeholder 4">
            <a:extLst>
              <a:ext uri="{FF2B5EF4-FFF2-40B4-BE49-F238E27FC236}">
                <a16:creationId xmlns:a16="http://schemas.microsoft.com/office/drawing/2014/main" id="{1F8B4F0E-C14C-4818-98C5-86409B4E6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83077-5B9A-4293-9D6F-582DA6F97344}"/>
              </a:ext>
            </a:extLst>
          </p:cNvPr>
          <p:cNvSpPr>
            <a:spLocks noGrp="1"/>
          </p:cNvSpPr>
          <p:nvPr>
            <p:ph type="sldNum" sz="quarter" idx="12"/>
          </p:nvPr>
        </p:nvSpPr>
        <p:spPr/>
        <p:txBody>
          <a:bodyPr/>
          <a:lstStyle/>
          <a:p>
            <a:fld id="{022974D0-BA2D-4406-989E-CFEA4D87E21F}" type="slidenum">
              <a:rPr lang="en-US" smtClean="0"/>
              <a:t>‹#›</a:t>
            </a:fld>
            <a:endParaRPr lang="en-US"/>
          </a:p>
        </p:txBody>
      </p:sp>
    </p:spTree>
    <p:extLst>
      <p:ext uri="{BB962C8B-B14F-4D97-AF65-F5344CB8AC3E}">
        <p14:creationId xmlns:p14="http://schemas.microsoft.com/office/powerpoint/2010/main" val="307537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C0F5-2B37-479B-AC7D-CDD17D84C3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0D6D62-C59A-49A8-8E83-C9661C9D0E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C7DDF-5673-4074-B568-BF95ECE1BA48}"/>
              </a:ext>
            </a:extLst>
          </p:cNvPr>
          <p:cNvSpPr>
            <a:spLocks noGrp="1"/>
          </p:cNvSpPr>
          <p:nvPr>
            <p:ph type="dt" sz="half" idx="10"/>
          </p:nvPr>
        </p:nvSpPr>
        <p:spPr/>
        <p:txBody>
          <a:bodyPr/>
          <a:lstStyle/>
          <a:p>
            <a:fld id="{BDB36E98-D030-4907-BA67-25C06ED6985D}" type="datetimeFigureOut">
              <a:rPr lang="en-US" smtClean="0"/>
              <a:t>4/24/2019</a:t>
            </a:fld>
            <a:endParaRPr lang="en-US"/>
          </a:p>
        </p:txBody>
      </p:sp>
      <p:sp>
        <p:nvSpPr>
          <p:cNvPr id="5" name="Footer Placeholder 4">
            <a:extLst>
              <a:ext uri="{FF2B5EF4-FFF2-40B4-BE49-F238E27FC236}">
                <a16:creationId xmlns:a16="http://schemas.microsoft.com/office/drawing/2014/main" id="{92B5A3AD-7A19-45F2-8C4D-482309981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60098-378C-4B50-8530-7F310CCD3CF6}"/>
              </a:ext>
            </a:extLst>
          </p:cNvPr>
          <p:cNvSpPr>
            <a:spLocks noGrp="1"/>
          </p:cNvSpPr>
          <p:nvPr>
            <p:ph type="sldNum" sz="quarter" idx="12"/>
          </p:nvPr>
        </p:nvSpPr>
        <p:spPr/>
        <p:txBody>
          <a:bodyPr/>
          <a:lstStyle/>
          <a:p>
            <a:fld id="{022974D0-BA2D-4406-989E-CFEA4D87E21F}" type="slidenum">
              <a:rPr lang="en-US" smtClean="0"/>
              <a:t>‹#›</a:t>
            </a:fld>
            <a:endParaRPr lang="en-US"/>
          </a:p>
        </p:txBody>
      </p:sp>
    </p:spTree>
    <p:extLst>
      <p:ext uri="{BB962C8B-B14F-4D97-AF65-F5344CB8AC3E}">
        <p14:creationId xmlns:p14="http://schemas.microsoft.com/office/powerpoint/2010/main" val="572982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B127E-F4DE-4DA8-842A-597BCE06DA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988225-9711-4EF9-8FEE-0A6ED9C8AC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09D6-B6B9-49D6-8902-4D25E6E8B69E}"/>
              </a:ext>
            </a:extLst>
          </p:cNvPr>
          <p:cNvSpPr>
            <a:spLocks noGrp="1"/>
          </p:cNvSpPr>
          <p:nvPr>
            <p:ph type="dt" sz="half" idx="10"/>
          </p:nvPr>
        </p:nvSpPr>
        <p:spPr/>
        <p:txBody>
          <a:bodyPr/>
          <a:lstStyle/>
          <a:p>
            <a:fld id="{BDB36E98-D030-4907-BA67-25C06ED6985D}" type="datetimeFigureOut">
              <a:rPr lang="en-US" smtClean="0"/>
              <a:t>4/24/2019</a:t>
            </a:fld>
            <a:endParaRPr lang="en-US"/>
          </a:p>
        </p:txBody>
      </p:sp>
      <p:sp>
        <p:nvSpPr>
          <p:cNvPr id="5" name="Footer Placeholder 4">
            <a:extLst>
              <a:ext uri="{FF2B5EF4-FFF2-40B4-BE49-F238E27FC236}">
                <a16:creationId xmlns:a16="http://schemas.microsoft.com/office/drawing/2014/main" id="{CBED974A-AAD3-4D5E-A185-2CE645ECB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41400-FA05-4F20-81AE-78640C2F0B10}"/>
              </a:ext>
            </a:extLst>
          </p:cNvPr>
          <p:cNvSpPr>
            <a:spLocks noGrp="1"/>
          </p:cNvSpPr>
          <p:nvPr>
            <p:ph type="sldNum" sz="quarter" idx="12"/>
          </p:nvPr>
        </p:nvSpPr>
        <p:spPr/>
        <p:txBody>
          <a:bodyPr/>
          <a:lstStyle/>
          <a:p>
            <a:fld id="{022974D0-BA2D-4406-989E-CFEA4D87E21F}" type="slidenum">
              <a:rPr lang="en-US" smtClean="0"/>
              <a:t>‹#›</a:t>
            </a:fld>
            <a:endParaRPr lang="en-US"/>
          </a:p>
        </p:txBody>
      </p:sp>
    </p:spTree>
    <p:extLst>
      <p:ext uri="{BB962C8B-B14F-4D97-AF65-F5344CB8AC3E}">
        <p14:creationId xmlns:p14="http://schemas.microsoft.com/office/powerpoint/2010/main" val="246689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2654-6045-4BD7-A60F-40E99FBEBB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973B45-DCEE-435A-B025-59C29803B4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4C750-FEDC-49BD-AB62-6AA2AA8245F8}"/>
              </a:ext>
            </a:extLst>
          </p:cNvPr>
          <p:cNvSpPr>
            <a:spLocks noGrp="1"/>
          </p:cNvSpPr>
          <p:nvPr>
            <p:ph type="dt" sz="half" idx="10"/>
          </p:nvPr>
        </p:nvSpPr>
        <p:spPr/>
        <p:txBody>
          <a:bodyPr/>
          <a:lstStyle/>
          <a:p>
            <a:fld id="{BDB36E98-D030-4907-BA67-25C06ED6985D}" type="datetimeFigureOut">
              <a:rPr lang="en-US" smtClean="0"/>
              <a:t>4/24/2019</a:t>
            </a:fld>
            <a:endParaRPr lang="en-US"/>
          </a:p>
        </p:txBody>
      </p:sp>
      <p:sp>
        <p:nvSpPr>
          <p:cNvPr id="5" name="Footer Placeholder 4">
            <a:extLst>
              <a:ext uri="{FF2B5EF4-FFF2-40B4-BE49-F238E27FC236}">
                <a16:creationId xmlns:a16="http://schemas.microsoft.com/office/drawing/2014/main" id="{69E8B17E-A1BD-41D7-8AA4-1B19DF152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5F0A6-E324-4E9D-BC84-6121814296F2}"/>
              </a:ext>
            </a:extLst>
          </p:cNvPr>
          <p:cNvSpPr>
            <a:spLocks noGrp="1"/>
          </p:cNvSpPr>
          <p:nvPr>
            <p:ph type="sldNum" sz="quarter" idx="12"/>
          </p:nvPr>
        </p:nvSpPr>
        <p:spPr/>
        <p:txBody>
          <a:bodyPr/>
          <a:lstStyle/>
          <a:p>
            <a:fld id="{022974D0-BA2D-4406-989E-CFEA4D87E21F}" type="slidenum">
              <a:rPr lang="en-US" smtClean="0"/>
              <a:t>‹#›</a:t>
            </a:fld>
            <a:endParaRPr lang="en-US"/>
          </a:p>
        </p:txBody>
      </p:sp>
    </p:spTree>
    <p:extLst>
      <p:ext uri="{BB962C8B-B14F-4D97-AF65-F5344CB8AC3E}">
        <p14:creationId xmlns:p14="http://schemas.microsoft.com/office/powerpoint/2010/main" val="179297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3D54-4DC3-45A1-AFA2-95C2A383DD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144042-7702-4926-B005-EDFB9041D9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7CCB0A-0D90-4A72-AEA3-06B5974CB985}"/>
              </a:ext>
            </a:extLst>
          </p:cNvPr>
          <p:cNvSpPr>
            <a:spLocks noGrp="1"/>
          </p:cNvSpPr>
          <p:nvPr>
            <p:ph type="dt" sz="half" idx="10"/>
          </p:nvPr>
        </p:nvSpPr>
        <p:spPr/>
        <p:txBody>
          <a:bodyPr/>
          <a:lstStyle/>
          <a:p>
            <a:fld id="{BDB36E98-D030-4907-BA67-25C06ED6985D}" type="datetimeFigureOut">
              <a:rPr lang="en-US" smtClean="0"/>
              <a:t>4/24/2019</a:t>
            </a:fld>
            <a:endParaRPr lang="en-US"/>
          </a:p>
        </p:txBody>
      </p:sp>
      <p:sp>
        <p:nvSpPr>
          <p:cNvPr id="5" name="Footer Placeholder 4">
            <a:extLst>
              <a:ext uri="{FF2B5EF4-FFF2-40B4-BE49-F238E27FC236}">
                <a16:creationId xmlns:a16="http://schemas.microsoft.com/office/drawing/2014/main" id="{D56B1FA7-E781-4F9F-B40A-9A86C6975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2B0C0-87FC-45BD-AA99-11C42A3FC65B}"/>
              </a:ext>
            </a:extLst>
          </p:cNvPr>
          <p:cNvSpPr>
            <a:spLocks noGrp="1"/>
          </p:cNvSpPr>
          <p:nvPr>
            <p:ph type="sldNum" sz="quarter" idx="12"/>
          </p:nvPr>
        </p:nvSpPr>
        <p:spPr/>
        <p:txBody>
          <a:bodyPr/>
          <a:lstStyle/>
          <a:p>
            <a:fld id="{022974D0-BA2D-4406-989E-CFEA4D87E21F}" type="slidenum">
              <a:rPr lang="en-US" smtClean="0"/>
              <a:t>‹#›</a:t>
            </a:fld>
            <a:endParaRPr lang="en-US"/>
          </a:p>
        </p:txBody>
      </p:sp>
    </p:spTree>
    <p:extLst>
      <p:ext uri="{BB962C8B-B14F-4D97-AF65-F5344CB8AC3E}">
        <p14:creationId xmlns:p14="http://schemas.microsoft.com/office/powerpoint/2010/main" val="357498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CD48-2CBF-45AF-A493-127B8C058A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3D802-0A2B-4CB2-89CD-74704D1719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221FBC-EAC6-4E3C-966C-2D89C41EBE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C78769-772B-484F-A4FA-68B83215D438}"/>
              </a:ext>
            </a:extLst>
          </p:cNvPr>
          <p:cNvSpPr>
            <a:spLocks noGrp="1"/>
          </p:cNvSpPr>
          <p:nvPr>
            <p:ph type="dt" sz="half" idx="10"/>
          </p:nvPr>
        </p:nvSpPr>
        <p:spPr/>
        <p:txBody>
          <a:bodyPr/>
          <a:lstStyle/>
          <a:p>
            <a:fld id="{BDB36E98-D030-4907-BA67-25C06ED6985D}" type="datetimeFigureOut">
              <a:rPr lang="en-US" smtClean="0"/>
              <a:t>4/24/2019</a:t>
            </a:fld>
            <a:endParaRPr lang="en-US"/>
          </a:p>
        </p:txBody>
      </p:sp>
      <p:sp>
        <p:nvSpPr>
          <p:cNvPr id="6" name="Footer Placeholder 5">
            <a:extLst>
              <a:ext uri="{FF2B5EF4-FFF2-40B4-BE49-F238E27FC236}">
                <a16:creationId xmlns:a16="http://schemas.microsoft.com/office/drawing/2014/main" id="{2D0B1EB1-65EB-465C-807C-170908D99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3BAD19-D2FE-4D6E-BD9A-AA57045B87BA}"/>
              </a:ext>
            </a:extLst>
          </p:cNvPr>
          <p:cNvSpPr>
            <a:spLocks noGrp="1"/>
          </p:cNvSpPr>
          <p:nvPr>
            <p:ph type="sldNum" sz="quarter" idx="12"/>
          </p:nvPr>
        </p:nvSpPr>
        <p:spPr/>
        <p:txBody>
          <a:bodyPr/>
          <a:lstStyle/>
          <a:p>
            <a:fld id="{022974D0-BA2D-4406-989E-CFEA4D87E21F}" type="slidenum">
              <a:rPr lang="en-US" smtClean="0"/>
              <a:t>‹#›</a:t>
            </a:fld>
            <a:endParaRPr lang="en-US"/>
          </a:p>
        </p:txBody>
      </p:sp>
    </p:spTree>
    <p:extLst>
      <p:ext uri="{BB962C8B-B14F-4D97-AF65-F5344CB8AC3E}">
        <p14:creationId xmlns:p14="http://schemas.microsoft.com/office/powerpoint/2010/main" val="2706935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1CD3-85A5-455F-90A7-DF30383564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7F27D2-4B34-4BF1-AC52-59DD0BA15E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7B6277-C78E-420E-8288-F038E63A94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957839-EC01-4DAB-81A0-670E30E04F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FC568A-6655-40DB-A478-94F44F905E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5B343A-3623-4D21-B0DE-0A42302F8C0A}"/>
              </a:ext>
            </a:extLst>
          </p:cNvPr>
          <p:cNvSpPr>
            <a:spLocks noGrp="1"/>
          </p:cNvSpPr>
          <p:nvPr>
            <p:ph type="dt" sz="half" idx="10"/>
          </p:nvPr>
        </p:nvSpPr>
        <p:spPr/>
        <p:txBody>
          <a:bodyPr/>
          <a:lstStyle/>
          <a:p>
            <a:fld id="{BDB36E98-D030-4907-BA67-25C06ED6985D}" type="datetimeFigureOut">
              <a:rPr lang="en-US" smtClean="0"/>
              <a:t>4/24/2019</a:t>
            </a:fld>
            <a:endParaRPr lang="en-US"/>
          </a:p>
        </p:txBody>
      </p:sp>
      <p:sp>
        <p:nvSpPr>
          <p:cNvPr id="8" name="Footer Placeholder 7">
            <a:extLst>
              <a:ext uri="{FF2B5EF4-FFF2-40B4-BE49-F238E27FC236}">
                <a16:creationId xmlns:a16="http://schemas.microsoft.com/office/drawing/2014/main" id="{DA5F24BD-5E66-40AA-9D06-8B31BBFC0B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216048-3314-4123-87CB-48EE96D8432B}"/>
              </a:ext>
            </a:extLst>
          </p:cNvPr>
          <p:cNvSpPr>
            <a:spLocks noGrp="1"/>
          </p:cNvSpPr>
          <p:nvPr>
            <p:ph type="sldNum" sz="quarter" idx="12"/>
          </p:nvPr>
        </p:nvSpPr>
        <p:spPr/>
        <p:txBody>
          <a:bodyPr/>
          <a:lstStyle/>
          <a:p>
            <a:fld id="{022974D0-BA2D-4406-989E-CFEA4D87E21F}" type="slidenum">
              <a:rPr lang="en-US" smtClean="0"/>
              <a:t>‹#›</a:t>
            </a:fld>
            <a:endParaRPr lang="en-US"/>
          </a:p>
        </p:txBody>
      </p:sp>
    </p:spTree>
    <p:extLst>
      <p:ext uri="{BB962C8B-B14F-4D97-AF65-F5344CB8AC3E}">
        <p14:creationId xmlns:p14="http://schemas.microsoft.com/office/powerpoint/2010/main" val="1090793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EFCA-70F7-4CE3-8E22-B307FEC683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71C7E4-D194-4027-B3CF-81E49CEC77B1}"/>
              </a:ext>
            </a:extLst>
          </p:cNvPr>
          <p:cNvSpPr>
            <a:spLocks noGrp="1"/>
          </p:cNvSpPr>
          <p:nvPr>
            <p:ph type="dt" sz="half" idx="10"/>
          </p:nvPr>
        </p:nvSpPr>
        <p:spPr/>
        <p:txBody>
          <a:bodyPr/>
          <a:lstStyle/>
          <a:p>
            <a:fld id="{BDB36E98-D030-4907-BA67-25C06ED6985D}" type="datetimeFigureOut">
              <a:rPr lang="en-US" smtClean="0"/>
              <a:t>4/24/2019</a:t>
            </a:fld>
            <a:endParaRPr lang="en-US"/>
          </a:p>
        </p:txBody>
      </p:sp>
      <p:sp>
        <p:nvSpPr>
          <p:cNvPr id="4" name="Footer Placeholder 3">
            <a:extLst>
              <a:ext uri="{FF2B5EF4-FFF2-40B4-BE49-F238E27FC236}">
                <a16:creationId xmlns:a16="http://schemas.microsoft.com/office/drawing/2014/main" id="{09892D5E-ABFB-4F46-A0A5-A6D02D62B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64C06B-7E64-4156-B17A-A2E8AFF4A464}"/>
              </a:ext>
            </a:extLst>
          </p:cNvPr>
          <p:cNvSpPr>
            <a:spLocks noGrp="1"/>
          </p:cNvSpPr>
          <p:nvPr>
            <p:ph type="sldNum" sz="quarter" idx="12"/>
          </p:nvPr>
        </p:nvSpPr>
        <p:spPr/>
        <p:txBody>
          <a:bodyPr/>
          <a:lstStyle/>
          <a:p>
            <a:fld id="{022974D0-BA2D-4406-989E-CFEA4D87E21F}" type="slidenum">
              <a:rPr lang="en-US" smtClean="0"/>
              <a:t>‹#›</a:t>
            </a:fld>
            <a:endParaRPr lang="en-US"/>
          </a:p>
        </p:txBody>
      </p:sp>
    </p:spTree>
    <p:extLst>
      <p:ext uri="{BB962C8B-B14F-4D97-AF65-F5344CB8AC3E}">
        <p14:creationId xmlns:p14="http://schemas.microsoft.com/office/powerpoint/2010/main" val="426028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53EF1D-4B57-4D3B-B22D-667271060152}"/>
              </a:ext>
            </a:extLst>
          </p:cNvPr>
          <p:cNvSpPr>
            <a:spLocks noGrp="1"/>
          </p:cNvSpPr>
          <p:nvPr>
            <p:ph type="dt" sz="half" idx="10"/>
          </p:nvPr>
        </p:nvSpPr>
        <p:spPr/>
        <p:txBody>
          <a:bodyPr/>
          <a:lstStyle/>
          <a:p>
            <a:fld id="{BDB36E98-D030-4907-BA67-25C06ED6985D}" type="datetimeFigureOut">
              <a:rPr lang="en-US" smtClean="0"/>
              <a:t>4/24/2019</a:t>
            </a:fld>
            <a:endParaRPr lang="en-US"/>
          </a:p>
        </p:txBody>
      </p:sp>
      <p:sp>
        <p:nvSpPr>
          <p:cNvPr id="3" name="Footer Placeholder 2">
            <a:extLst>
              <a:ext uri="{FF2B5EF4-FFF2-40B4-BE49-F238E27FC236}">
                <a16:creationId xmlns:a16="http://schemas.microsoft.com/office/drawing/2014/main" id="{D71B0510-F416-44D5-9415-B224FCFAD2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C797E5-523E-4F81-A6B4-4E0D770BF3AB}"/>
              </a:ext>
            </a:extLst>
          </p:cNvPr>
          <p:cNvSpPr>
            <a:spLocks noGrp="1"/>
          </p:cNvSpPr>
          <p:nvPr>
            <p:ph type="sldNum" sz="quarter" idx="12"/>
          </p:nvPr>
        </p:nvSpPr>
        <p:spPr/>
        <p:txBody>
          <a:bodyPr/>
          <a:lstStyle/>
          <a:p>
            <a:fld id="{022974D0-BA2D-4406-989E-CFEA4D87E21F}" type="slidenum">
              <a:rPr lang="en-US" smtClean="0"/>
              <a:t>‹#›</a:t>
            </a:fld>
            <a:endParaRPr lang="en-US"/>
          </a:p>
        </p:txBody>
      </p:sp>
    </p:spTree>
    <p:extLst>
      <p:ext uri="{BB962C8B-B14F-4D97-AF65-F5344CB8AC3E}">
        <p14:creationId xmlns:p14="http://schemas.microsoft.com/office/powerpoint/2010/main" val="128129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D614-1521-4DD5-9394-09BC52F64D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C43B12-51C5-4FA2-809A-0D099C58B6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72C8DC-8EAB-462D-A3AC-D23C3EE79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F95D9-628B-40E9-AE08-E80714149715}"/>
              </a:ext>
            </a:extLst>
          </p:cNvPr>
          <p:cNvSpPr>
            <a:spLocks noGrp="1"/>
          </p:cNvSpPr>
          <p:nvPr>
            <p:ph type="dt" sz="half" idx="10"/>
          </p:nvPr>
        </p:nvSpPr>
        <p:spPr/>
        <p:txBody>
          <a:bodyPr/>
          <a:lstStyle/>
          <a:p>
            <a:fld id="{BDB36E98-D030-4907-BA67-25C06ED6985D}" type="datetimeFigureOut">
              <a:rPr lang="en-US" smtClean="0"/>
              <a:t>4/24/2019</a:t>
            </a:fld>
            <a:endParaRPr lang="en-US"/>
          </a:p>
        </p:txBody>
      </p:sp>
      <p:sp>
        <p:nvSpPr>
          <p:cNvPr id="6" name="Footer Placeholder 5">
            <a:extLst>
              <a:ext uri="{FF2B5EF4-FFF2-40B4-BE49-F238E27FC236}">
                <a16:creationId xmlns:a16="http://schemas.microsoft.com/office/drawing/2014/main" id="{84FFD360-3B34-48CA-80C4-89D806817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1985-470E-4B4C-81ED-FEE920A6A869}"/>
              </a:ext>
            </a:extLst>
          </p:cNvPr>
          <p:cNvSpPr>
            <a:spLocks noGrp="1"/>
          </p:cNvSpPr>
          <p:nvPr>
            <p:ph type="sldNum" sz="quarter" idx="12"/>
          </p:nvPr>
        </p:nvSpPr>
        <p:spPr/>
        <p:txBody>
          <a:bodyPr/>
          <a:lstStyle/>
          <a:p>
            <a:fld id="{022974D0-BA2D-4406-989E-CFEA4D87E21F}" type="slidenum">
              <a:rPr lang="en-US" smtClean="0"/>
              <a:t>‹#›</a:t>
            </a:fld>
            <a:endParaRPr lang="en-US"/>
          </a:p>
        </p:txBody>
      </p:sp>
    </p:spTree>
    <p:extLst>
      <p:ext uri="{BB962C8B-B14F-4D97-AF65-F5344CB8AC3E}">
        <p14:creationId xmlns:p14="http://schemas.microsoft.com/office/powerpoint/2010/main" val="51472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896C-9CD5-4F4F-8C05-071AB2CD13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1D5277-C33D-4FF9-A7A0-440BBFB95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C5EE50-0F0D-4648-85F3-81F2DEC6F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54C86-254B-4472-B63D-3369EDED0579}"/>
              </a:ext>
            </a:extLst>
          </p:cNvPr>
          <p:cNvSpPr>
            <a:spLocks noGrp="1"/>
          </p:cNvSpPr>
          <p:nvPr>
            <p:ph type="dt" sz="half" idx="10"/>
          </p:nvPr>
        </p:nvSpPr>
        <p:spPr/>
        <p:txBody>
          <a:bodyPr/>
          <a:lstStyle/>
          <a:p>
            <a:fld id="{BDB36E98-D030-4907-BA67-25C06ED6985D}" type="datetimeFigureOut">
              <a:rPr lang="en-US" smtClean="0"/>
              <a:t>4/24/2019</a:t>
            </a:fld>
            <a:endParaRPr lang="en-US"/>
          </a:p>
        </p:txBody>
      </p:sp>
      <p:sp>
        <p:nvSpPr>
          <p:cNvPr id="6" name="Footer Placeholder 5">
            <a:extLst>
              <a:ext uri="{FF2B5EF4-FFF2-40B4-BE49-F238E27FC236}">
                <a16:creationId xmlns:a16="http://schemas.microsoft.com/office/drawing/2014/main" id="{97B5EA36-0566-42C4-BDA5-285A338F04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E37DE-3BC3-46F4-9665-D0B4AC3AA0DB}"/>
              </a:ext>
            </a:extLst>
          </p:cNvPr>
          <p:cNvSpPr>
            <a:spLocks noGrp="1"/>
          </p:cNvSpPr>
          <p:nvPr>
            <p:ph type="sldNum" sz="quarter" idx="12"/>
          </p:nvPr>
        </p:nvSpPr>
        <p:spPr/>
        <p:txBody>
          <a:bodyPr/>
          <a:lstStyle/>
          <a:p>
            <a:fld id="{022974D0-BA2D-4406-989E-CFEA4D87E21F}" type="slidenum">
              <a:rPr lang="en-US" smtClean="0"/>
              <a:t>‹#›</a:t>
            </a:fld>
            <a:endParaRPr lang="en-US"/>
          </a:p>
        </p:txBody>
      </p:sp>
    </p:spTree>
    <p:extLst>
      <p:ext uri="{BB962C8B-B14F-4D97-AF65-F5344CB8AC3E}">
        <p14:creationId xmlns:p14="http://schemas.microsoft.com/office/powerpoint/2010/main" val="3862579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D2AFDC-1AA3-4F43-820A-07AECC4E3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5AEE86-7604-48D9-BFBE-02F034A18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E9007-43C9-4A89-A9B9-00EC584A1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36E98-D030-4907-BA67-25C06ED6985D}" type="datetimeFigureOut">
              <a:rPr lang="en-US" smtClean="0"/>
              <a:t>4/24/2019</a:t>
            </a:fld>
            <a:endParaRPr lang="en-US"/>
          </a:p>
        </p:txBody>
      </p:sp>
      <p:sp>
        <p:nvSpPr>
          <p:cNvPr id="5" name="Footer Placeholder 4">
            <a:extLst>
              <a:ext uri="{FF2B5EF4-FFF2-40B4-BE49-F238E27FC236}">
                <a16:creationId xmlns:a16="http://schemas.microsoft.com/office/drawing/2014/main" id="{98E4CFFB-87C9-431E-9613-05E0B8391B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4CE8DC-E2D8-4461-ABF2-53E44EA441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974D0-BA2D-4406-989E-CFEA4D87E21F}" type="slidenum">
              <a:rPr lang="en-US" smtClean="0"/>
              <a:t>‹#›</a:t>
            </a:fld>
            <a:endParaRPr lang="en-US"/>
          </a:p>
        </p:txBody>
      </p:sp>
    </p:spTree>
    <p:extLst>
      <p:ext uri="{BB962C8B-B14F-4D97-AF65-F5344CB8AC3E}">
        <p14:creationId xmlns:p14="http://schemas.microsoft.com/office/powerpoint/2010/main" val="1312861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D02FAC7-C387-4B97-B75E-136BA1AC0229}"/>
              </a:ext>
            </a:extLst>
          </p:cNvPr>
          <p:cNvGrpSpPr/>
          <p:nvPr/>
        </p:nvGrpSpPr>
        <p:grpSpPr>
          <a:xfrm>
            <a:off x="1515122" y="1122363"/>
            <a:ext cx="9144000" cy="4230872"/>
            <a:chOff x="1515122" y="1122363"/>
            <a:chExt cx="9144000" cy="4230872"/>
          </a:xfrm>
        </p:grpSpPr>
        <p:cxnSp>
          <p:nvCxnSpPr>
            <p:cNvPr id="8" name="Straight Connector 7">
              <a:extLst>
                <a:ext uri="{FF2B5EF4-FFF2-40B4-BE49-F238E27FC236}">
                  <a16:creationId xmlns:a16="http://schemas.microsoft.com/office/drawing/2014/main" id="{F61F9618-1999-4372-A1E5-7E4A6F60C471}"/>
                </a:ext>
              </a:extLst>
            </p:cNvPr>
            <p:cNvCxnSpPr/>
            <p:nvPr/>
          </p:nvCxnSpPr>
          <p:spPr>
            <a:xfrm>
              <a:off x="1524000" y="1122363"/>
              <a:ext cx="0" cy="4230872"/>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F7EE202-3109-453B-A702-C937F2BC51C7}"/>
                </a:ext>
              </a:extLst>
            </p:cNvPr>
            <p:cNvCxnSpPr>
              <a:cxnSpLocks/>
            </p:cNvCxnSpPr>
            <p:nvPr/>
          </p:nvCxnSpPr>
          <p:spPr>
            <a:xfrm>
              <a:off x="1515122" y="1140119"/>
              <a:ext cx="9144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BB577708-AE9E-48CD-AC5F-46FAD485478D}"/>
              </a:ext>
            </a:extLst>
          </p:cNvPr>
          <p:cNvSpPr txBox="1"/>
          <p:nvPr/>
        </p:nvSpPr>
        <p:spPr>
          <a:xfrm>
            <a:off x="1562470" y="1216241"/>
            <a:ext cx="9081856" cy="1169551"/>
          </a:xfrm>
          <a:prstGeom prst="rect">
            <a:avLst/>
          </a:prstGeom>
          <a:noFill/>
        </p:spPr>
        <p:txBody>
          <a:bodyPr wrap="square" rtlCol="0">
            <a:spAutoFit/>
          </a:bodyPr>
          <a:lstStyle/>
          <a:p>
            <a:r>
              <a:rPr lang="en-US" sz="3500" dirty="0">
                <a:latin typeface="Arial Black" panose="020B0A04020102020204" pitchFamily="34" charset="0"/>
              </a:rPr>
              <a:t>Using news to predict stock market movements</a:t>
            </a:r>
          </a:p>
        </p:txBody>
      </p:sp>
      <p:sp>
        <p:nvSpPr>
          <p:cNvPr id="13" name="TextBox 12">
            <a:extLst>
              <a:ext uri="{FF2B5EF4-FFF2-40B4-BE49-F238E27FC236}">
                <a16:creationId xmlns:a16="http://schemas.microsoft.com/office/drawing/2014/main" id="{5FF6DC04-770E-43AB-9495-530786CFF2D7}"/>
              </a:ext>
            </a:extLst>
          </p:cNvPr>
          <p:cNvSpPr txBox="1"/>
          <p:nvPr/>
        </p:nvSpPr>
        <p:spPr>
          <a:xfrm>
            <a:off x="1515122" y="4919703"/>
            <a:ext cx="9081856" cy="461665"/>
          </a:xfrm>
          <a:prstGeom prst="rect">
            <a:avLst/>
          </a:prstGeom>
          <a:noFill/>
        </p:spPr>
        <p:txBody>
          <a:bodyPr wrap="square" rtlCol="0">
            <a:spAutoFit/>
          </a:bodyPr>
          <a:lstStyle/>
          <a:p>
            <a:r>
              <a:rPr lang="en-US" sz="2400" dirty="0">
                <a:latin typeface="Arial Black" panose="020B0A04020102020204" pitchFamily="34" charset="0"/>
              </a:rPr>
              <a:t>Jeremy J Jones</a:t>
            </a:r>
          </a:p>
        </p:txBody>
      </p:sp>
    </p:spTree>
    <p:extLst>
      <p:ext uri="{BB962C8B-B14F-4D97-AF65-F5344CB8AC3E}">
        <p14:creationId xmlns:p14="http://schemas.microsoft.com/office/powerpoint/2010/main" val="2431164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News Article Sentiment Analysis (Agilent Technologies)</a:t>
            </a:r>
          </a:p>
        </p:txBody>
      </p: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200" y="1825625"/>
            <a:ext cx="5553722" cy="4351338"/>
          </a:xfrm>
        </p:spPr>
        <p:txBody>
          <a:bodyPr>
            <a:normAutofit/>
          </a:bodyPr>
          <a:lstStyle/>
          <a:p>
            <a:r>
              <a:rPr lang="en-US" sz="2400" dirty="0">
                <a:latin typeface="Arial" panose="020B0604020202020204" pitchFamily="34" charset="0"/>
                <a:cs typeface="Arial" panose="020B0604020202020204" pitchFamily="34" charset="0"/>
              </a:rPr>
              <a:t>Histograms of the 10-day market adjust leading return for different sentiment classes are compared and it is difficult to distinguish each class from one another.</a:t>
            </a:r>
          </a:p>
          <a:p>
            <a:r>
              <a:rPr lang="en-US" sz="2400" dirty="0">
                <a:latin typeface="Arial" panose="020B0604020202020204" pitchFamily="34" charset="0"/>
                <a:cs typeface="Arial" panose="020B0604020202020204" pitchFamily="34" charset="0"/>
              </a:rPr>
              <a:t>Taking the mean market return and comparing the different sentiment classes, as expected, a positive sentiment leads to a slightly positive market return while a negative sentiment leads to a negative market return.</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E397115-CD1A-4510-8A64-C9B667C14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6113" y="1398445"/>
            <a:ext cx="3980155" cy="2815959"/>
          </a:xfrm>
          <a:prstGeom prst="rect">
            <a:avLst/>
          </a:prstGeom>
        </p:spPr>
      </p:pic>
      <p:pic>
        <p:nvPicPr>
          <p:cNvPr id="14" name="Picture 13">
            <a:extLst>
              <a:ext uri="{FF2B5EF4-FFF2-40B4-BE49-F238E27FC236}">
                <a16:creationId xmlns:a16="http://schemas.microsoft.com/office/drawing/2014/main" id="{EF99F276-3F0E-476B-A6F0-EBCC3814F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5508" y="4194475"/>
            <a:ext cx="3701364" cy="2530160"/>
          </a:xfrm>
          <a:prstGeom prst="rect">
            <a:avLst/>
          </a:prstGeom>
        </p:spPr>
      </p:pic>
    </p:spTree>
    <p:extLst>
      <p:ext uri="{BB962C8B-B14F-4D97-AF65-F5344CB8AC3E}">
        <p14:creationId xmlns:p14="http://schemas.microsoft.com/office/powerpoint/2010/main" val="232510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News Providers and Sentiment Class Score</a:t>
            </a:r>
          </a:p>
        </p:txBody>
      </p: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200" y="1825625"/>
            <a:ext cx="5553722" cy="4351338"/>
          </a:xfrm>
        </p:spPr>
        <p:txBody>
          <a:bodyPr>
            <a:normAutofit lnSpcReduction="10000"/>
          </a:bodyPr>
          <a:lstStyle/>
          <a:p>
            <a:r>
              <a:rPr lang="en-US" sz="2400" dirty="0">
                <a:latin typeface="Arial" panose="020B0604020202020204" pitchFamily="34" charset="0"/>
                <a:cs typeface="Arial" panose="020B0604020202020204" pitchFamily="34" charset="0"/>
              </a:rPr>
              <a:t>Ultimately news providers tend to be more positive towards companies on average than negative.  </a:t>
            </a:r>
          </a:p>
          <a:p>
            <a:r>
              <a:rPr lang="en-US" sz="2400" dirty="0">
                <a:latin typeface="Arial" panose="020B0604020202020204" pitchFamily="34" charset="0"/>
                <a:cs typeface="Arial" panose="020B0604020202020204" pitchFamily="34" charset="0"/>
              </a:rPr>
              <a:t>There is also a large range of news article published by each news provider and in some cases the lack of data gives inaccurate measures of the mean sentiment for the provider.</a:t>
            </a:r>
          </a:p>
          <a:p>
            <a:r>
              <a:rPr lang="en-US" sz="2400" dirty="0">
                <a:latin typeface="Arial" panose="020B0604020202020204" pitchFamily="34" charset="0"/>
                <a:cs typeface="Arial" panose="020B0604020202020204" pitchFamily="34" charset="0"/>
              </a:rPr>
              <a:t>It is not surprising that news articles are more positive on average because ultimately the market increased over the dataset time period.</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1322D58-1F1E-4438-92B9-6BE17A09F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727" y="1438198"/>
            <a:ext cx="3668476" cy="2744496"/>
          </a:xfrm>
          <a:prstGeom prst="rect">
            <a:avLst/>
          </a:prstGeom>
        </p:spPr>
      </p:pic>
      <p:pic>
        <p:nvPicPr>
          <p:cNvPr id="8" name="Picture 7">
            <a:extLst>
              <a:ext uri="{FF2B5EF4-FFF2-40B4-BE49-F238E27FC236}">
                <a16:creationId xmlns:a16="http://schemas.microsoft.com/office/drawing/2014/main" id="{41715CD8-A9C7-4C7F-A257-B6B2A8BF2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2278" y="4129463"/>
            <a:ext cx="3480925" cy="2728537"/>
          </a:xfrm>
          <a:prstGeom prst="rect">
            <a:avLst/>
          </a:prstGeom>
        </p:spPr>
      </p:pic>
    </p:spTree>
    <p:extLst>
      <p:ext uri="{BB962C8B-B14F-4D97-AF65-F5344CB8AC3E}">
        <p14:creationId xmlns:p14="http://schemas.microsoft.com/office/powerpoint/2010/main" val="1820389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Statistical Analysis: Daily Return Autocorrelation</a:t>
            </a:r>
          </a:p>
        </p:txBody>
      </p: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198" y="1825625"/>
            <a:ext cx="5487651" cy="4351338"/>
          </a:xfrm>
        </p:spPr>
        <p:txBody>
          <a:bodyPr>
            <a:normAutofit lnSpcReduction="10000"/>
          </a:bodyPr>
          <a:lstStyle/>
          <a:p>
            <a:r>
              <a:rPr lang="en-US" sz="2400" dirty="0">
                <a:latin typeface="Arial" panose="020B0604020202020204" pitchFamily="34" charset="0"/>
                <a:cs typeface="Arial" panose="020B0604020202020204" pitchFamily="34" charset="0"/>
              </a:rPr>
              <a:t>The question asked is: does the daily return show characteristics of noise or is there a autocorrelated trend over a specific lag time?</a:t>
            </a:r>
          </a:p>
          <a:p>
            <a:r>
              <a:rPr lang="en-US" sz="2400" dirty="0">
                <a:latin typeface="Arial" panose="020B0604020202020204" pitchFamily="34" charset="0"/>
                <a:cs typeface="Arial" panose="020B0604020202020204" pitchFamily="34" charset="0"/>
              </a:rPr>
              <a:t>Performed a </a:t>
            </a:r>
            <a:r>
              <a:rPr lang="en-US" sz="2400" dirty="0" err="1">
                <a:latin typeface="Arial" panose="020B0604020202020204" pitchFamily="34" charset="0"/>
                <a:cs typeface="Arial" panose="020B0604020202020204" pitchFamily="34" charset="0"/>
              </a:rPr>
              <a:t>Ljung</a:t>
            </a:r>
            <a:r>
              <a:rPr lang="en-US" sz="2400" dirty="0">
                <a:latin typeface="Arial" panose="020B0604020202020204" pitchFamily="34" charset="0"/>
                <a:cs typeface="Arial" panose="020B0604020202020204" pitchFamily="34" charset="0"/>
              </a:rPr>
              <a:t>-box test on the daily return for Agilent Technologies Inc which showed that at small lag times the data looks like noise (large p-value) while at longer lag times there is an autocorrelation (small p-value).</a:t>
            </a:r>
          </a:p>
          <a:p>
            <a:r>
              <a:rPr lang="en-US" sz="2400" dirty="0">
                <a:latin typeface="Arial" panose="020B0604020202020204" pitchFamily="34" charset="0"/>
                <a:cs typeface="Arial" panose="020B0604020202020204" pitchFamily="34" charset="0"/>
              </a:rPr>
              <a:t>Small p-value rejects null hypothesis of the data being random noise.</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3F465DB-567F-46A0-8778-E5037929E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152" y="1466584"/>
            <a:ext cx="5487650" cy="3658433"/>
          </a:xfrm>
          <a:prstGeom prst="rect">
            <a:avLst/>
          </a:prstGeom>
        </p:spPr>
      </p:pic>
    </p:spTree>
    <p:extLst>
      <p:ext uri="{BB962C8B-B14F-4D97-AF65-F5344CB8AC3E}">
        <p14:creationId xmlns:p14="http://schemas.microsoft.com/office/powerpoint/2010/main" val="137573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Statistical Analysis: Daily Return Autocorrelation</a:t>
            </a:r>
          </a:p>
        </p:txBody>
      </p: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198" y="1825625"/>
            <a:ext cx="5487651" cy="4351338"/>
          </a:xfrm>
        </p:spPr>
        <p:txBody>
          <a:bodyPr>
            <a:normAutofit lnSpcReduction="10000"/>
          </a:bodyPr>
          <a:lstStyle/>
          <a:p>
            <a:r>
              <a:rPr lang="en-US" sz="2400" dirty="0">
                <a:latin typeface="Arial" panose="020B0604020202020204" pitchFamily="34" charset="0"/>
                <a:cs typeface="Arial" panose="020B0604020202020204" pitchFamily="34" charset="0"/>
              </a:rPr>
              <a:t>The question asked is: does the daily return show characteristics of noise or is there a autocorrelated trend over a specific lag time?</a:t>
            </a:r>
          </a:p>
          <a:p>
            <a:r>
              <a:rPr lang="en-US" sz="2400" dirty="0">
                <a:latin typeface="Arial" panose="020B0604020202020204" pitchFamily="34" charset="0"/>
                <a:cs typeface="Arial" panose="020B0604020202020204" pitchFamily="34" charset="0"/>
              </a:rPr>
              <a:t>Performed a </a:t>
            </a:r>
            <a:r>
              <a:rPr lang="en-US" sz="2400" dirty="0" err="1">
                <a:latin typeface="Arial" panose="020B0604020202020204" pitchFamily="34" charset="0"/>
                <a:cs typeface="Arial" panose="020B0604020202020204" pitchFamily="34" charset="0"/>
              </a:rPr>
              <a:t>Ljung</a:t>
            </a:r>
            <a:r>
              <a:rPr lang="en-US" sz="2400" dirty="0">
                <a:latin typeface="Arial" panose="020B0604020202020204" pitchFamily="34" charset="0"/>
                <a:cs typeface="Arial" panose="020B0604020202020204" pitchFamily="34" charset="0"/>
              </a:rPr>
              <a:t>-box test on the daily return for Agilent Technologies Inc which showed that at small lag times the data looks like noise (large p-value) while at longer lag times there is an autocorrelation (small p-value).</a:t>
            </a:r>
          </a:p>
          <a:p>
            <a:r>
              <a:rPr lang="en-US" sz="2400" dirty="0">
                <a:latin typeface="Arial" panose="020B0604020202020204" pitchFamily="34" charset="0"/>
                <a:cs typeface="Arial" panose="020B0604020202020204" pitchFamily="34" charset="0"/>
              </a:rPr>
              <a:t>Small p-value rejects null hypothesis of the data being random noise.</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3F465DB-567F-46A0-8778-E5037929E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152" y="1466584"/>
            <a:ext cx="5487650" cy="3658433"/>
          </a:xfrm>
          <a:prstGeom prst="rect">
            <a:avLst/>
          </a:prstGeom>
        </p:spPr>
      </p:pic>
    </p:spTree>
    <p:extLst>
      <p:ext uri="{BB962C8B-B14F-4D97-AF65-F5344CB8AC3E}">
        <p14:creationId xmlns:p14="http://schemas.microsoft.com/office/powerpoint/2010/main" val="49195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Statistical Analysis: Returns Per Time Period</a:t>
            </a:r>
          </a:p>
        </p:txBody>
      </p: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198" y="1825625"/>
            <a:ext cx="5339447" cy="4351338"/>
          </a:xfrm>
        </p:spPr>
        <p:txBody>
          <a:bodyPr>
            <a:normAutofit/>
          </a:bodyPr>
          <a:lstStyle/>
          <a:p>
            <a:r>
              <a:rPr lang="en-US" sz="2400" dirty="0">
                <a:latin typeface="Arial" panose="020B0604020202020204" pitchFamily="34" charset="0"/>
                <a:cs typeface="Arial" panose="020B0604020202020204" pitchFamily="34" charset="0"/>
              </a:rPr>
              <a:t>Longer time period over which returns are calculated results in a wider distribution of raw return values. </a:t>
            </a:r>
          </a:p>
          <a:p>
            <a:r>
              <a:rPr lang="en-US" sz="2400" dirty="0">
                <a:latin typeface="Arial" panose="020B0604020202020204" pitchFamily="34" charset="0"/>
                <a:cs typeface="Arial" panose="020B0604020202020204" pitchFamily="34" charset="0"/>
              </a:rPr>
              <a:t>The mean return also increases with increasing return period.</a:t>
            </a:r>
          </a:p>
          <a:p>
            <a:r>
              <a:rPr lang="en-US" sz="2400" dirty="0">
                <a:latin typeface="Arial" panose="020B0604020202020204" pitchFamily="34" charset="0"/>
                <a:cs typeface="Arial" panose="020B0604020202020204" pitchFamily="34" charset="0"/>
              </a:rPr>
              <a:t>This suggests that long periods for returns have higher volatility and also have higher mean earnings.</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A779A46-106B-4DCC-9098-998088D80E2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77645" y="1751469"/>
            <a:ext cx="5920280" cy="3947198"/>
          </a:xfrm>
          <a:prstGeom prst="rect">
            <a:avLst/>
          </a:prstGeom>
          <a:noFill/>
          <a:ln>
            <a:noFill/>
          </a:ln>
        </p:spPr>
      </p:pic>
    </p:spTree>
    <p:extLst>
      <p:ext uri="{BB962C8B-B14F-4D97-AF65-F5344CB8AC3E}">
        <p14:creationId xmlns:p14="http://schemas.microsoft.com/office/powerpoint/2010/main" val="118295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Statistical Analysis: Feature Cross Correlation Matrices</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7167C9F-E9D7-4B46-84E2-CD3FE0C6C7CA}"/>
              </a:ext>
            </a:extLst>
          </p:cNvPr>
          <p:cNvGrpSpPr/>
          <p:nvPr/>
        </p:nvGrpSpPr>
        <p:grpSpPr>
          <a:xfrm>
            <a:off x="732286" y="2255880"/>
            <a:ext cx="11191150" cy="4095934"/>
            <a:chOff x="-1192063" y="-512085"/>
            <a:chExt cx="11191821" cy="4095934"/>
          </a:xfrm>
        </p:grpSpPr>
        <p:pic>
          <p:nvPicPr>
            <p:cNvPr id="11" name="Picture 10">
              <a:extLst>
                <a:ext uri="{FF2B5EF4-FFF2-40B4-BE49-F238E27FC236}">
                  <a16:creationId xmlns:a16="http://schemas.microsoft.com/office/drawing/2014/main" id="{27A1566E-18E9-4E4A-8F9D-7E91CA3E10F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1878" y="-512085"/>
              <a:ext cx="4907880" cy="4090034"/>
            </a:xfrm>
            <a:prstGeom prst="rect">
              <a:avLst/>
            </a:prstGeom>
            <a:noFill/>
            <a:ln>
              <a:noFill/>
            </a:ln>
          </p:spPr>
        </p:pic>
        <p:pic>
          <p:nvPicPr>
            <p:cNvPr id="10" name="Picture 9">
              <a:extLst>
                <a:ext uri="{FF2B5EF4-FFF2-40B4-BE49-F238E27FC236}">
                  <a16:creationId xmlns:a16="http://schemas.microsoft.com/office/drawing/2014/main" id="{90A3D65A-C960-4BD3-8C66-167B94DA597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2063" y="-506186"/>
              <a:ext cx="4908528" cy="4090035"/>
            </a:xfrm>
            <a:prstGeom prst="rect">
              <a:avLst/>
            </a:prstGeom>
            <a:noFill/>
            <a:ln>
              <a:noFill/>
            </a:ln>
          </p:spPr>
        </p:pic>
      </p:grp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198" y="1319429"/>
            <a:ext cx="10689773" cy="1325562"/>
          </a:xfrm>
        </p:spPr>
        <p:txBody>
          <a:bodyPr>
            <a:normAutofit/>
          </a:bodyPr>
          <a:lstStyle/>
          <a:p>
            <a:r>
              <a:rPr lang="en-US" sz="2400" dirty="0">
                <a:latin typeface="Arial" panose="020B0604020202020204" pitchFamily="34" charset="0"/>
                <a:cs typeface="Arial" panose="020B0604020202020204" pitchFamily="34" charset="0"/>
              </a:rPr>
              <a:t>There is a difference between the feature cross correlations of the overall market versus individual companies.</a:t>
            </a:r>
          </a:p>
          <a:p>
            <a:r>
              <a:rPr lang="en-US" sz="2400" dirty="0">
                <a:latin typeface="Arial" panose="020B0604020202020204" pitchFamily="34" charset="0"/>
                <a:cs typeface="Arial" panose="020B0604020202020204" pitchFamily="34" charset="0"/>
              </a:rPr>
              <a:t>Implies that individual companies may have to be modeled separately.</a:t>
            </a:r>
          </a:p>
        </p:txBody>
      </p:sp>
      <p:cxnSp>
        <p:nvCxnSpPr>
          <p:cNvPr id="12" name="Straight Arrow Connector 11">
            <a:extLst>
              <a:ext uri="{FF2B5EF4-FFF2-40B4-BE49-F238E27FC236}">
                <a16:creationId xmlns:a16="http://schemas.microsoft.com/office/drawing/2014/main" id="{0BF21EDF-6225-4A5B-A75C-8436257DE12E}"/>
              </a:ext>
            </a:extLst>
          </p:cNvPr>
          <p:cNvCxnSpPr/>
          <p:nvPr/>
        </p:nvCxnSpPr>
        <p:spPr>
          <a:xfrm flipH="1">
            <a:off x="4784271" y="2971800"/>
            <a:ext cx="71845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7F2D6F6-E527-448B-B45D-608C9187BC12}"/>
              </a:ext>
            </a:extLst>
          </p:cNvPr>
          <p:cNvCxnSpPr>
            <a:cxnSpLocks/>
          </p:cNvCxnSpPr>
          <p:nvPr/>
        </p:nvCxnSpPr>
        <p:spPr>
          <a:xfrm>
            <a:off x="6096000" y="5328557"/>
            <a:ext cx="92528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D80001-61C4-4796-8B83-CD91C13D906E}"/>
              </a:ext>
            </a:extLst>
          </p:cNvPr>
          <p:cNvSpPr txBox="1"/>
          <p:nvPr/>
        </p:nvSpPr>
        <p:spPr>
          <a:xfrm>
            <a:off x="4816927" y="2969003"/>
            <a:ext cx="2661557" cy="523220"/>
          </a:xfrm>
          <a:prstGeom prst="rect">
            <a:avLst/>
          </a:prstGeom>
          <a:noFill/>
        </p:spPr>
        <p:txBody>
          <a:bodyPr wrap="square" rtlCol="0">
            <a:spAutoFit/>
          </a:bodyPr>
          <a:lstStyle/>
          <a:p>
            <a:r>
              <a:rPr lang="en-US" sz="2800" b="1" dirty="0">
                <a:solidFill>
                  <a:srgbClr val="FF0000"/>
                </a:solidFill>
              </a:rPr>
              <a:t>Overall Market</a:t>
            </a:r>
          </a:p>
        </p:txBody>
      </p:sp>
      <p:sp>
        <p:nvSpPr>
          <p:cNvPr id="17" name="TextBox 16">
            <a:extLst>
              <a:ext uri="{FF2B5EF4-FFF2-40B4-BE49-F238E27FC236}">
                <a16:creationId xmlns:a16="http://schemas.microsoft.com/office/drawing/2014/main" id="{7EFD4DA4-3CB7-4B7B-9F43-B39965C1134E}"/>
              </a:ext>
            </a:extLst>
          </p:cNvPr>
          <p:cNvSpPr txBox="1"/>
          <p:nvPr/>
        </p:nvSpPr>
        <p:spPr>
          <a:xfrm>
            <a:off x="4765221" y="4318183"/>
            <a:ext cx="2661557" cy="954107"/>
          </a:xfrm>
          <a:prstGeom prst="rect">
            <a:avLst/>
          </a:prstGeom>
          <a:noFill/>
        </p:spPr>
        <p:txBody>
          <a:bodyPr wrap="square" rtlCol="0">
            <a:spAutoFit/>
          </a:bodyPr>
          <a:lstStyle/>
          <a:p>
            <a:r>
              <a:rPr lang="en-US" sz="2800" b="1" dirty="0">
                <a:solidFill>
                  <a:srgbClr val="FF0000"/>
                </a:solidFill>
              </a:rPr>
              <a:t>Agilent Technologies Inc</a:t>
            </a:r>
          </a:p>
        </p:txBody>
      </p:sp>
    </p:spTree>
    <p:extLst>
      <p:ext uri="{BB962C8B-B14F-4D97-AF65-F5344CB8AC3E}">
        <p14:creationId xmlns:p14="http://schemas.microsoft.com/office/powerpoint/2010/main" val="347257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Machine Learning Modeling: Modeling Goal and Target</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198" y="1531705"/>
                <a:ext cx="10689773" cy="5081366"/>
              </a:xfrm>
            </p:spPr>
            <p:txBody>
              <a:bodyPr>
                <a:normAutofit/>
              </a:bodyPr>
              <a:lstStyle/>
              <a:p>
                <a:r>
                  <a:rPr lang="en-US" dirty="0">
                    <a:latin typeface="Arial" panose="020B0604020202020204" pitchFamily="34" charset="0"/>
                    <a:cs typeface="Arial" panose="020B0604020202020204" pitchFamily="34" charset="0"/>
                  </a:rPr>
                  <a:t>The modeling target is the 10-day market adjusted leading return </a:t>
                </a:r>
                <a14:m>
                  <m:oMath xmlns:m="http://schemas.openxmlformats.org/officeDocument/2006/math">
                    <m:sSub>
                      <m:sSubPr>
                        <m:ctrlPr>
                          <a:rPr lang="en-US" i="1"/>
                        </m:ctrlPr>
                      </m:sSubPr>
                      <m:e>
                        <m:r>
                          <a:rPr lang="en-US" i="1"/>
                          <m:t>𝑟</m:t>
                        </m:r>
                      </m:e>
                      <m:sub>
                        <m:r>
                          <a:rPr lang="en-US" i="1"/>
                          <m:t>𝑡𝑖</m:t>
                        </m:r>
                      </m:sub>
                    </m:sSub>
                    <m:r>
                      <a:rPr lang="en-US" i="1"/>
                      <m:t>=</m:t>
                    </m:r>
                  </m:oMath>
                </a14:m>
                <a:r>
                  <a:rPr lang="en-US" dirty="0">
                    <a:latin typeface="Arial" panose="020B0604020202020204" pitchFamily="34" charset="0"/>
                    <a:cs typeface="Arial" panose="020B0604020202020204" pitchFamily="34" charset="0"/>
                  </a:rPr>
                  <a:t>returnOpenNextMktres10 </a:t>
                </a:r>
                <a:r>
                  <a:rPr lang="en-US" sz="2400"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Modeling predictor is a value </a:t>
                </a:r>
                <a14:m>
                  <m:oMath xmlns:m="http://schemas.openxmlformats.org/officeDocument/2006/math">
                    <m:sSub>
                      <m:sSubPr>
                        <m:ctrlPr>
                          <a:rPr lang="en-US" i="1"/>
                        </m:ctrlPr>
                      </m:sSubPr>
                      <m:e>
                        <m:acc>
                          <m:accPr>
                            <m:chr m:val="̂"/>
                            <m:ctrlPr>
                              <a:rPr lang="en-US" i="1"/>
                            </m:ctrlPr>
                          </m:accPr>
                          <m:e>
                            <m:r>
                              <a:rPr lang="en-US" i="1"/>
                              <m:t>𝑦</m:t>
                            </m:r>
                            <m:r>
                              <a:rPr lang="en-US" i="1"/>
                              <m:t> </m:t>
                            </m:r>
                          </m:e>
                        </m:acc>
                      </m:e>
                      <m:sub>
                        <m:r>
                          <a:rPr lang="en-US" i="1"/>
                          <m:t>𝑡𝑖</m:t>
                        </m:r>
                      </m:sub>
                    </m:sSub>
                    <m:r>
                      <a:rPr lang="en-US" i="1"/>
                      <m:t>∈ </m:t>
                    </m:r>
                    <m:r>
                      <a:rPr lang="en-US"/>
                      <m:t>[</m:t>
                    </m:r>
                    <m:r>
                      <a:rPr lang="en-US" i="1"/>
                      <m:t>−</m:t>
                    </m:r>
                    <m:r>
                      <a:rPr lang="en-US"/>
                      <m:t>1, 1]</m:t>
                    </m:r>
                  </m:oMath>
                </a14:m>
                <a:r>
                  <a:rPr lang="en-US" dirty="0">
                    <a:latin typeface="Arial" panose="020B0604020202020204" pitchFamily="34" charset="0"/>
                    <a:cs typeface="Arial" panose="020B0604020202020204" pitchFamily="34" charset="0"/>
                  </a:rPr>
                  <a:t> such that -1 means 100% certainty that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𝑡𝑖</m:t>
                        </m:r>
                      </m:sub>
                    </m:sSub>
                  </m:oMath>
                </a14:m>
                <a:r>
                  <a:rPr lang="en-US" dirty="0">
                    <a:latin typeface="Arial" panose="020B0604020202020204" pitchFamily="34" charset="0"/>
                    <a:cs typeface="Arial" panose="020B0604020202020204" pitchFamily="34" charset="0"/>
                  </a:rPr>
                  <a:t> will be negative and 1 means 100% certainty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𝑡𝑖</m:t>
                        </m:r>
                      </m:sub>
                    </m:sSub>
                  </m:oMath>
                </a14:m>
                <a:r>
                  <a:rPr lang="en-US" dirty="0">
                    <a:latin typeface="Arial" panose="020B0604020202020204" pitchFamily="34" charset="0"/>
                    <a:cs typeface="Arial" panose="020B0604020202020204" pitchFamily="34" charset="0"/>
                  </a:rPr>
                  <a:t> will be positive.</a:t>
                </a:r>
              </a:p>
              <a:p>
                <a:r>
                  <a:rPr lang="en-US" dirty="0">
                    <a:latin typeface="Arial" panose="020B0604020202020204" pitchFamily="34" charset="0"/>
                    <a:cs typeface="Arial" panose="020B0604020202020204" pitchFamily="34" charset="0"/>
                  </a:rPr>
                  <a:t>Final scoring metric is calculated as</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Where </a:t>
                </a:r>
                <a14:m>
                  <m:oMath xmlns:m="http://schemas.openxmlformats.org/officeDocument/2006/math">
                    <m:sSub>
                      <m:sSubPr>
                        <m:ctrlPr>
                          <a:rPr lang="en-US" i="1"/>
                        </m:ctrlPr>
                      </m:sSubPr>
                      <m:e>
                        <m:r>
                          <a:rPr lang="en-US" i="1"/>
                          <m:t>𝑢</m:t>
                        </m:r>
                      </m:e>
                      <m:sub>
                        <m:r>
                          <a:rPr lang="en-US" i="1"/>
                          <m:t>𝑡𝑖</m:t>
                        </m:r>
                      </m:sub>
                    </m:sSub>
                  </m:oMath>
                </a14:m>
                <a:r>
                  <a:rPr lang="en-US" dirty="0">
                    <a:latin typeface="Arial" panose="020B0604020202020204" pitchFamily="34" charset="0"/>
                    <a:cs typeface="Arial" panose="020B0604020202020204" pitchFamily="34" charset="0"/>
                  </a:rPr>
                  <a:t> is 0/1 universe feature that controls whether the asset is used in scoring that particular day.</a:t>
                </a:r>
              </a:p>
            </p:txBody>
          </p:sp>
        </mc:Choice>
        <mc:Fallback>
          <p:sp>
            <p:nvSpPr>
              <p:cNvPr id="3" name="Content Placeholder 2">
                <a:extLst>
                  <a:ext uri="{FF2B5EF4-FFF2-40B4-BE49-F238E27FC236}">
                    <a16:creationId xmlns:a16="http://schemas.microsoft.com/office/drawing/2014/main" id="{B9DF7DE3-B88F-4D3A-8486-F9DDF0BAB112}"/>
                  </a:ext>
                </a:extLst>
              </p:cNvPr>
              <p:cNvSpPr>
                <a:spLocks noGrp="1" noRot="1" noChangeAspect="1" noMove="1" noResize="1" noEditPoints="1" noAdjustHandles="1" noChangeArrowheads="1" noChangeShapeType="1" noTextEdit="1"/>
              </p:cNvSpPr>
              <p:nvPr>
                <p:ph idx="1"/>
              </p:nvPr>
            </p:nvSpPr>
            <p:spPr>
              <a:xfrm>
                <a:off x="838198" y="1531705"/>
                <a:ext cx="10689773" cy="5081366"/>
              </a:xfrm>
              <a:blipFill>
                <a:blip r:embed="rId2"/>
                <a:stretch>
                  <a:fillRect l="-969" t="-2038" r="-1596" b="-32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B60FCCBD-4EDA-4528-B000-E6E50DE6007F}"/>
                  </a:ext>
                </a:extLst>
              </p:cNvPr>
              <p:cNvSpPr/>
              <p:nvPr/>
            </p:nvSpPr>
            <p:spPr>
              <a:xfrm>
                <a:off x="2844762" y="4188419"/>
                <a:ext cx="3302075" cy="113787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800" smtClean="0">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r>
                        <a:rPr lang="en-US" sz="2800" i="0">
                          <a:latin typeface="Cambria Math" panose="02040503050406030204" pitchFamily="18" charset="0"/>
                        </a:rPr>
                        <m:t>=</m:t>
                      </m:r>
                      <m:nary>
                        <m:naryPr>
                          <m:chr m:val="∑"/>
                          <m:limLoc m:val="undOvr"/>
                          <m:supHide m:val="on"/>
                          <m:ctrlPr>
                            <a:rPr lang="en-US" sz="2800" i="1">
                              <a:latin typeface="Cambria Math" panose="02040503050406030204" pitchFamily="18" charset="0"/>
                            </a:rPr>
                          </m:ctrlPr>
                        </m:naryPr>
                        <m:sub>
                          <m:r>
                            <a:rPr lang="en-US" sz="2800" i="1">
                              <a:latin typeface="Cambria Math" panose="02040503050406030204" pitchFamily="18" charset="0"/>
                            </a:rPr>
                            <m:t>𝑖</m:t>
                          </m:r>
                        </m:sub>
                        <m:sup/>
                        <m:e>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r>
                                    <a:rPr lang="en-US" sz="2800" i="0">
                                      <a:latin typeface="Cambria Math" panose="02040503050406030204" pitchFamily="18" charset="0"/>
                                    </a:rPr>
                                    <m:t> </m:t>
                                  </m:r>
                                </m:e>
                              </m:acc>
                            </m:e>
                            <m:sub>
                              <m:r>
                                <a:rPr lang="en-US" sz="2800" i="1">
                                  <a:latin typeface="Cambria Math" panose="02040503050406030204" pitchFamily="18" charset="0"/>
                                </a:rPr>
                                <m:t>𝑡𝑖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𝑟</m:t>
                              </m:r>
                            </m:e>
                            <m:sub>
                              <m:r>
                                <a:rPr lang="en-US" sz="2800" i="1">
                                  <a:latin typeface="Cambria Math" panose="02040503050406030204" pitchFamily="18" charset="0"/>
                                </a:rPr>
                                <m:t>𝑡𝑖</m:t>
                              </m:r>
                            </m:sub>
                          </m:sSub>
                        </m:e>
                      </m:nary>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i="1">
                              <a:latin typeface="Cambria Math" panose="02040503050406030204" pitchFamily="18" charset="0"/>
                            </a:rPr>
                            <m:t>𝑡𝑖</m:t>
                          </m:r>
                        </m:sub>
                      </m:sSub>
                    </m:oMath>
                  </m:oMathPara>
                </a14:m>
                <a:endParaRPr lang="en-US" sz="2800" dirty="0"/>
              </a:p>
            </p:txBody>
          </p:sp>
        </mc:Choice>
        <mc:Fallback>
          <p:sp>
            <p:nvSpPr>
              <p:cNvPr id="4" name="Rectangle 3">
                <a:extLst>
                  <a:ext uri="{FF2B5EF4-FFF2-40B4-BE49-F238E27FC236}">
                    <a16:creationId xmlns:a16="http://schemas.microsoft.com/office/drawing/2014/main" id="{B60FCCBD-4EDA-4528-B000-E6E50DE6007F}"/>
                  </a:ext>
                </a:extLst>
              </p:cNvPr>
              <p:cNvSpPr>
                <a:spLocks noRot="1" noChangeAspect="1" noMove="1" noResize="1" noEditPoints="1" noAdjustHandles="1" noChangeArrowheads="1" noChangeShapeType="1" noTextEdit="1"/>
              </p:cNvSpPr>
              <p:nvPr/>
            </p:nvSpPr>
            <p:spPr>
              <a:xfrm>
                <a:off x="2844762" y="4188419"/>
                <a:ext cx="3302075" cy="11378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F68BC840-6789-4AB9-8F30-2204E7F4F9B5}"/>
                  </a:ext>
                </a:extLst>
              </p:cNvPr>
              <p:cNvSpPr/>
              <p:nvPr/>
            </p:nvSpPr>
            <p:spPr>
              <a:xfrm>
                <a:off x="6232071" y="4244247"/>
                <a:ext cx="2531912" cy="96090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𝑠𝑐𝑜𝑟𝑒</m:t>
                      </m:r>
                      <m:r>
                        <a:rPr lang="en-US" sz="2800" i="0">
                          <a:latin typeface="Cambria Math" panose="02040503050406030204" pitchFamily="18" charset="0"/>
                        </a:rPr>
                        <m:t>= </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a:latin typeface="Cambria Math" panose="02040503050406030204" pitchFamily="18" charset="0"/>
                                </a:rPr>
                                <m:t>𝑡</m:t>
                              </m:r>
                            </m:sub>
                          </m:sSub>
                        </m:num>
                        <m:den>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e>
                          </m:d>
                        </m:den>
                      </m:f>
                    </m:oMath>
                  </m:oMathPara>
                </a14:m>
                <a:endParaRPr lang="en-US" sz="2800" dirty="0"/>
              </a:p>
            </p:txBody>
          </p:sp>
        </mc:Choice>
        <mc:Fallback>
          <p:sp>
            <p:nvSpPr>
              <p:cNvPr id="6" name="Rectangle 5">
                <a:extLst>
                  <a:ext uri="{FF2B5EF4-FFF2-40B4-BE49-F238E27FC236}">
                    <a16:creationId xmlns:a16="http://schemas.microsoft.com/office/drawing/2014/main" id="{F68BC840-6789-4AB9-8F30-2204E7F4F9B5}"/>
                  </a:ext>
                </a:extLst>
              </p:cNvPr>
              <p:cNvSpPr>
                <a:spLocks noRot="1" noChangeAspect="1" noMove="1" noResize="1" noEditPoints="1" noAdjustHandles="1" noChangeArrowheads="1" noChangeShapeType="1" noTextEdit="1"/>
              </p:cNvSpPr>
              <p:nvPr/>
            </p:nvSpPr>
            <p:spPr>
              <a:xfrm>
                <a:off x="6232071" y="4244247"/>
                <a:ext cx="2531912" cy="9609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6930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Machine Learning Modeling: Feature Engineering</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198" y="1531705"/>
            <a:ext cx="10689773" cy="3994647"/>
          </a:xfrm>
        </p:spPr>
        <p:txBody>
          <a:bodyPr>
            <a:normAutofit/>
          </a:bodyPr>
          <a:lstStyle/>
          <a:p>
            <a:r>
              <a:rPr lang="en-US" dirty="0">
                <a:latin typeface="Arial" panose="020B0604020202020204" pitchFamily="34" charset="0"/>
                <a:cs typeface="Arial" panose="020B0604020202020204" pitchFamily="34" charset="0"/>
              </a:rPr>
              <a:t>During model testing it was discovered that the 2008 recession data is poorly predicted and therefore it was removed from the dataset.</a:t>
            </a:r>
          </a:p>
          <a:p>
            <a:r>
              <a:rPr lang="en-US" dirty="0">
                <a:latin typeface="Arial" panose="020B0604020202020204" pitchFamily="34" charset="0"/>
                <a:cs typeface="Arial" panose="020B0604020202020204" pitchFamily="34" charset="0"/>
              </a:rPr>
              <a:t>Added features from market data:</a:t>
            </a:r>
          </a:p>
          <a:p>
            <a:pPr lvl="1"/>
            <a:r>
              <a:rPr lang="en-US" dirty="0">
                <a:latin typeface="Arial" panose="020B0604020202020204" pitchFamily="34" charset="0"/>
                <a:cs typeface="Arial" panose="020B0604020202020204" pitchFamily="34" charset="0"/>
              </a:rPr>
              <a:t>Company names where assigned numerical values</a:t>
            </a:r>
          </a:p>
          <a:p>
            <a:pPr lvl="1"/>
            <a:r>
              <a:rPr lang="en-US" dirty="0">
                <a:latin typeface="Arial" panose="020B0604020202020204" pitchFamily="34" charset="0"/>
                <a:cs typeface="Arial" panose="020B0604020202020204" pitchFamily="34" charset="0"/>
              </a:rPr>
              <a:t>Log return: log10(Close/Open)</a:t>
            </a:r>
          </a:p>
          <a:p>
            <a:pPr lvl="1"/>
            <a:r>
              <a:rPr lang="en-US" dirty="0">
                <a:latin typeface="Arial" panose="020B0604020202020204" pitchFamily="34" charset="0"/>
                <a:cs typeface="Arial" panose="020B0604020202020204" pitchFamily="34" charset="0"/>
              </a:rPr>
              <a:t>The 5 and 10 day rolling average of returnOpenPrevRaw10 </a:t>
            </a:r>
          </a:p>
          <a:p>
            <a:pPr lvl="1"/>
            <a:r>
              <a:rPr lang="en-US" dirty="0">
                <a:latin typeface="Arial" panose="020B0604020202020204" pitchFamily="34" charset="0"/>
                <a:cs typeface="Arial" panose="020B0604020202020204" pitchFamily="34" charset="0"/>
              </a:rPr>
              <a:t>The 5 and 10 day rolling average of </a:t>
            </a:r>
            <a:r>
              <a:rPr lang="en-US" dirty="0" err="1">
                <a:latin typeface="Arial" panose="020B0604020202020204" pitchFamily="34" charset="0"/>
                <a:cs typeface="Arial" panose="020B0604020202020204" pitchFamily="34" charset="0"/>
              </a:rPr>
              <a:t>sentimentClass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2180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a:xfrm>
            <a:off x="838200" y="267151"/>
            <a:ext cx="10515600" cy="1325563"/>
          </a:xfrm>
        </p:spPr>
        <p:txBody>
          <a:bodyPr>
            <a:normAutofit/>
          </a:bodyPr>
          <a:lstStyle/>
          <a:p>
            <a:r>
              <a:rPr lang="en-US" sz="3000" dirty="0">
                <a:latin typeface="Arial" panose="020B0604020202020204" pitchFamily="34" charset="0"/>
                <a:cs typeface="Arial" panose="020B0604020202020204" pitchFamily="34" charset="0"/>
              </a:rPr>
              <a:t>Machine Learning Modeling: Feature Engineering, Word Embedding</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DBDA7C3-9791-472D-A52A-FE0132D19048}"/>
              </a:ext>
            </a:extLst>
          </p:cNvPr>
          <p:cNvGrpSpPr/>
          <p:nvPr/>
        </p:nvGrpSpPr>
        <p:grpSpPr>
          <a:xfrm>
            <a:off x="951500" y="2266018"/>
            <a:ext cx="10288997" cy="4381114"/>
            <a:chOff x="0" y="0"/>
            <a:chExt cx="5477510" cy="2332355"/>
          </a:xfrm>
        </p:grpSpPr>
        <p:pic>
          <p:nvPicPr>
            <p:cNvPr id="10" name="Picture 9">
              <a:extLst>
                <a:ext uri="{FF2B5EF4-FFF2-40B4-BE49-F238E27FC236}">
                  <a16:creationId xmlns:a16="http://schemas.microsoft.com/office/drawing/2014/main" id="{0AF07E5E-5082-4503-B65D-3CAEB6A4369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785110" cy="2332355"/>
            </a:xfrm>
            <a:prstGeom prst="rect">
              <a:avLst/>
            </a:prstGeom>
            <a:noFill/>
            <a:ln>
              <a:noFill/>
            </a:ln>
          </p:spPr>
        </p:pic>
        <p:pic>
          <p:nvPicPr>
            <p:cNvPr id="11" name="Picture 10">
              <a:extLst>
                <a:ext uri="{FF2B5EF4-FFF2-40B4-BE49-F238E27FC236}">
                  <a16:creationId xmlns:a16="http://schemas.microsoft.com/office/drawing/2014/main" id="{824A0739-0034-42BB-9A06-048386C0CF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692400" y="0"/>
              <a:ext cx="2785110" cy="2330450"/>
            </a:xfrm>
            <a:prstGeom prst="rect">
              <a:avLst/>
            </a:prstGeom>
            <a:noFill/>
            <a:ln>
              <a:noFill/>
            </a:ln>
          </p:spPr>
        </p:pic>
      </p:grp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199" y="1335757"/>
            <a:ext cx="10515600" cy="1125495"/>
          </a:xfrm>
        </p:spPr>
        <p:txBody>
          <a:bodyPr>
            <a:normAutofit/>
          </a:bodyPr>
          <a:lstStyle/>
          <a:p>
            <a:r>
              <a:rPr lang="en-US" dirty="0">
                <a:latin typeface="Arial" panose="020B0604020202020204" pitchFamily="34" charset="0"/>
                <a:cs typeface="Arial" panose="020B0604020202020204" pitchFamily="34" charset="0"/>
              </a:rPr>
              <a:t>Subjects and headlines features contain text data.</a:t>
            </a:r>
          </a:p>
          <a:p>
            <a:r>
              <a:rPr lang="en-US" dirty="0">
                <a:latin typeface="Arial" panose="020B0604020202020204" pitchFamily="34" charset="0"/>
                <a:cs typeface="Arial" panose="020B0604020202020204" pitchFamily="34" charset="0"/>
              </a:rPr>
              <a:t>Rich with data not being utilized in numerical model.</a:t>
            </a:r>
          </a:p>
        </p:txBody>
      </p:sp>
    </p:spTree>
    <p:extLst>
      <p:ext uri="{BB962C8B-B14F-4D97-AF65-F5344CB8AC3E}">
        <p14:creationId xmlns:p14="http://schemas.microsoft.com/office/powerpoint/2010/main" val="653436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a:xfrm>
            <a:off x="838200" y="267151"/>
            <a:ext cx="10515600" cy="1325563"/>
          </a:xfrm>
        </p:spPr>
        <p:txBody>
          <a:bodyPr>
            <a:normAutofit/>
          </a:bodyPr>
          <a:lstStyle/>
          <a:p>
            <a:r>
              <a:rPr lang="en-US" sz="3000" dirty="0">
                <a:latin typeface="Arial" panose="020B0604020202020204" pitchFamily="34" charset="0"/>
                <a:cs typeface="Arial" panose="020B0604020202020204" pitchFamily="34" charset="0"/>
              </a:rPr>
              <a:t>Machine Learning Modeling: Feature Engineering, Word Embedding</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199" y="1531705"/>
            <a:ext cx="4980932" cy="4787452"/>
          </a:xfrm>
        </p:spPr>
        <p:txBody>
          <a:bodyPr>
            <a:normAutofit lnSpcReduction="10000"/>
          </a:bodyPr>
          <a:lstStyle/>
          <a:p>
            <a:r>
              <a:rPr lang="en-US" dirty="0">
                <a:latin typeface="Arial" panose="020B0604020202020204" pitchFamily="34" charset="0"/>
                <a:cs typeface="Arial" panose="020B0604020202020204" pitchFamily="34" charset="0"/>
              </a:rPr>
              <a:t>Text data within the subjects and headline features from news data was vectorized using a </a:t>
            </a:r>
            <a:r>
              <a:rPr lang="en-US" dirty="0" err="1">
                <a:latin typeface="Arial" panose="020B0604020202020204" pitchFamily="34" charset="0"/>
                <a:cs typeface="Arial" panose="020B0604020202020204" pitchFamily="34" charset="0"/>
              </a:rPr>
              <a:t>countvectorizer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Word embedding produces too many features therefore the word matrices were broken down into principle components.</a:t>
            </a:r>
          </a:p>
          <a:p>
            <a:r>
              <a:rPr lang="en-US" dirty="0">
                <a:latin typeface="Arial" panose="020B0604020202020204" pitchFamily="34" charset="0"/>
                <a:cs typeface="Arial" panose="020B0604020202020204" pitchFamily="34" charset="0"/>
              </a:rPr>
              <a:t>10 components from subjects and headlines each were added to modeling feature set.</a:t>
            </a:r>
          </a:p>
        </p:txBody>
      </p:sp>
      <p:pic>
        <p:nvPicPr>
          <p:cNvPr id="7" name="Picture 6">
            <a:extLst>
              <a:ext uri="{FF2B5EF4-FFF2-40B4-BE49-F238E27FC236}">
                <a16:creationId xmlns:a16="http://schemas.microsoft.com/office/drawing/2014/main" id="{BDB81853-30FA-4302-8848-901209027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19131" y="1567543"/>
            <a:ext cx="6372869" cy="4248579"/>
          </a:xfrm>
          <a:prstGeom prst="rect">
            <a:avLst/>
          </a:prstGeom>
          <a:noFill/>
          <a:ln>
            <a:noFill/>
          </a:ln>
        </p:spPr>
      </p:pic>
    </p:spTree>
    <p:extLst>
      <p:ext uri="{BB962C8B-B14F-4D97-AF65-F5344CB8AC3E}">
        <p14:creationId xmlns:p14="http://schemas.microsoft.com/office/powerpoint/2010/main" val="345540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Stock market movements are highly unpredictable and trading strategy still largely rely on data as well as intuition.</a:t>
            </a:r>
          </a:p>
          <a:p>
            <a:r>
              <a:rPr lang="en-US" sz="2400" dirty="0">
                <a:latin typeface="Arial" panose="020B0604020202020204" pitchFamily="34" charset="0"/>
                <a:cs typeface="Arial" panose="020B0604020202020204" pitchFamily="34" charset="0"/>
              </a:rPr>
              <a:t>Market news about companies logically should impact the stock returns.</a:t>
            </a:r>
          </a:p>
          <a:p>
            <a:r>
              <a:rPr lang="en-US" sz="2400" dirty="0">
                <a:latin typeface="Arial" panose="020B0604020202020204" pitchFamily="34" charset="0"/>
                <a:cs typeface="Arial" panose="020B0604020202020204" pitchFamily="34" charset="0"/>
              </a:rPr>
              <a:t>Using news articles and sentiment analysis metrics from those news articles can the stock market movement be predicted?</a:t>
            </a:r>
          </a:p>
          <a:p>
            <a:r>
              <a:rPr lang="en-US" sz="2400" dirty="0">
                <a:latin typeface="Arial" panose="020B0604020202020204" pitchFamily="34" charset="0"/>
                <a:cs typeface="Arial" panose="020B0604020202020204" pitchFamily="34" charset="0"/>
              </a:rPr>
              <a:t>Goal :</a:t>
            </a:r>
          </a:p>
          <a:p>
            <a:pPr lvl="1"/>
            <a:r>
              <a:rPr lang="en-US" sz="2000" dirty="0">
                <a:latin typeface="Arial" panose="020B0604020202020204" pitchFamily="34" charset="0"/>
                <a:cs typeface="Arial" panose="020B0604020202020204" pitchFamily="34" charset="0"/>
              </a:rPr>
              <a:t>Predict stock movements using market and news data.</a:t>
            </a:r>
          </a:p>
          <a:p>
            <a:pPr lvl="1"/>
            <a:r>
              <a:rPr lang="en-US" sz="2000" dirty="0">
                <a:latin typeface="Arial" panose="020B0604020202020204" pitchFamily="34" charset="0"/>
                <a:cs typeface="Arial" panose="020B0604020202020204" pitchFamily="34" charset="0"/>
              </a:rPr>
              <a:t>Model as a classification problem were the predictor is the probability of the 10-day market adjust leading return is either positive or negative.</a:t>
            </a:r>
          </a:p>
          <a:p>
            <a:pPr lvl="1"/>
            <a:r>
              <a:rPr lang="en-US" sz="2000" dirty="0">
                <a:latin typeface="Arial" panose="020B0604020202020204" pitchFamily="34" charset="0"/>
                <a:cs typeface="Arial" panose="020B0604020202020204" pitchFamily="34" charset="0"/>
              </a:rPr>
              <a:t>Final scoring metric is an effective 10-day Sharpe ratio.</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071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Machine Learning Modeling: Algorithms</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198" y="1531705"/>
            <a:ext cx="10689773" cy="5081366"/>
          </a:xfrm>
        </p:spPr>
        <p:txBody>
          <a:bodyPr>
            <a:noAutofit/>
          </a:bodyPr>
          <a:lstStyle/>
          <a:p>
            <a:r>
              <a:rPr lang="en-US" sz="2400" b="1" dirty="0" err="1">
                <a:latin typeface="Arial" panose="020B0604020202020204" pitchFamily="34" charset="0"/>
                <a:cs typeface="Arial" panose="020B0604020202020204" pitchFamily="34" charset="0"/>
              </a:rPr>
              <a:t>XGBoost</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Gradient boosting algorithm that uses decision trees.  Made to be efficient and flexible and provides parallel tree boosting.</a:t>
            </a:r>
          </a:p>
          <a:p>
            <a:r>
              <a:rPr lang="en-US" sz="2400" b="1" dirty="0" err="1">
                <a:latin typeface="Arial" panose="020B0604020202020204" pitchFamily="34" charset="0"/>
                <a:cs typeface="Arial" panose="020B0604020202020204" pitchFamily="34" charset="0"/>
              </a:rPr>
              <a:t>LightGBM</a:t>
            </a:r>
            <a:r>
              <a:rPr lang="en-US" sz="2400" b="1" dirty="0">
                <a:latin typeface="Arial" panose="020B0604020202020204" pitchFamily="34" charset="0"/>
                <a:cs typeface="Arial" panose="020B0604020202020204" pitchFamily="34" charset="0"/>
              </a:rPr>
              <a:t> : </a:t>
            </a:r>
            <a:r>
              <a:rPr lang="en-US" sz="2400" dirty="0">
                <a:latin typeface="Arial" panose="020B0604020202020204" pitchFamily="34" charset="0"/>
                <a:cs typeface="Arial" panose="020B0604020202020204" pitchFamily="34" charset="0"/>
              </a:rPr>
              <a:t>Gradient boosting framework that uses tree based learning algorithms.  Created to support lower memory usage and higher training speed.  Sacrifices on some accuracy for speed.</a:t>
            </a:r>
          </a:p>
          <a:p>
            <a:r>
              <a:rPr lang="en-US" sz="2400" b="1" dirty="0">
                <a:latin typeface="Arial" panose="020B0604020202020204" pitchFamily="34" charset="0"/>
                <a:cs typeface="Arial" panose="020B0604020202020204" pitchFamily="34" charset="0"/>
              </a:rPr>
              <a:t>Naïve Bayes : </a:t>
            </a:r>
            <a:r>
              <a:rPr lang="en-US" sz="2400" dirty="0">
                <a:latin typeface="Arial" panose="020B0604020202020204" pitchFamily="34" charset="0"/>
                <a:cs typeface="Arial" panose="020B0604020202020204" pitchFamily="34" charset="0"/>
              </a:rPr>
              <a:t>Supervised training algorithm that applies Bayes’ theorem with the “naïve” assumption of conditional independence between every pair of features.</a:t>
            </a:r>
          </a:p>
          <a:p>
            <a:r>
              <a:rPr lang="en-US" sz="2400" b="1" dirty="0">
                <a:latin typeface="Arial" panose="020B0604020202020204" pitchFamily="34" charset="0"/>
                <a:cs typeface="Arial" panose="020B0604020202020204" pitchFamily="34" charset="0"/>
              </a:rPr>
              <a:t>KNN : </a:t>
            </a:r>
            <a:r>
              <a:rPr lang="en-US" sz="2400" dirty="0">
                <a:latin typeface="Arial" panose="020B0604020202020204" pitchFamily="34" charset="0"/>
                <a:cs typeface="Arial" panose="020B0604020202020204" pitchFamily="34" charset="0"/>
              </a:rPr>
              <a:t>Non-parametric learning algorithm that classifies data into different classes based on the feature space nearest neighbors.</a:t>
            </a:r>
          </a:p>
          <a:p>
            <a:r>
              <a:rPr lang="en-US" sz="2400" b="1" dirty="0">
                <a:latin typeface="Arial" panose="020B0604020202020204" pitchFamily="34" charset="0"/>
                <a:cs typeface="Arial" panose="020B0604020202020204" pitchFamily="34" charset="0"/>
              </a:rPr>
              <a:t>Random Forest : </a:t>
            </a:r>
            <a:r>
              <a:rPr lang="en-US" sz="2400" dirty="0">
                <a:latin typeface="Arial" panose="020B0604020202020204" pitchFamily="34" charset="0"/>
                <a:cs typeface="Arial" panose="020B0604020202020204" pitchFamily="34" charset="0"/>
              </a:rPr>
              <a:t>An ensemble learning method for classification that operates by constructing many decision tress and taking the mode of the classes in a classification problem.</a:t>
            </a:r>
          </a:p>
        </p:txBody>
      </p:sp>
    </p:spTree>
    <p:extLst>
      <p:ext uri="{BB962C8B-B14F-4D97-AF65-F5344CB8AC3E}">
        <p14:creationId xmlns:p14="http://schemas.microsoft.com/office/powerpoint/2010/main" val="684693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Machine Learning Modeling: Ensemble Models</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198" y="1531705"/>
                <a:ext cx="10689773" cy="5081366"/>
              </a:xfrm>
            </p:spPr>
            <p:txBody>
              <a:bodyPr>
                <a:noAutofit/>
              </a:bodyPr>
              <a:lstStyle/>
              <a:p>
                <a:r>
                  <a:rPr lang="en-US" dirty="0">
                    <a:latin typeface="Arial" panose="020B0604020202020204" pitchFamily="34" charset="0"/>
                    <a:cs typeface="Arial" panose="020B0604020202020204" pitchFamily="34" charset="0"/>
                  </a:rPr>
                  <a:t>A variety of ensemble techniques were applied to the individual models tested.  Two ensemble models showed notable improvement in accuracy and scoring.</a:t>
                </a:r>
              </a:p>
              <a:p>
                <a:pPr marL="514350" indent="-514350">
                  <a:buFont typeface="+mj-lt"/>
                  <a:buAutoNum type="arabicPeriod"/>
                </a:pPr>
                <a:r>
                  <a:rPr lang="en-US" dirty="0">
                    <a:latin typeface="Arial" panose="020B0604020202020204" pitchFamily="34" charset="0"/>
                    <a:cs typeface="Arial" panose="020B0604020202020204" pitchFamily="34" charset="0"/>
                  </a:rPr>
                  <a:t>Weight average of </a:t>
                </a: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 and Random Forest models such that the classification probabilities were                                    </a:t>
                </a:r>
                <a14:m>
                  <m:oMath xmlns:m="http://schemas.openxmlformats.org/officeDocument/2006/math">
                    <m:sSub>
                      <m:sSubPr>
                        <m:ctrlPr>
                          <a:rPr lang="en-US" i="1"/>
                        </m:ctrlPr>
                      </m:sSubPr>
                      <m:e>
                        <m:r>
                          <a:rPr lang="en-US" i="1"/>
                          <m:t>𝑝</m:t>
                        </m:r>
                      </m:e>
                      <m:sub>
                        <m:r>
                          <a:rPr lang="en-US" i="1"/>
                          <m:t>𝑡𝑖</m:t>
                        </m:r>
                      </m:sub>
                    </m:sSub>
                    <m:r>
                      <a:rPr lang="en-US" i="1"/>
                      <m:t>=</m:t>
                    </m:r>
                    <m:f>
                      <m:fPr>
                        <m:type m:val="lin"/>
                        <m:ctrlPr>
                          <a:rPr lang="en-US" i="1"/>
                        </m:ctrlPr>
                      </m:fPr>
                      <m:num>
                        <m:d>
                          <m:dPr>
                            <m:ctrlPr>
                              <a:rPr lang="en-US" i="1"/>
                            </m:ctrlPr>
                          </m:dPr>
                          <m:e>
                            <m:r>
                              <a:rPr lang="en-US" i="1"/>
                              <m:t>54 </m:t>
                            </m:r>
                            <m:sSub>
                              <m:sSubPr>
                                <m:ctrlPr>
                                  <a:rPr lang="en-US" i="1"/>
                                </m:ctrlPr>
                              </m:sSubPr>
                              <m:e>
                                <m:r>
                                  <a:rPr lang="en-US" i="1"/>
                                  <m:t>𝑝</m:t>
                                </m:r>
                              </m:e>
                              <m:sub>
                                <m:r>
                                  <a:rPr lang="en-US" i="1"/>
                                  <m:t>𝑡𝑖</m:t>
                                </m:r>
                              </m:sub>
                            </m:sSub>
                            <m:r>
                              <a:rPr lang="en-US" i="1"/>
                              <m:t>_</m:t>
                            </m:r>
                            <m:r>
                              <a:rPr lang="en-US" i="1"/>
                              <m:t>𝑋𝐺𝐵𝑜𝑜𝑠𝑡</m:t>
                            </m:r>
                            <m:r>
                              <a:rPr lang="en-US" i="1"/>
                              <m:t>+ </m:t>
                            </m:r>
                            <m:sSub>
                              <m:sSubPr>
                                <m:ctrlPr>
                                  <a:rPr lang="en-US" i="1"/>
                                </m:ctrlPr>
                              </m:sSubPr>
                              <m:e>
                                <m:r>
                                  <a:rPr lang="en-US" i="1"/>
                                  <m:t>46</m:t>
                                </m:r>
                                <m:r>
                                  <a:rPr lang="en-US" i="1"/>
                                  <m:t>𝑝</m:t>
                                </m:r>
                              </m:e>
                              <m:sub>
                                <m:r>
                                  <a:rPr lang="en-US" i="1"/>
                                  <m:t>𝑡𝑖</m:t>
                                </m:r>
                              </m:sub>
                            </m:sSub>
                            <m:r>
                              <a:rPr lang="en-US" i="1"/>
                              <m:t>_</m:t>
                            </m:r>
                            <m:r>
                              <a:rPr lang="en-US" i="1"/>
                              <m:t>𝑅𝐹</m:t>
                            </m:r>
                          </m:e>
                        </m:d>
                      </m:num>
                      <m:den>
                        <m:r>
                          <a:rPr lang="en-US" i="1"/>
                          <m:t>100</m:t>
                        </m:r>
                      </m:den>
                    </m:f>
                  </m:oMath>
                </a14:m>
                <a:endParaRPr lang="en-US" dirty="0">
                  <a:latin typeface="Arial" panose="020B0604020202020204" pitchFamily="34" charset="0"/>
                </a:endParaRPr>
              </a:p>
              <a:p>
                <a:pPr marL="514350" indent="-514350">
                  <a:buFont typeface="+mj-lt"/>
                  <a:buAutoNum type="arabicPeriod"/>
                </a:pPr>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dirty="0">
                    <a:latin typeface="Arial" panose="020B0604020202020204" pitchFamily="34" charset="0"/>
                    <a:cs typeface="Arial" panose="020B0604020202020204" pitchFamily="34" charset="0"/>
                  </a:rPr>
                  <a:t>Stacking using </a:t>
                </a: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 KNN and Random Forest with a Linear Regressor as a meta classifier.</a:t>
                </a:r>
              </a:p>
            </p:txBody>
          </p:sp>
        </mc:Choice>
        <mc:Fallback>
          <p:sp>
            <p:nvSpPr>
              <p:cNvPr id="3" name="Content Placeholder 2">
                <a:extLst>
                  <a:ext uri="{FF2B5EF4-FFF2-40B4-BE49-F238E27FC236}">
                    <a16:creationId xmlns:a16="http://schemas.microsoft.com/office/drawing/2014/main" id="{B9DF7DE3-B88F-4D3A-8486-F9DDF0BAB112}"/>
                  </a:ext>
                </a:extLst>
              </p:cNvPr>
              <p:cNvSpPr>
                <a:spLocks noGrp="1" noRot="1" noChangeAspect="1" noMove="1" noResize="1" noEditPoints="1" noAdjustHandles="1" noChangeArrowheads="1" noChangeShapeType="1" noTextEdit="1"/>
              </p:cNvSpPr>
              <p:nvPr>
                <p:ph idx="1"/>
              </p:nvPr>
            </p:nvSpPr>
            <p:spPr>
              <a:xfrm>
                <a:off x="838198" y="1531705"/>
                <a:ext cx="10689773" cy="5081366"/>
              </a:xfrm>
              <a:blipFill>
                <a:blip r:embed="rId2"/>
                <a:stretch>
                  <a:fillRect l="-969" t="-2038"/>
                </a:stretch>
              </a:blipFill>
            </p:spPr>
            <p:txBody>
              <a:bodyPr/>
              <a:lstStyle/>
              <a:p>
                <a:r>
                  <a:rPr lang="en-US">
                    <a:noFill/>
                  </a:rPr>
                  <a:t> </a:t>
                </a:r>
              </a:p>
            </p:txBody>
          </p:sp>
        </mc:Fallback>
      </mc:AlternateContent>
    </p:spTree>
    <p:extLst>
      <p:ext uri="{BB962C8B-B14F-4D97-AF65-F5344CB8AC3E}">
        <p14:creationId xmlns:p14="http://schemas.microsoft.com/office/powerpoint/2010/main" val="3415889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Machine Learning Modeling: Results</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198" y="1531705"/>
            <a:ext cx="10689773" cy="5081366"/>
          </a:xfrm>
        </p:spPr>
        <p:txBody>
          <a:bodyPr>
            <a:noAutofit/>
          </a:bodyPr>
          <a:lstStyle/>
          <a:p>
            <a:r>
              <a:rPr lang="en-US" dirty="0">
                <a:latin typeface="Arial" panose="020B0604020202020204" pitchFamily="34" charset="0"/>
                <a:cs typeface="Arial" panose="020B0604020202020204" pitchFamily="34" charset="0"/>
              </a:rPr>
              <a:t>Both ensemble methods provide the best accuracy and scoring.</a:t>
            </a:r>
          </a:p>
        </p:txBody>
      </p:sp>
      <p:graphicFrame>
        <p:nvGraphicFramePr>
          <p:cNvPr id="4" name="Table 3">
            <a:extLst>
              <a:ext uri="{FF2B5EF4-FFF2-40B4-BE49-F238E27FC236}">
                <a16:creationId xmlns:a16="http://schemas.microsoft.com/office/drawing/2014/main" id="{AEED5278-D0F9-4A1A-8815-1794EB905EE3}"/>
              </a:ext>
            </a:extLst>
          </p:cNvPr>
          <p:cNvGraphicFramePr>
            <a:graphicFrameLocks noGrp="1"/>
          </p:cNvGraphicFramePr>
          <p:nvPr>
            <p:extLst>
              <p:ext uri="{D42A27DB-BD31-4B8C-83A1-F6EECF244321}">
                <p14:modId xmlns:p14="http://schemas.microsoft.com/office/powerpoint/2010/main" val="3759815098"/>
              </p:ext>
            </p:extLst>
          </p:nvPr>
        </p:nvGraphicFramePr>
        <p:xfrm>
          <a:off x="1515836" y="2131701"/>
          <a:ext cx="9160328" cy="4099917"/>
        </p:xfrm>
        <a:graphic>
          <a:graphicData uri="http://schemas.openxmlformats.org/drawingml/2006/table">
            <a:tbl>
              <a:tblPr firstRow="1" firstCol="1" bandRow="1">
                <a:tableStyleId>{5C22544A-7EE6-4342-B048-85BDC9FD1C3A}</a:tableStyleId>
              </a:tblPr>
              <a:tblGrid>
                <a:gridCol w="2289098">
                  <a:extLst>
                    <a:ext uri="{9D8B030D-6E8A-4147-A177-3AD203B41FA5}">
                      <a16:colId xmlns:a16="http://schemas.microsoft.com/office/drawing/2014/main" val="2047501400"/>
                    </a:ext>
                  </a:extLst>
                </a:gridCol>
                <a:gridCol w="2290410">
                  <a:extLst>
                    <a:ext uri="{9D8B030D-6E8A-4147-A177-3AD203B41FA5}">
                      <a16:colId xmlns:a16="http://schemas.microsoft.com/office/drawing/2014/main" val="271352989"/>
                    </a:ext>
                  </a:extLst>
                </a:gridCol>
                <a:gridCol w="2290410">
                  <a:extLst>
                    <a:ext uri="{9D8B030D-6E8A-4147-A177-3AD203B41FA5}">
                      <a16:colId xmlns:a16="http://schemas.microsoft.com/office/drawing/2014/main" val="3885547541"/>
                    </a:ext>
                  </a:extLst>
                </a:gridCol>
                <a:gridCol w="2290410">
                  <a:extLst>
                    <a:ext uri="{9D8B030D-6E8A-4147-A177-3AD203B41FA5}">
                      <a16:colId xmlns:a16="http://schemas.microsoft.com/office/drawing/2014/main" val="715247056"/>
                    </a:ext>
                  </a:extLst>
                </a:gridCol>
              </a:tblGrid>
              <a:tr h="515552">
                <a:tc>
                  <a:txBody>
                    <a:bodyPr/>
                    <a:lstStyle/>
                    <a:p>
                      <a:pPr marL="0" marR="0" algn="r">
                        <a:lnSpc>
                          <a:spcPct val="107000"/>
                        </a:lnSpc>
                        <a:spcBef>
                          <a:spcPts val="0"/>
                        </a:spcBef>
                        <a:spcAft>
                          <a:spcPts val="0"/>
                        </a:spcAft>
                      </a:pPr>
                      <a:r>
                        <a:rPr lang="en-US" sz="2400" dirty="0">
                          <a:effectLst/>
                        </a:rPr>
                        <a:t>Model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Accuracy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AUC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Score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61836559"/>
                  </a:ext>
                </a:extLst>
              </a:tr>
              <a:tr h="515552">
                <a:tc>
                  <a:txBody>
                    <a:bodyPr/>
                    <a:lstStyle/>
                    <a:p>
                      <a:pPr marL="0" marR="0" algn="r">
                        <a:lnSpc>
                          <a:spcPct val="107000"/>
                        </a:lnSpc>
                        <a:spcBef>
                          <a:spcPts val="0"/>
                        </a:spcBef>
                        <a:spcAft>
                          <a:spcPts val="0"/>
                        </a:spcAft>
                      </a:pPr>
                      <a:r>
                        <a:rPr lang="en-US" sz="2400" dirty="0" err="1">
                          <a:effectLst/>
                        </a:rPr>
                        <a:t>XGBoost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0.5867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0.624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0.9241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1451698"/>
                  </a:ext>
                </a:extLst>
              </a:tr>
              <a:tr h="515552">
                <a:tc>
                  <a:txBody>
                    <a:bodyPr/>
                    <a:lstStyle/>
                    <a:p>
                      <a:pPr marL="0" marR="0" algn="r">
                        <a:lnSpc>
                          <a:spcPct val="107000"/>
                        </a:lnSpc>
                        <a:spcBef>
                          <a:spcPts val="0"/>
                        </a:spcBef>
                        <a:spcAft>
                          <a:spcPts val="0"/>
                        </a:spcAft>
                      </a:pPr>
                      <a:r>
                        <a:rPr lang="en-US" sz="2400">
                          <a:effectLst/>
                        </a:rPr>
                        <a:t>LightGBM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0.5738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0.606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0.8275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3885029"/>
                  </a:ext>
                </a:extLst>
              </a:tr>
              <a:tr h="515552">
                <a:tc>
                  <a:txBody>
                    <a:bodyPr/>
                    <a:lstStyle/>
                    <a:p>
                      <a:pPr marL="0" marR="0" algn="r">
                        <a:lnSpc>
                          <a:spcPct val="107000"/>
                        </a:lnSpc>
                        <a:spcBef>
                          <a:spcPts val="0"/>
                        </a:spcBef>
                        <a:spcAft>
                          <a:spcPts val="0"/>
                        </a:spcAft>
                      </a:pPr>
                      <a:r>
                        <a:rPr lang="en-US" sz="2400">
                          <a:effectLst/>
                        </a:rPr>
                        <a:t>Naïve Bayes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0.5052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0.509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0.0810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10911359"/>
                  </a:ext>
                </a:extLst>
              </a:tr>
              <a:tr h="515552">
                <a:tc>
                  <a:txBody>
                    <a:bodyPr/>
                    <a:lstStyle/>
                    <a:p>
                      <a:pPr marL="0" marR="0" algn="r">
                        <a:lnSpc>
                          <a:spcPct val="107000"/>
                        </a:lnSpc>
                        <a:spcBef>
                          <a:spcPts val="0"/>
                        </a:spcBef>
                        <a:spcAft>
                          <a:spcPts val="0"/>
                        </a:spcAft>
                      </a:pPr>
                      <a:r>
                        <a:rPr lang="en-US" sz="2400">
                          <a:effectLst/>
                        </a:rPr>
                        <a:t>KNN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0.5251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0.536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0.4241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77635125"/>
                  </a:ext>
                </a:extLst>
              </a:tr>
              <a:tr h="491053">
                <a:tc>
                  <a:txBody>
                    <a:bodyPr/>
                    <a:lstStyle/>
                    <a:p>
                      <a:pPr marL="0" marR="0" algn="r">
                        <a:lnSpc>
                          <a:spcPct val="107000"/>
                        </a:lnSpc>
                        <a:spcBef>
                          <a:spcPts val="0"/>
                        </a:spcBef>
                        <a:spcAft>
                          <a:spcPts val="0"/>
                        </a:spcAft>
                      </a:pPr>
                      <a:r>
                        <a:rPr lang="en-US" sz="2400">
                          <a:effectLst/>
                        </a:rPr>
                        <a:t>Random Forest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0.5635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0.590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0.8597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3415464"/>
                  </a:ext>
                </a:extLst>
              </a:tr>
              <a:tr h="515552">
                <a:tc>
                  <a:txBody>
                    <a:bodyPr/>
                    <a:lstStyle/>
                    <a:p>
                      <a:pPr marL="0" marR="0" algn="r">
                        <a:lnSpc>
                          <a:spcPct val="107000"/>
                        </a:lnSpc>
                        <a:spcBef>
                          <a:spcPts val="0"/>
                        </a:spcBef>
                        <a:spcAft>
                          <a:spcPts val="0"/>
                        </a:spcAft>
                      </a:pPr>
                      <a:r>
                        <a:rPr lang="en-US" sz="2400">
                          <a:effectLst/>
                        </a:rPr>
                        <a:t>Weight Average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0.5822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0.619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0.9541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71486024"/>
                  </a:ext>
                </a:extLst>
              </a:tr>
              <a:tr h="515552">
                <a:tc>
                  <a:txBody>
                    <a:bodyPr/>
                    <a:lstStyle/>
                    <a:p>
                      <a:pPr marL="0" marR="0" algn="r">
                        <a:lnSpc>
                          <a:spcPct val="107000"/>
                        </a:lnSpc>
                        <a:spcBef>
                          <a:spcPts val="0"/>
                        </a:spcBef>
                        <a:spcAft>
                          <a:spcPts val="0"/>
                        </a:spcAft>
                      </a:pPr>
                      <a:r>
                        <a:rPr lang="en-US" sz="2400">
                          <a:effectLst/>
                        </a:rPr>
                        <a:t>Stacking</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0.5892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0.588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0.9547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5077049"/>
                  </a:ext>
                </a:extLst>
              </a:tr>
            </a:tbl>
          </a:graphicData>
        </a:graphic>
      </p:graphicFrame>
    </p:spTree>
    <p:extLst>
      <p:ext uri="{BB962C8B-B14F-4D97-AF65-F5344CB8AC3E}">
        <p14:creationId xmlns:p14="http://schemas.microsoft.com/office/powerpoint/2010/main" val="3228764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Machine Learning Modeling: Good Modeling Performance</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198" y="1531705"/>
                <a:ext cx="5138059" cy="5081366"/>
              </a:xfrm>
            </p:spPr>
            <p:txBody>
              <a:bodyPr>
                <a:noAutofit/>
              </a:bodyPr>
              <a:lstStyle/>
              <a:p>
                <a:r>
                  <a:rPr lang="en-US" dirty="0">
                    <a:latin typeface="Arial" panose="020B0604020202020204" pitchFamily="34" charset="0"/>
                    <a:cs typeface="Arial" panose="020B0604020202020204" pitchFamily="34" charset="0"/>
                  </a:rPr>
                  <a:t>The machine learning algorithms tend to do very well in predicting a specific month in the dataset, September 2015.</a:t>
                </a:r>
              </a:p>
              <a:p>
                <a:r>
                  <a:rPr lang="en-US" dirty="0">
                    <a:latin typeface="Arial" panose="020B0604020202020204" pitchFamily="34" charset="0"/>
                    <a:cs typeface="Arial" panose="020B0604020202020204" pitchFamily="34" charset="0"/>
                  </a:rPr>
                  <a:t>Generally speaking, the data that is best predicted by the model contains negative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𝑡𝑖</m:t>
                        </m:r>
                      </m:sub>
                    </m:sSub>
                  </m:oMath>
                </a14:m>
                <a:r>
                  <a:rPr lang="en-US" dirty="0">
                    <a:latin typeface="Arial" panose="020B0604020202020204" pitchFamily="34" charset="0"/>
                    <a:cs typeface="Arial" panose="020B0604020202020204" pitchFamily="34" charset="0"/>
                  </a:rPr>
                  <a:t> and sentiment class values.</a:t>
                </a:r>
              </a:p>
            </p:txBody>
          </p:sp>
        </mc:Choice>
        <mc:Fallback>
          <p:sp>
            <p:nvSpPr>
              <p:cNvPr id="3" name="Content Placeholder 2">
                <a:extLst>
                  <a:ext uri="{FF2B5EF4-FFF2-40B4-BE49-F238E27FC236}">
                    <a16:creationId xmlns:a16="http://schemas.microsoft.com/office/drawing/2014/main" id="{B9DF7DE3-B88F-4D3A-8486-F9DDF0BAB112}"/>
                  </a:ext>
                </a:extLst>
              </p:cNvPr>
              <p:cNvSpPr>
                <a:spLocks noGrp="1" noRot="1" noChangeAspect="1" noMove="1" noResize="1" noEditPoints="1" noAdjustHandles="1" noChangeArrowheads="1" noChangeShapeType="1" noTextEdit="1"/>
              </p:cNvSpPr>
              <p:nvPr>
                <p:ph idx="1"/>
              </p:nvPr>
            </p:nvSpPr>
            <p:spPr>
              <a:xfrm>
                <a:off x="838198" y="1531705"/>
                <a:ext cx="5138059" cy="5081366"/>
              </a:xfrm>
              <a:blipFill>
                <a:blip r:embed="rId2"/>
                <a:stretch>
                  <a:fillRect l="-2017" t="-2038" r="-71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65D63CB-6FD7-4E62-A66F-6BDBCF52F250}"/>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724877" y="1690688"/>
            <a:ext cx="5628923" cy="4266940"/>
          </a:xfrm>
          <a:prstGeom prst="rect">
            <a:avLst/>
          </a:prstGeom>
          <a:noFill/>
          <a:ln>
            <a:noFill/>
          </a:ln>
        </p:spPr>
      </p:pic>
    </p:spTree>
    <p:extLst>
      <p:ext uri="{BB962C8B-B14F-4D97-AF65-F5344CB8AC3E}">
        <p14:creationId xmlns:p14="http://schemas.microsoft.com/office/powerpoint/2010/main" val="2662962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Conclusions</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198" y="1531705"/>
            <a:ext cx="10689773" cy="5081366"/>
          </a:xfrm>
        </p:spPr>
        <p:txBody>
          <a:bodyPr>
            <a:noAutofit/>
          </a:bodyPr>
          <a:lstStyle/>
          <a:p>
            <a:r>
              <a:rPr lang="en-US" dirty="0">
                <a:latin typeface="Arial" panose="020B0604020202020204" pitchFamily="34" charset="0"/>
                <a:cs typeface="Arial" panose="020B0604020202020204" pitchFamily="34" charset="0"/>
              </a:rPr>
              <a:t>Ensemble stacking with </a:t>
            </a: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 KNN and Random Forest with Logistic Regressor as a meta classifier gave best accuracy and scoring.</a:t>
            </a:r>
          </a:p>
          <a:p>
            <a:r>
              <a:rPr lang="en-US" dirty="0">
                <a:latin typeface="Arial" panose="020B0604020202020204" pitchFamily="34" charset="0"/>
                <a:cs typeface="Arial" panose="020B0604020202020204" pitchFamily="34" charset="0"/>
              </a:rPr>
              <a:t>The final score of 0.9547 is sufficient to be 34 out of 693 in the Two Sigma Kaggle competition.</a:t>
            </a:r>
          </a:p>
          <a:p>
            <a:r>
              <a:rPr lang="en-US" dirty="0">
                <a:latin typeface="Arial" panose="020B0604020202020204" pitchFamily="34" charset="0"/>
                <a:cs typeface="Arial" panose="020B0604020202020204" pitchFamily="34" charset="0"/>
              </a:rPr>
              <a:t>The best algorithm best predicted returns and sentiment class that was negative.  Thus, modeling is best for declining stocks with negative news articles.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411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100" dirty="0">
                <a:latin typeface="Arial" panose="020B0604020202020204" pitchFamily="34" charset="0"/>
                <a:cs typeface="Arial" panose="020B0604020202020204" pitchFamily="34" charset="0"/>
              </a:rPr>
              <a:t>Stock Market Prices – What Causes Market Fluctuations?</a:t>
            </a:r>
          </a:p>
        </p:txBody>
      </p: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200" y="1825625"/>
            <a:ext cx="5029940" cy="4351338"/>
          </a:xfrm>
        </p:spPr>
        <p:txBody>
          <a:bodyPr>
            <a:normAutofit/>
          </a:bodyPr>
          <a:lstStyle/>
          <a:p>
            <a:r>
              <a:rPr lang="en-US" sz="2400" dirty="0">
                <a:latin typeface="Arial" panose="020B0604020202020204" pitchFamily="34" charset="0"/>
                <a:cs typeface="Arial" panose="020B0604020202020204" pitchFamily="34" charset="0"/>
              </a:rPr>
              <a:t>Overall stock market prices fluctuate on both a long term and short term basis.</a:t>
            </a:r>
          </a:p>
          <a:p>
            <a:r>
              <a:rPr lang="en-US" sz="2400" dirty="0">
                <a:latin typeface="Arial" panose="020B0604020202020204" pitchFamily="34" charset="0"/>
                <a:cs typeface="Arial" panose="020B0604020202020204" pitchFamily="34" charset="0"/>
              </a:rPr>
              <a:t>Long term fluctuations are based on major events and overall health of the market.</a:t>
            </a:r>
          </a:p>
          <a:p>
            <a:r>
              <a:rPr lang="en-US" sz="2400" dirty="0">
                <a:latin typeface="Arial" panose="020B0604020202020204" pitchFamily="34" charset="0"/>
                <a:cs typeface="Arial" panose="020B0604020202020204" pitchFamily="34" charset="0"/>
              </a:rPr>
              <a:t>Short term fluctuations tend to be more erratic and have characteristics of noise data. </a:t>
            </a:r>
          </a:p>
          <a:p>
            <a:endParaRPr lang="en-US" sz="2400"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AEB0165-FF53-4724-B10F-36D539C80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5754" y="1825625"/>
            <a:ext cx="5734478" cy="4072950"/>
          </a:xfrm>
          <a:prstGeom prst="rect">
            <a:avLst/>
          </a:prstGeom>
        </p:spPr>
      </p:pic>
      <p:cxnSp>
        <p:nvCxnSpPr>
          <p:cNvPr id="8" name="Straight Arrow Connector 7">
            <a:extLst>
              <a:ext uri="{FF2B5EF4-FFF2-40B4-BE49-F238E27FC236}">
                <a16:creationId xmlns:a16="http://schemas.microsoft.com/office/drawing/2014/main" id="{99E50801-88B7-494A-B970-F6F0E3B86BFB}"/>
              </a:ext>
            </a:extLst>
          </p:cNvPr>
          <p:cNvCxnSpPr>
            <a:cxnSpLocks/>
          </p:cNvCxnSpPr>
          <p:nvPr/>
        </p:nvCxnSpPr>
        <p:spPr>
          <a:xfrm flipH="1">
            <a:off x="7572653" y="2760955"/>
            <a:ext cx="168675" cy="9854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FFEC2FA-E9BA-428A-A97D-AF697E73EE5C}"/>
              </a:ext>
            </a:extLst>
          </p:cNvPr>
          <p:cNvSpPr txBox="1"/>
          <p:nvPr/>
        </p:nvSpPr>
        <p:spPr>
          <a:xfrm>
            <a:off x="6764784" y="2386948"/>
            <a:ext cx="1899822" cy="369332"/>
          </a:xfrm>
          <a:prstGeom prst="rect">
            <a:avLst/>
          </a:prstGeom>
          <a:noFill/>
        </p:spPr>
        <p:txBody>
          <a:bodyPr wrap="square" rtlCol="0">
            <a:spAutoFit/>
          </a:bodyPr>
          <a:lstStyle/>
          <a:p>
            <a:r>
              <a:rPr lang="en-US" b="1" dirty="0">
                <a:solidFill>
                  <a:srgbClr val="FF0000"/>
                </a:solidFill>
              </a:rPr>
              <a:t>Recession of 2008</a:t>
            </a:r>
          </a:p>
        </p:txBody>
      </p:sp>
      <p:cxnSp>
        <p:nvCxnSpPr>
          <p:cNvPr id="9" name="Straight Arrow Connector 8">
            <a:extLst>
              <a:ext uri="{FF2B5EF4-FFF2-40B4-BE49-F238E27FC236}">
                <a16:creationId xmlns:a16="http://schemas.microsoft.com/office/drawing/2014/main" id="{E0419441-ADAE-4A00-87CC-9F6167D5754D}"/>
              </a:ext>
            </a:extLst>
          </p:cNvPr>
          <p:cNvCxnSpPr>
            <a:cxnSpLocks/>
          </p:cNvCxnSpPr>
          <p:nvPr/>
        </p:nvCxnSpPr>
        <p:spPr>
          <a:xfrm flipV="1">
            <a:off x="9747682" y="2756280"/>
            <a:ext cx="976543" cy="12450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5FD802E-C609-4D5B-93CC-87496E231225}"/>
              </a:ext>
            </a:extLst>
          </p:cNvPr>
          <p:cNvSpPr txBox="1"/>
          <p:nvPr/>
        </p:nvSpPr>
        <p:spPr>
          <a:xfrm>
            <a:off x="7847859" y="4089940"/>
            <a:ext cx="2663301" cy="369332"/>
          </a:xfrm>
          <a:prstGeom prst="rect">
            <a:avLst/>
          </a:prstGeom>
          <a:noFill/>
        </p:spPr>
        <p:txBody>
          <a:bodyPr wrap="square" rtlCol="0">
            <a:spAutoFit/>
          </a:bodyPr>
          <a:lstStyle/>
          <a:p>
            <a:r>
              <a:rPr lang="en-US" b="1" dirty="0">
                <a:solidFill>
                  <a:srgbClr val="FF0000"/>
                </a:solidFill>
              </a:rPr>
              <a:t>Oil Price Crash Early 2016</a:t>
            </a:r>
          </a:p>
        </p:txBody>
      </p:sp>
    </p:spTree>
    <p:extLst>
      <p:ext uri="{BB962C8B-B14F-4D97-AF65-F5344CB8AC3E}">
        <p14:creationId xmlns:p14="http://schemas.microsoft.com/office/powerpoint/2010/main" val="37921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Stock Market Prices Per Company</a:t>
            </a:r>
          </a:p>
        </p:txBody>
      </p: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200" y="1825625"/>
            <a:ext cx="4748977" cy="4351338"/>
          </a:xfrm>
        </p:spPr>
        <p:txBody>
          <a:bodyPr>
            <a:normAutofit lnSpcReduction="10000"/>
          </a:bodyPr>
          <a:lstStyle/>
          <a:p>
            <a:r>
              <a:rPr lang="en-US" sz="2400" dirty="0">
                <a:latin typeface="Arial" panose="020B0604020202020204" pitchFamily="34" charset="0"/>
                <a:cs typeface="Arial" panose="020B0604020202020204" pitchFamily="34" charset="0"/>
              </a:rPr>
              <a:t>Daily opening stock prices for individual companies are related to the overall market effects and company health in general.  News data may also play a role in the individual company’s stock movement.</a:t>
            </a:r>
          </a:p>
          <a:p>
            <a:r>
              <a:rPr lang="en-US" sz="2400" dirty="0">
                <a:latin typeface="Arial" panose="020B0604020202020204" pitchFamily="34" charset="0"/>
                <a:cs typeface="Arial" panose="020B0604020202020204" pitchFamily="34" charset="0"/>
              </a:rPr>
              <a:t>Notice, Agilent Technologies also suffered from the 2008 recession however the subsequent peaks and valleys are not as obviously related to the overall market trends.</a:t>
            </a:r>
          </a:p>
          <a:p>
            <a:endParaRPr lang="en-US" sz="2400"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C5242DB-B741-4555-9678-71A7148F4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7177" y="1690688"/>
            <a:ext cx="5766623" cy="4095781"/>
          </a:xfrm>
          <a:prstGeom prst="rect">
            <a:avLst/>
          </a:prstGeom>
        </p:spPr>
      </p:pic>
    </p:spTree>
    <p:extLst>
      <p:ext uri="{BB962C8B-B14F-4D97-AF65-F5344CB8AC3E}">
        <p14:creationId xmlns:p14="http://schemas.microsoft.com/office/powerpoint/2010/main" val="17860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Project Flowchart</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Diagram 6">
            <a:extLst>
              <a:ext uri="{FF2B5EF4-FFF2-40B4-BE49-F238E27FC236}">
                <a16:creationId xmlns:a16="http://schemas.microsoft.com/office/drawing/2014/main" id="{5816E136-A82F-4E61-8EBD-B711C31B0D28}"/>
              </a:ext>
            </a:extLst>
          </p:cNvPr>
          <p:cNvGraphicFramePr/>
          <p:nvPr>
            <p:extLst>
              <p:ext uri="{D42A27DB-BD31-4B8C-83A1-F6EECF244321}">
                <p14:modId xmlns:p14="http://schemas.microsoft.com/office/powerpoint/2010/main" val="3152578872"/>
              </p:ext>
            </p:extLst>
          </p:nvPr>
        </p:nvGraphicFramePr>
        <p:xfrm>
          <a:off x="838200" y="1433250"/>
          <a:ext cx="9184689" cy="505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264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Data Description</a:t>
            </a:r>
          </a:p>
        </p:txBody>
      </p: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199" y="1825625"/>
            <a:ext cx="10427563" cy="4351338"/>
          </a:xfrm>
        </p:spPr>
        <p:txBody>
          <a:bodyPr>
            <a:normAutofit/>
          </a:bodyPr>
          <a:lstStyle/>
          <a:p>
            <a:r>
              <a:rPr lang="en-US" dirty="0">
                <a:latin typeface="Arial" panose="020B0604020202020204" pitchFamily="34" charset="0"/>
                <a:cs typeface="Arial" panose="020B0604020202020204" pitchFamily="34" charset="0"/>
              </a:rPr>
              <a:t>Market data contains information pertaining to the stock market such as company name, open and close ticker price, volume, a variety of return values and the target (10-day market adjusted leading return)</a:t>
            </a:r>
          </a:p>
          <a:p>
            <a:r>
              <a:rPr lang="en-US" dirty="0">
                <a:latin typeface="Arial" panose="020B0604020202020204" pitchFamily="34" charset="0"/>
                <a:cs typeface="Arial" panose="020B0604020202020204" pitchFamily="34" charset="0"/>
              </a:rPr>
              <a:t>News data includes information about articles in the news for particular days with information such as the company the article pertains to, the sentiment analysis metrics, article word count and text information such as the article headline.</a:t>
            </a:r>
          </a:p>
          <a:p>
            <a:r>
              <a:rPr lang="en-US" dirty="0">
                <a:latin typeface="Arial" panose="020B0604020202020204" pitchFamily="34" charset="0"/>
                <a:cs typeface="Arial" panose="020B0604020202020204" pitchFamily="34" charset="0"/>
              </a:rPr>
              <a:t>Data range from a time period of 2007-2018.</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89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F35B01-7EBB-43CD-B9D5-0AB0C36C9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8093" y="1331646"/>
            <a:ext cx="4256133" cy="2843783"/>
          </a:xfrm>
          <a:prstGeom prst="rect">
            <a:avLst/>
          </a:prstGeom>
        </p:spPr>
      </p:pic>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10-Day Market Adjust Leading Return</a:t>
            </a:r>
          </a:p>
        </p:txBody>
      </p: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200" y="1825625"/>
            <a:ext cx="5553722" cy="4351338"/>
          </a:xfrm>
        </p:spPr>
        <p:txBody>
          <a:bodyPr>
            <a:normAutofit/>
          </a:bodyPr>
          <a:lstStyle/>
          <a:p>
            <a:r>
              <a:rPr lang="en-US" sz="2400" dirty="0">
                <a:latin typeface="Arial" panose="020B0604020202020204" pitchFamily="34" charset="0"/>
                <a:cs typeface="Arial" panose="020B0604020202020204" pitchFamily="34" charset="0"/>
              </a:rPr>
              <a:t>The 10-day market adjust leading return measures the effective return over the next 10 days.</a:t>
            </a:r>
          </a:p>
          <a:p>
            <a:r>
              <a:rPr lang="en-US" sz="2400" dirty="0">
                <a:latin typeface="Arial" panose="020B0604020202020204" pitchFamily="34" charset="0"/>
                <a:cs typeface="Arial" panose="020B0604020202020204" pitchFamily="34" charset="0"/>
              </a:rPr>
              <a:t>This is the target used in this project to help determine the market movement.</a:t>
            </a:r>
          </a:p>
          <a:p>
            <a:r>
              <a:rPr lang="en-US" sz="2400" dirty="0">
                <a:latin typeface="Arial" panose="020B0604020202020204" pitchFamily="34" charset="0"/>
                <a:cs typeface="Arial" panose="020B0604020202020204" pitchFamily="34" charset="0"/>
              </a:rPr>
              <a:t>Agilent Technology Inc. shows that the day-to-day 10 day return is very noisy however the distribution is nearly normal with a slight bias toward positive values.</a:t>
            </a:r>
          </a:p>
          <a:p>
            <a:endParaRPr lang="en-US" sz="2400"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4DE0B38-369D-4012-9112-75C9F01DD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513" y="4129816"/>
            <a:ext cx="3870156" cy="2541193"/>
          </a:xfrm>
          <a:prstGeom prst="rect">
            <a:avLst/>
          </a:prstGeom>
        </p:spPr>
      </p:pic>
    </p:spTree>
    <p:extLst>
      <p:ext uri="{BB962C8B-B14F-4D97-AF65-F5344CB8AC3E}">
        <p14:creationId xmlns:p14="http://schemas.microsoft.com/office/powerpoint/2010/main" val="98842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2800" dirty="0">
                <a:latin typeface="Arial" panose="020B0604020202020204" pitchFamily="34" charset="0"/>
                <a:cs typeface="Arial" panose="020B0604020202020204" pitchFamily="34" charset="0"/>
              </a:rPr>
              <a:t>10-Day Market Adjust Leading Return Company Comparison</a:t>
            </a:r>
          </a:p>
        </p:txBody>
      </p: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200" y="1825625"/>
            <a:ext cx="5553722" cy="4351338"/>
          </a:xfrm>
        </p:spPr>
        <p:txBody>
          <a:bodyPr>
            <a:normAutofit/>
          </a:bodyPr>
          <a:lstStyle/>
          <a:p>
            <a:r>
              <a:rPr lang="en-US" sz="2400" dirty="0">
                <a:latin typeface="Arial" panose="020B0604020202020204" pitchFamily="34" charset="0"/>
                <a:cs typeface="Arial" panose="020B0604020202020204" pitchFamily="34" charset="0"/>
              </a:rPr>
              <a:t>The 10-day market adjust leading return can vary widely depending on the company.</a:t>
            </a:r>
          </a:p>
          <a:p>
            <a:r>
              <a:rPr lang="en-US" sz="2400" dirty="0">
                <a:latin typeface="Arial" panose="020B0604020202020204" pitchFamily="34" charset="0"/>
                <a:cs typeface="Arial" panose="020B0604020202020204" pitchFamily="34" charset="0"/>
              </a:rPr>
              <a:t>Agilent Technology Inc. has a significantly smaller variance in the return compared to Twitter Inc.</a:t>
            </a:r>
          </a:p>
          <a:p>
            <a:r>
              <a:rPr lang="en-US" sz="2400" dirty="0">
                <a:latin typeface="Arial" panose="020B0604020202020204" pitchFamily="34" charset="0"/>
                <a:cs typeface="Arial" panose="020B0604020202020204" pitchFamily="34" charset="0"/>
              </a:rPr>
              <a:t>Because of the high variance Twitter Inc. has the potential to earn or lose a great deal of money depending on trading strategy.</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19AA075-3352-44DD-B472-7450F9E76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724" y="1376876"/>
            <a:ext cx="3827426" cy="2560666"/>
          </a:xfrm>
          <a:prstGeom prst="rect">
            <a:avLst/>
          </a:prstGeom>
        </p:spPr>
      </p:pic>
      <p:pic>
        <p:nvPicPr>
          <p:cNvPr id="6" name="Picture 5">
            <a:extLst>
              <a:ext uri="{FF2B5EF4-FFF2-40B4-BE49-F238E27FC236}">
                <a16:creationId xmlns:a16="http://schemas.microsoft.com/office/drawing/2014/main" id="{A06A4730-76BE-4555-BBBE-BC3B1F89F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703" y="3937542"/>
            <a:ext cx="3827426" cy="2879683"/>
          </a:xfrm>
          <a:prstGeom prst="rect">
            <a:avLst/>
          </a:prstGeom>
        </p:spPr>
      </p:pic>
    </p:spTree>
    <p:extLst>
      <p:ext uri="{BB962C8B-B14F-4D97-AF65-F5344CB8AC3E}">
        <p14:creationId xmlns:p14="http://schemas.microsoft.com/office/powerpoint/2010/main" val="186524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FC9A-6B4E-4632-8E56-735727814DC1}"/>
              </a:ext>
            </a:extLst>
          </p:cNvPr>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News Article Sentiment Analysis (Agilent Technologies)</a:t>
            </a:r>
          </a:p>
        </p:txBody>
      </p:sp>
      <p:sp>
        <p:nvSpPr>
          <p:cNvPr id="3" name="Content Placeholder 2">
            <a:extLst>
              <a:ext uri="{FF2B5EF4-FFF2-40B4-BE49-F238E27FC236}">
                <a16:creationId xmlns:a16="http://schemas.microsoft.com/office/drawing/2014/main" id="{B9DF7DE3-B88F-4D3A-8486-F9DDF0BAB112}"/>
              </a:ext>
            </a:extLst>
          </p:cNvPr>
          <p:cNvSpPr>
            <a:spLocks noGrp="1"/>
          </p:cNvSpPr>
          <p:nvPr>
            <p:ph idx="1"/>
          </p:nvPr>
        </p:nvSpPr>
        <p:spPr>
          <a:xfrm>
            <a:off x="838200" y="1825625"/>
            <a:ext cx="5553722" cy="4351338"/>
          </a:xfrm>
        </p:spPr>
        <p:txBody>
          <a:bodyPr>
            <a:normAutofit lnSpcReduction="10000"/>
          </a:bodyPr>
          <a:lstStyle/>
          <a:p>
            <a:r>
              <a:rPr lang="en-US" sz="2400" dirty="0">
                <a:latin typeface="Arial" panose="020B0604020202020204" pitchFamily="34" charset="0"/>
                <a:cs typeface="Arial" panose="020B0604020202020204" pitchFamily="34" charset="0"/>
              </a:rPr>
              <a:t>The number of news articles and the frequency in which those articles change between being positive, negative or neutral makes it difficult to see temporal trends in the article sentiment class.</a:t>
            </a:r>
          </a:p>
          <a:p>
            <a:r>
              <a:rPr lang="en-US" sz="2400" dirty="0">
                <a:latin typeface="Arial" panose="020B0604020202020204" pitchFamily="34" charset="0"/>
                <a:cs typeface="Arial" panose="020B0604020202020204" pitchFamily="34" charset="0"/>
              </a:rPr>
              <a:t>As one would expect as an article tends to be more positive the metric for sentiment negative decreases.  This is not always the case therefore one could imagine the ambiguity of the articles sentiment can play a role in errors when modeling.</a:t>
            </a:r>
          </a:p>
        </p:txBody>
      </p:sp>
      <p:cxnSp>
        <p:nvCxnSpPr>
          <p:cNvPr id="5" name="Straight Connector 4">
            <a:extLst>
              <a:ext uri="{FF2B5EF4-FFF2-40B4-BE49-F238E27FC236}">
                <a16:creationId xmlns:a16="http://schemas.microsoft.com/office/drawing/2014/main" id="{1E2A53A8-42D2-419C-895B-3A51C36A4FF5}"/>
              </a:ext>
            </a:extLst>
          </p:cNvPr>
          <p:cNvCxnSpPr/>
          <p:nvPr/>
        </p:nvCxnSpPr>
        <p:spPr>
          <a:xfrm>
            <a:off x="838200" y="1331646"/>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BD4B90B-B761-43F3-8960-B782A3CCE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938" y="1445246"/>
            <a:ext cx="4094676" cy="2840180"/>
          </a:xfrm>
          <a:prstGeom prst="rect">
            <a:avLst/>
          </a:prstGeom>
        </p:spPr>
      </p:pic>
      <p:pic>
        <p:nvPicPr>
          <p:cNvPr id="10" name="Picture 9">
            <a:extLst>
              <a:ext uri="{FF2B5EF4-FFF2-40B4-BE49-F238E27FC236}">
                <a16:creationId xmlns:a16="http://schemas.microsoft.com/office/drawing/2014/main" id="{A0F913C1-A1F1-480E-800F-9CE48BA14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6308" y="4215306"/>
            <a:ext cx="3641284" cy="2622095"/>
          </a:xfrm>
          <a:prstGeom prst="rect">
            <a:avLst/>
          </a:prstGeom>
        </p:spPr>
      </p:pic>
    </p:spTree>
    <p:extLst>
      <p:ext uri="{BB962C8B-B14F-4D97-AF65-F5344CB8AC3E}">
        <p14:creationId xmlns:p14="http://schemas.microsoft.com/office/powerpoint/2010/main" val="538724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1625</Words>
  <Application>Microsoft Office PowerPoint</Application>
  <PresentationFormat>Widescreen</PresentationFormat>
  <Paragraphs>145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Calibri</vt:lpstr>
      <vt:lpstr>Calibri Light</vt:lpstr>
      <vt:lpstr>Cambria Math</vt:lpstr>
      <vt:lpstr>Office Theme</vt:lpstr>
      <vt:lpstr>PowerPoint Presentation</vt:lpstr>
      <vt:lpstr>Problem statement</vt:lpstr>
      <vt:lpstr>Stock Market Prices – What Causes Market Fluctuations?</vt:lpstr>
      <vt:lpstr>Stock Market Prices Per Company</vt:lpstr>
      <vt:lpstr>Project Flowchart</vt:lpstr>
      <vt:lpstr>Data Description</vt:lpstr>
      <vt:lpstr>10-Day Market Adjust Leading Return</vt:lpstr>
      <vt:lpstr>10-Day Market Adjust Leading Return Company Comparison</vt:lpstr>
      <vt:lpstr>News Article Sentiment Analysis (Agilent Technologies)</vt:lpstr>
      <vt:lpstr>News Article Sentiment Analysis (Agilent Technologies)</vt:lpstr>
      <vt:lpstr>News Providers and Sentiment Class Score</vt:lpstr>
      <vt:lpstr>Statistical Analysis: Daily Return Autocorrelation</vt:lpstr>
      <vt:lpstr>Statistical Analysis: Daily Return Autocorrelation</vt:lpstr>
      <vt:lpstr>Statistical Analysis: Returns Per Time Period</vt:lpstr>
      <vt:lpstr>Statistical Analysis: Feature Cross Correlation Matrices</vt:lpstr>
      <vt:lpstr>Machine Learning Modeling: Modeling Goal and Target</vt:lpstr>
      <vt:lpstr>Machine Learning Modeling: Feature Engineering</vt:lpstr>
      <vt:lpstr>Machine Learning Modeling: Feature Engineering, Word Embedding</vt:lpstr>
      <vt:lpstr>Machine Learning Modeling: Feature Engineering, Word Embedding</vt:lpstr>
      <vt:lpstr>Machine Learning Modeling: Algorithms</vt:lpstr>
      <vt:lpstr>Machine Learning Modeling: Ensemble Models</vt:lpstr>
      <vt:lpstr>Machine Learning Modeling: Results</vt:lpstr>
      <vt:lpstr>Machine Learning Modeling: Good Modeling Performance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Jones</dc:creator>
  <cp:lastModifiedBy>Jeremy Jones</cp:lastModifiedBy>
  <cp:revision>29</cp:revision>
  <dcterms:created xsi:type="dcterms:W3CDTF">2019-04-15T18:20:43Z</dcterms:created>
  <dcterms:modified xsi:type="dcterms:W3CDTF">2019-04-24T15:02:01Z</dcterms:modified>
</cp:coreProperties>
</file>