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7" r:id="rId3"/>
    <p:sldId id="258" r:id="rId4"/>
    <p:sldId id="263" r:id="rId5"/>
    <p:sldId id="259" r:id="rId6"/>
    <p:sldId id="278" r:id="rId7"/>
    <p:sldId id="306" r:id="rId8"/>
    <p:sldId id="276" r:id="rId9"/>
    <p:sldId id="307" r:id="rId10"/>
    <p:sldId id="316" r:id="rId11"/>
    <p:sldId id="312" r:id="rId12"/>
    <p:sldId id="317" r:id="rId13"/>
    <p:sldId id="308" r:id="rId14"/>
    <p:sldId id="309" r:id="rId15"/>
    <p:sldId id="314" r:id="rId16"/>
    <p:sldId id="315" r:id="rId17"/>
    <p:sldId id="311" r:id="rId18"/>
    <p:sldId id="261" r:id="rId19"/>
    <p:sldId id="313" r:id="rId20"/>
    <p:sldId id="286" r:id="rId21"/>
  </p:sldIdLst>
  <p:sldSz cx="9144000" cy="5143500" type="screen16x9"/>
  <p:notesSz cx="6858000" cy="9144000"/>
  <p:embeddedFontLst>
    <p:embeddedFont>
      <p:font typeface="Abel" panose="020B0604020202020204" charset="0"/>
      <p:regular r:id="rId23"/>
    </p:embeddedFont>
    <p:embeddedFont>
      <p:font typeface="Bahiana" panose="020B0604020202020204" charset="0"/>
      <p:regular r:id="rId24"/>
    </p:embeddedFont>
    <p:embeddedFont>
      <p:font typeface="Georgia" panose="02040502050405020303" pitchFamily="18" charset="0"/>
      <p:regular r:id="rId25"/>
      <p:bold r:id="rId26"/>
      <p:italic r:id="rId27"/>
      <p:boldItalic r:id="rId28"/>
    </p:embeddedFont>
    <p:embeddedFont>
      <p:font typeface="Staatliches"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16" d="100"/>
          <a:sy n="116" d="100"/>
        </p:scale>
        <p:origin x="75"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D84E-B592-44BD-A912-25FC7860D050}"/>
              </a:ext>
            </a:extLst>
          </p:cNvPr>
          <p:cNvSpPr>
            <a:spLocks noGrp="1"/>
          </p:cNvSpPr>
          <p:nvPr>
            <p:ph type="ctrTitle"/>
          </p:nvPr>
        </p:nvSpPr>
        <p:spPr/>
        <p:txBody>
          <a:bodyPr/>
          <a:lstStyle/>
          <a:p>
            <a:r>
              <a:rPr lang="en-US" dirty="0"/>
              <a:t>Heat Map of Total Cases by Country</a:t>
            </a:r>
          </a:p>
        </p:txBody>
      </p:sp>
      <p:sp>
        <p:nvSpPr>
          <p:cNvPr id="3" name="Text Placeholder 2">
            <a:extLst>
              <a:ext uri="{FF2B5EF4-FFF2-40B4-BE49-F238E27FC236}">
                <a16:creationId xmlns:a16="http://schemas.microsoft.com/office/drawing/2014/main" id="{4922EBC3-AC1A-4DFE-9E7C-2EC985638CE7}"/>
              </a:ext>
            </a:extLst>
          </p:cNvPr>
          <p:cNvSpPr>
            <a:spLocks noGrp="1"/>
          </p:cNvSpPr>
          <p:nvPr>
            <p:ph type="body" idx="1"/>
          </p:nvPr>
        </p:nvSpPr>
        <p:spPr/>
        <p:txBody>
          <a:bodyPr/>
          <a:lstStyle/>
          <a:p>
            <a:endParaRPr lang="en-US" dirty="0"/>
          </a:p>
        </p:txBody>
      </p:sp>
      <p:pic>
        <p:nvPicPr>
          <p:cNvPr id="5" name="Picture 4" descr="Map&#10;&#10;Description automatically generated">
            <a:extLst>
              <a:ext uri="{FF2B5EF4-FFF2-40B4-BE49-F238E27FC236}">
                <a16:creationId xmlns:a16="http://schemas.microsoft.com/office/drawing/2014/main" id="{213E3DBA-BCAE-4D55-A4B0-8F0E57DFCF15}"/>
              </a:ext>
            </a:extLst>
          </p:cNvPr>
          <p:cNvPicPr>
            <a:picLocks noChangeAspect="1"/>
          </p:cNvPicPr>
          <p:nvPr/>
        </p:nvPicPr>
        <p:blipFill>
          <a:blip r:embed="rId2"/>
          <a:stretch>
            <a:fillRect/>
          </a:stretch>
        </p:blipFill>
        <p:spPr>
          <a:xfrm>
            <a:off x="961523" y="1354225"/>
            <a:ext cx="7216603" cy="2919925"/>
          </a:xfrm>
          <a:prstGeom prst="rect">
            <a:avLst/>
          </a:prstGeom>
        </p:spPr>
      </p:pic>
    </p:spTree>
    <p:extLst>
      <p:ext uri="{BB962C8B-B14F-4D97-AF65-F5344CB8AC3E}">
        <p14:creationId xmlns:p14="http://schemas.microsoft.com/office/powerpoint/2010/main" val="166607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A07F-FEA9-4B11-9F65-A672DBE1AAF1}"/>
              </a:ext>
            </a:extLst>
          </p:cNvPr>
          <p:cNvSpPr>
            <a:spLocks noGrp="1"/>
          </p:cNvSpPr>
          <p:nvPr>
            <p:ph type="ctrTitle"/>
          </p:nvPr>
        </p:nvSpPr>
        <p:spPr/>
        <p:txBody>
          <a:bodyPr/>
          <a:lstStyle/>
          <a:p>
            <a:r>
              <a:rPr lang="en-US" dirty="0"/>
              <a:t>Our Tested hypothesis</a:t>
            </a:r>
          </a:p>
        </p:txBody>
      </p:sp>
      <p:sp>
        <p:nvSpPr>
          <p:cNvPr id="3" name="Text Placeholder 2">
            <a:extLst>
              <a:ext uri="{FF2B5EF4-FFF2-40B4-BE49-F238E27FC236}">
                <a16:creationId xmlns:a16="http://schemas.microsoft.com/office/drawing/2014/main" id="{E2FF8999-F469-48B3-8C42-5002943F69CA}"/>
              </a:ext>
            </a:extLst>
          </p:cNvPr>
          <p:cNvSpPr>
            <a:spLocks noGrp="1"/>
          </p:cNvSpPr>
          <p:nvPr>
            <p:ph type="body" idx="1"/>
          </p:nvPr>
        </p:nvSpPr>
        <p:spPr/>
        <p:txBody>
          <a:bodyPr/>
          <a:lstStyle/>
          <a:p>
            <a:pPr marL="158750" indent="0">
              <a:buNone/>
            </a:pPr>
            <a:r>
              <a:rPr lang="en-US" dirty="0"/>
              <a:t>Hypothesis Testing:</a:t>
            </a:r>
          </a:p>
          <a:p>
            <a:pPr marL="158750" indent="0">
              <a:buNone/>
            </a:pPr>
            <a:endParaRPr lang="en-US" dirty="0"/>
          </a:p>
          <a:p>
            <a:pPr marL="330200" indent="-171450">
              <a:buFont typeface="Arial" panose="020B0604020202020204" pitchFamily="34" charset="0"/>
              <a:buChar char="•"/>
            </a:pPr>
            <a:r>
              <a:rPr lang="en-US" dirty="0"/>
              <a:t>Hypothesis: Highly dense continents are mostly affected by Covid-19 due to closer proximity of potential carriers. </a:t>
            </a:r>
          </a:p>
          <a:p>
            <a:endParaRPr lang="en-US" dirty="0"/>
          </a:p>
          <a:p>
            <a:endParaRPr lang="en-US" dirty="0"/>
          </a:p>
          <a:p>
            <a:pPr marL="158750" indent="0">
              <a:buNone/>
            </a:pPr>
            <a:r>
              <a:rPr lang="en-US" dirty="0"/>
              <a:t>Analysis:</a:t>
            </a:r>
          </a:p>
          <a:p>
            <a:pPr marL="158750" indent="0">
              <a:buNone/>
            </a:pPr>
            <a:endParaRPr lang="en-US" dirty="0"/>
          </a:p>
          <a:p>
            <a:pPr marL="330200" indent="-171450">
              <a:buFont typeface="Arial" panose="020B0604020202020204" pitchFamily="34" charset="0"/>
              <a:buChar char="•"/>
            </a:pPr>
            <a:r>
              <a:rPr lang="en-US" dirty="0"/>
              <a:t>Our calculated Degree of Freedom = 5</a:t>
            </a:r>
          </a:p>
          <a:p>
            <a:pPr marL="330200" indent="-171450">
              <a:buFont typeface="Arial" panose="020B0604020202020204" pitchFamily="34" charset="0"/>
              <a:buChar char="•"/>
            </a:pPr>
            <a:r>
              <a:rPr lang="en-US" dirty="0"/>
              <a:t>Confidence Interval = 95%</a:t>
            </a:r>
          </a:p>
          <a:p>
            <a:pPr marL="330200" indent="-171450">
              <a:buFont typeface="Arial" panose="020B0604020202020204" pitchFamily="34" charset="0"/>
              <a:buChar char="•"/>
            </a:pPr>
            <a:r>
              <a:rPr lang="en-US" dirty="0"/>
              <a:t>Critical Value = 11.070497693516351</a:t>
            </a:r>
          </a:p>
          <a:p>
            <a:pPr marL="330200" indent="-171450">
              <a:buFont typeface="Arial" panose="020B0604020202020204" pitchFamily="34" charset="0"/>
              <a:buChar char="•"/>
            </a:pPr>
            <a:endParaRPr lang="en-US" dirty="0"/>
          </a:p>
          <a:p>
            <a:pPr marL="158750" indent="0">
              <a:buNone/>
            </a:pPr>
            <a:r>
              <a:rPr lang="en-US" dirty="0"/>
              <a:t>Conclusion:</a:t>
            </a:r>
          </a:p>
          <a:p>
            <a:pPr marL="158750" indent="0">
              <a:buNone/>
            </a:pPr>
            <a:endParaRPr lang="en-US" dirty="0"/>
          </a:p>
          <a:p>
            <a:pPr marL="330200" indent="-171450">
              <a:buFont typeface="Arial" panose="020B0604020202020204" pitchFamily="34" charset="0"/>
              <a:buChar char="•"/>
            </a:pPr>
            <a:r>
              <a:rPr lang="en-US" dirty="0"/>
              <a:t>The Chi-square value exceeds the critical value, which means the statistically significant but we cannot accept the Null Hypothesis because the P value is 0</a:t>
            </a:r>
          </a:p>
          <a:p>
            <a:pPr marL="330200" indent="-171450">
              <a:buFont typeface="Arial" panose="020B0604020202020204" pitchFamily="34" charset="0"/>
              <a:buChar char="•"/>
            </a:pPr>
            <a:r>
              <a:rPr lang="en-US" dirty="0"/>
              <a:t>Therefore, Population density of the continent does not contribute to the spread of </a:t>
            </a:r>
            <a:r>
              <a:rPr lang="en-US" dirty="0" err="1"/>
              <a:t>Covid</a:t>
            </a:r>
            <a:endParaRPr lang="en-US" dirty="0"/>
          </a:p>
        </p:txBody>
      </p:sp>
    </p:spTree>
    <p:extLst>
      <p:ext uri="{BB962C8B-B14F-4D97-AF65-F5344CB8AC3E}">
        <p14:creationId xmlns:p14="http://schemas.microsoft.com/office/powerpoint/2010/main" val="66488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134450" y="2621177"/>
            <a:ext cx="6875100" cy="2025979"/>
          </a:xfrm>
        </p:spPr>
        <p:txBody>
          <a:bodyPr/>
          <a:lstStyle/>
          <a:p>
            <a:pPr>
              <a:buFont typeface="Wingdings" pitchFamily="2" charset="2"/>
              <a:buChar char="Ø"/>
            </a:pPr>
            <a:endParaRPr lang="en-US" sz="1200" dirty="0"/>
          </a:p>
          <a:p>
            <a:pPr>
              <a:buFont typeface="Wingdings" pitchFamily="2" charset="2"/>
              <a:buChar char="Ø"/>
            </a:pPr>
            <a:endParaRPr lang="en-US" sz="1200" dirty="0"/>
          </a:p>
          <a:p>
            <a:pPr>
              <a:buFont typeface="Wingdings" pitchFamily="2" charset="2"/>
              <a:buChar char="Ø"/>
            </a:pPr>
            <a:endParaRPr lang="en-US" sz="1200" dirty="0"/>
          </a:p>
          <a:p>
            <a:pPr>
              <a:buFont typeface="Wingdings" pitchFamily="2" charset="2"/>
              <a:buChar char="Ø"/>
            </a:pPr>
            <a:r>
              <a:rPr lang="en-US" sz="1150" dirty="0"/>
              <a:t>There seems to be a pattern of positive but weak correlations between the different variables in COVID-19 cases and deaths. </a:t>
            </a:r>
          </a:p>
          <a:p>
            <a:pPr>
              <a:buFont typeface="Wingdings" pitchFamily="2" charset="2"/>
              <a:buChar char="Ø"/>
            </a:pPr>
            <a:r>
              <a:rPr lang="en-US" sz="1150" dirty="0"/>
              <a:t>The things that most people already knew about the virus such as cases among elderly populations or pre-existing conditions would have higher death rates are true, but worldwide the correlation is weak.. </a:t>
            </a:r>
          </a:p>
          <a:p>
            <a:pPr>
              <a:buFont typeface="Wingdings" pitchFamily="2" charset="2"/>
              <a:buChar char="Ø"/>
            </a:pPr>
            <a:r>
              <a:rPr lang="en-US" sz="1150" dirty="0"/>
              <a:t>One conclusion that we can extrapolate from these findings is that even though the research we conducted came back positive, it may have had weak correlation because of low mortality rates compared to cases. Since there are so many more cases than deaths, it may seem as if there’s not a significant relationship, but as we know for the most part this is not exactly true. </a:t>
            </a:r>
          </a:p>
          <a:p>
            <a:pPr>
              <a:buFont typeface="Wingdings" pitchFamily="2" charset="2"/>
              <a:buChar char="Ø"/>
            </a:pPr>
            <a:r>
              <a:rPr lang="en-US" sz="1150" dirty="0"/>
              <a:t>This does not mean that one should look at COVID-19 less seriously. There are still long-term effects that could affect a person's health for life. Until more research is conducted and published, the current heath recommendations should be followed</a:t>
            </a:r>
            <a:r>
              <a:rPr lang="en-US" sz="1200" dirty="0"/>
              <a:t>.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r>
              <a:rPr lang="en-US" sz="2000" dirty="0"/>
              <a:t>Do male or female smokers have a higher chance of death of COVID-19?</a:t>
            </a:r>
          </a:p>
          <a:p>
            <a:pPr marL="158750" indent="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3" name="Picture 2" descr="Chart, bar chart&#10;&#10;Description automatically generated">
            <a:extLst>
              <a:ext uri="{FF2B5EF4-FFF2-40B4-BE49-F238E27FC236}">
                <a16:creationId xmlns:a16="http://schemas.microsoft.com/office/drawing/2014/main" id="{F2CCEE73-A7EE-43E0-B32C-965ECE739460}"/>
              </a:ext>
            </a:extLst>
          </p:cNvPr>
          <p:cNvPicPr>
            <a:picLocks noChangeAspect="1"/>
          </p:cNvPicPr>
          <p:nvPr/>
        </p:nvPicPr>
        <p:blipFill>
          <a:blip r:embed="rId3"/>
          <a:stretch>
            <a:fillRect/>
          </a:stretch>
        </p:blipFill>
        <p:spPr>
          <a:xfrm>
            <a:off x="1461702" y="1203681"/>
            <a:ext cx="5371585" cy="3836846"/>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TotalTime>
  <Words>1077</Words>
  <Application>Microsoft Office PowerPoint</Application>
  <PresentationFormat>On-screen Show (16:9)</PresentationFormat>
  <Paragraphs>105</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Georgia</vt:lpstr>
      <vt:lpstr>Wingdings</vt:lpstr>
      <vt:lpstr>Abel</vt:lpstr>
      <vt:lpstr>Staatliches</vt:lpstr>
      <vt:lpstr>Bahiana</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Heat Map of Total Cases by Country</vt:lpstr>
      <vt:lpstr>total cases, total deaths and population density</vt:lpstr>
      <vt:lpstr>Our Tested hypothesis</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Cody Miracle</cp:lastModifiedBy>
  <cp:revision>35</cp:revision>
  <dcterms:modified xsi:type="dcterms:W3CDTF">2020-10-08T02:31:16Z</dcterms:modified>
</cp:coreProperties>
</file>