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59" r:id="rId7"/>
    <p:sldId id="261" r:id="rId8"/>
    <p:sldId id="260"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1.wmf"/><Relationship Id="rId7" Type="http://schemas.openxmlformats.org/officeDocument/2006/relationships/oleObject" Target="../embeddings/oleObject10.bin"/><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 Id="rId3" Type="http://schemas.openxmlformats.org/officeDocument/2006/relationships/oleObject" Target="../embeddings/oleObject8.bin"/><Relationship Id="rId2" Type="http://schemas.openxmlformats.org/officeDocument/2006/relationships/image" Target="../media/image8.wmf"/><Relationship Id="rId10" Type="http://schemas.openxmlformats.org/officeDocument/2006/relationships/vmlDrawing" Target="../drawings/vmlDrawing4.vml"/><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4.xml"/><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428480" cy="1202055"/>
          </a:xfrm>
        </p:spPr>
        <p:txBody>
          <a:bodyPr/>
          <a:lstStyle/>
          <a:p>
            <a:pPr algn="ctr"/>
            <a:r>
              <a:rPr lang="en-IN" altLang="en-US" dirty="0"/>
              <a:t>Housing Price Prediction</a:t>
            </a:r>
            <a:endParaRPr lang="en-IN" altLang="en-US" dirty="0"/>
          </a:p>
        </p:txBody>
      </p:sp>
      <p:pic>
        <p:nvPicPr>
          <p:cNvPr id="101" name="Picture 100"/>
          <p:cNvPicPr/>
          <p:nvPr/>
        </p:nvPicPr>
        <p:blipFill>
          <a:blip r:embed="rId1"/>
          <a:stretch>
            <a:fillRect/>
          </a:stretch>
        </p:blipFill>
        <p:spPr>
          <a:xfrm>
            <a:off x="3694430" y="2686050"/>
            <a:ext cx="4794885" cy="34163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a:t>
            </a:r>
            <a:endParaRPr lang="en-IN" altLang="en-US"/>
          </a:p>
        </p:txBody>
      </p:sp>
      <p:sp>
        <p:nvSpPr>
          <p:cNvPr id="4" name="Text Box 3"/>
          <p:cNvSpPr txBox="1"/>
          <p:nvPr/>
        </p:nvSpPr>
        <p:spPr>
          <a:xfrm>
            <a:off x="1931035" y="2390140"/>
            <a:ext cx="8731250" cy="2584450"/>
          </a:xfrm>
          <a:prstGeom prst="rect">
            <a:avLst/>
          </a:prstGeom>
          <a:noFill/>
        </p:spPr>
        <p:txBody>
          <a:bodyPr wrap="square" rtlCol="0">
            <a:spAutoFit/>
          </a:bodyPr>
          <a:p>
            <a:pPr algn="l"/>
            <a:r>
              <a:rPr lang="en-US"/>
              <a:t>From the data we can see that various qualities of the house such as the Overall quality,</a:t>
            </a:r>
            <a:r>
              <a:rPr lang="en-IN" altLang="en-US"/>
              <a:t> </a:t>
            </a:r>
            <a:r>
              <a:rPr lang="en-US"/>
              <a:t>garage and living area are of the most importance for the people in terms of the price of a house. On the other hand, features such as the basement quality, bath quality, Alley produces a reverse correlation of near to 0 correlation and hence, least importance.</a:t>
            </a:r>
            <a:endParaRPr lang="en-US"/>
          </a:p>
          <a:p>
            <a:pPr algn="l"/>
            <a:endParaRPr lang="en-US"/>
          </a:p>
          <a:p>
            <a:pPr algn="l"/>
            <a:r>
              <a:rPr lang="en-US"/>
              <a:t>This concludes that house with great living area, garage and overall </a:t>
            </a:r>
            <a:endParaRPr lang="en-US"/>
          </a:p>
          <a:p>
            <a:pPr algn="l"/>
            <a:r>
              <a:rPr lang="en-US"/>
              <a:t>quality should be given more importance while procuring whereas the </a:t>
            </a:r>
            <a:endParaRPr lang="en-US"/>
          </a:p>
          <a:p>
            <a:pPr algn="l"/>
            <a:r>
              <a:rPr lang="en-US"/>
              <a:t>other factors that has low importance can be used to reduce the price of </a:t>
            </a:r>
            <a:endParaRPr lang="en-US"/>
          </a:p>
          <a:p>
            <a:pPr algn="l"/>
            <a:r>
              <a:rPr lang="en-US"/>
              <a:t>the house while buying.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7105" y="2766060"/>
            <a:ext cx="10515600" cy="1325563"/>
          </a:xfrm>
        </p:spPr>
        <p:txBody>
          <a:bodyPr/>
          <a:p>
            <a:pPr algn="ctr"/>
            <a:r>
              <a:rPr lang="en-IN" altLang="en-US"/>
              <a:t>Thank You</a:t>
            </a:r>
            <a:endParaRPr lang="en-IN" altLang="en-US"/>
          </a:p>
        </p:txBody>
      </p:sp>
      <p:sp>
        <p:nvSpPr>
          <p:cNvPr id="3" name="Text Box 2"/>
          <p:cNvSpPr txBox="1"/>
          <p:nvPr/>
        </p:nvSpPr>
        <p:spPr>
          <a:xfrm>
            <a:off x="8220710" y="5946140"/>
            <a:ext cx="3676015" cy="460375"/>
          </a:xfrm>
          <a:prstGeom prst="rect">
            <a:avLst/>
          </a:prstGeom>
          <a:noFill/>
        </p:spPr>
        <p:txBody>
          <a:bodyPr wrap="square" rtlCol="0">
            <a:spAutoFit/>
          </a:bodyPr>
          <a:p>
            <a:r>
              <a:rPr lang="en-IN" altLang="en-US" sz="2400"/>
              <a:t>Made By: Jiby John</a:t>
            </a: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a:t>
            </a:r>
            <a:r>
              <a:rPr lang="en-US"/>
              <a:t>roblem statement</a:t>
            </a:r>
            <a:endParaRPr lang="en-US"/>
          </a:p>
        </p:txBody>
      </p:sp>
      <p:sp>
        <p:nvSpPr>
          <p:cNvPr id="3" name="Content Placeholder 2"/>
          <p:cNvSpPr>
            <a:spLocks noGrp="1"/>
          </p:cNvSpPr>
          <p:nvPr>
            <p:ph idx="1"/>
          </p:nvPr>
        </p:nvSpPr>
        <p:spPr/>
        <p:txBody>
          <a:bodyPr>
            <a:normAutofit fontScale="80000"/>
          </a:bodyPr>
          <a:p>
            <a:pPr marL="0" indent="0">
              <a:buNone/>
            </a:pPr>
            <a:r>
              <a:rPr lang="en-US"/>
              <a:t>Houses are one of the necessary need of each and every person around the globe and therefore housing and real estate </a:t>
            </a:r>
            <a:r>
              <a:rPr lang="en-IN" altLang="en-US"/>
              <a:t> </a:t>
            </a:r>
            <a:r>
              <a:rPr lang="en-US"/>
              <a:t>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US"/>
          </a:p>
          <a:p>
            <a:pPr marL="0" indent="0">
              <a:buNone/>
            </a:pPr>
            <a:r>
              <a:rPr lang="en-US"/>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Business Goal</a:t>
            </a:r>
            <a:endParaRPr lang="en-US"/>
          </a:p>
        </p:txBody>
      </p:sp>
      <p:sp>
        <p:nvSpPr>
          <p:cNvPr id="3" name="Content Placeholder 2"/>
          <p:cNvSpPr>
            <a:spLocks noGrp="1"/>
          </p:cNvSpPr>
          <p:nvPr>
            <p:ph idx="1"/>
          </p:nvPr>
        </p:nvSpPr>
        <p:spPr>
          <a:xfrm>
            <a:off x="838200" y="2251710"/>
            <a:ext cx="10515600" cy="3925570"/>
          </a:xfrm>
        </p:spPr>
        <p:txBody>
          <a:bodyPr/>
          <a:p>
            <a:pPr marL="0" indent="0">
              <a:buNone/>
            </a:pPr>
            <a:r>
              <a:rPr lang="en-IN" altLang="en-US"/>
              <a:t>We</a:t>
            </a:r>
            <a:r>
              <a:rPr lang="en-US"/>
              <a:t>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U</a:t>
            </a:r>
            <a:r>
              <a:rPr lang="en-US"/>
              <a:t>nderstanding</a:t>
            </a:r>
            <a:endParaRPr lang="en-US"/>
          </a:p>
        </p:txBody>
      </p:sp>
      <p:sp>
        <p:nvSpPr>
          <p:cNvPr id="3" name="Content Placeholder 2"/>
          <p:cNvSpPr>
            <a:spLocks noGrp="1"/>
          </p:cNvSpPr>
          <p:nvPr>
            <p:ph sz="half" idx="1"/>
          </p:nvPr>
        </p:nvSpPr>
        <p:spPr/>
        <p:txBody>
          <a:bodyPr/>
          <a:p>
            <a:pPr marL="0" indent="0">
              <a:buNone/>
            </a:pPr>
            <a:r>
              <a:rPr lang="en-IN" altLang="en-US"/>
              <a:t>Step 1: After importing the data, first we do is check the shape of the datset followed by the data while checking for any null values.</a:t>
            </a:r>
            <a:endParaRPr lang="en-IN" altLang="en-US"/>
          </a:p>
          <a:p>
            <a:pPr marL="0" indent="0">
              <a:buNone/>
            </a:pPr>
            <a:endParaRPr lang="en-IN" altLang="en-US"/>
          </a:p>
        </p:txBody>
      </p:sp>
      <p:graphicFrame>
        <p:nvGraphicFramePr>
          <p:cNvPr id="4" name="Object 3"/>
          <p:cNvGraphicFramePr/>
          <p:nvPr/>
        </p:nvGraphicFramePr>
        <p:xfrm>
          <a:off x="650875" y="3651885"/>
          <a:ext cx="6303010" cy="2450465"/>
        </p:xfrm>
        <a:graphic>
          <a:graphicData uri="http://schemas.openxmlformats.org/presentationml/2006/ole">
            <mc:AlternateContent xmlns:mc="http://schemas.openxmlformats.org/markup-compatibility/2006">
              <mc:Choice xmlns:v="urn:schemas-microsoft-com:vml" Requires="v">
                <p:oleObj spid="_x0000_s5" name="" r:id="rId1" imgW="9540240" imgH="2293620" progId="Paint.Picture">
                  <p:embed/>
                </p:oleObj>
              </mc:Choice>
              <mc:Fallback>
                <p:oleObj name="" r:id="rId1" imgW="9540240" imgH="2293620" progId="Paint.Picture">
                  <p:embed/>
                  <p:pic>
                    <p:nvPicPr>
                      <p:cNvPr id="0" name="Picture 4"/>
                      <p:cNvPicPr/>
                      <p:nvPr/>
                    </p:nvPicPr>
                    <p:blipFill>
                      <a:blip r:embed="rId2"/>
                      <a:stretch>
                        <a:fillRect/>
                      </a:stretch>
                    </p:blipFill>
                    <p:spPr>
                      <a:xfrm>
                        <a:off x="650875" y="3651885"/>
                        <a:ext cx="6303010" cy="2450465"/>
                      </a:xfrm>
                      <a:prstGeom prst="rect">
                        <a:avLst/>
                      </a:prstGeom>
                    </p:spPr>
                  </p:pic>
                </p:oleObj>
              </mc:Fallback>
            </mc:AlternateContent>
          </a:graphicData>
        </a:graphic>
      </p:graphicFrame>
      <p:graphicFrame>
        <p:nvGraphicFramePr>
          <p:cNvPr id="11" name="Content Placeholder 10"/>
          <p:cNvGraphicFramePr/>
          <p:nvPr>
            <p:ph sz="half" idx="2"/>
          </p:nvPr>
        </p:nvGraphicFramePr>
        <p:xfrm>
          <a:off x="7110581" y="1598930"/>
          <a:ext cx="4555789" cy="4351338"/>
        </p:xfrm>
        <a:graphic>
          <a:graphicData uri="http://schemas.openxmlformats.org/presentationml/2006/ole">
            <mc:AlternateContent xmlns:mc="http://schemas.openxmlformats.org/markup-compatibility/2006">
              <mc:Choice xmlns:v="urn:schemas-microsoft-com:vml" Requires="v">
                <p:oleObj spid="_x0000_s12" name="" r:id="rId3" imgW="4594860" imgH="4389120" progId="Paint.Picture">
                  <p:embed/>
                </p:oleObj>
              </mc:Choice>
              <mc:Fallback>
                <p:oleObj name="" r:id="rId3" imgW="4594860" imgH="4389120" progId="Paint.Picture">
                  <p:embed/>
                  <p:pic>
                    <p:nvPicPr>
                      <p:cNvPr id="0" name="Picture 11"/>
                      <p:cNvPicPr/>
                      <p:nvPr/>
                    </p:nvPicPr>
                    <p:blipFill>
                      <a:blip r:embed="rId4"/>
                      <a:stretch>
                        <a:fillRect/>
                      </a:stretch>
                    </p:blipFill>
                    <p:spPr>
                      <a:xfrm>
                        <a:off x="7110581" y="1598930"/>
                        <a:ext cx="4555789" cy="4351338"/>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29310" y="234950"/>
            <a:ext cx="10494645" cy="1428750"/>
          </a:xfrm>
        </p:spPr>
        <p:txBody>
          <a:bodyPr/>
          <a:p>
            <a:r>
              <a:rPr lang="en-IN" altLang="en-US"/>
              <a:t>Step 2: The next step we take is treat the data for the null values and make the data complete. We do it for both test and train data.</a:t>
            </a:r>
            <a:endParaRPr lang="en-IN" altLang="en-US"/>
          </a:p>
        </p:txBody>
      </p:sp>
      <p:graphicFrame>
        <p:nvGraphicFramePr>
          <p:cNvPr id="9" name="Content Placeholder 8"/>
          <p:cNvGraphicFramePr/>
          <p:nvPr>
            <p:ph sz="half" idx="2"/>
          </p:nvPr>
        </p:nvGraphicFramePr>
        <p:xfrm>
          <a:off x="1104900" y="1784350"/>
          <a:ext cx="3895725" cy="2807970"/>
        </p:xfrm>
        <a:graphic>
          <a:graphicData uri="http://schemas.openxmlformats.org/presentationml/2006/ole">
            <mc:AlternateContent xmlns:mc="http://schemas.openxmlformats.org/markup-compatibility/2006">
              <mc:Choice xmlns:v="urn:schemas-microsoft-com:vml" Requires="v">
                <p:oleObj spid="_x0000_s10" name="" r:id="rId1" imgW="4168140" imgH="2575560" progId="Paint.Picture">
                  <p:embed/>
                </p:oleObj>
              </mc:Choice>
              <mc:Fallback>
                <p:oleObj name="" r:id="rId1" imgW="4168140" imgH="2575560" progId="Paint.Picture">
                  <p:embed/>
                  <p:pic>
                    <p:nvPicPr>
                      <p:cNvPr id="0" name="Picture 9"/>
                      <p:cNvPicPr/>
                      <p:nvPr/>
                    </p:nvPicPr>
                    <p:blipFill>
                      <a:blip r:embed="rId2"/>
                      <a:stretch>
                        <a:fillRect/>
                      </a:stretch>
                    </p:blipFill>
                    <p:spPr>
                      <a:xfrm>
                        <a:off x="1104900" y="1784350"/>
                        <a:ext cx="3895725" cy="2807970"/>
                      </a:xfrm>
                      <a:prstGeom prst="rect">
                        <a:avLst/>
                      </a:prstGeom>
                    </p:spPr>
                  </p:pic>
                </p:oleObj>
              </mc:Fallback>
            </mc:AlternateContent>
          </a:graphicData>
        </a:graphic>
      </p:graphicFrame>
      <p:graphicFrame>
        <p:nvGraphicFramePr>
          <p:cNvPr id="17" name="Object 16"/>
          <p:cNvGraphicFramePr/>
          <p:nvPr/>
        </p:nvGraphicFramePr>
        <p:xfrm>
          <a:off x="5420360" y="4110355"/>
          <a:ext cx="6352540" cy="2353310"/>
        </p:xfrm>
        <a:graphic>
          <a:graphicData uri="http://schemas.openxmlformats.org/presentationml/2006/ole">
            <mc:AlternateContent xmlns:mc="http://schemas.openxmlformats.org/markup-compatibility/2006">
              <mc:Choice xmlns:v="urn:schemas-microsoft-com:vml" Requires="v">
                <p:oleObj spid="_x0000_s18" name="" r:id="rId3" imgW="6347460" imgH="2103120" progId="Paint.Picture">
                  <p:embed/>
                </p:oleObj>
              </mc:Choice>
              <mc:Fallback>
                <p:oleObj name="" r:id="rId3" imgW="6347460" imgH="2103120" progId="Paint.Picture">
                  <p:embed/>
                  <p:pic>
                    <p:nvPicPr>
                      <p:cNvPr id="0" name="Picture 17"/>
                      <p:cNvPicPr/>
                      <p:nvPr/>
                    </p:nvPicPr>
                    <p:blipFill>
                      <a:blip r:embed="rId4"/>
                      <a:stretch>
                        <a:fillRect/>
                      </a:stretch>
                    </p:blipFill>
                    <p:spPr>
                      <a:xfrm>
                        <a:off x="5420360" y="4110355"/>
                        <a:ext cx="6352540" cy="235331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829310" y="234950"/>
            <a:ext cx="10494645" cy="1428750"/>
          </a:xfrm>
        </p:spPr>
        <p:txBody>
          <a:bodyPr/>
          <a:p>
            <a:r>
              <a:rPr lang="en-IN" altLang="en-US"/>
              <a:t>Step 3: We move into the process of feature selection. This is method where we remove or weight the different features of the dataset and utilize the ones that has a higher correlation to the target.  </a:t>
            </a:r>
            <a:endParaRPr lang="en-IN" altLang="en-US"/>
          </a:p>
        </p:txBody>
      </p:sp>
      <p:graphicFrame>
        <p:nvGraphicFramePr>
          <p:cNvPr id="6" name="Content Placeholder 5"/>
          <p:cNvGraphicFramePr>
            <a:graphicFrameLocks noChangeAspect="1"/>
          </p:cNvGraphicFramePr>
          <p:nvPr>
            <p:ph sz="half" idx="2"/>
          </p:nvPr>
        </p:nvGraphicFramePr>
        <p:xfrm>
          <a:off x="4883785" y="3136900"/>
          <a:ext cx="6599555" cy="1497965"/>
        </p:xfrm>
        <a:graphic>
          <a:graphicData uri="http://schemas.openxmlformats.org/presentationml/2006/ole">
            <mc:AlternateContent xmlns:mc="http://schemas.openxmlformats.org/markup-compatibility/2006">
              <mc:Choice xmlns:v="urn:schemas-microsoft-com:vml" Requires="v">
                <p:oleObj spid="_x0000_s7" name="" r:id="rId1" imgW="6446520" imgH="1463040" progId="Paint.Picture">
                  <p:embed/>
                </p:oleObj>
              </mc:Choice>
              <mc:Fallback>
                <p:oleObj name="" r:id="rId1" imgW="6446520" imgH="1463040" progId="Paint.Picture">
                  <p:embed/>
                  <p:pic>
                    <p:nvPicPr>
                      <p:cNvPr id="0" name="Picture 6"/>
                      <p:cNvPicPr/>
                      <p:nvPr/>
                    </p:nvPicPr>
                    <p:blipFill>
                      <a:blip r:embed="rId2"/>
                      <a:stretch>
                        <a:fillRect/>
                      </a:stretch>
                    </p:blipFill>
                    <p:spPr>
                      <a:xfrm>
                        <a:off x="4883785" y="3136900"/>
                        <a:ext cx="6599555" cy="1497965"/>
                      </a:xfrm>
                      <a:prstGeom prst="rect">
                        <a:avLst/>
                      </a:prstGeom>
                    </p:spPr>
                  </p:pic>
                </p:oleObj>
              </mc:Fallback>
            </mc:AlternateContent>
          </a:graphicData>
        </a:graphic>
      </p:graphicFrame>
      <p:graphicFrame>
        <p:nvGraphicFramePr>
          <p:cNvPr id="8" name="Object 7"/>
          <p:cNvGraphicFramePr/>
          <p:nvPr/>
        </p:nvGraphicFramePr>
        <p:xfrm>
          <a:off x="1121410" y="1927860"/>
          <a:ext cx="3458845" cy="3794125"/>
        </p:xfrm>
        <a:graphic>
          <a:graphicData uri="http://schemas.openxmlformats.org/presentationml/2006/ole">
            <mc:AlternateContent xmlns:mc="http://schemas.openxmlformats.org/markup-compatibility/2006">
              <mc:Choice xmlns:v="urn:schemas-microsoft-com:vml" Requires="v">
                <p:oleObj spid="_x0000_s9" name="" r:id="rId3" imgW="3383280" imgH="3627120" progId="Paint.Picture">
                  <p:embed/>
                </p:oleObj>
              </mc:Choice>
              <mc:Fallback>
                <p:oleObj name="" r:id="rId3" imgW="3383280" imgH="3627120" progId="Paint.Picture">
                  <p:embed/>
                  <p:pic>
                    <p:nvPicPr>
                      <p:cNvPr id="0" name="Picture 8"/>
                      <p:cNvPicPr/>
                      <p:nvPr/>
                    </p:nvPicPr>
                    <p:blipFill>
                      <a:blip r:embed="rId4"/>
                      <a:stretch>
                        <a:fillRect/>
                      </a:stretch>
                    </p:blipFill>
                    <p:spPr>
                      <a:xfrm>
                        <a:off x="1121410" y="1927860"/>
                        <a:ext cx="3458845" cy="379412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nvSpPr>
        <p:spPr>
          <a:xfrm>
            <a:off x="700405" y="22542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4: Now that the data is complete and feature selection been done with filter method, we do EDA on the data such as treat skewness, scaling the data making it fit for model learning. </a:t>
            </a:r>
            <a:endParaRPr lang="en-IN" altLang="en-US"/>
          </a:p>
        </p:txBody>
      </p:sp>
      <p:graphicFrame>
        <p:nvGraphicFramePr>
          <p:cNvPr id="11" name="Object 10"/>
          <p:cNvGraphicFramePr/>
          <p:nvPr/>
        </p:nvGraphicFramePr>
        <p:xfrm>
          <a:off x="835025" y="1654175"/>
          <a:ext cx="9848850" cy="989330"/>
        </p:xfrm>
        <a:graphic>
          <a:graphicData uri="http://schemas.openxmlformats.org/presentationml/2006/ole">
            <mc:AlternateContent xmlns:mc="http://schemas.openxmlformats.org/markup-compatibility/2006">
              <mc:Choice xmlns:v="urn:schemas-microsoft-com:vml" Requires="v">
                <p:oleObj spid="_x0000_s12" name="" r:id="rId1" imgW="9502140" imgH="739140" progId="Paint.Picture">
                  <p:embed/>
                </p:oleObj>
              </mc:Choice>
              <mc:Fallback>
                <p:oleObj name="" r:id="rId1" imgW="9502140" imgH="739140" progId="Paint.Picture">
                  <p:embed/>
                  <p:pic>
                    <p:nvPicPr>
                      <p:cNvPr id="0" name="Picture 11"/>
                      <p:cNvPicPr/>
                      <p:nvPr/>
                    </p:nvPicPr>
                    <p:blipFill>
                      <a:blip r:embed="rId2"/>
                      <a:stretch>
                        <a:fillRect/>
                      </a:stretch>
                    </p:blipFill>
                    <p:spPr>
                      <a:xfrm>
                        <a:off x="835025" y="1654175"/>
                        <a:ext cx="9848850" cy="989330"/>
                      </a:xfrm>
                      <a:prstGeom prst="rect">
                        <a:avLst/>
                      </a:prstGeom>
                    </p:spPr>
                  </p:pic>
                </p:oleObj>
              </mc:Fallback>
            </mc:AlternateContent>
          </a:graphicData>
        </a:graphic>
      </p:graphicFrame>
      <p:graphicFrame>
        <p:nvGraphicFramePr>
          <p:cNvPr id="19" name="Content Placeholder 18"/>
          <p:cNvGraphicFramePr/>
          <p:nvPr>
            <p:ph sz="half" idx="1"/>
          </p:nvPr>
        </p:nvGraphicFramePr>
        <p:xfrm>
          <a:off x="838200" y="2827814"/>
          <a:ext cx="1670050" cy="1662430"/>
        </p:xfrm>
        <a:graphic>
          <a:graphicData uri="http://schemas.openxmlformats.org/presentationml/2006/ole">
            <mc:AlternateContent xmlns:mc="http://schemas.openxmlformats.org/markup-compatibility/2006">
              <mc:Choice xmlns:v="urn:schemas-microsoft-com:vml" Requires="v">
                <p:oleObj spid="_x0000_s20" name="" r:id="rId3" imgW="1668780" imgH="1661160" progId="Paint.Picture">
                  <p:embed/>
                </p:oleObj>
              </mc:Choice>
              <mc:Fallback>
                <p:oleObj name="" r:id="rId3" imgW="1668780" imgH="1661160" progId="Paint.Picture">
                  <p:embed/>
                  <p:pic>
                    <p:nvPicPr>
                      <p:cNvPr id="0" name="Picture 19"/>
                      <p:cNvPicPr/>
                      <p:nvPr/>
                    </p:nvPicPr>
                    <p:blipFill>
                      <a:blip r:embed="rId4"/>
                      <a:stretch>
                        <a:fillRect/>
                      </a:stretch>
                    </p:blipFill>
                    <p:spPr>
                      <a:xfrm>
                        <a:off x="838200" y="2827814"/>
                        <a:ext cx="1670050" cy="1662430"/>
                      </a:xfrm>
                      <a:prstGeom prst="rect">
                        <a:avLst/>
                      </a:prstGeom>
                    </p:spPr>
                  </p:pic>
                </p:oleObj>
              </mc:Fallback>
            </mc:AlternateContent>
          </a:graphicData>
        </a:graphic>
      </p:graphicFrame>
      <p:graphicFrame>
        <p:nvGraphicFramePr>
          <p:cNvPr id="23" name="Content Placeholder 22"/>
          <p:cNvGraphicFramePr/>
          <p:nvPr>
            <p:ph sz="half" idx="2"/>
          </p:nvPr>
        </p:nvGraphicFramePr>
        <p:xfrm>
          <a:off x="838200" y="4813935"/>
          <a:ext cx="4428490" cy="1128395"/>
        </p:xfrm>
        <a:graphic>
          <a:graphicData uri="http://schemas.openxmlformats.org/presentationml/2006/ole">
            <mc:AlternateContent xmlns:mc="http://schemas.openxmlformats.org/markup-compatibility/2006">
              <mc:Choice xmlns:v="urn:schemas-microsoft-com:vml" Requires="v">
                <p:oleObj spid="_x0000_s24" name="" r:id="rId5" imgW="3360420" imgH="906780" progId="Paint.Picture">
                  <p:embed/>
                </p:oleObj>
              </mc:Choice>
              <mc:Fallback>
                <p:oleObj name="" r:id="rId5" imgW="3360420" imgH="906780" progId="Paint.Picture">
                  <p:embed/>
                  <p:pic>
                    <p:nvPicPr>
                      <p:cNvPr id="0" name="Picture 23"/>
                      <p:cNvPicPr/>
                      <p:nvPr/>
                    </p:nvPicPr>
                    <p:blipFill>
                      <a:blip r:embed="rId6"/>
                      <a:stretch>
                        <a:fillRect/>
                      </a:stretch>
                    </p:blipFill>
                    <p:spPr>
                      <a:xfrm>
                        <a:off x="838200" y="4813935"/>
                        <a:ext cx="4428490" cy="1128395"/>
                      </a:xfrm>
                      <a:prstGeom prst="rect">
                        <a:avLst/>
                      </a:prstGeom>
                    </p:spPr>
                  </p:pic>
                </p:oleObj>
              </mc:Fallback>
            </mc:AlternateContent>
          </a:graphicData>
        </a:graphic>
      </p:graphicFrame>
      <p:graphicFrame>
        <p:nvGraphicFramePr>
          <p:cNvPr id="27" name="Object 26"/>
          <p:cNvGraphicFramePr/>
          <p:nvPr/>
        </p:nvGraphicFramePr>
        <p:xfrm>
          <a:off x="5958840" y="3455670"/>
          <a:ext cx="5578475" cy="2758440"/>
        </p:xfrm>
        <a:graphic>
          <a:graphicData uri="http://schemas.openxmlformats.org/presentationml/2006/ole">
            <mc:AlternateContent xmlns:mc="http://schemas.openxmlformats.org/markup-compatibility/2006">
              <mc:Choice xmlns:v="urn:schemas-microsoft-com:vml" Requires="v">
                <p:oleObj spid="_x0000_s28" name="" r:id="rId7" imgW="5326380" imgH="2232660" progId="Paint.Picture">
                  <p:embed/>
                </p:oleObj>
              </mc:Choice>
              <mc:Fallback>
                <p:oleObj name="" r:id="rId7" imgW="5326380" imgH="2232660" progId="Paint.Picture">
                  <p:embed/>
                  <p:pic>
                    <p:nvPicPr>
                      <p:cNvPr id="0" name="Picture 27"/>
                      <p:cNvPicPr/>
                      <p:nvPr/>
                    </p:nvPicPr>
                    <p:blipFill>
                      <a:blip r:embed="rId8"/>
                      <a:stretch>
                        <a:fillRect/>
                      </a:stretch>
                    </p:blipFill>
                    <p:spPr>
                      <a:xfrm>
                        <a:off x="5958840" y="3455670"/>
                        <a:ext cx="5578475" cy="275844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701040" y="17081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5: Now we move to the model training phase. Here we use XGBRegressor model to train and evaluate. Then we score the trained model.</a:t>
            </a:r>
            <a:endParaRPr lang="en-IN" altLang="en-US"/>
          </a:p>
        </p:txBody>
      </p:sp>
      <p:graphicFrame>
        <p:nvGraphicFramePr>
          <p:cNvPr id="10" name="Content Placeholder 9"/>
          <p:cNvGraphicFramePr/>
          <p:nvPr>
            <p:ph sz="half" idx="1"/>
          </p:nvPr>
        </p:nvGraphicFramePr>
        <p:xfrm>
          <a:off x="3891280" y="1094105"/>
          <a:ext cx="7799705" cy="4203065"/>
        </p:xfrm>
        <a:graphic>
          <a:graphicData uri="http://schemas.openxmlformats.org/presentationml/2006/ole">
            <mc:AlternateContent xmlns:mc="http://schemas.openxmlformats.org/markup-compatibility/2006">
              <mc:Choice xmlns:v="urn:schemas-microsoft-com:vml" Requires="v">
                <p:oleObj spid="_x0000_s11" name="" r:id="rId1" imgW="8823960" imgH="3878580" progId="Paint.Picture">
                  <p:embed/>
                </p:oleObj>
              </mc:Choice>
              <mc:Fallback>
                <p:oleObj name="" r:id="rId1" imgW="8823960" imgH="3878580" progId="Paint.Picture">
                  <p:embed/>
                  <p:pic>
                    <p:nvPicPr>
                      <p:cNvPr id="0" name="Picture 10"/>
                      <p:cNvPicPr/>
                      <p:nvPr/>
                    </p:nvPicPr>
                    <p:blipFill>
                      <a:blip r:embed="rId2"/>
                      <a:stretch>
                        <a:fillRect/>
                      </a:stretch>
                    </p:blipFill>
                    <p:spPr>
                      <a:xfrm>
                        <a:off x="3891280" y="1094105"/>
                        <a:ext cx="7799705" cy="4203065"/>
                      </a:xfrm>
                      <a:prstGeom prst="rect">
                        <a:avLst/>
                      </a:prstGeom>
                    </p:spPr>
                  </p:pic>
                </p:oleObj>
              </mc:Fallback>
            </mc:AlternateContent>
          </a:graphicData>
        </a:graphic>
      </p:graphicFrame>
      <p:graphicFrame>
        <p:nvGraphicFramePr>
          <p:cNvPr id="13" name="Content Placeholder 12"/>
          <p:cNvGraphicFramePr/>
          <p:nvPr>
            <p:ph sz="half" idx="2"/>
          </p:nvPr>
        </p:nvGraphicFramePr>
        <p:xfrm>
          <a:off x="1157605" y="5635625"/>
          <a:ext cx="4296410" cy="923925"/>
        </p:xfrm>
        <a:graphic>
          <a:graphicData uri="http://schemas.openxmlformats.org/presentationml/2006/ole">
            <mc:AlternateContent xmlns:mc="http://schemas.openxmlformats.org/markup-compatibility/2006">
              <mc:Choice xmlns:v="urn:schemas-microsoft-com:vml" Requires="v">
                <p:oleObj spid="_x0000_s14" name="" r:id="rId3" imgW="2263140" imgH="556260" progId="Paint.Picture">
                  <p:embed/>
                </p:oleObj>
              </mc:Choice>
              <mc:Fallback>
                <p:oleObj name="" r:id="rId3" imgW="2263140" imgH="556260" progId="Paint.Picture">
                  <p:embed/>
                  <p:pic>
                    <p:nvPicPr>
                      <p:cNvPr id="0" name="Picture 13"/>
                      <p:cNvPicPr/>
                      <p:nvPr/>
                    </p:nvPicPr>
                    <p:blipFill>
                      <a:blip r:embed="rId4"/>
                      <a:stretch>
                        <a:fillRect/>
                      </a:stretch>
                    </p:blipFill>
                    <p:spPr>
                      <a:xfrm>
                        <a:off x="1157605" y="5635625"/>
                        <a:ext cx="4296410" cy="92392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737870" y="102552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6: This is the last step, here we predict the prices for the test data using the model trained by the train data.</a:t>
            </a:r>
            <a:endParaRPr lang="en-IN" altLang="en-US"/>
          </a:p>
        </p:txBody>
      </p:sp>
      <p:graphicFrame>
        <p:nvGraphicFramePr>
          <p:cNvPr id="9" name="Content Placeholder 8"/>
          <p:cNvGraphicFramePr/>
          <p:nvPr>
            <p:ph sz="half" idx="1"/>
          </p:nvPr>
        </p:nvGraphicFramePr>
        <p:xfrm>
          <a:off x="1913890" y="3242152"/>
          <a:ext cx="4892040" cy="1255395"/>
        </p:xfrm>
        <a:graphic>
          <a:graphicData uri="http://schemas.openxmlformats.org/presentationml/2006/ole">
            <mc:AlternateContent xmlns:mc="http://schemas.openxmlformats.org/markup-compatibility/2006">
              <mc:Choice xmlns:v="urn:schemas-microsoft-com:vml" Requires="v">
                <p:oleObj spid="_x0000_s10" name="" r:id="rId1" imgW="4152900" imgH="739140" progId="Paint.Picture">
                  <p:embed/>
                </p:oleObj>
              </mc:Choice>
              <mc:Fallback>
                <p:oleObj name="" r:id="rId1" imgW="4152900" imgH="739140" progId="Paint.Picture">
                  <p:embed/>
                  <p:pic>
                    <p:nvPicPr>
                      <p:cNvPr id="0" name="Picture 9"/>
                      <p:cNvPicPr/>
                      <p:nvPr/>
                    </p:nvPicPr>
                    <p:blipFill>
                      <a:blip r:embed="rId2"/>
                      <a:stretch>
                        <a:fillRect/>
                      </a:stretch>
                    </p:blipFill>
                    <p:spPr>
                      <a:xfrm>
                        <a:off x="1913890" y="3242152"/>
                        <a:ext cx="4892040" cy="1255395"/>
                      </a:xfrm>
                      <a:prstGeom prst="rect">
                        <a:avLst/>
                      </a:prstGeom>
                    </p:spPr>
                  </p:pic>
                </p:oleObj>
              </mc:Fallback>
            </mc:AlternateContent>
          </a:graphicData>
        </a:graphic>
      </p:graphicFrame>
      <p:graphicFrame>
        <p:nvGraphicFramePr>
          <p:cNvPr id="13" name="Content Placeholder 12"/>
          <p:cNvGraphicFramePr/>
          <p:nvPr>
            <p:ph sz="half" idx="2"/>
          </p:nvPr>
        </p:nvGraphicFramePr>
        <p:xfrm>
          <a:off x="8448040" y="1623695"/>
          <a:ext cx="3093085" cy="5067935"/>
        </p:xfrm>
        <a:graphic>
          <a:graphicData uri="http://schemas.openxmlformats.org/presentationml/2006/ole">
            <mc:AlternateContent xmlns:mc="http://schemas.openxmlformats.org/markup-compatibility/2006">
              <mc:Choice xmlns:v="urn:schemas-microsoft-com:vml" Requires="v">
                <p:oleObj spid="_x0000_s14" name="" r:id="rId3" imgW="1912620" imgH="5311140" progId="Paint.Picture">
                  <p:embed/>
                </p:oleObj>
              </mc:Choice>
              <mc:Fallback>
                <p:oleObj name="" r:id="rId3" imgW="1912620" imgH="5311140" progId="Paint.Picture">
                  <p:embed/>
                  <p:pic>
                    <p:nvPicPr>
                      <p:cNvPr id="0" name="Picture 13"/>
                      <p:cNvPicPr/>
                      <p:nvPr/>
                    </p:nvPicPr>
                    <p:blipFill>
                      <a:blip r:embed="rId4"/>
                      <a:stretch>
                        <a:fillRect/>
                      </a:stretch>
                    </p:blipFill>
                    <p:spPr>
                      <a:xfrm>
                        <a:off x="8448040" y="1623695"/>
                        <a:ext cx="3093085" cy="506793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3077</Words>
  <Application>WPS Presentation</Application>
  <PresentationFormat>Widescreen</PresentationFormat>
  <Paragraphs>39</Paragraphs>
  <Slides>11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14</vt:i4>
      </vt:variant>
      <vt:variant>
        <vt:lpstr>幻灯片标题</vt:lpstr>
      </vt:variant>
      <vt:variant>
        <vt:i4>11</vt:i4>
      </vt:variant>
    </vt:vector>
  </HeadingPairs>
  <TitlesOfParts>
    <vt:vector size="33" baseType="lpstr">
      <vt:lpstr>Arial</vt:lpstr>
      <vt:lpstr>SimSun</vt:lpstr>
      <vt:lpstr>Wingdings</vt:lpstr>
      <vt:lpstr>Calibri Light</vt:lpstr>
      <vt:lpstr>Microsoft YaHei</vt:lpstr>
      <vt:lpstr>Arial Unicode MS</vt:lpstr>
      <vt:lpstr>Calibri</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Customer Satisfaction and Retention</vt:lpstr>
      <vt:lpstr>Problem statement</vt:lpstr>
      <vt:lpstr>PowerPoint 演示文稿</vt:lpstr>
      <vt:lpstr>Understanding</vt:lpstr>
      <vt:lpstr>PowerPoint 演示文稿</vt:lpstr>
      <vt:lpstr>PowerPoint 演示文稿</vt:lpstr>
      <vt:lpstr>EDA</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Retention</dc:title>
  <dc:creator/>
  <cp:lastModifiedBy>jjjib</cp:lastModifiedBy>
  <cp:revision>3</cp:revision>
  <dcterms:created xsi:type="dcterms:W3CDTF">2022-02-13T14:57:00Z</dcterms:created>
  <dcterms:modified xsi:type="dcterms:W3CDTF">2022-03-17T12:13:10Z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38EA40710EC34932B8034F2F77E57C69</vt:lpwstr>
  </property>
  <property fmtid="{D5CDD505-2E9C-101B-9397-08002B2CF9AE}" pid="3" name="KSOProductBuildVer">
    <vt:lpwstr>1033-11.2.0.11029</vt:lpwstr>
  </property>
</Properties>
</file>