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7" r:id="rId5"/>
    <p:sldId id="258" r:id="rId6"/>
    <p:sldId id="261" r:id="rId7"/>
    <p:sldId id="260" r:id="rId8"/>
    <p:sldId id="259" r:id="rId9"/>
    <p:sldId id="262" r:id="rId10"/>
    <p:sldId id="263" r:id="rId11"/>
    <p:sldId id="276" r:id="rId12"/>
    <p:sldId id="277" r:id="rId13"/>
    <p:sldId id="278" r:id="rId14"/>
    <p:sldId id="282" r:id="rId15"/>
    <p:sldId id="279"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4.x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 Id="rId3" Type="http://schemas.openxmlformats.org/officeDocument/2006/relationships/oleObject" Target="../embeddings/oleObject10.bin"/><Relationship Id="rId2" Type="http://schemas.openxmlformats.org/officeDocument/2006/relationships/image" Target="../media/image10.w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14.bin"/><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7.bin"/><Relationship Id="rId2" Type="http://schemas.openxmlformats.org/officeDocument/2006/relationships/image" Target="../media/image7.wmf"/><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428480" cy="1202055"/>
          </a:xfrm>
        </p:spPr>
        <p:txBody>
          <a:bodyPr/>
          <a:lstStyle/>
          <a:p>
            <a:pPr algn="ctr"/>
            <a:r>
              <a:rPr lang="en-IN" altLang="en-US" dirty="0"/>
              <a:t>Micro Credit Loan Prediction</a:t>
            </a:r>
            <a:endParaRPr lang="en-IN" altLang="en-US" dirty="0"/>
          </a:p>
        </p:txBody>
      </p:sp>
      <p:pic>
        <p:nvPicPr>
          <p:cNvPr id="3" name="Picture 2"/>
          <p:cNvPicPr/>
          <p:nvPr/>
        </p:nvPicPr>
        <p:blipFill>
          <a:blip r:embed="rId1"/>
          <a:stretch>
            <a:fillRect/>
          </a:stretch>
        </p:blipFill>
        <p:spPr>
          <a:xfrm>
            <a:off x="3926205" y="2985135"/>
            <a:ext cx="4177030" cy="292608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7: Now we move to the model phase, here we try 5 different models to check which works the best</a:t>
            </a:r>
            <a:endParaRPr lang="en-IN" altLang="en-US"/>
          </a:p>
        </p:txBody>
      </p:sp>
      <p:graphicFrame>
        <p:nvGraphicFramePr>
          <p:cNvPr id="4" name="Content Placeholder 3"/>
          <p:cNvGraphicFramePr/>
          <p:nvPr>
            <p:ph sz="half" idx="1"/>
          </p:nvPr>
        </p:nvGraphicFramePr>
        <p:xfrm>
          <a:off x="848431" y="1825625"/>
          <a:ext cx="2962767" cy="4351338"/>
        </p:xfrm>
        <a:graphic>
          <a:graphicData uri="http://schemas.openxmlformats.org/presentationml/2006/ole">
            <mc:AlternateContent xmlns:mc="http://schemas.openxmlformats.org/markup-compatibility/2006">
              <mc:Choice xmlns:v="urn:schemas-microsoft-com:vml" Requires="v">
                <p:oleObj spid="_x0000_s5" name="" r:id="rId1" imgW="2903220" imgH="4968240" progId="Paint.Picture">
                  <p:embed/>
                </p:oleObj>
              </mc:Choice>
              <mc:Fallback>
                <p:oleObj name="" r:id="rId1" imgW="2903220" imgH="4968240" progId="Paint.Picture">
                  <p:embed/>
                  <p:pic>
                    <p:nvPicPr>
                      <p:cNvPr id="0" name="Picture 4"/>
                      <p:cNvPicPr/>
                      <p:nvPr/>
                    </p:nvPicPr>
                    <p:blipFill>
                      <a:blip r:embed="rId2"/>
                      <a:stretch>
                        <a:fillRect/>
                      </a:stretch>
                    </p:blipFill>
                    <p:spPr>
                      <a:xfrm>
                        <a:off x="848431" y="1825625"/>
                        <a:ext cx="2962767" cy="4351338"/>
                      </a:xfrm>
                      <a:prstGeom prst="rect">
                        <a:avLst/>
                      </a:prstGeom>
                    </p:spPr>
                  </p:pic>
                </p:oleObj>
              </mc:Fallback>
            </mc:AlternateContent>
          </a:graphicData>
        </a:graphic>
      </p:graphicFrame>
      <p:graphicFrame>
        <p:nvGraphicFramePr>
          <p:cNvPr id="12" name="Content Placeholder 11"/>
          <p:cNvGraphicFramePr/>
          <p:nvPr>
            <p:ph sz="half" idx="2"/>
          </p:nvPr>
        </p:nvGraphicFramePr>
        <p:xfrm>
          <a:off x="4777105" y="1825625"/>
          <a:ext cx="3173095" cy="4351655"/>
        </p:xfrm>
        <a:graphic>
          <a:graphicData uri="http://schemas.openxmlformats.org/presentationml/2006/ole">
            <mc:AlternateContent xmlns:mc="http://schemas.openxmlformats.org/markup-compatibility/2006">
              <mc:Choice xmlns:v="urn:schemas-microsoft-com:vml" Requires="v">
                <p:oleObj spid="_x0000_s13" name="" r:id="rId3" imgW="2872740" imgH="4892040" progId="Paint.Picture">
                  <p:embed/>
                </p:oleObj>
              </mc:Choice>
              <mc:Fallback>
                <p:oleObj name="" r:id="rId3" imgW="2872740" imgH="4892040" progId="Paint.Picture">
                  <p:embed/>
                  <p:pic>
                    <p:nvPicPr>
                      <p:cNvPr id="0" name="Picture 12"/>
                      <p:cNvPicPr/>
                      <p:nvPr/>
                    </p:nvPicPr>
                    <p:blipFill>
                      <a:blip r:embed="rId4"/>
                      <a:stretch>
                        <a:fillRect/>
                      </a:stretch>
                    </p:blipFill>
                    <p:spPr>
                      <a:xfrm>
                        <a:off x="4777105" y="1825625"/>
                        <a:ext cx="3173095" cy="4351655"/>
                      </a:xfrm>
                      <a:prstGeom prst="rect">
                        <a:avLst/>
                      </a:prstGeom>
                    </p:spPr>
                  </p:pic>
                </p:oleObj>
              </mc:Fallback>
            </mc:AlternateContent>
          </a:graphicData>
        </a:graphic>
      </p:graphicFrame>
      <p:graphicFrame>
        <p:nvGraphicFramePr>
          <p:cNvPr id="15" name="Object 14"/>
          <p:cNvGraphicFramePr/>
          <p:nvPr/>
        </p:nvGraphicFramePr>
        <p:xfrm>
          <a:off x="8271510" y="2294255"/>
          <a:ext cx="3326765" cy="3415030"/>
        </p:xfrm>
        <a:graphic>
          <a:graphicData uri="http://schemas.openxmlformats.org/presentationml/2006/ole">
            <mc:AlternateContent xmlns:mc="http://schemas.openxmlformats.org/markup-compatibility/2006">
              <mc:Choice xmlns:v="urn:schemas-microsoft-com:vml" Requires="v">
                <p:oleObj spid="_x0000_s16" name="" r:id="rId5" imgW="3009900" imgH="2773680" progId="Paint.Picture">
                  <p:embed/>
                </p:oleObj>
              </mc:Choice>
              <mc:Fallback>
                <p:oleObj name="" r:id="rId5" imgW="3009900" imgH="2773680" progId="Paint.Picture">
                  <p:embed/>
                  <p:pic>
                    <p:nvPicPr>
                      <p:cNvPr id="0" name="Picture 15"/>
                      <p:cNvPicPr/>
                      <p:nvPr/>
                    </p:nvPicPr>
                    <p:blipFill>
                      <a:blip r:embed="rId6"/>
                      <a:stretch>
                        <a:fillRect/>
                      </a:stretch>
                    </p:blipFill>
                    <p:spPr>
                      <a:xfrm>
                        <a:off x="8271510" y="2294255"/>
                        <a:ext cx="3326765" cy="341503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8: Now we do a cross validation check to understand which model performs best</a:t>
            </a:r>
            <a:endParaRPr lang="en-IN" altLang="en-US"/>
          </a:p>
        </p:txBody>
      </p:sp>
      <p:graphicFrame>
        <p:nvGraphicFramePr>
          <p:cNvPr id="4" name="Content Placeholder 3"/>
          <p:cNvGraphicFramePr/>
          <p:nvPr>
            <p:ph idx="1"/>
          </p:nvPr>
        </p:nvGraphicFramePr>
        <p:xfrm>
          <a:off x="1941830" y="1582420"/>
          <a:ext cx="7659370" cy="4970145"/>
        </p:xfrm>
        <a:graphic>
          <a:graphicData uri="http://schemas.openxmlformats.org/presentationml/2006/ole">
            <mc:AlternateContent xmlns:mc="http://schemas.openxmlformats.org/markup-compatibility/2006">
              <mc:Choice xmlns:v="urn:schemas-microsoft-com:vml" Requires="v">
                <p:oleObj spid="_x0000_s5" name="" r:id="rId1" imgW="7581900" imgH="5288280" progId="Paint.Picture">
                  <p:embed/>
                </p:oleObj>
              </mc:Choice>
              <mc:Fallback>
                <p:oleObj name="" r:id="rId1" imgW="7581900" imgH="5288280" progId="Paint.Picture">
                  <p:embed/>
                  <p:pic>
                    <p:nvPicPr>
                      <p:cNvPr id="0" name="Picture 4"/>
                      <p:cNvPicPr/>
                      <p:nvPr/>
                    </p:nvPicPr>
                    <p:blipFill>
                      <a:blip r:embed="rId2"/>
                      <a:stretch>
                        <a:fillRect/>
                      </a:stretch>
                    </p:blipFill>
                    <p:spPr>
                      <a:xfrm>
                        <a:off x="1941830" y="1582420"/>
                        <a:ext cx="7659370" cy="497014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9: The last step is to do a hyperparameter tuning for the best fit model to marginally increase its efficiency.</a:t>
            </a:r>
            <a:endParaRPr lang="en-IN" altLang="en-US"/>
          </a:p>
        </p:txBody>
      </p:sp>
      <p:graphicFrame>
        <p:nvGraphicFramePr>
          <p:cNvPr id="2" name="Object 1"/>
          <p:cNvGraphicFramePr/>
          <p:nvPr/>
        </p:nvGraphicFramePr>
        <p:xfrm>
          <a:off x="1087120" y="1776730"/>
          <a:ext cx="4996815" cy="2411095"/>
        </p:xfrm>
        <a:graphic>
          <a:graphicData uri="http://schemas.openxmlformats.org/presentationml/2006/ole">
            <mc:AlternateContent xmlns:mc="http://schemas.openxmlformats.org/markup-compatibility/2006">
              <mc:Choice xmlns:v="urn:schemas-microsoft-com:vml" Requires="v">
                <p:oleObj spid="_x0000_s3" name="" r:id="rId1" imgW="4739640" imgH="2004060" progId="Paint.Picture">
                  <p:embed/>
                </p:oleObj>
              </mc:Choice>
              <mc:Fallback>
                <p:oleObj name="" r:id="rId1" imgW="4739640" imgH="2004060" progId="Paint.Picture">
                  <p:embed/>
                  <p:pic>
                    <p:nvPicPr>
                      <p:cNvPr id="0" name="Picture 2"/>
                      <p:cNvPicPr/>
                      <p:nvPr/>
                    </p:nvPicPr>
                    <p:blipFill>
                      <a:blip r:embed="rId2"/>
                      <a:stretch>
                        <a:fillRect/>
                      </a:stretch>
                    </p:blipFill>
                    <p:spPr>
                      <a:xfrm>
                        <a:off x="1087120" y="1776730"/>
                        <a:ext cx="4996815" cy="2411095"/>
                      </a:xfrm>
                      <a:prstGeom prst="rect">
                        <a:avLst/>
                      </a:prstGeom>
                    </p:spPr>
                  </p:pic>
                </p:oleObj>
              </mc:Fallback>
            </mc:AlternateContent>
          </a:graphicData>
        </a:graphic>
      </p:graphicFrame>
      <p:graphicFrame>
        <p:nvGraphicFramePr>
          <p:cNvPr id="4" name="Content Placeholder 3"/>
          <p:cNvGraphicFramePr/>
          <p:nvPr>
            <p:ph idx="1"/>
          </p:nvPr>
        </p:nvGraphicFramePr>
        <p:xfrm>
          <a:off x="4893310" y="4557395"/>
          <a:ext cx="6449695" cy="1892935"/>
        </p:xfrm>
        <a:graphic>
          <a:graphicData uri="http://schemas.openxmlformats.org/presentationml/2006/ole">
            <mc:AlternateContent xmlns:mc="http://schemas.openxmlformats.org/markup-compatibility/2006">
              <mc:Choice xmlns:v="urn:schemas-microsoft-com:vml" Requires="v">
                <p:oleObj spid="_x0000_s5" name="" r:id="rId3" imgW="5745480" imgH="1394460" progId="Paint.Picture">
                  <p:embed/>
                </p:oleObj>
              </mc:Choice>
              <mc:Fallback>
                <p:oleObj name="" r:id="rId3" imgW="5745480" imgH="1394460" progId="Paint.Picture">
                  <p:embed/>
                  <p:pic>
                    <p:nvPicPr>
                      <p:cNvPr id="0" name="Picture 4"/>
                      <p:cNvPicPr/>
                      <p:nvPr/>
                    </p:nvPicPr>
                    <p:blipFill>
                      <a:blip r:embed="rId4"/>
                      <a:stretch>
                        <a:fillRect/>
                      </a:stretch>
                    </p:blipFill>
                    <p:spPr>
                      <a:xfrm>
                        <a:off x="4893310" y="4557395"/>
                        <a:ext cx="6449695" cy="189293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10: Now we plot a roc curve for the best model </a:t>
            </a:r>
            <a:endParaRPr lang="en-IN" altLang="en-US"/>
          </a:p>
        </p:txBody>
      </p:sp>
      <p:graphicFrame>
        <p:nvGraphicFramePr>
          <p:cNvPr id="4" name="Content Placeholder 3"/>
          <p:cNvGraphicFramePr/>
          <p:nvPr>
            <p:ph idx="1"/>
          </p:nvPr>
        </p:nvGraphicFramePr>
        <p:xfrm>
          <a:off x="2851150" y="1613535"/>
          <a:ext cx="5626735" cy="4601845"/>
        </p:xfrm>
        <a:graphic>
          <a:graphicData uri="http://schemas.openxmlformats.org/presentationml/2006/ole">
            <mc:AlternateContent xmlns:mc="http://schemas.openxmlformats.org/markup-compatibility/2006">
              <mc:Choice xmlns:v="urn:schemas-microsoft-com:vml" Requires="v">
                <p:oleObj spid="_x0000_s5" name="" r:id="rId1" imgW="3261360" imgH="3048000" progId="Paint.Picture">
                  <p:embed/>
                </p:oleObj>
              </mc:Choice>
              <mc:Fallback>
                <p:oleObj name="" r:id="rId1" imgW="3261360" imgH="3048000" progId="Paint.Picture">
                  <p:embed/>
                  <p:pic>
                    <p:nvPicPr>
                      <p:cNvPr id="0" name="Picture 4"/>
                      <p:cNvPicPr/>
                      <p:nvPr/>
                    </p:nvPicPr>
                    <p:blipFill>
                      <a:blip r:embed="rId2"/>
                      <a:stretch>
                        <a:fillRect/>
                      </a:stretch>
                    </p:blipFill>
                    <p:spPr>
                      <a:xfrm>
                        <a:off x="2851150" y="1613535"/>
                        <a:ext cx="5626735" cy="460184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11: Now since the tuning of the model is done, we save the best model.</a:t>
            </a:r>
            <a:endParaRPr lang="en-IN" altLang="en-US"/>
          </a:p>
        </p:txBody>
      </p:sp>
      <p:graphicFrame>
        <p:nvGraphicFramePr>
          <p:cNvPr id="3" name="Content Placeholder 2"/>
          <p:cNvGraphicFramePr/>
          <p:nvPr>
            <p:ph idx="1"/>
          </p:nvPr>
        </p:nvGraphicFramePr>
        <p:xfrm>
          <a:off x="2247265" y="2547620"/>
          <a:ext cx="8081010" cy="2481580"/>
        </p:xfrm>
        <a:graphic>
          <a:graphicData uri="http://schemas.openxmlformats.org/presentationml/2006/ole">
            <mc:AlternateContent xmlns:mc="http://schemas.openxmlformats.org/markup-compatibility/2006">
              <mc:Choice xmlns:v="urn:schemas-microsoft-com:vml" Requires="v">
                <p:oleObj spid="_x0000_s4" name="" r:id="rId1" imgW="3535680" imgH="960120" progId="Paint.Picture">
                  <p:embed/>
                </p:oleObj>
              </mc:Choice>
              <mc:Fallback>
                <p:oleObj name="" r:id="rId1" imgW="3535680" imgH="960120" progId="Paint.Picture">
                  <p:embed/>
                  <p:pic>
                    <p:nvPicPr>
                      <p:cNvPr id="0" name="Picture 3"/>
                      <p:cNvPicPr/>
                      <p:nvPr/>
                    </p:nvPicPr>
                    <p:blipFill>
                      <a:blip r:embed="rId2"/>
                      <a:stretch>
                        <a:fillRect/>
                      </a:stretch>
                    </p:blipFill>
                    <p:spPr>
                      <a:xfrm>
                        <a:off x="2247265" y="2547620"/>
                        <a:ext cx="8081010" cy="248158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Conclusion</a:t>
            </a:r>
            <a:endParaRPr lang="en-IN" altLang="en-US"/>
          </a:p>
        </p:txBody>
      </p:sp>
      <p:sp>
        <p:nvSpPr>
          <p:cNvPr id="4" name="Text Box 3"/>
          <p:cNvSpPr txBox="1"/>
          <p:nvPr/>
        </p:nvSpPr>
        <p:spPr>
          <a:xfrm>
            <a:off x="2051685" y="2623185"/>
            <a:ext cx="7769225" cy="2245360"/>
          </a:xfrm>
          <a:prstGeom prst="rect">
            <a:avLst/>
          </a:prstGeom>
          <a:noFill/>
        </p:spPr>
        <p:txBody>
          <a:bodyPr wrap="square" rtlCol="0">
            <a:spAutoFit/>
          </a:bodyPr>
          <a:p>
            <a:pPr algn="l"/>
            <a:r>
              <a:rPr sz="2000">
                <a:cs typeface="+mn-lt"/>
              </a:rPr>
              <a:t>From the data we can see that various features of the loan such are of the most importance for the people in terms of the repayment of the loan. On the other hand, features produces a reverse correlation of near to 0 correlation and hence, least importance.</a:t>
            </a:r>
            <a:endParaRPr sz="2000">
              <a:cs typeface="+mn-lt"/>
            </a:endParaRPr>
          </a:p>
          <a:p>
            <a:pPr algn="l"/>
            <a:endParaRPr sz="2000">
              <a:cs typeface="+mn-lt"/>
            </a:endParaRPr>
          </a:p>
          <a:p>
            <a:pPr algn="l"/>
            <a:r>
              <a:rPr sz="2000">
                <a:cs typeface="+mn-lt"/>
              </a:rPr>
              <a:t>This concludes that the model produced for the micro credit loan project </a:t>
            </a:r>
            <a:endParaRPr sz="2000">
              <a:cs typeface="+mn-lt"/>
            </a:endParaRPr>
          </a:p>
          <a:p>
            <a:pPr algn="l"/>
            <a:r>
              <a:rPr sz="2000">
                <a:cs typeface="+mn-lt"/>
              </a:rPr>
              <a:t>predicts the results with an accuracy of 91%</a:t>
            </a:r>
            <a:endParaRPr sz="2000">
              <a:cs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67105" y="2766060"/>
            <a:ext cx="10515600" cy="1325563"/>
          </a:xfrm>
        </p:spPr>
        <p:txBody>
          <a:bodyPr/>
          <a:p>
            <a:pPr algn="ctr"/>
            <a:r>
              <a:rPr lang="en-IN" altLang="en-US"/>
              <a:t>Thank You</a:t>
            </a:r>
            <a:endParaRPr lang="en-IN" altLang="en-US"/>
          </a:p>
        </p:txBody>
      </p:sp>
      <p:sp>
        <p:nvSpPr>
          <p:cNvPr id="3" name="Text Box 2"/>
          <p:cNvSpPr txBox="1"/>
          <p:nvPr/>
        </p:nvSpPr>
        <p:spPr>
          <a:xfrm>
            <a:off x="8220710" y="5946140"/>
            <a:ext cx="3676015" cy="460375"/>
          </a:xfrm>
          <a:prstGeom prst="rect">
            <a:avLst/>
          </a:prstGeom>
          <a:noFill/>
        </p:spPr>
        <p:txBody>
          <a:bodyPr wrap="square" rtlCol="0">
            <a:spAutoFit/>
          </a:bodyPr>
          <a:p>
            <a:r>
              <a:rPr lang="en-IN" altLang="en-US" sz="2400"/>
              <a:t>Made By: Jiby John</a:t>
            </a:r>
            <a:endParaRPr lang="en-I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P</a:t>
            </a:r>
            <a:r>
              <a:rPr lang="en-US"/>
              <a:t>roblem statement</a:t>
            </a:r>
            <a:endParaRPr lang="en-US"/>
          </a:p>
        </p:txBody>
      </p:sp>
      <p:sp>
        <p:nvSpPr>
          <p:cNvPr id="3" name="Content Placeholder 2"/>
          <p:cNvSpPr>
            <a:spLocks noGrp="1"/>
          </p:cNvSpPr>
          <p:nvPr>
            <p:ph idx="1"/>
          </p:nvPr>
        </p:nvSpPr>
        <p:spPr>
          <a:xfrm>
            <a:off x="838200" y="1764030"/>
            <a:ext cx="10515600" cy="4413250"/>
          </a:xfrm>
        </p:spPr>
        <p:txBody>
          <a:bodyPr>
            <a:normAutofit fontScale="90000" lnSpcReduction="10000"/>
          </a:bodyPr>
          <a:p>
            <a:pPr marL="0" indent="0">
              <a:buNone/>
            </a:pPr>
            <a: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marL="0" indent="0">
              <a:buNone/>
            </a:pPr>
            <a: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Business Goal</a:t>
            </a:r>
            <a:endParaRPr lang="en-US"/>
          </a:p>
        </p:txBody>
      </p:sp>
      <p:sp>
        <p:nvSpPr>
          <p:cNvPr id="3" name="Content Placeholder 2"/>
          <p:cNvSpPr>
            <a:spLocks noGrp="1"/>
          </p:cNvSpPr>
          <p:nvPr>
            <p:ph idx="1"/>
          </p:nvPr>
        </p:nvSpPr>
        <p:spPr>
          <a:xfrm>
            <a:off x="838200" y="2251710"/>
            <a:ext cx="10515600" cy="3925570"/>
          </a:xfrm>
        </p:spPr>
        <p:txBody>
          <a:bodyPr>
            <a:normAutofit lnSpcReduction="20000"/>
          </a:bodyPr>
          <a:p>
            <a:pPr marL="0" indent="0">
              <a:buNone/>
            </a:pPr>
            <a:r>
              <a:t>They understand the importance of communication and how it affects a person’s life, thus, focusing on providing their services and products to low income families and poor customers that can help them in the need of hour. </a:t>
            </a:r>
          </a:p>
          <a:p>
            <a:pPr marL="0" indent="0">
              <a:buNone/>
            </a:pPr>
            <a: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U</a:t>
            </a:r>
            <a:r>
              <a:rPr lang="en-US"/>
              <a:t>nderstanding</a:t>
            </a:r>
            <a:endParaRPr lang="en-US"/>
          </a:p>
        </p:txBody>
      </p:sp>
      <p:sp>
        <p:nvSpPr>
          <p:cNvPr id="3" name="Content Placeholder 2"/>
          <p:cNvSpPr>
            <a:spLocks noGrp="1"/>
          </p:cNvSpPr>
          <p:nvPr>
            <p:ph sz="half" idx="1"/>
          </p:nvPr>
        </p:nvSpPr>
        <p:spPr/>
        <p:txBody>
          <a:bodyPr/>
          <a:p>
            <a:pPr marL="0" indent="0">
              <a:buNone/>
            </a:pPr>
            <a:r>
              <a:rPr lang="en-IN" altLang="en-US"/>
              <a:t>Step 1: After importing the data, first we do is check the shape of the datset followed by the data while checking for any null values.</a:t>
            </a:r>
            <a:endParaRPr lang="en-IN" altLang="en-US"/>
          </a:p>
          <a:p>
            <a:pPr marL="0" indent="0">
              <a:buNone/>
            </a:pPr>
            <a:endParaRPr lang="en-IN" altLang="en-US"/>
          </a:p>
        </p:txBody>
      </p:sp>
      <p:graphicFrame>
        <p:nvGraphicFramePr>
          <p:cNvPr id="4" name="Content Placeholder 3"/>
          <p:cNvGraphicFramePr/>
          <p:nvPr>
            <p:ph sz="half" idx="2"/>
          </p:nvPr>
        </p:nvGraphicFramePr>
        <p:xfrm>
          <a:off x="563245" y="3545840"/>
          <a:ext cx="6184900" cy="2746375"/>
        </p:xfrm>
        <a:graphic>
          <a:graphicData uri="http://schemas.openxmlformats.org/presentationml/2006/ole">
            <mc:AlternateContent xmlns:mc="http://schemas.openxmlformats.org/markup-compatibility/2006">
              <mc:Choice xmlns:v="urn:schemas-microsoft-com:vml" Requires="v">
                <p:oleObj spid="_x0000_s5" name="" r:id="rId1" imgW="7612380" imgH="2590800" progId="Paint.Picture">
                  <p:embed/>
                </p:oleObj>
              </mc:Choice>
              <mc:Fallback>
                <p:oleObj name="" r:id="rId1" imgW="7612380" imgH="2590800" progId="Paint.Picture">
                  <p:embed/>
                  <p:pic>
                    <p:nvPicPr>
                      <p:cNvPr id="0" name="Picture 4"/>
                      <p:cNvPicPr/>
                      <p:nvPr/>
                    </p:nvPicPr>
                    <p:blipFill>
                      <a:blip r:embed="rId2"/>
                      <a:stretch>
                        <a:fillRect/>
                      </a:stretch>
                    </p:blipFill>
                    <p:spPr>
                      <a:xfrm>
                        <a:off x="563245" y="3545840"/>
                        <a:ext cx="6184900" cy="2746375"/>
                      </a:xfrm>
                      <a:prstGeom prst="rect">
                        <a:avLst/>
                      </a:prstGeom>
                    </p:spPr>
                  </p:pic>
                </p:oleObj>
              </mc:Fallback>
            </mc:AlternateContent>
          </a:graphicData>
        </a:graphic>
      </p:graphicFrame>
      <p:graphicFrame>
        <p:nvGraphicFramePr>
          <p:cNvPr id="10" name="Object 9"/>
          <p:cNvGraphicFramePr/>
          <p:nvPr/>
        </p:nvGraphicFramePr>
        <p:xfrm>
          <a:off x="7402195" y="1451610"/>
          <a:ext cx="4019550" cy="5304790"/>
        </p:xfrm>
        <a:graphic>
          <a:graphicData uri="http://schemas.openxmlformats.org/presentationml/2006/ole">
            <mc:AlternateContent xmlns:mc="http://schemas.openxmlformats.org/markup-compatibility/2006">
              <mc:Choice xmlns:v="urn:schemas-microsoft-com:vml" Requires="v">
                <p:oleObj spid="_x0000_s11" name="" r:id="rId3" imgW="3002280" imgH="5128260" progId="Paint.Picture">
                  <p:embed/>
                </p:oleObj>
              </mc:Choice>
              <mc:Fallback>
                <p:oleObj name="" r:id="rId3" imgW="3002280" imgH="5128260" progId="Paint.Picture">
                  <p:embed/>
                  <p:pic>
                    <p:nvPicPr>
                      <p:cNvPr id="0" name="Picture 10"/>
                      <p:cNvPicPr/>
                      <p:nvPr/>
                    </p:nvPicPr>
                    <p:blipFill>
                      <a:blip r:embed="rId4"/>
                      <a:stretch>
                        <a:fillRect/>
                      </a:stretch>
                    </p:blipFill>
                    <p:spPr>
                      <a:xfrm>
                        <a:off x="7402195" y="1451610"/>
                        <a:ext cx="4019550" cy="530479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858520" y="628650"/>
            <a:ext cx="10688955" cy="2029460"/>
          </a:xfrm>
        </p:spPr>
        <p:txBody>
          <a:bodyPr/>
          <a:p>
            <a:r>
              <a:rPr lang="en-IN" altLang="en-US"/>
              <a:t>Step 2: First we drop the columns that we analyse as not useful for the model predictions</a:t>
            </a:r>
            <a:endParaRPr lang="en-IN" altLang="en-US"/>
          </a:p>
        </p:txBody>
      </p:sp>
      <p:graphicFrame>
        <p:nvGraphicFramePr>
          <p:cNvPr id="3" name="Content Placeholder 2"/>
          <p:cNvGraphicFramePr/>
          <p:nvPr>
            <p:ph sz="half" idx="2"/>
          </p:nvPr>
        </p:nvGraphicFramePr>
        <p:xfrm>
          <a:off x="1516380" y="2061210"/>
          <a:ext cx="9085580" cy="3941445"/>
        </p:xfrm>
        <a:graphic>
          <a:graphicData uri="http://schemas.openxmlformats.org/presentationml/2006/ole">
            <mc:AlternateContent xmlns:mc="http://schemas.openxmlformats.org/markup-compatibility/2006">
              <mc:Choice xmlns:v="urn:schemas-microsoft-com:vml" Requires="v">
                <p:oleObj spid="_x0000_s6" name="" r:id="rId1" imgW="6324600" imgH="2613660" progId="Paint.Picture">
                  <p:embed/>
                </p:oleObj>
              </mc:Choice>
              <mc:Fallback>
                <p:oleObj name="" r:id="rId1" imgW="6324600" imgH="2613660" progId="Paint.Picture">
                  <p:embed/>
                  <p:pic>
                    <p:nvPicPr>
                      <p:cNvPr id="0" name="Picture 5"/>
                      <p:cNvPicPr/>
                      <p:nvPr/>
                    </p:nvPicPr>
                    <p:blipFill>
                      <a:blip r:embed="rId2"/>
                      <a:stretch>
                        <a:fillRect/>
                      </a:stretch>
                    </p:blipFill>
                    <p:spPr>
                      <a:xfrm>
                        <a:off x="1516380" y="2061210"/>
                        <a:ext cx="9085580" cy="394144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nvSpPr>
        <p:spPr>
          <a:xfrm>
            <a:off x="700405" y="79375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3: Now we treat the object data type columns, and then encode them for model purpose.</a:t>
            </a:r>
            <a:endParaRPr lang="en-IN" altLang="en-US"/>
          </a:p>
        </p:txBody>
      </p:sp>
      <p:graphicFrame>
        <p:nvGraphicFramePr>
          <p:cNvPr id="2" name="Object 1"/>
          <p:cNvGraphicFramePr/>
          <p:nvPr/>
        </p:nvGraphicFramePr>
        <p:xfrm>
          <a:off x="1194435" y="3169920"/>
          <a:ext cx="9802495" cy="2019300"/>
        </p:xfrm>
        <a:graphic>
          <a:graphicData uri="http://schemas.openxmlformats.org/presentationml/2006/ole">
            <mc:AlternateContent xmlns:mc="http://schemas.openxmlformats.org/markup-compatibility/2006">
              <mc:Choice xmlns:v="urn:schemas-microsoft-com:vml" Requires="v">
                <p:oleObj spid="_x0000_s3" name="" r:id="rId1" imgW="6492240" imgH="922020" progId="Paint.Picture">
                  <p:embed/>
                </p:oleObj>
              </mc:Choice>
              <mc:Fallback>
                <p:oleObj name="" r:id="rId1" imgW="6492240" imgH="922020" progId="Paint.Picture">
                  <p:embed/>
                  <p:pic>
                    <p:nvPicPr>
                      <p:cNvPr id="0" name="Picture 2"/>
                      <p:cNvPicPr/>
                      <p:nvPr/>
                    </p:nvPicPr>
                    <p:blipFill>
                      <a:blip r:embed="rId2"/>
                      <a:stretch>
                        <a:fillRect/>
                      </a:stretch>
                    </p:blipFill>
                    <p:spPr>
                      <a:xfrm>
                        <a:off x="1194435" y="3169920"/>
                        <a:ext cx="9802495" cy="201930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385445"/>
            <a:ext cx="10253345" cy="1958975"/>
          </a:xfrm>
        </p:spPr>
        <p:txBody>
          <a:bodyPr/>
          <a:p>
            <a:r>
              <a:rPr lang="en-IN" altLang="en-US"/>
              <a:t>Step 4: The next step we take is treat the data for the null values and make the data complete. In this case we note that there are no null values present however a lot of outliers and hence we remove outliers</a:t>
            </a:r>
            <a:endParaRPr lang="en-IN" altLang="en-US"/>
          </a:p>
        </p:txBody>
      </p:sp>
      <p:graphicFrame>
        <p:nvGraphicFramePr>
          <p:cNvPr id="6" name="Content Placeholder 5"/>
          <p:cNvGraphicFramePr>
            <a:graphicFrameLocks noChangeAspect="1"/>
          </p:cNvGraphicFramePr>
          <p:nvPr>
            <p:ph sz="half" idx="2"/>
          </p:nvPr>
        </p:nvGraphicFramePr>
        <p:xfrm>
          <a:off x="1995170" y="2900680"/>
          <a:ext cx="7939405" cy="2321560"/>
        </p:xfrm>
        <a:graphic>
          <a:graphicData uri="http://schemas.openxmlformats.org/presentationml/2006/ole">
            <mc:AlternateContent xmlns:mc="http://schemas.openxmlformats.org/markup-compatibility/2006">
              <mc:Choice xmlns:v="urn:schemas-microsoft-com:vml" Requires="v">
                <p:oleObj spid="_x0000_s7" name="" r:id="rId1" imgW="4404360" imgH="1287780" progId="Paint.Picture">
                  <p:embed/>
                </p:oleObj>
              </mc:Choice>
              <mc:Fallback>
                <p:oleObj name="" r:id="rId1" imgW="4404360" imgH="1287780" progId="Paint.Picture">
                  <p:embed/>
                  <p:pic>
                    <p:nvPicPr>
                      <p:cNvPr id="0" name="Picture 6"/>
                      <p:cNvPicPr/>
                      <p:nvPr/>
                    </p:nvPicPr>
                    <p:blipFill>
                      <a:blip r:embed="rId2"/>
                      <a:stretch>
                        <a:fillRect/>
                      </a:stretch>
                    </p:blipFill>
                    <p:spPr>
                      <a:xfrm>
                        <a:off x="1995170" y="2900680"/>
                        <a:ext cx="7939405" cy="232156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701040" y="17081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5: Now we move to the correlation matric to understand how various variables interact with the target column</a:t>
            </a:r>
            <a:endParaRPr lang="en-IN" altLang="en-US"/>
          </a:p>
        </p:txBody>
      </p:sp>
      <p:graphicFrame>
        <p:nvGraphicFramePr>
          <p:cNvPr id="2" name="Object 1"/>
          <p:cNvGraphicFramePr/>
          <p:nvPr/>
        </p:nvGraphicFramePr>
        <p:xfrm>
          <a:off x="8204200" y="713105"/>
          <a:ext cx="3228975" cy="5918835"/>
        </p:xfrm>
        <a:graphic>
          <a:graphicData uri="http://schemas.openxmlformats.org/presentationml/2006/ole">
            <mc:AlternateContent xmlns:mc="http://schemas.openxmlformats.org/markup-compatibility/2006">
              <mc:Choice xmlns:v="urn:schemas-microsoft-com:vml" Requires="v">
                <p:oleObj spid="_x0000_s3" name="" r:id="rId1" imgW="1706880" imgH="4069080" progId="Paint.Picture">
                  <p:embed/>
                </p:oleObj>
              </mc:Choice>
              <mc:Fallback>
                <p:oleObj name="" r:id="rId1" imgW="1706880" imgH="4069080" progId="Paint.Picture">
                  <p:embed/>
                  <p:pic>
                    <p:nvPicPr>
                      <p:cNvPr id="0" name="Picture 2"/>
                      <p:cNvPicPr/>
                      <p:nvPr/>
                    </p:nvPicPr>
                    <p:blipFill>
                      <a:blip r:embed="rId2"/>
                      <a:stretch>
                        <a:fillRect/>
                      </a:stretch>
                    </p:blipFill>
                    <p:spPr>
                      <a:xfrm>
                        <a:off x="8204200" y="713105"/>
                        <a:ext cx="3228975" cy="5918835"/>
                      </a:xfrm>
                      <a:prstGeom prst="rect">
                        <a:avLst/>
                      </a:prstGeom>
                    </p:spPr>
                  </p:pic>
                </p:oleObj>
              </mc:Fallback>
            </mc:AlternateContent>
          </a:graphicData>
        </a:graphic>
      </p:graphicFrame>
      <p:graphicFrame>
        <p:nvGraphicFramePr>
          <p:cNvPr id="11" name="Content Placeholder 10"/>
          <p:cNvGraphicFramePr/>
          <p:nvPr>
            <p:ph idx="1"/>
          </p:nvPr>
        </p:nvGraphicFramePr>
        <p:xfrm>
          <a:off x="962025" y="1496695"/>
          <a:ext cx="6343015" cy="4848225"/>
        </p:xfrm>
        <a:graphic>
          <a:graphicData uri="http://schemas.openxmlformats.org/presentationml/2006/ole">
            <mc:AlternateContent xmlns:mc="http://schemas.openxmlformats.org/markup-compatibility/2006">
              <mc:Choice xmlns:v="urn:schemas-microsoft-com:vml" Requires="v">
                <p:oleObj spid="_x0000_s12" name="" r:id="rId3" imgW="5463540" imgH="4610100" progId="Paint.Picture">
                  <p:embed/>
                </p:oleObj>
              </mc:Choice>
              <mc:Fallback>
                <p:oleObj name="" r:id="rId3" imgW="5463540" imgH="4610100" progId="Paint.Picture">
                  <p:embed/>
                  <p:pic>
                    <p:nvPicPr>
                      <p:cNvPr id="0" name="Picture 11"/>
                      <p:cNvPicPr/>
                      <p:nvPr/>
                    </p:nvPicPr>
                    <p:blipFill>
                      <a:blip r:embed="rId4"/>
                      <a:stretch>
                        <a:fillRect/>
                      </a:stretch>
                    </p:blipFill>
                    <p:spPr>
                      <a:xfrm>
                        <a:off x="962025" y="1496695"/>
                        <a:ext cx="6343015" cy="484822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6: Now we treat the data for skewness and scale the data before model phase</a:t>
            </a:r>
            <a:endParaRPr lang="en-IN" altLang="en-US"/>
          </a:p>
        </p:txBody>
      </p:sp>
      <p:graphicFrame>
        <p:nvGraphicFramePr>
          <p:cNvPr id="5" name="Content Placeholder 4"/>
          <p:cNvGraphicFramePr/>
          <p:nvPr>
            <p:ph idx="1"/>
          </p:nvPr>
        </p:nvGraphicFramePr>
        <p:xfrm>
          <a:off x="2630805" y="1884045"/>
          <a:ext cx="6931025" cy="4295140"/>
        </p:xfrm>
        <a:graphic>
          <a:graphicData uri="http://schemas.openxmlformats.org/presentationml/2006/ole">
            <mc:AlternateContent xmlns:mc="http://schemas.openxmlformats.org/markup-compatibility/2006">
              <mc:Choice xmlns:v="urn:schemas-microsoft-com:vml" Requires="v">
                <p:oleObj spid="_x0000_s6" name="" r:id="rId1" imgW="3459480" imgH="2042160" progId="Paint.Picture">
                  <p:embed/>
                </p:oleObj>
              </mc:Choice>
              <mc:Fallback>
                <p:oleObj name="" r:id="rId1" imgW="3459480" imgH="2042160" progId="Paint.Picture">
                  <p:embed/>
                  <p:pic>
                    <p:nvPicPr>
                      <p:cNvPr id="0" name="Picture 5"/>
                      <p:cNvPicPr/>
                      <p:nvPr/>
                    </p:nvPicPr>
                    <p:blipFill>
                      <a:blip r:embed="rId2"/>
                      <a:stretch>
                        <a:fillRect/>
                      </a:stretch>
                    </p:blipFill>
                    <p:spPr>
                      <a:xfrm>
                        <a:off x="2630805" y="1884045"/>
                        <a:ext cx="6931025" cy="429514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3191</Words>
  <Application>WPS Presentation</Application>
  <PresentationFormat>Widescreen</PresentationFormat>
  <Paragraphs>48</Paragraphs>
  <Slides>16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16</vt:i4>
      </vt:variant>
      <vt:variant>
        <vt:lpstr>幻灯片标题</vt:lpstr>
      </vt:variant>
      <vt:variant>
        <vt:i4>16</vt:i4>
      </vt:variant>
    </vt:vector>
  </HeadingPairs>
  <TitlesOfParts>
    <vt:vector size="40" baseType="lpstr">
      <vt:lpstr>Arial</vt:lpstr>
      <vt:lpstr>SimSun</vt:lpstr>
      <vt:lpstr>Wingdings</vt:lpstr>
      <vt:lpstr>Calibri Light</vt:lpstr>
      <vt:lpstr>Microsoft YaHei</vt:lpstr>
      <vt:lpstr>Arial Unicode MS</vt:lpstr>
      <vt:lpstr>Calibri</vt:lpstr>
      <vt:lpstr>Office Theme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Micro Credit Loan Prediction</vt:lpstr>
      <vt:lpstr>Problem statement</vt:lpstr>
      <vt:lpstr>Business Goal</vt:lpstr>
      <vt:lpstr>Understanding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and Retention</dc:title>
  <dc:creator/>
  <cp:lastModifiedBy>google1558039563</cp:lastModifiedBy>
  <cp:revision>7</cp:revision>
  <dcterms:created xsi:type="dcterms:W3CDTF">2022-02-13T14:57:00Z</dcterms:created>
  <dcterms:modified xsi:type="dcterms:W3CDTF">2022-04-18T16:07:38Z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38EA40710EC34932B8034F2F77E57C69</vt:lpwstr>
  </property>
  <property fmtid="{D5CDD505-2E9C-101B-9397-08002B2CF9AE}" pid="3" name="KSOProductBuildVer">
    <vt:lpwstr>1033-11.2.0.11074</vt:lpwstr>
  </property>
</Properties>
</file>