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7" r:id="rId5"/>
    <p:sldId id="258" r:id="rId6"/>
    <p:sldId id="261" r:id="rId7"/>
    <p:sldId id="260" r:id="rId8"/>
    <p:sldId id="259" r:id="rId9"/>
    <p:sldId id="263" r:id="rId10"/>
    <p:sldId id="276" r:id="rId11"/>
    <p:sldId id="279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428480" cy="1202055"/>
          </a:xfrm>
        </p:spPr>
        <p:txBody>
          <a:bodyPr>
            <a:normAutofit/>
          </a:bodyPr>
          <a:lstStyle/>
          <a:p>
            <a:pPr algn="ctr"/>
            <a:r>
              <a:rPr lang="en-IN" altLang="en-US" dirty="0"/>
              <a:t>Rating Prediction Project</a:t>
            </a:r>
            <a:endParaRPr lang="en-IN" altLang="en-US" dirty="0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689860" y="3012440"/>
            <a:ext cx="6812280" cy="2921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4"/>
          <p:cNvSpPr>
            <a:spLocks noGrp="1"/>
          </p:cNvSpPr>
          <p:nvPr/>
        </p:nvSpPr>
        <p:spPr>
          <a:xfrm>
            <a:off x="848360" y="629920"/>
            <a:ext cx="10494645" cy="142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Step 7: Now since the tuning of the model is done, we save the best model.</a:t>
            </a:r>
            <a:endParaRPr lang="en-IN" alt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2917825" y="2403475"/>
          <a:ext cx="6163945" cy="290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804160" imgH="1181100" progId="Paint.Picture">
                  <p:embed/>
                </p:oleObj>
              </mc:Choice>
              <mc:Fallback>
                <p:oleObj name="" r:id="rId1" imgW="2804160" imgH="11811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7825" y="2403475"/>
                        <a:ext cx="6163945" cy="290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32230" y="2306320"/>
            <a:ext cx="94716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IN" sz="2000">
                <a:cs typeface="+mn-lt"/>
              </a:rPr>
              <a:t>We get a better understanding of the certain words that are included in the comments that add value to the comment with respect to the rating out of 5 stars. On this basis and understanding, we can easily infer that sentences containing such words and on the frequency of the appearance of these words classifies the comment into various ratings.</a:t>
            </a:r>
            <a:endParaRPr lang="en-IN" sz="2000"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05" y="2766060"/>
            <a:ext cx="10515600" cy="1325563"/>
          </a:xfrm>
        </p:spPr>
        <p:txBody>
          <a:bodyPr/>
          <a:p>
            <a:pPr algn="ctr"/>
            <a:r>
              <a:rPr lang="en-IN" altLang="en-US"/>
              <a:t>Thank You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8220710" y="5946140"/>
            <a:ext cx="3676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Made By: Jiby John</a:t>
            </a:r>
            <a:endParaRPr lang="en-I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P</a:t>
            </a:r>
            <a:r>
              <a:rPr lang="en-US"/>
              <a:t>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4030"/>
            <a:ext cx="10515600" cy="4413250"/>
          </a:xfrm>
        </p:spPr>
        <p:txBody>
          <a:bodyPr>
            <a:normAutofit/>
          </a:bodyPr>
          <a:p>
            <a:pPr marL="0" indent="0">
              <a:buNone/>
            </a:pPr>
            <a:r>
              <a:t>We have a website where people write different reviews for technical products. </a:t>
            </a:r>
          </a:p>
          <a:p>
            <a:pPr marL="0" indent="0">
              <a:buNone/>
            </a:pPr>
            <a:r>
              <a:t>Now they are adding a new feature to their website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 </a:t>
            </a:r>
          </a:p>
          <a:p>
            <a:pPr marL="0" indent="0">
              <a:buNone/>
            </a:pPr>
            <a:r>
              <a:t>So, we have to build an application which can predict the rating by seeing the review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Business Goal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1710"/>
            <a:ext cx="10515600" cy="3925570"/>
          </a:xfrm>
        </p:spPr>
        <p:txBody>
          <a:bodyPr>
            <a:normAutofit lnSpcReduction="20000"/>
          </a:bodyPr>
          <a:p>
            <a:pPr marL="0" indent="0">
              <a:lnSpc>
                <a:spcPct val="126000"/>
              </a:lnSpc>
              <a:spcAft>
                <a:spcPts val="0"/>
              </a:spcAft>
              <a:buNone/>
            </a:pPr>
            <a:r>
              <a:rPr>
                <a:sym typeface="+mn-ea"/>
              </a:rPr>
              <a:t>Our goal is to build a prototype of </a:t>
            </a:r>
            <a:r>
              <a:rPr lang="en-IN">
                <a:sym typeface="+mn-ea"/>
              </a:rPr>
              <a:t>rating to review</a:t>
            </a:r>
            <a:r>
              <a:rPr>
                <a:sym typeface="+mn-ea"/>
              </a:rPr>
              <a:t> classifier which can used to classify </a:t>
            </a:r>
            <a:r>
              <a:rPr lang="en-IN">
                <a:sym typeface="+mn-ea"/>
              </a:rPr>
              <a:t>review</a:t>
            </a:r>
            <a:r>
              <a:rPr>
                <a:sym typeface="+mn-ea"/>
              </a:rPr>
              <a:t> comments so that it can be </a:t>
            </a:r>
            <a:r>
              <a:rPr lang="en-IN">
                <a:sym typeface="+mn-ea"/>
              </a:rPr>
              <a:t>used to understand the ratings the customer wishes to produce for the product. </a:t>
            </a:r>
            <a:endParaRPr>
              <a:sym typeface="+mn-ea"/>
            </a:endParaRPr>
          </a:p>
          <a:p>
            <a:pPr marL="0" indent="0">
              <a:lnSpc>
                <a:spcPct val="126000"/>
              </a:lnSpc>
              <a:spcAft>
                <a:spcPts val="0"/>
              </a:spcAft>
              <a:buNone/>
            </a:pP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U</a:t>
            </a:r>
            <a:r>
              <a:rPr lang="en-US"/>
              <a:t>nderstanding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Step 1: After importing the data, first we do is check the shape of the datset followed by the data while checking for any null values.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1082040" y="3594735"/>
          <a:ext cx="5480050" cy="310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3512820" imgH="1988820" progId="Paint.Picture">
                  <p:embed/>
                </p:oleObj>
              </mc:Choice>
              <mc:Fallback>
                <p:oleObj name="" r:id="rId1" imgW="3512820" imgH="198882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2040" y="3594735"/>
                        <a:ext cx="5480050" cy="310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7164070" y="2019300"/>
          <a:ext cx="4283075" cy="396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3154680" imgH="2735580" progId="Paint.Picture">
                  <p:embed/>
                </p:oleObj>
              </mc:Choice>
              <mc:Fallback>
                <p:oleObj name="" r:id="rId3" imgW="3154680" imgH="273558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4070" y="2019300"/>
                        <a:ext cx="4283075" cy="396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436245"/>
            <a:ext cx="10628630" cy="1654175"/>
          </a:xfrm>
        </p:spPr>
        <p:txBody>
          <a:bodyPr/>
          <a:p>
            <a:r>
              <a:rPr lang="en-IN" altLang="en-US"/>
              <a:t>Step 2: We check for null values and more information on the data set using the info() function and clean the dataset of null values</a:t>
            </a:r>
            <a:endParaRPr lang="en-IN" alt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1186180" y="2475865"/>
          <a:ext cx="3743325" cy="287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270760" imgH="1699260" progId="Paint.Picture">
                  <p:embed/>
                </p:oleObj>
              </mc:Choice>
              <mc:Fallback>
                <p:oleObj name="" r:id="rId1" imgW="2270760" imgH="169926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6180" y="2475865"/>
                        <a:ext cx="3743325" cy="287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6934835" y="1817370"/>
          <a:ext cx="3819525" cy="405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2438400" imgH="2065020" progId="Paint.Picture">
                  <p:embed/>
                </p:oleObj>
              </mc:Choice>
              <mc:Fallback>
                <p:oleObj name="" r:id="rId3" imgW="2438400" imgH="206502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4835" y="1817370"/>
                        <a:ext cx="3819525" cy="405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5476875" y="3245485"/>
            <a:ext cx="1105535" cy="578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/>
        </p:nvSpPr>
        <p:spPr>
          <a:xfrm>
            <a:off x="700405" y="255905"/>
            <a:ext cx="10494645" cy="142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Step 3: Now we do data cleaning to filter out all the punctuations and stopwords from the data and leave us with the meaningful data.</a:t>
            </a:r>
            <a:endParaRPr lang="en-IN" altLang="en-US"/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1473200" y="1331595"/>
          <a:ext cx="8941435" cy="514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461760" imgH="3672840" progId="Paint.Picture">
                  <p:embed/>
                </p:oleObj>
              </mc:Choice>
              <mc:Fallback>
                <p:oleObj name="" r:id="rId1" imgW="6461760" imgH="367284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3200" y="1331595"/>
                        <a:ext cx="8941435" cy="5146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5925"/>
            <a:ext cx="10669270" cy="832485"/>
          </a:xfrm>
        </p:spPr>
        <p:txBody>
          <a:bodyPr/>
          <a:p>
            <a:r>
              <a:rPr lang="en-IN" altLang="en-US"/>
              <a:t>Step 4: Now we do a little data visualization of the cleaned data.</a:t>
            </a:r>
            <a:endParaRPr lang="en-IN" alt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2183765" y="1085850"/>
          <a:ext cx="7327900" cy="555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692140" imgH="5113020" progId="Paint.Picture">
                  <p:embed/>
                </p:oleObj>
              </mc:Choice>
              <mc:Fallback>
                <p:oleObj name="" r:id="rId1" imgW="5692140" imgH="511302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83765" y="1085850"/>
                        <a:ext cx="7327900" cy="555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4"/>
          <p:cNvSpPr>
            <a:spLocks noGrp="1"/>
          </p:cNvSpPr>
          <p:nvPr/>
        </p:nvSpPr>
        <p:spPr>
          <a:xfrm>
            <a:off x="848360" y="629920"/>
            <a:ext cx="10494645" cy="142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Step 5: Now we create a target column such that all the classifications are given a notation</a:t>
            </a:r>
            <a:endParaRPr lang="en-IN" altLang="en-US"/>
          </a:p>
        </p:txBody>
      </p:sp>
      <p:graphicFrame>
        <p:nvGraphicFramePr>
          <p:cNvPr id="3" name="Content Placeholder 2"/>
          <p:cNvGraphicFramePr/>
          <p:nvPr>
            <p:ph sz="half" idx="1"/>
          </p:nvPr>
        </p:nvGraphicFramePr>
        <p:xfrm>
          <a:off x="1051560" y="1969770"/>
          <a:ext cx="5038090" cy="419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3230880" imgH="2781300" progId="Paint.Picture">
                  <p:embed/>
                </p:oleObj>
              </mc:Choice>
              <mc:Fallback>
                <p:oleObj name="" r:id="rId1" imgW="3230880" imgH="27813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1560" y="1969770"/>
                        <a:ext cx="5038090" cy="419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8"/>
          <p:cNvGraphicFramePr/>
          <p:nvPr>
            <p:ph sz="half" idx="2"/>
          </p:nvPr>
        </p:nvGraphicFramePr>
        <p:xfrm>
          <a:off x="6520815" y="2838450"/>
          <a:ext cx="528574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4015740" imgH="883920" progId="Paint.Picture">
                  <p:embed/>
                </p:oleObj>
              </mc:Choice>
              <mc:Fallback>
                <p:oleObj name="" r:id="rId3" imgW="4015740" imgH="88392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0815" y="2838450"/>
                        <a:ext cx="5285740" cy="215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4"/>
          <p:cNvSpPr>
            <a:spLocks noGrp="1"/>
          </p:cNvSpPr>
          <p:nvPr/>
        </p:nvSpPr>
        <p:spPr>
          <a:xfrm>
            <a:off x="848995" y="274955"/>
            <a:ext cx="10494645" cy="142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Step 6: Now we move to the model phase, here we try 5 different models to check which works the best</a:t>
            </a:r>
            <a:endParaRPr lang="en-IN" altLang="en-US"/>
          </a:p>
        </p:txBody>
      </p:sp>
      <p:graphicFrame>
        <p:nvGraphicFramePr>
          <p:cNvPr id="6" name="Content Placeholder 5"/>
          <p:cNvGraphicFramePr/>
          <p:nvPr>
            <p:ph sz="half" idx="1"/>
          </p:nvPr>
        </p:nvGraphicFramePr>
        <p:xfrm>
          <a:off x="1068705" y="1627505"/>
          <a:ext cx="4578985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366260" imgH="3878580" progId="Paint.Picture">
                  <p:embed/>
                </p:oleObj>
              </mc:Choice>
              <mc:Fallback>
                <p:oleObj name="" r:id="rId1" imgW="4366260" imgH="387858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8705" y="1627505"/>
                        <a:ext cx="4578985" cy="454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/>
          <p:nvPr>
            <p:ph sz="half" idx="2"/>
          </p:nvPr>
        </p:nvGraphicFramePr>
        <p:xfrm>
          <a:off x="6386830" y="1536065"/>
          <a:ext cx="5157470" cy="495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4404360" imgH="4297680" progId="Paint.Picture">
                  <p:embed/>
                </p:oleObj>
              </mc:Choice>
              <mc:Fallback>
                <p:oleObj name="" r:id="rId3" imgW="4404360" imgH="429768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6830" y="1536065"/>
                        <a:ext cx="5157470" cy="4950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1892</Words>
  <Application>WPS Presentation</Application>
  <PresentationFormat>Widescreen</PresentationFormat>
  <Paragraphs>38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Malignant Comment Classification Prediction</vt:lpstr>
      <vt:lpstr>Problem statement</vt:lpstr>
      <vt:lpstr>Business Goal</vt:lpstr>
      <vt:lpstr>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Satisfaction and Retention</dc:title>
  <dc:creator/>
  <cp:lastModifiedBy>jjjib</cp:lastModifiedBy>
  <cp:revision>10</cp:revision>
  <dcterms:created xsi:type="dcterms:W3CDTF">2022-02-13T14:57:00Z</dcterms:created>
  <dcterms:modified xsi:type="dcterms:W3CDTF">2022-05-30T15:36:36Z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38EA40710EC34932B8034F2F77E57C69</vt:lpwstr>
  </property>
  <property fmtid="{D5CDD505-2E9C-101B-9397-08002B2CF9AE}" pid="3" name="KSOProductBuildVer">
    <vt:lpwstr>1033-11.2.0.11130</vt:lpwstr>
  </property>
</Properties>
</file>