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61" r:id="rId7"/>
    <p:sldId id="260" r:id="rId8"/>
    <p:sldId id="259" r:id="rId9"/>
    <p:sldId id="262" r:id="rId10"/>
    <p:sldId id="263" r:id="rId11"/>
    <p:sldId id="276" r:id="rId12"/>
    <p:sldId id="277" r:id="rId13"/>
    <p:sldId id="278" r:id="rId14"/>
    <p:sldId id="279"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4.xml"/><Relationship Id="rId4" Type="http://schemas.openxmlformats.org/officeDocument/2006/relationships/image" Target="../media/image19.wmf"/><Relationship Id="rId3" Type="http://schemas.openxmlformats.org/officeDocument/2006/relationships/oleObject" Target="../embeddings/oleObject18.bin"/><Relationship Id="rId2" Type="http://schemas.openxmlformats.org/officeDocument/2006/relationships/image" Target="../media/image18.wmf"/><Relationship Id="rId1"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Flight Price Prediction</a:t>
            </a:r>
            <a:endParaRPr lang="en-IN" altLang="en-US" dirty="0"/>
          </a:p>
        </p:txBody>
      </p:sp>
      <p:pic>
        <p:nvPicPr>
          <p:cNvPr id="100" name="Picture 99"/>
          <p:cNvPicPr/>
          <p:nvPr/>
        </p:nvPicPr>
        <p:blipFill>
          <a:blip r:embed="rId1"/>
          <a:stretch>
            <a:fillRect/>
          </a:stretch>
        </p:blipFill>
        <p:spPr>
          <a:xfrm>
            <a:off x="3536950" y="2731770"/>
            <a:ext cx="4692015" cy="324993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995" y="27495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7: Now we move to the model phase, here we try 6 different models to check which works the best</a:t>
            </a:r>
            <a:endParaRPr lang="en-IN" altLang="en-US"/>
          </a:p>
        </p:txBody>
      </p:sp>
      <p:graphicFrame>
        <p:nvGraphicFramePr>
          <p:cNvPr id="6" name="Content Placeholder 5"/>
          <p:cNvGraphicFramePr/>
          <p:nvPr>
            <p:ph sz="half" idx="1"/>
          </p:nvPr>
        </p:nvGraphicFramePr>
        <p:xfrm>
          <a:off x="242570" y="1432560"/>
          <a:ext cx="3716020" cy="4903470"/>
        </p:xfrm>
        <a:graphic>
          <a:graphicData uri="http://schemas.openxmlformats.org/presentationml/2006/ole">
            <mc:AlternateContent xmlns:mc="http://schemas.openxmlformats.org/markup-compatibility/2006">
              <mc:Choice xmlns:v="urn:schemas-microsoft-com:vml" Requires="v">
                <p:oleObj spid="_x0000_s7" name="" r:id="rId1" imgW="4389120" imgH="3436620" progId="Paint.Picture">
                  <p:embed/>
                </p:oleObj>
              </mc:Choice>
              <mc:Fallback>
                <p:oleObj name="" r:id="rId1" imgW="4389120" imgH="3436620" progId="Paint.Picture">
                  <p:embed/>
                  <p:pic>
                    <p:nvPicPr>
                      <p:cNvPr id="0" name="Picture 6"/>
                      <p:cNvPicPr/>
                      <p:nvPr/>
                    </p:nvPicPr>
                    <p:blipFill>
                      <a:blip r:embed="rId2"/>
                      <a:stretch>
                        <a:fillRect/>
                      </a:stretch>
                    </p:blipFill>
                    <p:spPr>
                      <a:xfrm>
                        <a:off x="242570" y="1432560"/>
                        <a:ext cx="3716020" cy="4903470"/>
                      </a:xfrm>
                      <a:prstGeom prst="rect">
                        <a:avLst/>
                      </a:prstGeom>
                    </p:spPr>
                  </p:pic>
                </p:oleObj>
              </mc:Fallback>
            </mc:AlternateContent>
          </a:graphicData>
        </a:graphic>
      </p:graphicFrame>
      <p:graphicFrame>
        <p:nvGraphicFramePr>
          <p:cNvPr id="10" name="Content Placeholder 9"/>
          <p:cNvGraphicFramePr/>
          <p:nvPr>
            <p:ph sz="half" idx="2"/>
          </p:nvPr>
        </p:nvGraphicFramePr>
        <p:xfrm>
          <a:off x="4248785" y="1335405"/>
          <a:ext cx="3796665" cy="5000625"/>
        </p:xfrm>
        <a:graphic>
          <a:graphicData uri="http://schemas.openxmlformats.org/presentationml/2006/ole">
            <mc:AlternateContent xmlns:mc="http://schemas.openxmlformats.org/markup-compatibility/2006">
              <mc:Choice xmlns:v="urn:schemas-microsoft-com:vml" Requires="v">
                <p:oleObj spid="_x0000_s11" name="" r:id="rId3" imgW="4351020" imgH="3345180" progId="Paint.Picture">
                  <p:embed/>
                </p:oleObj>
              </mc:Choice>
              <mc:Fallback>
                <p:oleObj name="" r:id="rId3" imgW="4351020" imgH="3345180" progId="Paint.Picture">
                  <p:embed/>
                  <p:pic>
                    <p:nvPicPr>
                      <p:cNvPr id="0" name="Picture 10"/>
                      <p:cNvPicPr/>
                      <p:nvPr/>
                    </p:nvPicPr>
                    <p:blipFill>
                      <a:blip r:embed="rId4"/>
                      <a:stretch>
                        <a:fillRect/>
                      </a:stretch>
                    </p:blipFill>
                    <p:spPr>
                      <a:xfrm>
                        <a:off x="4248785" y="1335405"/>
                        <a:ext cx="3796665" cy="5000625"/>
                      </a:xfrm>
                      <a:prstGeom prst="rect">
                        <a:avLst/>
                      </a:prstGeom>
                    </p:spPr>
                  </p:pic>
                </p:oleObj>
              </mc:Fallback>
            </mc:AlternateContent>
          </a:graphicData>
        </a:graphic>
      </p:graphicFrame>
      <p:graphicFrame>
        <p:nvGraphicFramePr>
          <p:cNvPr id="17" name="Object 16"/>
          <p:cNvGraphicFramePr/>
          <p:nvPr/>
        </p:nvGraphicFramePr>
        <p:xfrm>
          <a:off x="8264525" y="1343025"/>
          <a:ext cx="3752215" cy="5083175"/>
        </p:xfrm>
        <a:graphic>
          <a:graphicData uri="http://schemas.openxmlformats.org/presentationml/2006/ole">
            <mc:AlternateContent xmlns:mc="http://schemas.openxmlformats.org/markup-compatibility/2006">
              <mc:Choice xmlns:v="urn:schemas-microsoft-com:vml" Requires="v">
                <p:oleObj spid="_x0000_s18" name="" r:id="rId5" imgW="4358640" imgH="3276600" progId="Paint.Picture">
                  <p:embed/>
                </p:oleObj>
              </mc:Choice>
              <mc:Fallback>
                <p:oleObj name="" r:id="rId5" imgW="4358640" imgH="3276600" progId="Paint.Picture">
                  <p:embed/>
                  <p:pic>
                    <p:nvPicPr>
                      <p:cNvPr id="0" name="Picture 17"/>
                      <p:cNvPicPr/>
                      <p:nvPr/>
                    </p:nvPicPr>
                    <p:blipFill>
                      <a:blip r:embed="rId6"/>
                      <a:stretch>
                        <a:fillRect/>
                      </a:stretch>
                    </p:blipFill>
                    <p:spPr>
                      <a:xfrm>
                        <a:off x="8264525" y="1343025"/>
                        <a:ext cx="3752215" cy="508317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8: Now we do a cross validation check to understand which model performs best</a:t>
            </a:r>
            <a:endParaRPr lang="en-IN" altLang="en-US"/>
          </a:p>
        </p:txBody>
      </p:sp>
      <p:graphicFrame>
        <p:nvGraphicFramePr>
          <p:cNvPr id="3" name="Content Placeholder 2"/>
          <p:cNvGraphicFramePr/>
          <p:nvPr>
            <p:ph idx="1"/>
          </p:nvPr>
        </p:nvGraphicFramePr>
        <p:xfrm>
          <a:off x="2450465" y="1685290"/>
          <a:ext cx="6764020" cy="4824095"/>
        </p:xfrm>
        <a:graphic>
          <a:graphicData uri="http://schemas.openxmlformats.org/presentationml/2006/ole">
            <mc:AlternateContent xmlns:mc="http://schemas.openxmlformats.org/markup-compatibility/2006">
              <mc:Choice xmlns:v="urn:schemas-microsoft-com:vml" Requires="v">
                <p:oleObj spid="_x0000_s6" name="" r:id="rId1" imgW="4427220" imgH="3695700" progId="Paint.Picture">
                  <p:embed/>
                </p:oleObj>
              </mc:Choice>
              <mc:Fallback>
                <p:oleObj name="" r:id="rId1" imgW="4427220" imgH="3695700" progId="Paint.Picture">
                  <p:embed/>
                  <p:pic>
                    <p:nvPicPr>
                      <p:cNvPr id="0" name="Picture 5"/>
                      <p:cNvPicPr/>
                      <p:nvPr/>
                    </p:nvPicPr>
                    <p:blipFill>
                      <a:blip r:embed="rId2"/>
                      <a:stretch>
                        <a:fillRect/>
                      </a:stretch>
                    </p:blipFill>
                    <p:spPr>
                      <a:xfrm>
                        <a:off x="2450465" y="1685290"/>
                        <a:ext cx="6764020" cy="482409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9: The last step is to do a hyperparameter tuning for the best fit model to marginally increase its efficiency.</a:t>
            </a:r>
            <a:endParaRPr lang="en-IN" altLang="en-US"/>
          </a:p>
        </p:txBody>
      </p:sp>
      <p:graphicFrame>
        <p:nvGraphicFramePr>
          <p:cNvPr id="6" name="Content Placeholder 5"/>
          <p:cNvGraphicFramePr/>
          <p:nvPr>
            <p:ph sz="half" idx="1"/>
          </p:nvPr>
        </p:nvGraphicFramePr>
        <p:xfrm>
          <a:off x="1213803" y="1910239"/>
          <a:ext cx="4430395" cy="4182110"/>
        </p:xfrm>
        <a:graphic>
          <a:graphicData uri="http://schemas.openxmlformats.org/presentationml/2006/ole">
            <mc:AlternateContent xmlns:mc="http://schemas.openxmlformats.org/markup-compatibility/2006">
              <mc:Choice xmlns:v="urn:schemas-microsoft-com:vml" Requires="v">
                <p:oleObj spid="_x0000_s7" name="" r:id="rId1" imgW="3230880" imgH="2293620" progId="Paint.Picture">
                  <p:embed/>
                </p:oleObj>
              </mc:Choice>
              <mc:Fallback>
                <p:oleObj name="" r:id="rId1" imgW="3230880" imgH="2293620" progId="Paint.Picture">
                  <p:embed/>
                  <p:pic>
                    <p:nvPicPr>
                      <p:cNvPr id="0" name="Picture 6"/>
                      <p:cNvPicPr/>
                      <p:nvPr/>
                    </p:nvPicPr>
                    <p:blipFill>
                      <a:blip r:embed="rId2"/>
                      <a:stretch>
                        <a:fillRect/>
                      </a:stretch>
                    </p:blipFill>
                    <p:spPr>
                      <a:xfrm>
                        <a:off x="1213803" y="1910239"/>
                        <a:ext cx="4430395" cy="4182110"/>
                      </a:xfrm>
                      <a:prstGeom prst="rect">
                        <a:avLst/>
                      </a:prstGeom>
                    </p:spPr>
                  </p:pic>
                </p:oleObj>
              </mc:Fallback>
            </mc:AlternateContent>
          </a:graphicData>
        </a:graphic>
      </p:graphicFrame>
      <p:graphicFrame>
        <p:nvGraphicFramePr>
          <p:cNvPr id="11" name="Content Placeholder 10"/>
          <p:cNvGraphicFramePr/>
          <p:nvPr>
            <p:ph sz="half" idx="2"/>
          </p:nvPr>
        </p:nvGraphicFramePr>
        <p:xfrm>
          <a:off x="6388735" y="2636520"/>
          <a:ext cx="5063490" cy="2526030"/>
        </p:xfrm>
        <a:graphic>
          <a:graphicData uri="http://schemas.openxmlformats.org/presentationml/2006/ole">
            <mc:AlternateContent xmlns:mc="http://schemas.openxmlformats.org/markup-compatibility/2006">
              <mc:Choice xmlns:v="urn:schemas-microsoft-com:vml" Requires="v">
                <p:oleObj spid="_x0000_s12" name="" r:id="rId3" imgW="3429000" imgH="1470660" progId="Paint.Picture">
                  <p:embed/>
                </p:oleObj>
              </mc:Choice>
              <mc:Fallback>
                <p:oleObj name="" r:id="rId3" imgW="3429000" imgH="1470660" progId="Paint.Picture">
                  <p:embed/>
                  <p:pic>
                    <p:nvPicPr>
                      <p:cNvPr id="0" name="Picture 11"/>
                      <p:cNvPicPr/>
                      <p:nvPr/>
                    </p:nvPicPr>
                    <p:blipFill>
                      <a:blip r:embed="rId4"/>
                      <a:stretch>
                        <a:fillRect/>
                      </a:stretch>
                    </p:blipFill>
                    <p:spPr>
                      <a:xfrm>
                        <a:off x="6388735" y="2636520"/>
                        <a:ext cx="5063490" cy="252603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10: Now since the tuning of the model is done, we save the best model.</a:t>
            </a:r>
            <a:endParaRPr lang="en-IN" altLang="en-US"/>
          </a:p>
        </p:txBody>
      </p:sp>
      <p:graphicFrame>
        <p:nvGraphicFramePr>
          <p:cNvPr id="5" name="Content Placeholder 4"/>
          <p:cNvGraphicFramePr/>
          <p:nvPr>
            <p:ph idx="1"/>
          </p:nvPr>
        </p:nvGraphicFramePr>
        <p:xfrm>
          <a:off x="2319655" y="2498090"/>
          <a:ext cx="6283325" cy="1779270"/>
        </p:xfrm>
        <a:graphic>
          <a:graphicData uri="http://schemas.openxmlformats.org/presentationml/2006/ole">
            <mc:AlternateContent xmlns:mc="http://schemas.openxmlformats.org/markup-compatibility/2006">
              <mc:Choice xmlns:v="urn:schemas-microsoft-com:vml" Requires="v">
                <p:oleObj spid="_x0000_s6" name="" r:id="rId1" imgW="2621280" imgH="815340" progId="Paint.Picture">
                  <p:embed/>
                </p:oleObj>
              </mc:Choice>
              <mc:Fallback>
                <p:oleObj name="" r:id="rId1" imgW="2621280" imgH="815340" progId="Paint.Picture">
                  <p:embed/>
                  <p:pic>
                    <p:nvPicPr>
                      <p:cNvPr id="0" name="Picture 5"/>
                      <p:cNvPicPr/>
                      <p:nvPr/>
                    </p:nvPicPr>
                    <p:blipFill>
                      <a:blip r:embed="rId2"/>
                      <a:stretch>
                        <a:fillRect/>
                      </a:stretch>
                    </p:blipFill>
                    <p:spPr>
                      <a:xfrm>
                        <a:off x="2319655" y="2498090"/>
                        <a:ext cx="6283325" cy="177927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4" name="Text Box 3"/>
          <p:cNvSpPr txBox="1"/>
          <p:nvPr/>
        </p:nvSpPr>
        <p:spPr>
          <a:xfrm>
            <a:off x="1332230" y="2306320"/>
            <a:ext cx="9471660" cy="2399665"/>
          </a:xfrm>
          <a:prstGeom prst="rect">
            <a:avLst/>
          </a:prstGeom>
          <a:noFill/>
        </p:spPr>
        <p:txBody>
          <a:bodyPr wrap="square" rtlCol="0">
            <a:spAutoFit/>
          </a:bodyPr>
          <a:p>
            <a:pPr algn="l">
              <a:lnSpc>
                <a:spcPct val="150000"/>
              </a:lnSpc>
            </a:pPr>
            <a:r>
              <a:rPr lang="en-IN" sz="2000">
                <a:cs typeface="+mn-lt"/>
              </a:rPr>
              <a:t>Various insights we get from the data are:</a:t>
            </a:r>
            <a:endParaRPr lang="en-IN" sz="2000">
              <a:cs typeface="+mn-lt"/>
            </a:endParaRPr>
          </a:p>
          <a:p>
            <a:pPr algn="l">
              <a:lnSpc>
                <a:spcPct val="150000"/>
              </a:lnSpc>
            </a:pPr>
            <a:r>
              <a:rPr lang="en-IN" sz="2000">
                <a:cs typeface="+mn-lt"/>
              </a:rPr>
              <a:t>1. On an average 'Go First' flights are cheaper followed by 'SpiceJet'.</a:t>
            </a:r>
            <a:endParaRPr lang="en-IN" sz="2000">
              <a:cs typeface="+mn-lt"/>
            </a:endParaRPr>
          </a:p>
          <a:p>
            <a:pPr algn="l">
              <a:lnSpc>
                <a:spcPct val="150000"/>
              </a:lnSpc>
            </a:pPr>
            <a:r>
              <a:rPr lang="en-IN" sz="2000">
                <a:cs typeface="+mn-lt"/>
              </a:rPr>
              <a:t>2. Flights are cheapest if booked approximately 9 days before the date of departure</a:t>
            </a:r>
            <a:endParaRPr lang="en-IN" sz="2000">
              <a:cs typeface="+mn-lt"/>
            </a:endParaRPr>
          </a:p>
          <a:p>
            <a:pPr algn="l">
              <a:lnSpc>
                <a:spcPct val="150000"/>
              </a:lnSpc>
            </a:pPr>
            <a:r>
              <a:rPr lang="en-IN" sz="2000">
                <a:cs typeface="+mn-lt"/>
              </a:rPr>
              <a:t>3. Flight with departure around midnight is the cheapest for any particular day</a:t>
            </a:r>
            <a:endParaRPr lang="en-IN" sz="2000">
              <a:cs typeface="+mn-lt"/>
            </a:endParaRPr>
          </a:p>
          <a:p>
            <a:pPr algn="l">
              <a:lnSpc>
                <a:spcPct val="150000"/>
              </a:lnSpc>
            </a:pPr>
            <a:r>
              <a:rPr lang="en-IN" sz="2000">
                <a:cs typeface="+mn-lt"/>
              </a:rPr>
              <a:t>4. For Delhi-Mumbai flight, non-stop flights are comparitively cheaper.</a:t>
            </a:r>
            <a:endParaRPr lang="en-IN" sz="2000">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
        <p:nvSpPr>
          <p:cNvPr id="3" name="Text Box 2"/>
          <p:cNvSpPr txBox="1"/>
          <p:nvPr/>
        </p:nvSpPr>
        <p:spPr>
          <a:xfrm>
            <a:off x="8220710" y="5946140"/>
            <a:ext cx="3676015" cy="460375"/>
          </a:xfrm>
          <a:prstGeom prst="rect">
            <a:avLst/>
          </a:prstGeom>
          <a:noFill/>
        </p:spPr>
        <p:txBody>
          <a:bodyPr wrap="square" rtlCol="0">
            <a:spAutoFit/>
          </a:bodyPr>
          <a:p>
            <a:r>
              <a:rPr lang="en-IN" altLang="en-US" sz="2400"/>
              <a:t>Made By: Jiby John</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a:xfrm>
            <a:off x="838200" y="1764030"/>
            <a:ext cx="10515600" cy="4413250"/>
          </a:xfrm>
        </p:spPr>
        <p:txBody>
          <a:bodyPr>
            <a:normAutofit fontScale="70000"/>
          </a:bodyPr>
          <a:p>
            <a:pPr marL="0" indent="0">
              <a:buNone/>
            </a:pPr>
            <a:r>
              <a:t>Anyone who has booked a flight ticket knows how unexpectedly the prices vary. The cheapest </a:t>
            </a:r>
          </a:p>
          <a:p>
            <a:pPr marL="0" indent="0">
              <a:buNone/>
            </a:pPr>
            <a:r>
              <a:t>available ticket on a given flight gets more and less expensive over time. This usually happens as </a:t>
            </a:r>
          </a:p>
          <a:p>
            <a:pPr marL="0" indent="0">
              <a:buNone/>
            </a:pPr>
            <a:r>
              <a:t>an attempt to maximize revenue based on -</a:t>
            </a:r>
          </a:p>
          <a:p>
            <a:pPr marL="0" indent="0">
              <a:buNone/>
            </a:pPr>
            <a:r>
              <a:t>1. Time of purchase patterns (making sure last-minute purchases are expensive)</a:t>
            </a:r>
          </a:p>
          <a:p>
            <a:pPr marL="0" indent="0">
              <a:buNone/>
            </a:pPr>
            <a:r>
              <a:t>2. Keeping the flight as full as they want it (raising prices on a flight which is filling up in order </a:t>
            </a:r>
          </a:p>
          <a:p>
            <a:pPr marL="0" indent="0">
              <a:buNone/>
            </a:pPr>
            <a:r>
              <a:t>to reduce sales and hold back inventory for those expensive last-minute expensive </a:t>
            </a:r>
          </a:p>
          <a:p>
            <a:pPr marL="0" indent="0">
              <a:buNone/>
            </a:pPr>
            <a:r>
              <a:t>purchases)</a:t>
            </a:r>
          </a:p>
          <a:p>
            <a:pPr marL="0" indent="0">
              <a:buNone/>
            </a:pPr>
            <a:r>
              <a:t>So, </a:t>
            </a:r>
            <a:r>
              <a:rPr lang="en-IN"/>
              <a:t>we</a:t>
            </a:r>
            <a:r>
              <a:t> have to work on a project where you collect data of flight fares with other features and </a:t>
            </a:r>
          </a:p>
          <a:p>
            <a:pPr marL="0" indent="0">
              <a:buNone/>
            </a:pPr>
            <a:r>
              <a:t>work to make a model to predict fares of flights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Goal</a:t>
            </a:r>
            <a:endParaRPr lang="en-US"/>
          </a:p>
        </p:txBody>
      </p:sp>
      <p:sp>
        <p:nvSpPr>
          <p:cNvPr id="3" name="Content Placeholder 2"/>
          <p:cNvSpPr>
            <a:spLocks noGrp="1"/>
          </p:cNvSpPr>
          <p:nvPr>
            <p:ph idx="1"/>
          </p:nvPr>
        </p:nvSpPr>
        <p:spPr>
          <a:xfrm>
            <a:off x="838200" y="2251710"/>
            <a:ext cx="10515600" cy="3925570"/>
          </a:xfrm>
        </p:spPr>
        <p:txBody>
          <a:bodyPr>
            <a:normAutofit lnSpcReduction="20000"/>
          </a:bodyPr>
          <a:p>
            <a:pPr marL="0" indent="0">
              <a:lnSpc>
                <a:spcPct val="126000"/>
              </a:lnSpc>
              <a:spcAft>
                <a:spcPts val="0"/>
              </a:spcAft>
              <a:buNone/>
            </a:pPr>
            <a:r>
              <a:rPr lang="en-IN"/>
              <a:t>The flight prices see unexpected changes while booking. Our business model is to evaluate the flight data to predict what is the best time and date to book flight tickets that produce the prices to be cheapest.</a:t>
            </a:r>
            <a:endParaRPr lang="en-IN"/>
          </a:p>
          <a:p>
            <a:pPr marL="0" indent="0">
              <a:lnSpc>
                <a:spcPct val="126000"/>
              </a:lnSpc>
              <a:spcAft>
                <a:spcPts val="0"/>
              </a:spcAft>
              <a:buNone/>
            </a:pPr>
            <a:r>
              <a:rPr lang="en-IN"/>
              <a:t>Various variables that we look for to evaluate the price changes are the Airlines, Date of booking, duration of the flights and at last the departure time of the flights.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graphicFrame>
        <p:nvGraphicFramePr>
          <p:cNvPr id="7" name="Content Placeholder 6"/>
          <p:cNvGraphicFramePr/>
          <p:nvPr>
            <p:ph sz="half" idx="2"/>
          </p:nvPr>
        </p:nvGraphicFramePr>
        <p:xfrm>
          <a:off x="908050" y="3604260"/>
          <a:ext cx="6205220" cy="2775585"/>
        </p:xfrm>
        <a:graphic>
          <a:graphicData uri="http://schemas.openxmlformats.org/presentationml/2006/ole">
            <mc:AlternateContent xmlns:mc="http://schemas.openxmlformats.org/markup-compatibility/2006">
              <mc:Choice xmlns:v="urn:schemas-microsoft-com:vml" Requires="v">
                <p:oleObj spid="_x0000_s8" name="" r:id="rId1" imgW="7360920" imgH="2857500" progId="Paint.Picture">
                  <p:embed/>
                </p:oleObj>
              </mc:Choice>
              <mc:Fallback>
                <p:oleObj name="" r:id="rId1" imgW="7360920" imgH="2857500" progId="Paint.Picture">
                  <p:embed/>
                  <p:pic>
                    <p:nvPicPr>
                      <p:cNvPr id="0" name="Picture 7"/>
                      <p:cNvPicPr/>
                      <p:nvPr/>
                    </p:nvPicPr>
                    <p:blipFill>
                      <a:blip r:embed="rId2"/>
                      <a:stretch>
                        <a:fillRect/>
                      </a:stretch>
                    </p:blipFill>
                    <p:spPr>
                      <a:xfrm>
                        <a:off x="908050" y="3604260"/>
                        <a:ext cx="6205220" cy="2775585"/>
                      </a:xfrm>
                      <a:prstGeom prst="rect">
                        <a:avLst/>
                      </a:prstGeom>
                    </p:spPr>
                  </p:pic>
                </p:oleObj>
              </mc:Fallback>
            </mc:AlternateContent>
          </a:graphicData>
        </a:graphic>
      </p:graphicFrame>
      <p:graphicFrame>
        <p:nvGraphicFramePr>
          <p:cNvPr id="9" name="Object 8"/>
          <p:cNvGraphicFramePr/>
          <p:nvPr/>
        </p:nvGraphicFramePr>
        <p:xfrm>
          <a:off x="7620000" y="1691005"/>
          <a:ext cx="3921125" cy="4351655"/>
        </p:xfrm>
        <a:graphic>
          <a:graphicData uri="http://schemas.openxmlformats.org/presentationml/2006/ole">
            <mc:AlternateContent xmlns:mc="http://schemas.openxmlformats.org/markup-compatibility/2006">
              <mc:Choice xmlns:v="urn:schemas-microsoft-com:vml" Requires="v">
                <p:oleObj spid="_x0000_s12" name="" r:id="rId3" imgW="3421380" imgH="3528060" progId="Paint.Picture">
                  <p:embed/>
                </p:oleObj>
              </mc:Choice>
              <mc:Fallback>
                <p:oleObj name="" r:id="rId3" imgW="3421380" imgH="3528060" progId="Paint.Picture">
                  <p:embed/>
                  <p:pic>
                    <p:nvPicPr>
                      <p:cNvPr id="0" name="Picture 11"/>
                      <p:cNvPicPr/>
                      <p:nvPr/>
                    </p:nvPicPr>
                    <p:blipFill>
                      <a:blip r:embed="rId4"/>
                      <a:stretch>
                        <a:fillRect/>
                      </a:stretch>
                    </p:blipFill>
                    <p:spPr>
                      <a:xfrm>
                        <a:off x="7620000" y="1691005"/>
                        <a:ext cx="3921125" cy="435165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847725" y="314325"/>
            <a:ext cx="10587990" cy="1360170"/>
          </a:xfrm>
        </p:spPr>
        <p:txBody>
          <a:bodyPr/>
          <a:p>
            <a:r>
              <a:rPr lang="en-IN" altLang="en-US"/>
              <a:t>Step 2: First we look into different columns seperately and clean the data.</a:t>
            </a:r>
            <a:endParaRPr lang="en-IN" altLang="en-US"/>
          </a:p>
        </p:txBody>
      </p:sp>
      <p:graphicFrame>
        <p:nvGraphicFramePr>
          <p:cNvPr id="4" name="Content Placeholder 3"/>
          <p:cNvGraphicFramePr/>
          <p:nvPr>
            <p:ph sz="half" idx="2"/>
          </p:nvPr>
        </p:nvGraphicFramePr>
        <p:xfrm>
          <a:off x="1174750" y="1518285"/>
          <a:ext cx="4651375" cy="4314825"/>
        </p:xfrm>
        <a:graphic>
          <a:graphicData uri="http://schemas.openxmlformats.org/presentationml/2006/ole">
            <mc:AlternateContent xmlns:mc="http://schemas.openxmlformats.org/markup-compatibility/2006">
              <mc:Choice xmlns:v="urn:schemas-microsoft-com:vml" Requires="v">
                <p:oleObj spid="_x0000_s7" name="" r:id="rId1" imgW="4930140" imgH="4320540" progId="Paint.Picture">
                  <p:embed/>
                </p:oleObj>
              </mc:Choice>
              <mc:Fallback>
                <p:oleObj name="" r:id="rId1" imgW="4930140" imgH="4320540" progId="Paint.Picture">
                  <p:embed/>
                  <p:pic>
                    <p:nvPicPr>
                      <p:cNvPr id="0" name="Picture 6"/>
                      <p:cNvPicPr/>
                      <p:nvPr/>
                    </p:nvPicPr>
                    <p:blipFill>
                      <a:blip r:embed="rId2"/>
                      <a:stretch>
                        <a:fillRect/>
                      </a:stretch>
                    </p:blipFill>
                    <p:spPr>
                      <a:xfrm>
                        <a:off x="1174750" y="1518285"/>
                        <a:ext cx="4651375" cy="4314825"/>
                      </a:xfrm>
                      <a:prstGeom prst="rect">
                        <a:avLst/>
                      </a:prstGeom>
                    </p:spPr>
                  </p:pic>
                </p:oleObj>
              </mc:Fallback>
            </mc:AlternateContent>
          </a:graphicData>
        </a:graphic>
      </p:graphicFrame>
      <p:graphicFrame>
        <p:nvGraphicFramePr>
          <p:cNvPr id="9" name="Object 8"/>
          <p:cNvGraphicFramePr/>
          <p:nvPr/>
        </p:nvGraphicFramePr>
        <p:xfrm>
          <a:off x="6717030" y="1934210"/>
          <a:ext cx="4484370" cy="3172460"/>
        </p:xfrm>
        <a:graphic>
          <a:graphicData uri="http://schemas.openxmlformats.org/presentationml/2006/ole">
            <mc:AlternateContent xmlns:mc="http://schemas.openxmlformats.org/markup-compatibility/2006">
              <mc:Choice xmlns:v="urn:schemas-microsoft-com:vml" Requires="v">
                <p:oleObj spid="_x0000_s10" name="" r:id="rId3" imgW="4480560" imgH="3169920" progId="Paint.Picture">
                  <p:embed/>
                </p:oleObj>
              </mc:Choice>
              <mc:Fallback>
                <p:oleObj name="" r:id="rId3" imgW="4480560" imgH="3169920" progId="Paint.Picture">
                  <p:embed/>
                  <p:pic>
                    <p:nvPicPr>
                      <p:cNvPr id="0" name="Picture 9"/>
                      <p:cNvPicPr/>
                      <p:nvPr/>
                    </p:nvPicPr>
                    <p:blipFill>
                      <a:blip r:embed="rId4"/>
                      <a:stretch>
                        <a:fillRect/>
                      </a:stretch>
                    </p:blipFill>
                    <p:spPr>
                      <a:xfrm>
                        <a:off x="6717030" y="1934210"/>
                        <a:ext cx="4484370" cy="317246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nvSpPr>
        <p:spPr>
          <a:xfrm>
            <a:off x="700405" y="25590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3: Now we do a business analytics to produce insights from the data as to when do we get the cheapest tickets.</a:t>
            </a:r>
            <a:endParaRPr lang="en-IN" altLang="en-US"/>
          </a:p>
        </p:txBody>
      </p:sp>
      <p:graphicFrame>
        <p:nvGraphicFramePr>
          <p:cNvPr id="4" name="Content Placeholder 3"/>
          <p:cNvGraphicFramePr/>
          <p:nvPr>
            <p:ph sz="half" idx="1"/>
          </p:nvPr>
        </p:nvGraphicFramePr>
        <p:xfrm>
          <a:off x="700405" y="1289685"/>
          <a:ext cx="6763385" cy="2691765"/>
        </p:xfrm>
        <a:graphic>
          <a:graphicData uri="http://schemas.openxmlformats.org/presentationml/2006/ole">
            <mc:AlternateContent xmlns:mc="http://schemas.openxmlformats.org/markup-compatibility/2006">
              <mc:Choice xmlns:v="urn:schemas-microsoft-com:vml" Requires="v">
                <p:oleObj spid="_x0000_s6" name="" r:id="rId1" imgW="6903720" imgH="3048000" progId="Paint.Picture">
                  <p:embed/>
                </p:oleObj>
              </mc:Choice>
              <mc:Fallback>
                <p:oleObj name="" r:id="rId1" imgW="6903720" imgH="3048000" progId="Paint.Picture">
                  <p:embed/>
                  <p:pic>
                    <p:nvPicPr>
                      <p:cNvPr id="0" name="Picture 5"/>
                      <p:cNvPicPr/>
                      <p:nvPr/>
                    </p:nvPicPr>
                    <p:blipFill>
                      <a:blip r:embed="rId2"/>
                      <a:stretch>
                        <a:fillRect/>
                      </a:stretch>
                    </p:blipFill>
                    <p:spPr>
                      <a:xfrm>
                        <a:off x="700405" y="1289685"/>
                        <a:ext cx="6763385" cy="2691765"/>
                      </a:xfrm>
                      <a:prstGeom prst="rect">
                        <a:avLst/>
                      </a:prstGeom>
                    </p:spPr>
                  </p:pic>
                </p:oleObj>
              </mc:Fallback>
            </mc:AlternateContent>
          </a:graphicData>
        </a:graphic>
      </p:graphicFrame>
      <p:graphicFrame>
        <p:nvGraphicFramePr>
          <p:cNvPr id="8" name="Content Placeholder 7"/>
          <p:cNvGraphicFramePr/>
          <p:nvPr>
            <p:ph sz="half" idx="2"/>
          </p:nvPr>
        </p:nvGraphicFramePr>
        <p:xfrm>
          <a:off x="4935855" y="4351020"/>
          <a:ext cx="6651625" cy="2334895"/>
        </p:xfrm>
        <a:graphic>
          <a:graphicData uri="http://schemas.openxmlformats.org/presentationml/2006/ole">
            <mc:AlternateContent xmlns:mc="http://schemas.openxmlformats.org/markup-compatibility/2006">
              <mc:Choice xmlns:v="urn:schemas-microsoft-com:vml" Requires="v">
                <p:oleObj spid="_x0000_s9" name="" r:id="rId3" imgW="7117080" imgH="2301240" progId="Paint.Picture">
                  <p:embed/>
                </p:oleObj>
              </mc:Choice>
              <mc:Fallback>
                <p:oleObj name="" r:id="rId3" imgW="7117080" imgH="2301240" progId="Paint.Picture">
                  <p:embed/>
                  <p:pic>
                    <p:nvPicPr>
                      <p:cNvPr id="0" name="Picture 8"/>
                      <p:cNvPicPr/>
                      <p:nvPr/>
                    </p:nvPicPr>
                    <p:blipFill>
                      <a:blip r:embed="rId4"/>
                      <a:stretch>
                        <a:fillRect/>
                      </a:stretch>
                    </p:blipFill>
                    <p:spPr>
                      <a:xfrm>
                        <a:off x="4935855" y="4351020"/>
                        <a:ext cx="6651625" cy="233489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48360" y="385445"/>
            <a:ext cx="11064240" cy="1064895"/>
          </a:xfrm>
        </p:spPr>
        <p:txBody>
          <a:bodyPr/>
          <a:p>
            <a:r>
              <a:rPr lang="en-IN" altLang="en-US"/>
              <a:t>Step 4: The next step we take is encode the object type data into numerical types and then form a statistical inference of the data.</a:t>
            </a:r>
            <a:endParaRPr lang="en-IN" altLang="en-US"/>
          </a:p>
        </p:txBody>
      </p:sp>
      <p:graphicFrame>
        <p:nvGraphicFramePr>
          <p:cNvPr id="4" name="Content Placeholder 3"/>
          <p:cNvGraphicFramePr/>
          <p:nvPr>
            <p:ph sz="half" idx="2"/>
          </p:nvPr>
        </p:nvGraphicFramePr>
        <p:xfrm>
          <a:off x="989965" y="1603375"/>
          <a:ext cx="4490720" cy="1022985"/>
        </p:xfrm>
        <a:graphic>
          <a:graphicData uri="http://schemas.openxmlformats.org/presentationml/2006/ole">
            <mc:AlternateContent xmlns:mc="http://schemas.openxmlformats.org/markup-compatibility/2006">
              <mc:Choice xmlns:v="urn:schemas-microsoft-com:vml" Requires="v">
                <p:oleObj spid="_x0000_s5" name="" r:id="rId1" imgW="4183380" imgH="800100" progId="Paint.Picture">
                  <p:embed/>
                </p:oleObj>
              </mc:Choice>
              <mc:Fallback>
                <p:oleObj name="" r:id="rId1" imgW="4183380" imgH="800100" progId="Paint.Picture">
                  <p:embed/>
                  <p:pic>
                    <p:nvPicPr>
                      <p:cNvPr id="0" name="Picture 4"/>
                      <p:cNvPicPr/>
                      <p:nvPr/>
                    </p:nvPicPr>
                    <p:blipFill>
                      <a:blip r:embed="rId2"/>
                      <a:stretch>
                        <a:fillRect/>
                      </a:stretch>
                    </p:blipFill>
                    <p:spPr>
                      <a:xfrm>
                        <a:off x="989965" y="1603375"/>
                        <a:ext cx="4490720" cy="1022985"/>
                      </a:xfrm>
                      <a:prstGeom prst="rect">
                        <a:avLst/>
                      </a:prstGeom>
                    </p:spPr>
                  </p:pic>
                </p:oleObj>
              </mc:Fallback>
            </mc:AlternateContent>
          </a:graphicData>
        </a:graphic>
      </p:graphicFrame>
      <p:graphicFrame>
        <p:nvGraphicFramePr>
          <p:cNvPr id="11" name="Object 10"/>
          <p:cNvGraphicFramePr/>
          <p:nvPr/>
        </p:nvGraphicFramePr>
        <p:xfrm>
          <a:off x="3524885" y="3162935"/>
          <a:ext cx="8048625" cy="2959100"/>
        </p:xfrm>
        <a:graphic>
          <a:graphicData uri="http://schemas.openxmlformats.org/presentationml/2006/ole">
            <mc:AlternateContent xmlns:mc="http://schemas.openxmlformats.org/markup-compatibility/2006">
              <mc:Choice xmlns:v="urn:schemas-microsoft-com:vml" Requires="v">
                <p:oleObj spid="_x0000_s12" name="" r:id="rId3" imgW="9471660" imgH="3055620" progId="Paint.Picture">
                  <p:embed/>
                </p:oleObj>
              </mc:Choice>
              <mc:Fallback>
                <p:oleObj name="" r:id="rId3" imgW="9471660" imgH="3055620" progId="Paint.Picture">
                  <p:embed/>
                  <p:pic>
                    <p:nvPicPr>
                      <p:cNvPr id="0" name="Picture 11"/>
                      <p:cNvPicPr/>
                      <p:nvPr/>
                    </p:nvPicPr>
                    <p:blipFill>
                      <a:blip r:embed="rId4"/>
                      <a:stretch>
                        <a:fillRect/>
                      </a:stretch>
                    </p:blipFill>
                    <p:spPr>
                      <a:xfrm>
                        <a:off x="3524885" y="3162935"/>
                        <a:ext cx="8048625" cy="29591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correlation matric to understand how various variables interact with the target column</a:t>
            </a:r>
            <a:endParaRPr lang="en-IN" altLang="en-US"/>
          </a:p>
        </p:txBody>
      </p:sp>
      <p:graphicFrame>
        <p:nvGraphicFramePr>
          <p:cNvPr id="4" name="Content Placeholder 3"/>
          <p:cNvGraphicFramePr/>
          <p:nvPr>
            <p:ph sz="half" idx="1"/>
          </p:nvPr>
        </p:nvGraphicFramePr>
        <p:xfrm>
          <a:off x="1017270" y="1450340"/>
          <a:ext cx="5218430" cy="4726940"/>
        </p:xfrm>
        <a:graphic>
          <a:graphicData uri="http://schemas.openxmlformats.org/presentationml/2006/ole">
            <mc:AlternateContent xmlns:mc="http://schemas.openxmlformats.org/markup-compatibility/2006">
              <mc:Choice xmlns:v="urn:schemas-microsoft-com:vml" Requires="v">
                <p:oleObj spid="_x0000_s5" name="" r:id="rId1" imgW="4427220" imgH="4411980" progId="Paint.Picture">
                  <p:embed/>
                </p:oleObj>
              </mc:Choice>
              <mc:Fallback>
                <p:oleObj name="" r:id="rId1" imgW="4427220" imgH="4411980" progId="Paint.Picture">
                  <p:embed/>
                  <p:pic>
                    <p:nvPicPr>
                      <p:cNvPr id="0" name="Picture 4"/>
                      <p:cNvPicPr/>
                      <p:nvPr/>
                    </p:nvPicPr>
                    <p:blipFill>
                      <a:blip r:embed="rId2"/>
                      <a:stretch>
                        <a:fillRect/>
                      </a:stretch>
                    </p:blipFill>
                    <p:spPr>
                      <a:xfrm>
                        <a:off x="1017270" y="1450340"/>
                        <a:ext cx="5218430" cy="4726940"/>
                      </a:xfrm>
                      <a:prstGeom prst="rect">
                        <a:avLst/>
                      </a:prstGeom>
                    </p:spPr>
                  </p:pic>
                </p:oleObj>
              </mc:Fallback>
            </mc:AlternateContent>
          </a:graphicData>
        </a:graphic>
      </p:graphicFrame>
      <p:graphicFrame>
        <p:nvGraphicFramePr>
          <p:cNvPr id="9" name="Content Placeholder 8"/>
          <p:cNvGraphicFramePr/>
          <p:nvPr>
            <p:ph sz="half" idx="2"/>
          </p:nvPr>
        </p:nvGraphicFramePr>
        <p:xfrm>
          <a:off x="7392035" y="2011045"/>
          <a:ext cx="3401695" cy="3605530"/>
        </p:xfrm>
        <a:graphic>
          <a:graphicData uri="http://schemas.openxmlformats.org/presentationml/2006/ole">
            <mc:AlternateContent xmlns:mc="http://schemas.openxmlformats.org/markup-compatibility/2006">
              <mc:Choice xmlns:v="urn:schemas-microsoft-com:vml" Requires="v">
                <p:oleObj spid="_x0000_s10" name="" r:id="rId3" imgW="2842260" imgH="2811780" progId="Paint.Picture">
                  <p:embed/>
                </p:oleObj>
              </mc:Choice>
              <mc:Fallback>
                <p:oleObj name="" r:id="rId3" imgW="2842260" imgH="2811780" progId="Paint.Picture">
                  <p:embed/>
                  <p:pic>
                    <p:nvPicPr>
                      <p:cNvPr id="0" name="Picture 9"/>
                      <p:cNvPicPr/>
                      <p:nvPr/>
                    </p:nvPicPr>
                    <p:blipFill>
                      <a:blip r:embed="rId4"/>
                      <a:stretch>
                        <a:fillRect/>
                      </a:stretch>
                    </p:blipFill>
                    <p:spPr>
                      <a:xfrm>
                        <a:off x="7392035" y="2011045"/>
                        <a:ext cx="3401695" cy="360553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Now we treat the data for outliers and skewness</a:t>
            </a:r>
            <a:endParaRPr lang="en-IN" altLang="en-US"/>
          </a:p>
        </p:txBody>
      </p:sp>
      <p:graphicFrame>
        <p:nvGraphicFramePr>
          <p:cNvPr id="3" name="Content Placeholder 2"/>
          <p:cNvGraphicFramePr/>
          <p:nvPr>
            <p:ph sz="half" idx="1"/>
          </p:nvPr>
        </p:nvGraphicFramePr>
        <p:xfrm>
          <a:off x="624840" y="2174875"/>
          <a:ext cx="5434330" cy="2790190"/>
        </p:xfrm>
        <a:graphic>
          <a:graphicData uri="http://schemas.openxmlformats.org/presentationml/2006/ole">
            <mc:AlternateContent xmlns:mc="http://schemas.openxmlformats.org/markup-compatibility/2006">
              <mc:Choice xmlns:v="urn:schemas-microsoft-com:vml" Requires="v">
                <p:oleObj spid="_x0000_s4" name="" r:id="rId1" imgW="6393180" imgH="2354580" progId="Paint.Picture">
                  <p:embed/>
                </p:oleObj>
              </mc:Choice>
              <mc:Fallback>
                <p:oleObj name="" r:id="rId1" imgW="6393180" imgH="2354580" progId="Paint.Picture">
                  <p:embed/>
                  <p:pic>
                    <p:nvPicPr>
                      <p:cNvPr id="0" name="Picture 3"/>
                      <p:cNvPicPr/>
                      <p:nvPr/>
                    </p:nvPicPr>
                    <p:blipFill>
                      <a:blip r:embed="rId2"/>
                      <a:stretch>
                        <a:fillRect/>
                      </a:stretch>
                    </p:blipFill>
                    <p:spPr>
                      <a:xfrm>
                        <a:off x="624840" y="2174875"/>
                        <a:ext cx="5434330" cy="2790190"/>
                      </a:xfrm>
                      <a:prstGeom prst="rect">
                        <a:avLst/>
                      </a:prstGeom>
                    </p:spPr>
                  </p:pic>
                </p:oleObj>
              </mc:Fallback>
            </mc:AlternateContent>
          </a:graphicData>
        </a:graphic>
      </p:graphicFrame>
      <p:graphicFrame>
        <p:nvGraphicFramePr>
          <p:cNvPr id="9" name="Content Placeholder 8"/>
          <p:cNvGraphicFramePr/>
          <p:nvPr>
            <p:ph sz="half" idx="2"/>
          </p:nvPr>
        </p:nvGraphicFramePr>
        <p:xfrm>
          <a:off x="7070090" y="1676400"/>
          <a:ext cx="4857750" cy="4670425"/>
        </p:xfrm>
        <a:graphic>
          <a:graphicData uri="http://schemas.openxmlformats.org/presentationml/2006/ole">
            <mc:AlternateContent xmlns:mc="http://schemas.openxmlformats.org/markup-compatibility/2006">
              <mc:Choice xmlns:v="urn:schemas-microsoft-com:vml" Requires="v">
                <p:oleObj spid="_x0000_s10" name="" r:id="rId3" imgW="4175760" imgH="3916680" progId="Paint.Picture">
                  <p:embed/>
                </p:oleObj>
              </mc:Choice>
              <mc:Fallback>
                <p:oleObj name="" r:id="rId3" imgW="4175760" imgH="3916680" progId="Paint.Picture">
                  <p:embed/>
                  <p:pic>
                    <p:nvPicPr>
                      <p:cNvPr id="0" name="Picture 9"/>
                      <p:cNvPicPr/>
                      <p:nvPr/>
                    </p:nvPicPr>
                    <p:blipFill>
                      <a:blip r:embed="rId4"/>
                      <a:stretch>
                        <a:fillRect/>
                      </a:stretch>
                    </p:blipFill>
                    <p:spPr>
                      <a:xfrm>
                        <a:off x="7070090" y="1676400"/>
                        <a:ext cx="4857750" cy="46704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2476</Words>
  <Application>WPS Presentation</Application>
  <PresentationFormat>Widescreen</PresentationFormat>
  <Paragraphs>54</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19</vt:i4>
      </vt:variant>
      <vt:variant>
        <vt:lpstr>幻灯片标题</vt:lpstr>
      </vt:variant>
      <vt:variant>
        <vt:i4>15</vt:i4>
      </vt:variant>
    </vt:vector>
  </HeadingPairs>
  <TitlesOfParts>
    <vt:vector size="42" baseType="lpstr">
      <vt:lpstr>Arial</vt:lpstr>
      <vt:lpstr>SimSun</vt:lpstr>
      <vt:lpstr>Wingdings</vt:lpstr>
      <vt:lpstr>Calibri Light</vt:lpstr>
      <vt:lpstr>Microsoft YaHei</vt:lpstr>
      <vt:lpstr>Arial Unicode MS</vt:lpstr>
      <vt:lpstr>Calibri</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Micro Credit Loan Prediction</vt:lpstr>
      <vt:lpstr>Problem statement</vt:lpstr>
      <vt:lpstr>Business Goal</vt:lpstr>
      <vt:lpstr>Understanding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jjjib</cp:lastModifiedBy>
  <cp:revision>8</cp:revision>
  <dcterms:created xsi:type="dcterms:W3CDTF">2022-02-13T14:57:00Z</dcterms:created>
  <dcterms:modified xsi:type="dcterms:W3CDTF">2022-05-05T15:03:35Z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1033-11.2.0.11074</vt:lpwstr>
  </property>
</Properties>
</file>