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58" r:id="rId6"/>
    <p:sldId id="259" r:id="rId7"/>
    <p:sldId id="261" r:id="rId8"/>
    <p:sldId id="260" r:id="rId9"/>
    <p:sldId id="262" r:id="rId10"/>
    <p:sldId id="263" r:id="rId11"/>
    <p:sldId id="276" r:id="rId12"/>
    <p:sldId id="277" r:id="rId13"/>
    <p:sldId id="278" r:id="rId14"/>
    <p:sldId id="279"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4.xml"/><Relationship Id="rId4" Type="http://schemas.openxmlformats.org/officeDocument/2006/relationships/image" Target="../media/image16.wmf"/><Relationship Id="rId3" Type="http://schemas.openxmlformats.org/officeDocument/2006/relationships/oleObject" Target="../embeddings/oleObject15.bin"/><Relationship Id="rId2" Type="http://schemas.openxmlformats.org/officeDocument/2006/relationships/image" Target="../media/image15.wmf"/><Relationship Id="rId1"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4.xml"/><Relationship Id="rId4" Type="http://schemas.openxmlformats.org/officeDocument/2006/relationships/image" Target="../media/image19.wmf"/><Relationship Id="rId3" Type="http://schemas.openxmlformats.org/officeDocument/2006/relationships/oleObject" Target="../embeddings/oleObject18.bin"/><Relationship Id="rId2" Type="http://schemas.openxmlformats.org/officeDocument/2006/relationships/image" Target="../media/image18.wmf"/><Relationship Id="rId1"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4.x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 Id="rId3" Type="http://schemas.openxmlformats.org/officeDocument/2006/relationships/oleObject" Target="../embeddings/oleObject8.bin"/><Relationship Id="rId2" Type="http://schemas.openxmlformats.org/officeDocument/2006/relationships/image" Target="../media/image8.wmf"/><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4.xml"/><Relationship Id="rId4" Type="http://schemas.openxmlformats.org/officeDocument/2006/relationships/image" Target="../media/image12.wmf"/><Relationship Id="rId3" Type="http://schemas.openxmlformats.org/officeDocument/2006/relationships/oleObject" Target="../embeddings/oleObject11.bin"/><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image" Target="../media/image13.wmf"/><Relationship Id="rId1"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428480" cy="1202055"/>
          </a:xfrm>
        </p:spPr>
        <p:txBody>
          <a:bodyPr/>
          <a:lstStyle/>
          <a:p>
            <a:pPr algn="ctr"/>
            <a:r>
              <a:rPr lang="en-IN" altLang="en-US" dirty="0"/>
              <a:t>Car Price Prediction</a:t>
            </a:r>
            <a:endParaRPr lang="en-IN" altLang="en-US" dirty="0"/>
          </a:p>
        </p:txBody>
      </p:sp>
      <p:pic>
        <p:nvPicPr>
          <p:cNvPr id="100" name="Picture 99"/>
          <p:cNvPicPr/>
          <p:nvPr/>
        </p:nvPicPr>
        <p:blipFill>
          <a:blip r:embed="rId1"/>
          <a:stretch>
            <a:fillRect/>
          </a:stretch>
        </p:blipFill>
        <p:spPr>
          <a:xfrm>
            <a:off x="3027680" y="2614930"/>
            <a:ext cx="5852160" cy="329184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7: Now we move to the model phase, here we try 6 different models to check which works the best</a:t>
            </a:r>
            <a:endParaRPr lang="en-IN" altLang="en-US"/>
          </a:p>
        </p:txBody>
      </p:sp>
      <p:graphicFrame>
        <p:nvGraphicFramePr>
          <p:cNvPr id="6" name="Content Placeholder 5"/>
          <p:cNvGraphicFramePr>
            <a:graphicFrameLocks noChangeAspect="1"/>
          </p:cNvGraphicFramePr>
          <p:nvPr>
            <p:ph sz="half" idx="1"/>
          </p:nvPr>
        </p:nvGraphicFramePr>
        <p:xfrm>
          <a:off x="1146810" y="1516380"/>
          <a:ext cx="4279265" cy="4660900"/>
        </p:xfrm>
        <a:graphic>
          <a:graphicData uri="http://schemas.openxmlformats.org/presentationml/2006/ole">
            <mc:AlternateContent xmlns:mc="http://schemas.openxmlformats.org/markup-compatibility/2006">
              <mc:Choice xmlns:v="urn:schemas-microsoft-com:vml" Requires="v">
                <p:oleObj spid="_x0000_s7" name="" r:id="rId1" imgW="4274820" imgH="4655820" progId="Paint.Picture">
                  <p:embed/>
                </p:oleObj>
              </mc:Choice>
              <mc:Fallback>
                <p:oleObj name="" r:id="rId1" imgW="4274820" imgH="4655820" progId="Paint.Picture">
                  <p:embed/>
                  <p:pic>
                    <p:nvPicPr>
                      <p:cNvPr id="0" name="Picture 6"/>
                      <p:cNvPicPr/>
                      <p:nvPr/>
                    </p:nvPicPr>
                    <p:blipFill>
                      <a:blip r:embed="rId2"/>
                      <a:stretch>
                        <a:fillRect/>
                      </a:stretch>
                    </p:blipFill>
                    <p:spPr>
                      <a:xfrm>
                        <a:off x="1146810" y="1516380"/>
                        <a:ext cx="4279265" cy="4660900"/>
                      </a:xfrm>
                      <a:prstGeom prst="rect">
                        <a:avLst/>
                      </a:prstGeom>
                    </p:spPr>
                  </p:pic>
                </p:oleObj>
              </mc:Fallback>
            </mc:AlternateContent>
          </a:graphicData>
        </a:graphic>
      </p:graphicFrame>
      <p:graphicFrame>
        <p:nvGraphicFramePr>
          <p:cNvPr id="9" name="Content Placeholder 8"/>
          <p:cNvGraphicFramePr>
            <a:graphicFrameLocks noChangeAspect="1"/>
          </p:cNvGraphicFramePr>
          <p:nvPr>
            <p:ph sz="half" idx="2"/>
          </p:nvPr>
        </p:nvGraphicFramePr>
        <p:xfrm>
          <a:off x="6494145" y="1462405"/>
          <a:ext cx="4212590" cy="4714875"/>
        </p:xfrm>
        <a:graphic>
          <a:graphicData uri="http://schemas.openxmlformats.org/presentationml/2006/ole">
            <mc:AlternateContent xmlns:mc="http://schemas.openxmlformats.org/markup-compatibility/2006">
              <mc:Choice xmlns:v="urn:schemas-microsoft-com:vml" Requires="v">
                <p:oleObj spid="_x0000_s10" name="" r:id="rId3" imgW="4221480" imgH="4724400" progId="Paint.Picture">
                  <p:embed/>
                </p:oleObj>
              </mc:Choice>
              <mc:Fallback>
                <p:oleObj name="" r:id="rId3" imgW="4221480" imgH="4724400" progId="Paint.Picture">
                  <p:embed/>
                  <p:pic>
                    <p:nvPicPr>
                      <p:cNvPr id="0" name="Picture 9"/>
                      <p:cNvPicPr/>
                      <p:nvPr/>
                    </p:nvPicPr>
                    <p:blipFill>
                      <a:blip r:embed="rId4"/>
                      <a:stretch>
                        <a:fillRect/>
                      </a:stretch>
                    </p:blipFill>
                    <p:spPr>
                      <a:xfrm>
                        <a:off x="6494145" y="1462405"/>
                        <a:ext cx="4212590" cy="471487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8: Now we do a cross validation check to understand which model performs best</a:t>
            </a:r>
            <a:endParaRPr lang="en-IN" altLang="en-US"/>
          </a:p>
        </p:txBody>
      </p:sp>
      <p:graphicFrame>
        <p:nvGraphicFramePr>
          <p:cNvPr id="6" name="Content Placeholder 5"/>
          <p:cNvGraphicFramePr/>
          <p:nvPr>
            <p:ph idx="1"/>
          </p:nvPr>
        </p:nvGraphicFramePr>
        <p:xfrm>
          <a:off x="2815590" y="1570355"/>
          <a:ext cx="5454015" cy="4841240"/>
        </p:xfrm>
        <a:graphic>
          <a:graphicData uri="http://schemas.openxmlformats.org/presentationml/2006/ole">
            <mc:AlternateContent xmlns:mc="http://schemas.openxmlformats.org/markup-compatibility/2006">
              <mc:Choice xmlns:v="urn:schemas-microsoft-com:vml" Requires="v">
                <p:oleObj spid="_x0000_s7" name="" r:id="rId1" imgW="4366260" imgH="4290060" progId="Paint.Picture">
                  <p:embed/>
                </p:oleObj>
              </mc:Choice>
              <mc:Fallback>
                <p:oleObj name="" r:id="rId1" imgW="4366260" imgH="4290060" progId="Paint.Picture">
                  <p:embed/>
                  <p:pic>
                    <p:nvPicPr>
                      <p:cNvPr id="0" name="Picture 6"/>
                      <p:cNvPicPr/>
                      <p:nvPr/>
                    </p:nvPicPr>
                    <p:blipFill>
                      <a:blip r:embed="rId2"/>
                      <a:stretch>
                        <a:fillRect/>
                      </a:stretch>
                    </p:blipFill>
                    <p:spPr>
                      <a:xfrm>
                        <a:off x="2815590" y="1570355"/>
                        <a:ext cx="5454015" cy="484124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9: The last step is to do a hyperparameter tuning for the best fit model to marginally increase its efficiency.</a:t>
            </a:r>
            <a:endParaRPr lang="en-IN" altLang="en-US"/>
          </a:p>
        </p:txBody>
      </p:sp>
      <p:graphicFrame>
        <p:nvGraphicFramePr>
          <p:cNvPr id="6" name="Content Placeholder 5"/>
          <p:cNvGraphicFramePr/>
          <p:nvPr>
            <p:ph sz="half" idx="1"/>
          </p:nvPr>
        </p:nvGraphicFramePr>
        <p:xfrm>
          <a:off x="1104265" y="1939449"/>
          <a:ext cx="4649470" cy="1931670"/>
        </p:xfrm>
        <a:graphic>
          <a:graphicData uri="http://schemas.openxmlformats.org/presentationml/2006/ole">
            <mc:AlternateContent xmlns:mc="http://schemas.openxmlformats.org/markup-compatibility/2006">
              <mc:Choice xmlns:v="urn:schemas-microsoft-com:vml" Requires="v">
                <p:oleObj spid="_x0000_s7" name="" r:id="rId1" imgW="2933700" imgH="1181100" progId="Paint.Picture">
                  <p:embed/>
                </p:oleObj>
              </mc:Choice>
              <mc:Fallback>
                <p:oleObj name="" r:id="rId1" imgW="2933700" imgH="1181100" progId="Paint.Picture">
                  <p:embed/>
                  <p:pic>
                    <p:nvPicPr>
                      <p:cNvPr id="0" name="Picture 6"/>
                      <p:cNvPicPr/>
                      <p:nvPr/>
                    </p:nvPicPr>
                    <p:blipFill>
                      <a:blip r:embed="rId2"/>
                      <a:stretch>
                        <a:fillRect/>
                      </a:stretch>
                    </p:blipFill>
                    <p:spPr>
                      <a:xfrm>
                        <a:off x="1104265" y="1939449"/>
                        <a:ext cx="4649470" cy="1931670"/>
                      </a:xfrm>
                      <a:prstGeom prst="rect">
                        <a:avLst/>
                      </a:prstGeom>
                    </p:spPr>
                  </p:pic>
                </p:oleObj>
              </mc:Fallback>
            </mc:AlternateContent>
          </a:graphicData>
        </a:graphic>
      </p:graphicFrame>
      <p:graphicFrame>
        <p:nvGraphicFramePr>
          <p:cNvPr id="11" name="Content Placeholder 10"/>
          <p:cNvGraphicFramePr/>
          <p:nvPr>
            <p:ph sz="half" idx="2"/>
          </p:nvPr>
        </p:nvGraphicFramePr>
        <p:xfrm>
          <a:off x="3667760" y="4530090"/>
          <a:ext cx="7777480" cy="1325245"/>
        </p:xfrm>
        <a:graphic>
          <a:graphicData uri="http://schemas.openxmlformats.org/presentationml/2006/ole">
            <mc:AlternateContent xmlns:mc="http://schemas.openxmlformats.org/markup-compatibility/2006">
              <mc:Choice xmlns:v="urn:schemas-microsoft-com:vml" Requires="v">
                <p:oleObj spid="_x0000_s12" name="" r:id="rId3" imgW="6766560" imgH="739140" progId="Paint.Picture">
                  <p:embed/>
                </p:oleObj>
              </mc:Choice>
              <mc:Fallback>
                <p:oleObj name="" r:id="rId3" imgW="6766560" imgH="739140" progId="Paint.Picture">
                  <p:embed/>
                  <p:pic>
                    <p:nvPicPr>
                      <p:cNvPr id="0" name="Picture 11"/>
                      <p:cNvPicPr/>
                      <p:nvPr/>
                    </p:nvPicPr>
                    <p:blipFill>
                      <a:blip r:embed="rId4"/>
                      <a:stretch>
                        <a:fillRect/>
                      </a:stretch>
                    </p:blipFill>
                    <p:spPr>
                      <a:xfrm>
                        <a:off x="3667760" y="4530090"/>
                        <a:ext cx="7777480" cy="132524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10: Now since the tuning of the model is done, we save the best model.</a:t>
            </a:r>
            <a:endParaRPr lang="en-IN" altLang="en-US"/>
          </a:p>
        </p:txBody>
      </p:sp>
      <p:graphicFrame>
        <p:nvGraphicFramePr>
          <p:cNvPr id="6" name="Content Placeholder 5"/>
          <p:cNvGraphicFramePr/>
          <p:nvPr>
            <p:ph idx="1"/>
          </p:nvPr>
        </p:nvGraphicFramePr>
        <p:xfrm>
          <a:off x="2854325" y="2732405"/>
          <a:ext cx="5266055" cy="1757045"/>
        </p:xfrm>
        <a:graphic>
          <a:graphicData uri="http://schemas.openxmlformats.org/presentationml/2006/ole">
            <mc:AlternateContent xmlns:mc="http://schemas.openxmlformats.org/markup-compatibility/2006">
              <mc:Choice xmlns:v="urn:schemas-microsoft-com:vml" Requires="v">
                <p:oleObj spid="_x0000_s7" name="" r:id="rId1" imgW="2910840" imgH="914400" progId="Paint.Picture">
                  <p:embed/>
                </p:oleObj>
              </mc:Choice>
              <mc:Fallback>
                <p:oleObj name="" r:id="rId1" imgW="2910840" imgH="914400" progId="Paint.Picture">
                  <p:embed/>
                  <p:pic>
                    <p:nvPicPr>
                      <p:cNvPr id="0" name="Picture 6"/>
                      <p:cNvPicPr/>
                      <p:nvPr/>
                    </p:nvPicPr>
                    <p:blipFill>
                      <a:blip r:embed="rId2"/>
                      <a:stretch>
                        <a:fillRect/>
                      </a:stretch>
                    </p:blipFill>
                    <p:spPr>
                      <a:xfrm>
                        <a:off x="2854325" y="2732405"/>
                        <a:ext cx="5266055" cy="175704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Conclusion</a:t>
            </a:r>
            <a:endParaRPr lang="en-IN" altLang="en-US"/>
          </a:p>
        </p:txBody>
      </p:sp>
      <p:sp>
        <p:nvSpPr>
          <p:cNvPr id="4" name="Text Box 3"/>
          <p:cNvSpPr txBox="1"/>
          <p:nvPr/>
        </p:nvSpPr>
        <p:spPr>
          <a:xfrm>
            <a:off x="1443990" y="2431415"/>
            <a:ext cx="9532620" cy="2306955"/>
          </a:xfrm>
          <a:prstGeom prst="rect">
            <a:avLst/>
          </a:prstGeom>
          <a:noFill/>
        </p:spPr>
        <p:txBody>
          <a:bodyPr wrap="square" rtlCol="0">
            <a:spAutoFit/>
          </a:bodyPr>
          <a:p>
            <a:pPr algn="l"/>
            <a:r>
              <a:t>From the data we can see that various qualities of a car such as the model, transmission and km driven are of the most importance for the people in terms of the price of the car. On the other hand, features such as the brand, ownership produces a correlation of near to 0 </a:t>
            </a:r>
          </a:p>
          <a:p>
            <a:pPr algn="l"/>
            <a:r>
              <a:t>correlation and hence, least importance. </a:t>
            </a:r>
          </a:p>
          <a:p>
            <a:pPr algn="l"/>
          </a:p>
          <a:p>
            <a:pPr algn="l"/>
            <a:r>
              <a:t>This concludes that cars with great model, preferred transmission</a:t>
            </a:r>
            <a:r>
              <a:rPr lang="en-IN"/>
              <a:t> </a:t>
            </a:r>
            <a:r>
              <a:t>and less km driven should be given more importance while procuring whereas the other factors that has low importance can be used to </a:t>
            </a:r>
          </a:p>
          <a:p>
            <a:pPr algn="l"/>
            <a:r>
              <a:t>reduce the price of the car while buying.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67105" y="2766060"/>
            <a:ext cx="10515600" cy="1325563"/>
          </a:xfrm>
        </p:spPr>
        <p:txBody>
          <a:bodyPr/>
          <a:p>
            <a:pPr algn="ctr"/>
            <a:r>
              <a:rPr lang="en-IN" altLang="en-US"/>
              <a:t>Thank You</a:t>
            </a:r>
            <a:endParaRPr lang="en-IN" altLang="en-US"/>
          </a:p>
        </p:txBody>
      </p:sp>
      <p:sp>
        <p:nvSpPr>
          <p:cNvPr id="3" name="Text Box 2"/>
          <p:cNvSpPr txBox="1"/>
          <p:nvPr/>
        </p:nvSpPr>
        <p:spPr>
          <a:xfrm>
            <a:off x="8220710" y="5946140"/>
            <a:ext cx="3676015" cy="460375"/>
          </a:xfrm>
          <a:prstGeom prst="rect">
            <a:avLst/>
          </a:prstGeom>
          <a:noFill/>
        </p:spPr>
        <p:txBody>
          <a:bodyPr wrap="square" rtlCol="0">
            <a:spAutoFit/>
          </a:bodyPr>
          <a:p>
            <a:r>
              <a:rPr lang="en-IN" altLang="en-US" sz="2400"/>
              <a:t>Made By: Jiby John</a:t>
            </a:r>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P</a:t>
            </a:r>
            <a:r>
              <a:rPr lang="en-US"/>
              <a:t>roblem statement</a:t>
            </a:r>
            <a:endParaRPr lang="en-US"/>
          </a:p>
        </p:txBody>
      </p:sp>
      <p:sp>
        <p:nvSpPr>
          <p:cNvPr id="3" name="Content Placeholder 2"/>
          <p:cNvSpPr>
            <a:spLocks noGrp="1"/>
          </p:cNvSpPr>
          <p:nvPr>
            <p:ph idx="1"/>
          </p:nvPr>
        </p:nvSpPr>
        <p:spPr>
          <a:xfrm>
            <a:off x="838200" y="2180590"/>
            <a:ext cx="10515600" cy="3996690"/>
          </a:xfrm>
        </p:spPr>
        <p:txBody>
          <a:bodyPr>
            <a:normAutofit lnSpcReduction="20000"/>
          </a:bodyPr>
          <a:p>
            <a:pPr marL="0" indent="0">
              <a:buNone/>
            </a:pPr>
            <a: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Business Goal</a:t>
            </a:r>
            <a:endParaRPr lang="en-US"/>
          </a:p>
        </p:txBody>
      </p:sp>
      <p:sp>
        <p:nvSpPr>
          <p:cNvPr id="3" name="Content Placeholder 2"/>
          <p:cNvSpPr>
            <a:spLocks noGrp="1"/>
          </p:cNvSpPr>
          <p:nvPr>
            <p:ph idx="1"/>
          </p:nvPr>
        </p:nvSpPr>
        <p:spPr>
          <a:xfrm>
            <a:off x="838200" y="2251710"/>
            <a:ext cx="10515600" cy="3925570"/>
          </a:xfrm>
        </p:spPr>
        <p:txBody>
          <a:bodyPr/>
          <a:p>
            <a:pPr marL="0" indent="0">
              <a:buNone/>
            </a:pPr>
            <a:r>
              <a:rPr lang="en-IN" altLang="en-US"/>
              <a:t>We</a:t>
            </a:r>
            <a:r>
              <a:rPr lang="en-US"/>
              <a:t> are required to model the price of </a:t>
            </a:r>
            <a:r>
              <a:rPr lang="en-IN" altLang="en-US"/>
              <a:t>cars</a:t>
            </a:r>
            <a:r>
              <a:rPr lang="en-US"/>
              <a:t>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U</a:t>
            </a:r>
            <a:r>
              <a:rPr lang="en-US"/>
              <a:t>nderstanding</a:t>
            </a:r>
            <a:endParaRPr lang="en-US"/>
          </a:p>
        </p:txBody>
      </p:sp>
      <p:sp>
        <p:nvSpPr>
          <p:cNvPr id="3" name="Content Placeholder 2"/>
          <p:cNvSpPr>
            <a:spLocks noGrp="1"/>
          </p:cNvSpPr>
          <p:nvPr>
            <p:ph sz="half" idx="1"/>
          </p:nvPr>
        </p:nvSpPr>
        <p:spPr/>
        <p:txBody>
          <a:bodyPr/>
          <a:p>
            <a:pPr marL="0" indent="0">
              <a:buNone/>
            </a:pPr>
            <a:r>
              <a:rPr lang="en-IN" altLang="en-US"/>
              <a:t>Step 1: After importing the data, first we do is check the shape of the datset followed by the data while checking for any null values.</a:t>
            </a:r>
            <a:endParaRPr lang="en-IN" altLang="en-US"/>
          </a:p>
          <a:p>
            <a:pPr marL="0" indent="0">
              <a:buNone/>
            </a:pPr>
            <a:endParaRPr lang="en-IN" altLang="en-US"/>
          </a:p>
        </p:txBody>
      </p:sp>
      <p:graphicFrame>
        <p:nvGraphicFramePr>
          <p:cNvPr id="6" name="Object 5"/>
          <p:cNvGraphicFramePr/>
          <p:nvPr/>
        </p:nvGraphicFramePr>
        <p:xfrm>
          <a:off x="708025" y="3533140"/>
          <a:ext cx="6089650" cy="2479040"/>
        </p:xfrm>
        <a:graphic>
          <a:graphicData uri="http://schemas.openxmlformats.org/presentationml/2006/ole">
            <mc:AlternateContent xmlns:mc="http://schemas.openxmlformats.org/markup-compatibility/2006">
              <mc:Choice xmlns:v="urn:schemas-microsoft-com:vml" Requires="v">
                <p:oleObj spid="_x0000_s7" name="" r:id="rId1" imgW="5577840" imgH="1798320" progId="Paint.Picture">
                  <p:embed/>
                </p:oleObj>
              </mc:Choice>
              <mc:Fallback>
                <p:oleObj name="" r:id="rId1" imgW="5577840" imgH="1798320" progId="Paint.Picture">
                  <p:embed/>
                  <p:pic>
                    <p:nvPicPr>
                      <p:cNvPr id="0" name="Picture 6"/>
                      <p:cNvPicPr/>
                      <p:nvPr/>
                    </p:nvPicPr>
                    <p:blipFill>
                      <a:blip r:embed="rId2"/>
                      <a:stretch>
                        <a:fillRect/>
                      </a:stretch>
                    </p:blipFill>
                    <p:spPr>
                      <a:xfrm>
                        <a:off x="708025" y="3533140"/>
                        <a:ext cx="6089650" cy="2479040"/>
                      </a:xfrm>
                      <a:prstGeom prst="rect">
                        <a:avLst/>
                      </a:prstGeom>
                    </p:spPr>
                  </p:pic>
                </p:oleObj>
              </mc:Fallback>
            </mc:AlternateContent>
          </a:graphicData>
        </a:graphic>
      </p:graphicFrame>
      <p:graphicFrame>
        <p:nvGraphicFramePr>
          <p:cNvPr id="8" name="Object 7"/>
          <p:cNvGraphicFramePr/>
          <p:nvPr/>
        </p:nvGraphicFramePr>
        <p:xfrm>
          <a:off x="7041515" y="1447800"/>
          <a:ext cx="4312285" cy="4729480"/>
        </p:xfrm>
        <a:graphic>
          <a:graphicData uri="http://schemas.openxmlformats.org/presentationml/2006/ole">
            <mc:AlternateContent xmlns:mc="http://schemas.openxmlformats.org/markup-compatibility/2006">
              <mc:Choice xmlns:v="urn:schemas-microsoft-com:vml" Requires="v">
                <p:oleObj spid="_x0000_s9" name="" r:id="rId3" imgW="2217420" imgH="2621280" progId="Paint.Picture">
                  <p:embed/>
                </p:oleObj>
              </mc:Choice>
              <mc:Fallback>
                <p:oleObj name="" r:id="rId3" imgW="2217420" imgH="2621280" progId="Paint.Picture">
                  <p:embed/>
                  <p:pic>
                    <p:nvPicPr>
                      <p:cNvPr id="0" name="Picture 8"/>
                      <p:cNvPicPr/>
                      <p:nvPr/>
                    </p:nvPicPr>
                    <p:blipFill>
                      <a:blip r:embed="rId4"/>
                      <a:stretch>
                        <a:fillRect/>
                      </a:stretch>
                    </p:blipFill>
                    <p:spPr>
                      <a:xfrm>
                        <a:off x="7041515" y="1447800"/>
                        <a:ext cx="4312285" cy="472948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385445"/>
            <a:ext cx="10253345" cy="1958975"/>
          </a:xfrm>
        </p:spPr>
        <p:txBody>
          <a:bodyPr/>
          <a:p>
            <a:r>
              <a:rPr lang="en-IN" altLang="en-US"/>
              <a:t>Step 2: The next step we take is treat the data for the null values and make the data complete. In this case we drop the rows containing the null values. It produces a percentage loss of 1.8% data.</a:t>
            </a:r>
            <a:endParaRPr lang="en-IN" altLang="en-US"/>
          </a:p>
        </p:txBody>
      </p:sp>
      <p:graphicFrame>
        <p:nvGraphicFramePr>
          <p:cNvPr id="4" name="Content Placeholder 3"/>
          <p:cNvGraphicFramePr/>
          <p:nvPr>
            <p:ph sz="half" idx="2"/>
          </p:nvPr>
        </p:nvGraphicFramePr>
        <p:xfrm>
          <a:off x="1221740" y="2602865"/>
          <a:ext cx="2952115" cy="3730625"/>
        </p:xfrm>
        <a:graphic>
          <a:graphicData uri="http://schemas.openxmlformats.org/presentationml/2006/ole">
            <mc:AlternateContent xmlns:mc="http://schemas.openxmlformats.org/markup-compatibility/2006">
              <mc:Choice xmlns:v="urn:schemas-microsoft-com:vml" Requires="v">
                <p:oleObj spid="_x0000_s5" name="" r:id="rId1" imgW="2057400" imgH="2186940" progId="Paint.Picture">
                  <p:embed/>
                </p:oleObj>
              </mc:Choice>
              <mc:Fallback>
                <p:oleObj name="" r:id="rId1" imgW="2057400" imgH="2186940" progId="Paint.Picture">
                  <p:embed/>
                  <p:pic>
                    <p:nvPicPr>
                      <p:cNvPr id="0" name="Picture 4"/>
                      <p:cNvPicPr/>
                      <p:nvPr/>
                    </p:nvPicPr>
                    <p:blipFill>
                      <a:blip r:embed="rId2"/>
                      <a:stretch>
                        <a:fillRect/>
                      </a:stretch>
                    </p:blipFill>
                    <p:spPr>
                      <a:xfrm>
                        <a:off x="1221740" y="2602865"/>
                        <a:ext cx="2952115" cy="3730625"/>
                      </a:xfrm>
                      <a:prstGeom prst="rect">
                        <a:avLst/>
                      </a:prstGeom>
                    </p:spPr>
                  </p:pic>
                </p:oleObj>
              </mc:Fallback>
            </mc:AlternateContent>
          </a:graphicData>
        </a:graphic>
      </p:graphicFrame>
      <p:graphicFrame>
        <p:nvGraphicFramePr>
          <p:cNvPr id="8" name="Object 7"/>
          <p:cNvGraphicFramePr/>
          <p:nvPr/>
        </p:nvGraphicFramePr>
        <p:xfrm>
          <a:off x="5015865" y="3446780"/>
          <a:ext cx="5475605" cy="795020"/>
        </p:xfrm>
        <a:graphic>
          <a:graphicData uri="http://schemas.openxmlformats.org/presentationml/2006/ole">
            <mc:AlternateContent xmlns:mc="http://schemas.openxmlformats.org/markup-compatibility/2006">
              <mc:Choice xmlns:v="urn:schemas-microsoft-com:vml" Requires="v">
                <p:oleObj spid="_x0000_s11" name="" r:id="rId3" imgW="4671060" imgH="510540" progId="Paint.Picture">
                  <p:embed/>
                </p:oleObj>
              </mc:Choice>
              <mc:Fallback>
                <p:oleObj name="" r:id="rId3" imgW="4671060" imgH="510540" progId="Paint.Picture">
                  <p:embed/>
                  <p:pic>
                    <p:nvPicPr>
                      <p:cNvPr id="0" name="Picture 10"/>
                      <p:cNvPicPr/>
                      <p:nvPr/>
                    </p:nvPicPr>
                    <p:blipFill>
                      <a:blip r:embed="rId4"/>
                      <a:stretch>
                        <a:fillRect/>
                      </a:stretch>
                    </p:blipFill>
                    <p:spPr>
                      <a:xfrm>
                        <a:off x="5015865" y="3446780"/>
                        <a:ext cx="5475605" cy="79502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828040" y="314325"/>
            <a:ext cx="10577195" cy="1391285"/>
          </a:xfrm>
        </p:spPr>
        <p:txBody>
          <a:bodyPr/>
          <a:p>
            <a:r>
              <a:rPr lang="en-IN" altLang="en-US"/>
              <a:t>Step 3: Now we treat the data to make it appropriate data type, such as converting the price, km driven column to numerical type instead of the object data type.</a:t>
            </a:r>
            <a:endParaRPr lang="en-IN" altLang="en-US"/>
          </a:p>
        </p:txBody>
      </p:sp>
      <p:graphicFrame>
        <p:nvGraphicFramePr>
          <p:cNvPr id="4" name="Content Placeholder 3"/>
          <p:cNvGraphicFramePr/>
          <p:nvPr>
            <p:ph sz="half" idx="2"/>
          </p:nvPr>
        </p:nvGraphicFramePr>
        <p:xfrm>
          <a:off x="970280" y="2202815"/>
          <a:ext cx="4577715" cy="2654935"/>
        </p:xfrm>
        <a:graphic>
          <a:graphicData uri="http://schemas.openxmlformats.org/presentationml/2006/ole">
            <mc:AlternateContent xmlns:mc="http://schemas.openxmlformats.org/markup-compatibility/2006">
              <mc:Choice xmlns:v="urn:schemas-microsoft-com:vml" Requires="v">
                <p:oleObj spid="_x0000_s10" name="" r:id="rId1" imgW="3208020" imgH="1539240" progId="Paint.Picture">
                  <p:embed/>
                </p:oleObj>
              </mc:Choice>
              <mc:Fallback>
                <p:oleObj name="" r:id="rId1" imgW="3208020" imgH="1539240" progId="Paint.Picture">
                  <p:embed/>
                  <p:pic>
                    <p:nvPicPr>
                      <p:cNvPr id="0" name="Picture 9"/>
                      <p:cNvPicPr/>
                      <p:nvPr/>
                    </p:nvPicPr>
                    <p:blipFill>
                      <a:blip r:embed="rId2"/>
                      <a:stretch>
                        <a:fillRect/>
                      </a:stretch>
                    </p:blipFill>
                    <p:spPr>
                      <a:xfrm>
                        <a:off x="970280" y="2202815"/>
                        <a:ext cx="4577715" cy="2654935"/>
                      </a:xfrm>
                      <a:prstGeom prst="rect">
                        <a:avLst/>
                      </a:prstGeom>
                    </p:spPr>
                  </p:pic>
                </p:oleObj>
              </mc:Fallback>
            </mc:AlternateContent>
          </a:graphicData>
        </a:graphic>
      </p:graphicFrame>
      <p:graphicFrame>
        <p:nvGraphicFramePr>
          <p:cNvPr id="13" name="Object 12"/>
          <p:cNvGraphicFramePr/>
          <p:nvPr/>
        </p:nvGraphicFramePr>
        <p:xfrm>
          <a:off x="6156325" y="3712845"/>
          <a:ext cx="5162550" cy="2209800"/>
        </p:xfrm>
        <a:graphic>
          <a:graphicData uri="http://schemas.openxmlformats.org/presentationml/2006/ole">
            <mc:AlternateContent xmlns:mc="http://schemas.openxmlformats.org/markup-compatibility/2006">
              <mc:Choice xmlns:v="urn:schemas-microsoft-com:vml" Requires="v">
                <p:oleObj spid="_x0000_s14" name="" r:id="rId3" imgW="3528060" imgH="1196340" progId="Paint.Picture">
                  <p:embed/>
                </p:oleObj>
              </mc:Choice>
              <mc:Fallback>
                <p:oleObj name="" r:id="rId3" imgW="3528060" imgH="1196340" progId="Paint.Picture">
                  <p:embed/>
                  <p:pic>
                    <p:nvPicPr>
                      <p:cNvPr id="0" name="Picture 13"/>
                      <p:cNvPicPr/>
                      <p:nvPr/>
                    </p:nvPicPr>
                    <p:blipFill>
                      <a:blip r:embed="rId4"/>
                      <a:stretch>
                        <a:fillRect/>
                      </a:stretch>
                    </p:blipFill>
                    <p:spPr>
                      <a:xfrm>
                        <a:off x="6156325" y="3712845"/>
                        <a:ext cx="5162550" cy="22098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nvSpPr>
        <p:spPr>
          <a:xfrm>
            <a:off x="700405" y="22542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4: Now we treat the object data type columns, and then encode them for model purpose.</a:t>
            </a:r>
            <a:endParaRPr lang="en-IN" altLang="en-US"/>
          </a:p>
        </p:txBody>
      </p:sp>
      <p:graphicFrame>
        <p:nvGraphicFramePr>
          <p:cNvPr id="4" name="Content Placeholder 3"/>
          <p:cNvGraphicFramePr>
            <a:graphicFrameLocks noChangeAspect="1"/>
          </p:cNvGraphicFramePr>
          <p:nvPr>
            <p:ph sz="half" idx="1"/>
          </p:nvPr>
        </p:nvGraphicFramePr>
        <p:xfrm>
          <a:off x="700405" y="1510030"/>
          <a:ext cx="7004050" cy="1361440"/>
        </p:xfrm>
        <a:graphic>
          <a:graphicData uri="http://schemas.openxmlformats.org/presentationml/2006/ole">
            <mc:AlternateContent xmlns:mc="http://schemas.openxmlformats.org/markup-compatibility/2006">
              <mc:Choice xmlns:v="urn:schemas-microsoft-com:vml" Requires="v">
                <p:oleObj spid="_x0000_s6" name="" r:id="rId1" imgW="5684520" imgH="1104900" progId="Paint.Picture">
                  <p:embed/>
                </p:oleObj>
              </mc:Choice>
              <mc:Fallback>
                <p:oleObj name="" r:id="rId1" imgW="5684520" imgH="1104900" progId="Paint.Picture">
                  <p:embed/>
                  <p:pic>
                    <p:nvPicPr>
                      <p:cNvPr id="0" name="Picture 5"/>
                      <p:cNvPicPr/>
                      <p:nvPr/>
                    </p:nvPicPr>
                    <p:blipFill>
                      <a:blip r:embed="rId2"/>
                      <a:stretch>
                        <a:fillRect/>
                      </a:stretch>
                    </p:blipFill>
                    <p:spPr>
                      <a:xfrm>
                        <a:off x="700405" y="1510030"/>
                        <a:ext cx="7004050" cy="1361440"/>
                      </a:xfrm>
                      <a:prstGeom prst="rect">
                        <a:avLst/>
                      </a:prstGeom>
                    </p:spPr>
                  </p:pic>
                </p:oleObj>
              </mc:Fallback>
            </mc:AlternateContent>
          </a:graphicData>
        </a:graphic>
      </p:graphicFrame>
      <p:graphicFrame>
        <p:nvGraphicFramePr>
          <p:cNvPr id="8" name="Content Placeholder 7"/>
          <p:cNvGraphicFramePr/>
          <p:nvPr>
            <p:ph sz="half" idx="2"/>
          </p:nvPr>
        </p:nvGraphicFramePr>
        <p:xfrm>
          <a:off x="5017770" y="3012440"/>
          <a:ext cx="6507480" cy="1572260"/>
        </p:xfrm>
        <a:graphic>
          <a:graphicData uri="http://schemas.openxmlformats.org/presentationml/2006/ole">
            <mc:AlternateContent xmlns:mc="http://schemas.openxmlformats.org/markup-compatibility/2006">
              <mc:Choice xmlns:v="urn:schemas-microsoft-com:vml" Requires="v">
                <p:oleObj spid="_x0000_s9" name="" r:id="rId3" imgW="4648200" imgH="982980" progId="Paint.Picture">
                  <p:embed/>
                </p:oleObj>
              </mc:Choice>
              <mc:Fallback>
                <p:oleObj name="" r:id="rId3" imgW="4648200" imgH="982980" progId="Paint.Picture">
                  <p:embed/>
                  <p:pic>
                    <p:nvPicPr>
                      <p:cNvPr id="0" name="Picture 8"/>
                      <p:cNvPicPr/>
                      <p:nvPr/>
                    </p:nvPicPr>
                    <p:blipFill>
                      <a:blip r:embed="rId4"/>
                      <a:stretch>
                        <a:fillRect/>
                      </a:stretch>
                    </p:blipFill>
                    <p:spPr>
                      <a:xfrm>
                        <a:off x="5017770" y="3012440"/>
                        <a:ext cx="6507480" cy="1572260"/>
                      </a:xfrm>
                      <a:prstGeom prst="rect">
                        <a:avLst/>
                      </a:prstGeom>
                    </p:spPr>
                  </p:pic>
                </p:oleObj>
              </mc:Fallback>
            </mc:AlternateContent>
          </a:graphicData>
        </a:graphic>
      </p:graphicFrame>
      <p:graphicFrame>
        <p:nvGraphicFramePr>
          <p:cNvPr id="14" name="Object 13"/>
          <p:cNvGraphicFramePr/>
          <p:nvPr/>
        </p:nvGraphicFramePr>
        <p:xfrm>
          <a:off x="770255" y="4441825"/>
          <a:ext cx="4078605" cy="2060575"/>
        </p:xfrm>
        <a:graphic>
          <a:graphicData uri="http://schemas.openxmlformats.org/presentationml/2006/ole">
            <mc:AlternateContent xmlns:mc="http://schemas.openxmlformats.org/markup-compatibility/2006">
              <mc:Choice xmlns:v="urn:schemas-microsoft-com:vml" Requires="v">
                <p:oleObj spid="_x0000_s15" name="" r:id="rId5" imgW="2575560" imgH="1036320" progId="Paint.Picture">
                  <p:embed/>
                </p:oleObj>
              </mc:Choice>
              <mc:Fallback>
                <p:oleObj name="" r:id="rId5" imgW="2575560" imgH="1036320" progId="Paint.Picture">
                  <p:embed/>
                  <p:pic>
                    <p:nvPicPr>
                      <p:cNvPr id="0" name="Picture 14"/>
                      <p:cNvPicPr/>
                      <p:nvPr/>
                    </p:nvPicPr>
                    <p:blipFill>
                      <a:blip r:embed="rId6"/>
                      <a:stretch>
                        <a:fillRect/>
                      </a:stretch>
                    </p:blipFill>
                    <p:spPr>
                      <a:xfrm>
                        <a:off x="770255" y="4441825"/>
                        <a:ext cx="4078605" cy="206057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701040" y="17081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5: Now we move to the correlation matric to understand how various variables interact with the target column</a:t>
            </a:r>
            <a:endParaRPr lang="en-IN" altLang="en-US"/>
          </a:p>
        </p:txBody>
      </p:sp>
      <p:graphicFrame>
        <p:nvGraphicFramePr>
          <p:cNvPr id="4" name="Content Placeholder 3"/>
          <p:cNvGraphicFramePr>
            <a:graphicFrameLocks noChangeAspect="1"/>
          </p:cNvGraphicFramePr>
          <p:nvPr>
            <p:ph sz="half" idx="1"/>
          </p:nvPr>
        </p:nvGraphicFramePr>
        <p:xfrm>
          <a:off x="701040" y="1250950"/>
          <a:ext cx="7028180" cy="3460115"/>
        </p:xfrm>
        <a:graphic>
          <a:graphicData uri="http://schemas.openxmlformats.org/presentationml/2006/ole">
            <mc:AlternateContent xmlns:mc="http://schemas.openxmlformats.org/markup-compatibility/2006">
              <mc:Choice xmlns:v="urn:schemas-microsoft-com:vml" Requires="v">
                <p:oleObj spid="_x0000_s5" name="" r:id="rId1" imgW="7536180" imgH="3101340" progId="Paint.Picture">
                  <p:embed/>
                </p:oleObj>
              </mc:Choice>
              <mc:Fallback>
                <p:oleObj name="" r:id="rId1" imgW="7536180" imgH="3101340" progId="Paint.Picture">
                  <p:embed/>
                  <p:pic>
                    <p:nvPicPr>
                      <p:cNvPr id="0" name="Picture 4"/>
                      <p:cNvPicPr/>
                      <p:nvPr/>
                    </p:nvPicPr>
                    <p:blipFill>
                      <a:blip r:embed="rId2"/>
                      <a:stretch>
                        <a:fillRect/>
                      </a:stretch>
                    </p:blipFill>
                    <p:spPr>
                      <a:xfrm>
                        <a:off x="701040" y="1250950"/>
                        <a:ext cx="7028180" cy="3460115"/>
                      </a:xfrm>
                      <a:prstGeom prst="rect">
                        <a:avLst/>
                      </a:prstGeom>
                    </p:spPr>
                  </p:pic>
                </p:oleObj>
              </mc:Fallback>
            </mc:AlternateContent>
          </a:graphicData>
        </a:graphic>
      </p:graphicFrame>
      <p:graphicFrame>
        <p:nvGraphicFramePr>
          <p:cNvPr id="7" name="Content Placeholder 6"/>
          <p:cNvGraphicFramePr/>
          <p:nvPr>
            <p:ph sz="half" idx="2"/>
          </p:nvPr>
        </p:nvGraphicFramePr>
        <p:xfrm>
          <a:off x="8169275" y="3040380"/>
          <a:ext cx="3259455" cy="3556000"/>
        </p:xfrm>
        <a:graphic>
          <a:graphicData uri="http://schemas.openxmlformats.org/presentationml/2006/ole">
            <mc:AlternateContent xmlns:mc="http://schemas.openxmlformats.org/markup-compatibility/2006">
              <mc:Choice xmlns:v="urn:schemas-microsoft-com:vml" Requires="v">
                <p:oleObj spid="_x0000_s9" name="" r:id="rId3" imgW="2019300" imgH="1790700" progId="Paint.Picture">
                  <p:embed/>
                </p:oleObj>
              </mc:Choice>
              <mc:Fallback>
                <p:oleObj name="" r:id="rId3" imgW="2019300" imgH="1790700" progId="Paint.Picture">
                  <p:embed/>
                  <p:pic>
                    <p:nvPicPr>
                      <p:cNvPr id="0" name="Picture 8"/>
                      <p:cNvPicPr/>
                      <p:nvPr/>
                    </p:nvPicPr>
                    <p:blipFill>
                      <a:blip r:embed="rId4"/>
                      <a:stretch>
                        <a:fillRect/>
                      </a:stretch>
                    </p:blipFill>
                    <p:spPr>
                      <a:xfrm>
                        <a:off x="8169275" y="3040380"/>
                        <a:ext cx="3259455" cy="355600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4"/>
          <p:cNvSpPr>
            <a:spLocks noGrp="1"/>
          </p:cNvSpPr>
          <p:nvPr/>
        </p:nvSpPr>
        <p:spPr>
          <a:xfrm>
            <a:off x="848360" y="629920"/>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6: Now we treat the data for skewness before comencing the model fitting.</a:t>
            </a:r>
            <a:endParaRPr lang="en-IN" altLang="en-US"/>
          </a:p>
        </p:txBody>
      </p:sp>
      <p:graphicFrame>
        <p:nvGraphicFramePr>
          <p:cNvPr id="2" name="Object 1"/>
          <p:cNvGraphicFramePr/>
          <p:nvPr/>
        </p:nvGraphicFramePr>
        <p:xfrm>
          <a:off x="1183640" y="2221230"/>
          <a:ext cx="3830320" cy="4048125"/>
        </p:xfrm>
        <a:graphic>
          <a:graphicData uri="http://schemas.openxmlformats.org/presentationml/2006/ole">
            <mc:AlternateContent xmlns:mc="http://schemas.openxmlformats.org/markup-compatibility/2006">
              <mc:Choice xmlns:v="urn:schemas-microsoft-com:vml" Requires="v">
                <p:oleObj spid="_x0000_s3" name="" r:id="rId1" imgW="2133600" imgH="2697480" progId="Paint.Picture">
                  <p:embed/>
                </p:oleObj>
              </mc:Choice>
              <mc:Fallback>
                <p:oleObj name="" r:id="rId1" imgW="2133600" imgH="2697480" progId="Paint.Picture">
                  <p:embed/>
                  <p:pic>
                    <p:nvPicPr>
                      <p:cNvPr id="0" name="Picture 2"/>
                      <p:cNvPicPr/>
                      <p:nvPr/>
                    </p:nvPicPr>
                    <p:blipFill>
                      <a:blip r:embed="rId2"/>
                      <a:stretch>
                        <a:fillRect/>
                      </a:stretch>
                    </p:blipFill>
                    <p:spPr>
                      <a:xfrm>
                        <a:off x="1183640" y="2221230"/>
                        <a:ext cx="3830320" cy="4048125"/>
                      </a:xfrm>
                      <a:prstGeom prst="rect">
                        <a:avLst/>
                      </a:prstGeom>
                    </p:spPr>
                  </p:pic>
                </p:oleObj>
              </mc:Fallback>
            </mc:AlternateContent>
          </a:graphicData>
        </a:graphic>
      </p:graphicFrame>
      <p:graphicFrame>
        <p:nvGraphicFramePr>
          <p:cNvPr id="7" name="Content Placeholder 6"/>
          <p:cNvGraphicFramePr/>
          <p:nvPr>
            <p:ph idx="1"/>
          </p:nvPr>
        </p:nvGraphicFramePr>
        <p:xfrm>
          <a:off x="6208395" y="2844165"/>
          <a:ext cx="4766945" cy="2049145"/>
        </p:xfrm>
        <a:graphic>
          <a:graphicData uri="http://schemas.openxmlformats.org/presentationml/2006/ole">
            <mc:AlternateContent xmlns:mc="http://schemas.openxmlformats.org/markup-compatibility/2006">
              <mc:Choice xmlns:v="urn:schemas-microsoft-com:vml" Requires="v">
                <p:oleObj spid="_x0000_s11" name="" r:id="rId3" imgW="2575560" imgH="792480" progId="Paint.Picture">
                  <p:embed/>
                </p:oleObj>
              </mc:Choice>
              <mc:Fallback>
                <p:oleObj name="" r:id="rId3" imgW="2575560" imgH="792480" progId="Paint.Picture">
                  <p:embed/>
                  <p:pic>
                    <p:nvPicPr>
                      <p:cNvPr id="0" name="Picture 10"/>
                      <p:cNvPicPr/>
                      <p:nvPr/>
                    </p:nvPicPr>
                    <p:blipFill>
                      <a:blip r:embed="rId4"/>
                      <a:stretch>
                        <a:fillRect/>
                      </a:stretch>
                    </p:blipFill>
                    <p:spPr>
                      <a:xfrm>
                        <a:off x="6208395" y="2844165"/>
                        <a:ext cx="4766945" cy="204914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2715</Words>
  <Application>WPS Presentation</Application>
  <PresentationFormat>Widescreen</PresentationFormat>
  <Paragraphs>45</Paragraphs>
  <Slides>15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19</vt:i4>
      </vt:variant>
      <vt:variant>
        <vt:lpstr>幻灯片标题</vt:lpstr>
      </vt:variant>
      <vt:variant>
        <vt:i4>15</vt:i4>
      </vt:variant>
    </vt:vector>
  </HeadingPairs>
  <TitlesOfParts>
    <vt:vector size="42" baseType="lpstr">
      <vt:lpstr>Arial</vt:lpstr>
      <vt:lpstr>SimSun</vt:lpstr>
      <vt:lpstr>Wingdings</vt:lpstr>
      <vt:lpstr>Calibri Light</vt:lpstr>
      <vt:lpstr>Microsoft YaHei</vt:lpstr>
      <vt:lpstr>Arial Unicode MS</vt:lpstr>
      <vt:lpstr>Calibri</vt:lpstr>
      <vt:lpstr>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Housing Price Prediction</vt:lpstr>
      <vt:lpstr>Problem statement</vt:lpstr>
      <vt:lpstr>Business Goal</vt:lpstr>
      <vt:lpstr>Understanding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and Retention</dc:title>
  <dc:creator/>
  <cp:lastModifiedBy>jjjib</cp:lastModifiedBy>
  <cp:revision>5</cp:revision>
  <dcterms:created xsi:type="dcterms:W3CDTF">2022-02-13T14:57:00Z</dcterms:created>
  <dcterms:modified xsi:type="dcterms:W3CDTF">2022-04-03T15:41:38Z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38EA40710EC34932B8034F2F77E57C69</vt:lpwstr>
  </property>
  <property fmtid="{D5CDD505-2E9C-101B-9397-08002B2CF9AE}" pid="3" name="KSOProductBuildVer">
    <vt:lpwstr>1033-11.2.0.11042</vt:lpwstr>
  </property>
</Properties>
</file>