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7" r:id="rId5"/>
    <p:sldId id="258" r:id="rId6"/>
    <p:sldId id="261" r:id="rId7"/>
    <p:sldId id="260" r:id="rId8"/>
    <p:sldId id="259" r:id="rId9"/>
    <p:sldId id="262" r:id="rId10"/>
    <p:sldId id="263" r:id="rId11"/>
    <p:sldId id="276" r:id="rId12"/>
    <p:sldId id="277" r:id="rId13"/>
    <p:sldId id="278" r:id="rId14"/>
    <p:sldId id="279"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4.xml"/><Relationship Id="rId4" Type="http://schemas.openxmlformats.org/officeDocument/2006/relationships/image" Target="../media/image11.wmf"/><Relationship Id="rId3" Type="http://schemas.openxmlformats.org/officeDocument/2006/relationships/oleObject" Target="../embeddings/oleObject10.bin"/><Relationship Id="rId2" Type="http://schemas.openxmlformats.org/officeDocument/2006/relationships/image" Target="../media/image10.wmf"/><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4.xml"/><Relationship Id="rId4" Type="http://schemas.openxmlformats.org/officeDocument/2006/relationships/image" Target="../media/image15.wmf"/><Relationship Id="rId3" Type="http://schemas.openxmlformats.org/officeDocument/2006/relationships/oleObject" Target="../embeddings/oleObject14.bin"/><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7.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428480" cy="1202055"/>
          </a:xfrm>
        </p:spPr>
        <p:txBody>
          <a:bodyPr>
            <a:normAutofit fontScale="90000"/>
          </a:bodyPr>
          <a:lstStyle/>
          <a:p>
            <a:pPr algn="ctr"/>
            <a:r>
              <a:rPr lang="en-IN" altLang="en-US" dirty="0"/>
              <a:t>Malignant Comment Classification Prediction</a:t>
            </a:r>
            <a:endParaRPr lang="en-IN" altLang="en-US" dirty="0"/>
          </a:p>
        </p:txBody>
      </p:sp>
      <p:pic>
        <p:nvPicPr>
          <p:cNvPr id="3" name="Picture 2"/>
          <p:cNvPicPr/>
          <p:nvPr/>
        </p:nvPicPr>
        <p:blipFill>
          <a:blip r:embed="rId1"/>
          <a:stretch>
            <a:fillRect/>
          </a:stretch>
        </p:blipFill>
        <p:spPr>
          <a:xfrm>
            <a:off x="2294890" y="2618740"/>
            <a:ext cx="8018145" cy="322326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995" y="27495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7: Now we move to the model phase, here we try 5 different models to check which works the best</a:t>
            </a:r>
            <a:endParaRPr lang="en-IN" altLang="en-US"/>
          </a:p>
        </p:txBody>
      </p:sp>
      <p:graphicFrame>
        <p:nvGraphicFramePr>
          <p:cNvPr id="4" name="Content Placeholder 3"/>
          <p:cNvGraphicFramePr/>
          <p:nvPr>
            <p:ph sz="half" idx="1"/>
          </p:nvPr>
        </p:nvGraphicFramePr>
        <p:xfrm>
          <a:off x="1064342" y="1825625"/>
          <a:ext cx="4729317" cy="4351338"/>
        </p:xfrm>
        <a:graphic>
          <a:graphicData uri="http://schemas.openxmlformats.org/presentationml/2006/ole">
            <mc:AlternateContent xmlns:mc="http://schemas.openxmlformats.org/markup-compatibility/2006">
              <mc:Choice xmlns:v="urn:schemas-microsoft-com:vml" Requires="v">
                <p:oleObj spid="_x0000_s5" name="" r:id="rId1" imgW="5806440" imgH="4244340" progId="Paint.Picture">
                  <p:embed/>
                </p:oleObj>
              </mc:Choice>
              <mc:Fallback>
                <p:oleObj name="" r:id="rId1" imgW="5806440" imgH="4244340" progId="Paint.Picture">
                  <p:embed/>
                  <p:pic>
                    <p:nvPicPr>
                      <p:cNvPr id="0" name="Picture 4"/>
                      <p:cNvPicPr/>
                      <p:nvPr/>
                    </p:nvPicPr>
                    <p:blipFill>
                      <a:blip r:embed="rId2"/>
                      <a:stretch>
                        <a:fillRect/>
                      </a:stretch>
                    </p:blipFill>
                    <p:spPr>
                      <a:xfrm>
                        <a:off x="1064342" y="1825625"/>
                        <a:ext cx="4729317" cy="4351338"/>
                      </a:xfrm>
                      <a:prstGeom prst="rect">
                        <a:avLst/>
                      </a:prstGeom>
                    </p:spPr>
                  </p:pic>
                </p:oleObj>
              </mc:Fallback>
            </mc:AlternateContent>
          </a:graphicData>
        </a:graphic>
      </p:graphicFrame>
      <p:graphicFrame>
        <p:nvGraphicFramePr>
          <p:cNvPr id="15" name="Content Placeholder 14"/>
          <p:cNvGraphicFramePr/>
          <p:nvPr>
            <p:ph sz="half" idx="2"/>
          </p:nvPr>
        </p:nvGraphicFramePr>
        <p:xfrm>
          <a:off x="6659245" y="1930400"/>
          <a:ext cx="4776470" cy="4141470"/>
        </p:xfrm>
        <a:graphic>
          <a:graphicData uri="http://schemas.openxmlformats.org/presentationml/2006/ole">
            <mc:AlternateContent xmlns:mc="http://schemas.openxmlformats.org/markup-compatibility/2006">
              <mc:Choice xmlns:v="urn:schemas-microsoft-com:vml" Requires="v">
                <p:oleObj spid="_x0000_s16" name="" r:id="rId3" imgW="5783580" imgH="4114800" progId="Paint.Picture">
                  <p:embed/>
                </p:oleObj>
              </mc:Choice>
              <mc:Fallback>
                <p:oleObj name="" r:id="rId3" imgW="5783580" imgH="4114800" progId="Paint.Picture">
                  <p:embed/>
                  <p:pic>
                    <p:nvPicPr>
                      <p:cNvPr id="0" name="Picture 15"/>
                      <p:cNvPicPr/>
                      <p:nvPr/>
                    </p:nvPicPr>
                    <p:blipFill>
                      <a:blip r:embed="rId4"/>
                      <a:stretch>
                        <a:fillRect/>
                      </a:stretch>
                    </p:blipFill>
                    <p:spPr>
                      <a:xfrm>
                        <a:off x="6659245" y="1930400"/>
                        <a:ext cx="4776470" cy="414147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8: Now we produce a ROC plot to check the model efficiency. </a:t>
            </a:r>
            <a:endParaRPr lang="en-IN" altLang="en-US"/>
          </a:p>
        </p:txBody>
      </p:sp>
      <p:graphicFrame>
        <p:nvGraphicFramePr>
          <p:cNvPr id="4" name="Content Placeholder 3"/>
          <p:cNvGraphicFramePr/>
          <p:nvPr>
            <p:ph idx="1"/>
          </p:nvPr>
        </p:nvGraphicFramePr>
        <p:xfrm>
          <a:off x="2359025" y="1373505"/>
          <a:ext cx="6337300" cy="5063490"/>
        </p:xfrm>
        <a:graphic>
          <a:graphicData uri="http://schemas.openxmlformats.org/presentationml/2006/ole">
            <mc:AlternateContent xmlns:mc="http://schemas.openxmlformats.org/markup-compatibility/2006">
              <mc:Choice xmlns:v="urn:schemas-microsoft-com:vml" Requires="v">
                <p:oleObj spid="_x0000_s5" name="" r:id="rId1" imgW="4610100" imgH="4107180" progId="Paint.Picture">
                  <p:embed/>
                </p:oleObj>
              </mc:Choice>
              <mc:Fallback>
                <p:oleObj name="" r:id="rId1" imgW="4610100" imgH="4107180" progId="Paint.Picture">
                  <p:embed/>
                  <p:pic>
                    <p:nvPicPr>
                      <p:cNvPr id="0" name="Picture 4"/>
                      <p:cNvPicPr/>
                      <p:nvPr/>
                    </p:nvPicPr>
                    <p:blipFill>
                      <a:blip r:embed="rId2"/>
                      <a:stretch>
                        <a:fillRect/>
                      </a:stretch>
                    </p:blipFill>
                    <p:spPr>
                      <a:xfrm>
                        <a:off x="2359025" y="1373505"/>
                        <a:ext cx="6337300" cy="506349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9: We do a weightage of the different features of the comments to understand which words are more frequent and weigh more in classifying a sentence as bad.</a:t>
            </a:r>
            <a:endParaRPr lang="en-IN" altLang="en-US"/>
          </a:p>
        </p:txBody>
      </p:sp>
      <p:graphicFrame>
        <p:nvGraphicFramePr>
          <p:cNvPr id="4" name="Content Placeholder 3"/>
          <p:cNvGraphicFramePr/>
          <p:nvPr>
            <p:ph idx="1"/>
          </p:nvPr>
        </p:nvGraphicFramePr>
        <p:xfrm>
          <a:off x="2041525" y="2183765"/>
          <a:ext cx="7967980" cy="4090035"/>
        </p:xfrm>
        <a:graphic>
          <a:graphicData uri="http://schemas.openxmlformats.org/presentationml/2006/ole">
            <mc:AlternateContent xmlns:mc="http://schemas.openxmlformats.org/markup-compatibility/2006">
              <mc:Choice xmlns:v="urn:schemas-microsoft-com:vml" Requires="v">
                <p:oleObj spid="_x0000_s5" name="" r:id="rId1" imgW="5143500" imgH="3185160" progId="Paint.Picture">
                  <p:embed/>
                </p:oleObj>
              </mc:Choice>
              <mc:Fallback>
                <p:oleObj name="" r:id="rId1" imgW="5143500" imgH="3185160" progId="Paint.Picture">
                  <p:embed/>
                  <p:pic>
                    <p:nvPicPr>
                      <p:cNvPr id="0" name="Picture 4"/>
                      <p:cNvPicPr/>
                      <p:nvPr/>
                    </p:nvPicPr>
                    <p:blipFill>
                      <a:blip r:embed="rId2"/>
                      <a:stretch>
                        <a:fillRect/>
                      </a:stretch>
                    </p:blipFill>
                    <p:spPr>
                      <a:xfrm>
                        <a:off x="2041525" y="2183765"/>
                        <a:ext cx="7967980" cy="409003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10: Now since the tuning of the model is done, we save the best model and create a csv file for the predictions made of the test data.</a:t>
            </a:r>
            <a:endParaRPr lang="en-IN" altLang="en-US"/>
          </a:p>
        </p:txBody>
      </p:sp>
      <p:graphicFrame>
        <p:nvGraphicFramePr>
          <p:cNvPr id="3" name="Content Placeholder 2"/>
          <p:cNvGraphicFramePr/>
          <p:nvPr>
            <p:ph sz="half" idx="1"/>
          </p:nvPr>
        </p:nvGraphicFramePr>
        <p:xfrm>
          <a:off x="746760" y="2058670"/>
          <a:ext cx="6540500" cy="3825240"/>
        </p:xfrm>
        <a:graphic>
          <a:graphicData uri="http://schemas.openxmlformats.org/presentationml/2006/ole">
            <mc:AlternateContent xmlns:mc="http://schemas.openxmlformats.org/markup-compatibility/2006">
              <mc:Choice xmlns:v="urn:schemas-microsoft-com:vml" Requires="v">
                <p:oleObj spid="_x0000_s4" name="" r:id="rId1" imgW="5173980" imgH="2667000" progId="Paint.Picture">
                  <p:embed/>
                </p:oleObj>
              </mc:Choice>
              <mc:Fallback>
                <p:oleObj name="" r:id="rId1" imgW="5173980" imgH="2667000" progId="Paint.Picture">
                  <p:embed/>
                  <p:pic>
                    <p:nvPicPr>
                      <p:cNvPr id="0" name="Picture 3"/>
                      <p:cNvPicPr/>
                      <p:nvPr/>
                    </p:nvPicPr>
                    <p:blipFill>
                      <a:blip r:embed="rId2"/>
                      <a:stretch>
                        <a:fillRect/>
                      </a:stretch>
                    </p:blipFill>
                    <p:spPr>
                      <a:xfrm>
                        <a:off x="746760" y="2058670"/>
                        <a:ext cx="6540500" cy="3825240"/>
                      </a:xfrm>
                      <a:prstGeom prst="rect">
                        <a:avLst/>
                      </a:prstGeom>
                    </p:spPr>
                  </p:pic>
                </p:oleObj>
              </mc:Fallback>
            </mc:AlternateContent>
          </a:graphicData>
        </a:graphic>
      </p:graphicFrame>
      <p:graphicFrame>
        <p:nvGraphicFramePr>
          <p:cNvPr id="9" name="Content Placeholder 8"/>
          <p:cNvGraphicFramePr/>
          <p:nvPr>
            <p:ph sz="half" idx="2"/>
          </p:nvPr>
        </p:nvGraphicFramePr>
        <p:xfrm>
          <a:off x="7724140" y="3393440"/>
          <a:ext cx="3618865" cy="1733550"/>
        </p:xfrm>
        <a:graphic>
          <a:graphicData uri="http://schemas.openxmlformats.org/presentationml/2006/ole">
            <mc:AlternateContent xmlns:mc="http://schemas.openxmlformats.org/markup-compatibility/2006">
              <mc:Choice xmlns:v="urn:schemas-microsoft-com:vml" Requires="v">
                <p:oleObj spid="_x0000_s10" name="" r:id="rId3" imgW="2430780" imgH="830580" progId="Paint.Picture">
                  <p:embed/>
                </p:oleObj>
              </mc:Choice>
              <mc:Fallback>
                <p:oleObj name="" r:id="rId3" imgW="2430780" imgH="830580" progId="Paint.Picture">
                  <p:embed/>
                  <p:pic>
                    <p:nvPicPr>
                      <p:cNvPr id="0" name="Picture 9"/>
                      <p:cNvPicPr/>
                      <p:nvPr/>
                    </p:nvPicPr>
                    <p:blipFill>
                      <a:blip r:embed="rId4"/>
                      <a:stretch>
                        <a:fillRect/>
                      </a:stretch>
                    </p:blipFill>
                    <p:spPr>
                      <a:xfrm>
                        <a:off x="7724140" y="3393440"/>
                        <a:ext cx="3618865" cy="173355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Conclusion</a:t>
            </a:r>
            <a:endParaRPr lang="en-IN" altLang="en-US"/>
          </a:p>
        </p:txBody>
      </p:sp>
      <p:sp>
        <p:nvSpPr>
          <p:cNvPr id="4" name="Text Box 3"/>
          <p:cNvSpPr txBox="1"/>
          <p:nvPr/>
        </p:nvSpPr>
        <p:spPr>
          <a:xfrm>
            <a:off x="1332230" y="2306320"/>
            <a:ext cx="9471660" cy="1938020"/>
          </a:xfrm>
          <a:prstGeom prst="rect">
            <a:avLst/>
          </a:prstGeom>
          <a:noFill/>
        </p:spPr>
        <p:txBody>
          <a:bodyPr wrap="square" rtlCol="0">
            <a:spAutoFit/>
          </a:bodyPr>
          <a:p>
            <a:pPr algn="l">
              <a:lnSpc>
                <a:spcPct val="150000"/>
              </a:lnSpc>
            </a:pPr>
            <a:r>
              <a:rPr lang="en-IN" sz="2000">
                <a:cs typeface="+mn-lt"/>
              </a:rPr>
              <a:t>We get a better understanding of the toxic words that are included in the comments that make the comment malicious. On this basis and understanding, we can easily infer that sentences containing such words and on the frequency of the appearance of these words classifies the comment as rude, threat, loathe or abuse.</a:t>
            </a:r>
            <a:endParaRPr lang="en-IN" sz="2000">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67105" y="2766060"/>
            <a:ext cx="10515600" cy="1325563"/>
          </a:xfrm>
        </p:spPr>
        <p:txBody>
          <a:bodyPr/>
          <a:p>
            <a:pPr algn="ctr"/>
            <a:r>
              <a:rPr lang="en-IN" altLang="en-US"/>
              <a:t>Thank You</a:t>
            </a:r>
            <a:endParaRPr lang="en-IN" altLang="en-US"/>
          </a:p>
        </p:txBody>
      </p:sp>
      <p:sp>
        <p:nvSpPr>
          <p:cNvPr id="3" name="Text Box 2"/>
          <p:cNvSpPr txBox="1"/>
          <p:nvPr/>
        </p:nvSpPr>
        <p:spPr>
          <a:xfrm>
            <a:off x="8220710" y="5946140"/>
            <a:ext cx="3676015" cy="460375"/>
          </a:xfrm>
          <a:prstGeom prst="rect">
            <a:avLst/>
          </a:prstGeom>
          <a:noFill/>
        </p:spPr>
        <p:txBody>
          <a:bodyPr wrap="square" rtlCol="0">
            <a:spAutoFit/>
          </a:bodyPr>
          <a:p>
            <a:r>
              <a:rPr lang="en-IN" altLang="en-US" sz="2400"/>
              <a:t>Made By: Jiby John</a:t>
            </a:r>
            <a:endParaRPr lang="en-I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P</a:t>
            </a:r>
            <a:r>
              <a:rPr lang="en-US"/>
              <a:t>roblem statement</a:t>
            </a:r>
            <a:endParaRPr lang="en-US"/>
          </a:p>
        </p:txBody>
      </p:sp>
      <p:sp>
        <p:nvSpPr>
          <p:cNvPr id="3" name="Content Placeholder 2"/>
          <p:cNvSpPr>
            <a:spLocks noGrp="1"/>
          </p:cNvSpPr>
          <p:nvPr>
            <p:ph idx="1"/>
          </p:nvPr>
        </p:nvSpPr>
        <p:spPr>
          <a:xfrm>
            <a:off x="838200" y="1764030"/>
            <a:ext cx="10515600" cy="4413250"/>
          </a:xfrm>
        </p:spPr>
        <p:txBody>
          <a:bodyPr>
            <a:normAutofit/>
          </a:bodyPr>
          <a:p>
            <a:pPr marL="0" indent="0">
              <a:buNone/>
            </a:pPr>
            <a:r>
              <a:t>Online hate, described as abusive language, aggression, cyberbullying, hatefulness and many others has been identified as a major threat on online social media platforms. Social media platforms are the most prominent grounds for such toxic behaviour.   </a:t>
            </a:r>
          </a:p>
          <a:p>
            <a:pPr marL="0" indent="0">
              <a:buNone/>
            </a:pPr>
            <a: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marL="0" indent="0">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Business Goal</a:t>
            </a:r>
            <a:endParaRPr lang="en-US"/>
          </a:p>
        </p:txBody>
      </p:sp>
      <p:sp>
        <p:nvSpPr>
          <p:cNvPr id="3" name="Content Placeholder 2"/>
          <p:cNvSpPr>
            <a:spLocks noGrp="1"/>
          </p:cNvSpPr>
          <p:nvPr>
            <p:ph idx="1"/>
          </p:nvPr>
        </p:nvSpPr>
        <p:spPr>
          <a:xfrm>
            <a:off x="838200" y="2251710"/>
            <a:ext cx="10515600" cy="3925570"/>
          </a:xfrm>
        </p:spPr>
        <p:txBody>
          <a:bodyPr>
            <a:normAutofit lnSpcReduction="20000"/>
          </a:bodyPr>
          <a:p>
            <a:pPr marL="0" indent="0">
              <a:lnSpc>
                <a:spcPct val="126000"/>
              </a:lnSpc>
              <a:spcAft>
                <a:spcPts val="0"/>
              </a:spcAft>
              <a:buNone/>
            </a:pPr>
            <a:r>
              <a:rPr>
                <a:sym typeface="+mn-ea"/>
              </a:rPr>
              <a:t>Our goal is to build a prototype of online hate and abuse comment classifier which can used to classify hate and offensive comments so that it can be controlled and restricted from spreading hatred and cyberbullying. </a:t>
            </a:r>
            <a:endParaRPr>
              <a:sym typeface="+mn-ea"/>
            </a:endParaRPr>
          </a:p>
          <a:p>
            <a:pPr marL="0" indent="0">
              <a:lnSpc>
                <a:spcPct val="126000"/>
              </a:lnSpc>
              <a:spcAft>
                <a:spcPts val="0"/>
              </a:spcAft>
              <a:buNone/>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U</a:t>
            </a:r>
            <a:r>
              <a:rPr lang="en-US"/>
              <a:t>nderstanding</a:t>
            </a:r>
            <a:endParaRPr lang="en-US"/>
          </a:p>
        </p:txBody>
      </p:sp>
      <p:sp>
        <p:nvSpPr>
          <p:cNvPr id="3" name="Content Placeholder 2"/>
          <p:cNvSpPr>
            <a:spLocks noGrp="1"/>
          </p:cNvSpPr>
          <p:nvPr>
            <p:ph sz="half" idx="1"/>
          </p:nvPr>
        </p:nvSpPr>
        <p:spPr/>
        <p:txBody>
          <a:bodyPr/>
          <a:p>
            <a:pPr marL="0" indent="0">
              <a:buNone/>
            </a:pPr>
            <a:r>
              <a:rPr lang="en-IN" altLang="en-US"/>
              <a:t>Step 1: After importing the data, first we do is check the shape of the datset followed by the data while checking for any null values.</a:t>
            </a:r>
            <a:endParaRPr lang="en-IN" altLang="en-US"/>
          </a:p>
          <a:p>
            <a:pPr marL="0" indent="0">
              <a:buNone/>
            </a:pPr>
            <a:endParaRPr lang="en-IN" altLang="en-US"/>
          </a:p>
        </p:txBody>
      </p:sp>
      <p:graphicFrame>
        <p:nvGraphicFramePr>
          <p:cNvPr id="5" name="Content Placeholder 4"/>
          <p:cNvGraphicFramePr/>
          <p:nvPr>
            <p:ph sz="half" idx="2"/>
          </p:nvPr>
        </p:nvGraphicFramePr>
        <p:xfrm>
          <a:off x="838200" y="3824605"/>
          <a:ext cx="6124575" cy="2573020"/>
        </p:xfrm>
        <a:graphic>
          <a:graphicData uri="http://schemas.openxmlformats.org/presentationml/2006/ole">
            <mc:AlternateContent xmlns:mc="http://schemas.openxmlformats.org/markup-compatibility/2006">
              <mc:Choice xmlns:v="urn:schemas-microsoft-com:vml" Requires="v">
                <p:oleObj spid="_x0000_s6" name="" r:id="rId1" imgW="7680960" imgH="2057400" progId="Paint.Picture">
                  <p:embed/>
                </p:oleObj>
              </mc:Choice>
              <mc:Fallback>
                <p:oleObj name="" r:id="rId1" imgW="7680960" imgH="2057400" progId="Paint.Picture">
                  <p:embed/>
                  <p:pic>
                    <p:nvPicPr>
                      <p:cNvPr id="0" name="Picture 5"/>
                      <p:cNvPicPr/>
                      <p:nvPr/>
                    </p:nvPicPr>
                    <p:blipFill>
                      <a:blip r:embed="rId2"/>
                      <a:stretch>
                        <a:fillRect/>
                      </a:stretch>
                    </p:blipFill>
                    <p:spPr>
                      <a:xfrm>
                        <a:off x="838200" y="3824605"/>
                        <a:ext cx="6124575" cy="2573020"/>
                      </a:xfrm>
                      <a:prstGeom prst="rect">
                        <a:avLst/>
                      </a:prstGeom>
                    </p:spPr>
                  </p:pic>
                </p:oleObj>
              </mc:Fallback>
            </mc:AlternateContent>
          </a:graphicData>
        </a:graphic>
      </p:graphicFrame>
      <p:graphicFrame>
        <p:nvGraphicFramePr>
          <p:cNvPr id="10" name="Object 9"/>
          <p:cNvGraphicFramePr/>
          <p:nvPr/>
        </p:nvGraphicFramePr>
        <p:xfrm>
          <a:off x="7225030" y="1465580"/>
          <a:ext cx="4598670" cy="3927475"/>
        </p:xfrm>
        <a:graphic>
          <a:graphicData uri="http://schemas.openxmlformats.org/presentationml/2006/ole">
            <mc:AlternateContent xmlns:mc="http://schemas.openxmlformats.org/markup-compatibility/2006">
              <mc:Choice xmlns:v="urn:schemas-microsoft-com:vml" Requires="v">
                <p:oleObj spid="_x0000_s11" name="" r:id="rId3" imgW="4594860" imgH="3924300" progId="Paint.Picture">
                  <p:embed/>
                </p:oleObj>
              </mc:Choice>
              <mc:Fallback>
                <p:oleObj name="" r:id="rId3" imgW="4594860" imgH="3924300" progId="Paint.Picture">
                  <p:embed/>
                  <p:pic>
                    <p:nvPicPr>
                      <p:cNvPr id="0" name="Picture 10"/>
                      <p:cNvPicPr/>
                      <p:nvPr/>
                    </p:nvPicPr>
                    <p:blipFill>
                      <a:blip r:embed="rId4"/>
                      <a:stretch>
                        <a:fillRect/>
                      </a:stretch>
                    </p:blipFill>
                    <p:spPr>
                      <a:xfrm>
                        <a:off x="7225030" y="1465580"/>
                        <a:ext cx="4598670" cy="392747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a:xfrm>
            <a:off x="848360" y="365125"/>
            <a:ext cx="10881995" cy="1409700"/>
          </a:xfrm>
        </p:spPr>
        <p:txBody>
          <a:bodyPr/>
          <a:p>
            <a:r>
              <a:rPr lang="en-IN" altLang="en-US"/>
              <a:t>Step 2: We to a correlation matrix check and statistical description of the data.</a:t>
            </a:r>
            <a:endParaRPr lang="en-IN" altLang="en-US"/>
          </a:p>
        </p:txBody>
      </p:sp>
      <p:graphicFrame>
        <p:nvGraphicFramePr>
          <p:cNvPr id="3" name="Content Placeholder 2"/>
          <p:cNvGraphicFramePr/>
          <p:nvPr>
            <p:ph sz="half" idx="2"/>
          </p:nvPr>
        </p:nvGraphicFramePr>
        <p:xfrm>
          <a:off x="686435" y="2447290"/>
          <a:ext cx="6287135" cy="3041650"/>
        </p:xfrm>
        <a:graphic>
          <a:graphicData uri="http://schemas.openxmlformats.org/presentationml/2006/ole">
            <mc:AlternateContent xmlns:mc="http://schemas.openxmlformats.org/markup-compatibility/2006">
              <mc:Choice xmlns:v="urn:schemas-microsoft-com:vml" Requires="v">
                <p:oleObj spid="_x0000_s6" name="" r:id="rId1" imgW="6484620" imgH="2727960" progId="Paint.Picture">
                  <p:embed/>
                </p:oleObj>
              </mc:Choice>
              <mc:Fallback>
                <p:oleObj name="" r:id="rId1" imgW="6484620" imgH="2727960" progId="Paint.Picture">
                  <p:embed/>
                  <p:pic>
                    <p:nvPicPr>
                      <p:cNvPr id="0" name="Picture 5"/>
                      <p:cNvPicPr/>
                      <p:nvPr/>
                    </p:nvPicPr>
                    <p:blipFill>
                      <a:blip r:embed="rId2"/>
                      <a:stretch>
                        <a:fillRect/>
                      </a:stretch>
                    </p:blipFill>
                    <p:spPr>
                      <a:xfrm>
                        <a:off x="686435" y="2447290"/>
                        <a:ext cx="6287135" cy="3041650"/>
                      </a:xfrm>
                      <a:prstGeom prst="rect">
                        <a:avLst/>
                      </a:prstGeom>
                    </p:spPr>
                  </p:pic>
                </p:oleObj>
              </mc:Fallback>
            </mc:AlternateContent>
          </a:graphicData>
        </a:graphic>
      </p:graphicFrame>
      <p:graphicFrame>
        <p:nvGraphicFramePr>
          <p:cNvPr id="11" name="Object 10"/>
          <p:cNvGraphicFramePr/>
          <p:nvPr/>
        </p:nvGraphicFramePr>
        <p:xfrm>
          <a:off x="7391400" y="1930400"/>
          <a:ext cx="4338955" cy="4437380"/>
        </p:xfrm>
        <a:graphic>
          <a:graphicData uri="http://schemas.openxmlformats.org/presentationml/2006/ole">
            <mc:AlternateContent xmlns:mc="http://schemas.openxmlformats.org/markup-compatibility/2006">
              <mc:Choice xmlns:v="urn:schemas-microsoft-com:vml" Requires="v">
                <p:oleObj spid="_x0000_s12" name="" r:id="rId3" imgW="4213860" imgH="4008120" progId="Paint.Picture">
                  <p:embed/>
                </p:oleObj>
              </mc:Choice>
              <mc:Fallback>
                <p:oleObj name="" r:id="rId3" imgW="4213860" imgH="4008120" progId="Paint.Picture">
                  <p:embed/>
                  <p:pic>
                    <p:nvPicPr>
                      <p:cNvPr id="0" name="Picture 11"/>
                      <p:cNvPicPr/>
                      <p:nvPr/>
                    </p:nvPicPr>
                    <p:blipFill>
                      <a:blip r:embed="rId4"/>
                      <a:stretch>
                        <a:fillRect/>
                      </a:stretch>
                    </p:blipFill>
                    <p:spPr>
                      <a:xfrm>
                        <a:off x="7391400" y="1930400"/>
                        <a:ext cx="4338955" cy="443738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nvSpPr>
        <p:spPr>
          <a:xfrm>
            <a:off x="700405" y="25590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3: Now we do data cleaning to filter out all the punctuations and stopwords from the data and leave us with the meaningful data.</a:t>
            </a:r>
            <a:endParaRPr lang="en-IN" altLang="en-US"/>
          </a:p>
        </p:txBody>
      </p:sp>
      <p:graphicFrame>
        <p:nvGraphicFramePr>
          <p:cNvPr id="7" name="Content Placeholder 6"/>
          <p:cNvGraphicFramePr/>
          <p:nvPr>
            <p:ph idx="1"/>
          </p:nvPr>
        </p:nvGraphicFramePr>
        <p:xfrm>
          <a:off x="1481455" y="1253490"/>
          <a:ext cx="9631680" cy="5122545"/>
        </p:xfrm>
        <a:graphic>
          <a:graphicData uri="http://schemas.openxmlformats.org/presentationml/2006/ole">
            <mc:AlternateContent xmlns:mc="http://schemas.openxmlformats.org/markup-compatibility/2006">
              <mc:Choice xmlns:v="urn:schemas-microsoft-com:vml" Requires="v">
                <p:oleObj spid="_x0000_s10" name="" r:id="rId1" imgW="9494520" imgH="4625340" progId="Paint.Picture">
                  <p:embed/>
                </p:oleObj>
              </mc:Choice>
              <mc:Fallback>
                <p:oleObj name="" r:id="rId1" imgW="9494520" imgH="4625340" progId="Paint.Picture">
                  <p:embed/>
                  <p:pic>
                    <p:nvPicPr>
                      <p:cNvPr id="0" name="Picture 9"/>
                      <p:cNvPicPr/>
                      <p:nvPr/>
                    </p:nvPicPr>
                    <p:blipFill>
                      <a:blip r:embed="rId2"/>
                      <a:stretch>
                        <a:fillRect/>
                      </a:stretch>
                    </p:blipFill>
                    <p:spPr>
                      <a:xfrm>
                        <a:off x="1481455" y="1253490"/>
                        <a:ext cx="9631680" cy="512254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48360" y="263525"/>
            <a:ext cx="10658475" cy="4351655"/>
          </a:xfrm>
        </p:spPr>
        <p:txBody>
          <a:bodyPr/>
          <a:p>
            <a:r>
              <a:rPr lang="en-IN" altLang="en-US"/>
              <a:t>Step 4: Now we do a little data visualization of the cleaned data.</a:t>
            </a:r>
            <a:endParaRPr lang="en-IN" altLang="en-US"/>
          </a:p>
        </p:txBody>
      </p:sp>
      <p:graphicFrame>
        <p:nvGraphicFramePr>
          <p:cNvPr id="6" name="Content Placeholder 5"/>
          <p:cNvGraphicFramePr/>
          <p:nvPr>
            <p:ph sz="half" idx="2"/>
          </p:nvPr>
        </p:nvGraphicFramePr>
        <p:xfrm>
          <a:off x="2065020" y="1358900"/>
          <a:ext cx="7787005" cy="5113020"/>
        </p:xfrm>
        <a:graphic>
          <a:graphicData uri="http://schemas.openxmlformats.org/presentationml/2006/ole">
            <mc:AlternateContent xmlns:mc="http://schemas.openxmlformats.org/markup-compatibility/2006">
              <mc:Choice xmlns:v="urn:schemas-microsoft-com:vml" Requires="v">
                <p:oleObj spid="_x0000_s7" name="" r:id="rId1" imgW="6438900" imgH="5082540" progId="Paint.Picture">
                  <p:embed/>
                </p:oleObj>
              </mc:Choice>
              <mc:Fallback>
                <p:oleObj name="" r:id="rId1" imgW="6438900" imgH="5082540" progId="Paint.Picture">
                  <p:embed/>
                  <p:pic>
                    <p:nvPicPr>
                      <p:cNvPr id="0" name="Picture 6"/>
                      <p:cNvPicPr/>
                      <p:nvPr/>
                    </p:nvPicPr>
                    <p:blipFill>
                      <a:blip r:embed="rId2"/>
                      <a:stretch>
                        <a:fillRect/>
                      </a:stretch>
                    </p:blipFill>
                    <p:spPr>
                      <a:xfrm>
                        <a:off x="2065020" y="1358900"/>
                        <a:ext cx="7787005" cy="511302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701040" y="20129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5: This step we visualize the label distribution in the train dataset to better understand the data and analysis.</a:t>
            </a:r>
            <a:endParaRPr lang="en-IN" altLang="en-US"/>
          </a:p>
        </p:txBody>
      </p:sp>
      <p:graphicFrame>
        <p:nvGraphicFramePr>
          <p:cNvPr id="6" name="Content Placeholder 5"/>
          <p:cNvGraphicFramePr/>
          <p:nvPr>
            <p:ph idx="1"/>
          </p:nvPr>
        </p:nvGraphicFramePr>
        <p:xfrm>
          <a:off x="2092325" y="1252855"/>
          <a:ext cx="7987030" cy="5234305"/>
        </p:xfrm>
        <a:graphic>
          <a:graphicData uri="http://schemas.openxmlformats.org/presentationml/2006/ole">
            <mc:AlternateContent xmlns:mc="http://schemas.openxmlformats.org/markup-compatibility/2006">
              <mc:Choice xmlns:v="urn:schemas-microsoft-com:vml" Requires="v">
                <p:oleObj spid="_x0000_s7" name="" r:id="rId1" imgW="6103620" imgH="4853940" progId="Paint.Picture">
                  <p:embed/>
                </p:oleObj>
              </mc:Choice>
              <mc:Fallback>
                <p:oleObj name="" r:id="rId1" imgW="6103620" imgH="4853940" progId="Paint.Picture">
                  <p:embed/>
                  <p:pic>
                    <p:nvPicPr>
                      <p:cNvPr id="0" name="Picture 6"/>
                      <p:cNvPicPr/>
                      <p:nvPr/>
                    </p:nvPicPr>
                    <p:blipFill>
                      <a:blip r:embed="rId2"/>
                      <a:stretch>
                        <a:fillRect/>
                      </a:stretch>
                    </p:blipFill>
                    <p:spPr>
                      <a:xfrm>
                        <a:off x="2092325" y="1252855"/>
                        <a:ext cx="7987030" cy="523430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6: Now we create a combined target column such that all the classifications are given a notation</a:t>
            </a:r>
            <a:endParaRPr lang="en-IN" altLang="en-US"/>
          </a:p>
        </p:txBody>
      </p:sp>
      <p:graphicFrame>
        <p:nvGraphicFramePr>
          <p:cNvPr id="6" name="Content Placeholder 5"/>
          <p:cNvGraphicFramePr/>
          <p:nvPr>
            <p:ph idx="1"/>
          </p:nvPr>
        </p:nvGraphicFramePr>
        <p:xfrm>
          <a:off x="2834640" y="1765935"/>
          <a:ext cx="5651500" cy="4683760"/>
        </p:xfrm>
        <a:graphic>
          <a:graphicData uri="http://schemas.openxmlformats.org/presentationml/2006/ole">
            <mc:AlternateContent xmlns:mc="http://schemas.openxmlformats.org/markup-compatibility/2006">
              <mc:Choice xmlns:v="urn:schemas-microsoft-com:vml" Requires="v">
                <p:oleObj spid="_x0000_s7" name="" r:id="rId1" imgW="3558540" imgH="3352800" progId="Paint.Picture">
                  <p:embed/>
                </p:oleObj>
              </mc:Choice>
              <mc:Fallback>
                <p:oleObj name="" r:id="rId1" imgW="3558540" imgH="3352800" progId="Paint.Picture">
                  <p:embed/>
                  <p:pic>
                    <p:nvPicPr>
                      <p:cNvPr id="0" name="Picture 6"/>
                      <p:cNvPicPr/>
                      <p:nvPr/>
                    </p:nvPicPr>
                    <p:blipFill>
                      <a:blip r:embed="rId2"/>
                      <a:stretch>
                        <a:fillRect/>
                      </a:stretch>
                    </p:blipFill>
                    <p:spPr>
                      <a:xfrm>
                        <a:off x="2834640" y="1765935"/>
                        <a:ext cx="5651500" cy="468376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2371</Words>
  <Application>WPS Presentation</Application>
  <PresentationFormat>Widescreen</PresentationFormat>
  <Paragraphs>44</Paragraphs>
  <Slides>15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14</vt:i4>
      </vt:variant>
      <vt:variant>
        <vt:lpstr>幻灯片标题</vt:lpstr>
      </vt:variant>
      <vt:variant>
        <vt:i4>15</vt:i4>
      </vt:variant>
    </vt:vector>
  </HeadingPairs>
  <TitlesOfParts>
    <vt:vector size="37" baseType="lpstr">
      <vt:lpstr>Arial</vt:lpstr>
      <vt:lpstr>SimSun</vt:lpstr>
      <vt:lpstr>Wingdings</vt:lpstr>
      <vt:lpstr>Calibri Light</vt:lpstr>
      <vt:lpstr>Microsoft YaHei</vt:lpstr>
      <vt:lpstr>Arial Unicode MS</vt:lpstr>
      <vt:lpstr>Calibri</vt:lpstr>
      <vt:lpstr>Office Theme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Flight Price Prediction</vt:lpstr>
      <vt:lpstr>Problem statement</vt:lpstr>
      <vt:lpstr>Business Goal</vt:lpstr>
      <vt:lpstr>Understanding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and Retention</dc:title>
  <dc:creator/>
  <cp:lastModifiedBy>jjjib</cp:lastModifiedBy>
  <cp:revision>9</cp:revision>
  <dcterms:created xsi:type="dcterms:W3CDTF">2022-02-13T14:57:00Z</dcterms:created>
  <dcterms:modified xsi:type="dcterms:W3CDTF">2022-05-19T15:42:27Z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38EA40710EC34932B8034F2F77E57C69</vt:lpwstr>
  </property>
  <property fmtid="{D5CDD505-2E9C-101B-9397-08002B2CF9AE}" pid="3" name="KSOProductBuildVer">
    <vt:lpwstr>1033-11.2.0.11130</vt:lpwstr>
  </property>
</Properties>
</file>