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14"/>
  </p:notesMasterIdLst>
  <p:sldIdLst>
    <p:sldId id="258" r:id="rId3"/>
    <p:sldId id="259" r:id="rId4"/>
    <p:sldId id="264" r:id="rId5"/>
    <p:sldId id="267" r:id="rId6"/>
    <p:sldId id="271" r:id="rId7"/>
    <p:sldId id="302" r:id="rId8"/>
    <p:sldId id="301" r:id="rId9"/>
    <p:sldId id="273" r:id="rId10"/>
    <p:sldId id="274" r:id="rId11"/>
    <p:sldId id="275" r:id="rId12"/>
    <p:sldId id="303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2991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class:213-f10:corei7mountain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805.4599999999994</c:v>
                </c:pt>
                <c:pt idx="10">
                  <c:v>773.78</c:v>
                </c:pt>
                <c:pt idx="11">
                  <c:v>757.9400000000001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1038.37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835.3099999999994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608.8599999999979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2535.22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</c:v>
                </c:pt>
                <c:pt idx="1">
                  <c:v>4659.06</c:v>
                </c:pt>
                <c:pt idx="2">
                  <c:v>4153.1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</c:v>
                </c:pt>
                <c:pt idx="1">
                  <c:v>4656.98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2303.72</c:v>
                </c:pt>
                <c:pt idx="9">
                  <c:v>2291.55</c:v>
                </c:pt>
                <c:pt idx="10">
                  <c:v>2280.42</c:v>
                </c:pt>
                <c:pt idx="11">
                  <c:v>2270.24</c:v>
                </c:pt>
                <c:pt idx="12">
                  <c:v>2264.82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2432.74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4673.0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</c:v>
                </c:pt>
                <c:pt idx="1">
                  <c:v>4645.58</c:v>
                </c:pt>
                <c:pt idx="2">
                  <c:v>4300.1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</c:v>
                </c:pt>
                <c:pt idx="1">
                  <c:v>4661.44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4664.69</c:v>
                </c:pt>
                <c:pt idx="1">
                  <c:v>4647.96</c:v>
                </c:pt>
                <c:pt idx="2">
                  <c:v>4646.51</c:v>
                </c:pt>
                <c:pt idx="3">
                  <c:v>4575.1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3398.0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4631.69</c:v>
                </c:pt>
                <c:pt idx="3">
                  <c:v>4615.62</c:v>
                </c:pt>
                <c:pt idx="4">
                  <c:v>4600.39</c:v>
                </c:pt>
                <c:pt idx="5">
                  <c:v>4585.6</c:v>
                </c:pt>
                <c:pt idx="6">
                  <c:v>4572.8</c:v>
                </c:pt>
                <c:pt idx="7">
                  <c:v>4809.1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4784.65</c:v>
                </c:pt>
                <c:pt idx="12">
                  <c:v>4754.23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</c:v>
                </c:pt>
                <c:pt idx="2">
                  <c:v>4577.76</c:v>
                </c:pt>
                <c:pt idx="3">
                  <c:v>4797.16</c:v>
                </c:pt>
                <c:pt idx="4">
                  <c:v>4781.06</c:v>
                </c:pt>
                <c:pt idx="5">
                  <c:v>4773.37</c:v>
                </c:pt>
                <c:pt idx="6">
                  <c:v>4756.19</c:v>
                </c:pt>
                <c:pt idx="7">
                  <c:v>4729.65</c:v>
                </c:pt>
                <c:pt idx="8">
                  <c:v>4701.3</c:v>
                </c:pt>
                <c:pt idx="9">
                  <c:v>4716.39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4620.23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</c:v>
                </c:pt>
                <c:pt idx="2">
                  <c:v>4771.36</c:v>
                </c:pt>
                <c:pt idx="3">
                  <c:v>4725.95</c:v>
                </c:pt>
                <c:pt idx="4">
                  <c:v>4709.61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4617.86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4754.15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/>
        <c:axId val="1163795616"/>
        <c:axId val="1294103696"/>
        <c:axId val="1163796144"/>
      </c:surface3DChart>
      <c:catAx>
        <c:axId val="1163795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76470588235294"/>
              <c:y val="0.8270799347471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94103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1294103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Read  throughput (MB/s)</a:t>
                </a:r>
              </a:p>
            </c:rich>
          </c:tx>
          <c:layout>
            <c:manualLayout>
              <c:xMode val="edge"/>
              <c:yMode val="edge"/>
              <c:x val="0.0943396226415094"/>
              <c:y val="0.22675367047308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63795616"/>
        <c:crosses val="autoZero"/>
        <c:crossBetween val="between"/>
      </c:valAx>
      <c:serAx>
        <c:axId val="1163796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(bytes)</a:t>
                </a:r>
              </a:p>
            </c:rich>
          </c:tx>
          <c:layout>
            <c:manualLayout>
              <c:xMode val="edge"/>
              <c:yMode val="edge"/>
              <c:x val="0.771365149833518"/>
              <c:y val="0.81566068515497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94103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0.28388</cdr:x>
      <cdr:y>0.11535</cdr:y>
    </cdr:from>
    <cdr:to>
      <cdr:x>0.34455</cdr:x>
      <cdr:y>0.33671</cdr:y>
    </cdr:to>
    <cdr:sp macro="" textlink="">
      <cdr:nvSpPr>
        <cdr:cNvPr id="1034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438400" y="660400"/>
          <a:ext cx="520700" cy="1295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0.58306</cdr:x>
      <cdr:y>0.64165</cdr:y>
    </cdr:from>
    <cdr:to>
      <cdr:x>0.71032</cdr:x>
      <cdr:y>0.75911</cdr:y>
    </cdr:to>
    <cdr:sp macro="" textlink="">
      <cdr:nvSpPr>
        <cdr:cNvPr id="1036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003834" y="3746500"/>
          <a:ext cx="1092166" cy="6858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0.6125</cdr:x>
      <cdr:y>0.0555</cdr:y>
    </cdr:from>
    <cdr:to>
      <cdr:x>0.66225</cdr:x>
      <cdr:y>0.1135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47908" y="30653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0.54975</cdr:x>
      <cdr:y>0.3695</cdr:y>
    </cdr:from>
    <cdr:to>
      <cdr:x>0.5985</cdr:x>
      <cdr:y>0.4275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9386" y="2154526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0.44025</cdr:x>
      <cdr:y>0.7175</cdr:y>
    </cdr:from>
    <cdr:to>
      <cdr:x>0.51575</cdr:x>
      <cdr:y>0.7765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84673" y="4189357"/>
          <a:ext cx="637215" cy="3707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0.47575</cdr:x>
      <cdr:y>0.49675</cdr:y>
    </cdr:from>
    <cdr:to>
      <cdr:x>0.52575</cdr:x>
      <cdr:y>0.555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78607" y="289021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0.29397</cdr:x>
      <cdr:y>0.08155</cdr:y>
    </cdr:from>
    <cdr:to>
      <cdr:x>0.40334</cdr:x>
      <cdr:y>0.14298</cdr:y>
    </cdr:to>
    <cdr:sp macro="" textlink="">
      <cdr:nvSpPr>
        <cdr:cNvPr id="1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33544" y="457209"/>
          <a:ext cx="947198" cy="383494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copyij</a:t>
          </a:r>
        </a:p>
      </cdr:txBody>
    </cdr:sp>
  </cdr:relSizeAnchor>
  <cdr:relSizeAnchor xmlns:cdr="http://schemas.openxmlformats.org/drawingml/2006/chartDrawing">
    <cdr:from>
      <cdr:x>0.64594</cdr:x>
      <cdr:y>0.61078</cdr:y>
    </cdr:from>
    <cdr:to>
      <cdr:x>0.75556</cdr:x>
      <cdr:y>0.67146</cdr:y>
    </cdr:to>
    <cdr:sp macro="" textlink="">
      <cdr:nvSpPr>
        <cdr:cNvPr id="18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41289" y="3560403"/>
          <a:ext cx="955781" cy="379115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copyji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0.00593</cdr:x>
      <cdr:y>0.00871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800" cy="508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26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158875" y="692549"/>
            <a:ext cx="4541384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5081" y="4343798"/>
            <a:ext cx="5028973" cy="4115594"/>
          </a:xfrm>
          <a:noFill/>
          <a:ln/>
        </p:spPr>
        <p:txBody>
          <a:bodyPr wrap="none" lIns="90086" tIns="45043" rIns="90086" bIns="45043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54000"/>
            <a:ext cx="8534400" cy="1092200"/>
          </a:xfrm>
        </p:spPr>
        <p:txBody>
          <a:bodyPr/>
          <a:lstStyle/>
          <a:p>
            <a:r>
              <a:rPr lang="en-US" dirty="0" smtClean="0"/>
              <a:t>Course Theme:</a:t>
            </a:r>
            <a:br>
              <a:rPr lang="en-US" dirty="0" smtClean="0"/>
            </a:br>
            <a:r>
              <a:rPr lang="en-US" dirty="0" smtClean="0"/>
              <a:t>Abstraction Is Good But Don’t Forget Reality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CIS courses often emphasize 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dirty="0" smtClean="0"/>
              <a:t>These abstractions have limits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dirty="0" smtClean="0"/>
              <a:t>Useful outcomes</a:t>
            </a:r>
          </a:p>
          <a:p>
            <a:pPr lvl="1"/>
            <a:r>
              <a:rPr lang="en-US" dirty="0" smtClean="0"/>
              <a:t>Become more effective </a:t>
            </a:r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Able to write code that’s easy to reason about</a:t>
            </a:r>
            <a:endParaRPr lang="en-US" dirty="0" smtClean="0"/>
          </a:p>
          <a:p>
            <a:pPr lvl="2"/>
            <a:r>
              <a:rPr lang="en-US" dirty="0" smtClean="0"/>
              <a:t>Able </a:t>
            </a:r>
            <a:r>
              <a:rPr lang="en-US" dirty="0" smtClean="0"/>
              <a:t>to understand and tune for program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/>
              <a:t>Able to find and eliminate bugs </a:t>
            </a:r>
            <a:r>
              <a:rPr lang="en-US" dirty="0" smtClean="0"/>
              <a:t>efficiently</a:t>
            </a:r>
            <a:endParaRPr lang="en-US" dirty="0" smtClean="0"/>
          </a:p>
          <a:p>
            <a:pPr lvl="1"/>
            <a:r>
              <a:rPr lang="en-US" dirty="0" smtClean="0"/>
              <a:t>Prepare for later “systems” classes in CIS</a:t>
            </a:r>
          </a:p>
          <a:p>
            <a:pPr lvl="2"/>
            <a:r>
              <a:rPr lang="en-US" dirty="0" smtClean="0"/>
              <a:t>Compilers, Operating Systems, Networks, Computer Architecture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27013" y="13970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Chart" r:id="rId3" imgW="11936508" imgH="6173239" progId="MSGraph.Chart.8">
                  <p:embed/>
                </p:oleObj>
              </mc:Choice>
              <mc:Fallback>
                <p:oleObj name="Chart" r:id="rId3" imgW="11936508" imgH="6173239" progId="MSGraph.Char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3970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227138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 dirty="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7150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instruction scheduling</a:t>
            </a: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fewer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register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spills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and L1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/L2 cache 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misses</a:t>
            </a:r>
            <a:endParaRPr lang="en-US" sz="2000" dirty="0">
              <a:solidFill>
                <a:srgbClr val="C00000"/>
              </a:solidFill>
              <a:latin typeface="Calibri Bold Italic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</a:t>
            </a:r>
            <a:r>
              <a:rPr lang="en-US" sz="4000" dirty="0" smtClean="0"/>
              <a:t>#5: </a:t>
            </a:r>
            <a:br>
              <a:rPr lang="en-US" sz="4000" dirty="0" smtClean="0"/>
            </a:br>
            <a:r>
              <a:rPr lang="en-US" sz="4000" dirty="0" smtClean="0"/>
              <a:t>Performance ALWAYS Matters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  <a:ln/>
        </p:spPr>
        <p:txBody>
          <a:bodyPr/>
          <a:lstStyle/>
          <a:p>
            <a:r>
              <a:rPr lang="en-US" dirty="0" smtClean="0"/>
              <a:t>Apps</a:t>
            </a:r>
            <a:endParaRPr lang="en-US" dirty="0"/>
          </a:p>
          <a:p>
            <a:r>
              <a:rPr lang="en-US" dirty="0" smtClean="0"/>
              <a:t>Games</a:t>
            </a:r>
            <a:endParaRPr lang="en-US" dirty="0"/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Web pages</a:t>
            </a:r>
          </a:p>
          <a:p>
            <a:r>
              <a:rPr lang="en-US" dirty="0" smtClean="0"/>
              <a:t>OS</a:t>
            </a:r>
          </a:p>
          <a:p>
            <a:r>
              <a:rPr lang="en-US" dirty="0" smtClean="0"/>
              <a:t>Libs</a:t>
            </a:r>
          </a:p>
          <a:p>
            <a:endParaRPr lang="en-US" dirty="0"/>
          </a:p>
          <a:p>
            <a:r>
              <a:rPr lang="en-US" dirty="0" smtClean="0"/>
              <a:t>Can anyone think of a case where performance DOESN’T matter?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129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 ➙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➙ ??</a:t>
            </a:r>
            <a:endParaRPr lang="en-US" dirty="0"/>
          </a:p>
          <a:p>
            <a:r>
              <a:rPr lang="en-US" dirty="0"/>
              <a:t>Example 2: Is (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dirty="0"/>
              <a:t>) + </a:t>
            </a:r>
            <a:r>
              <a:rPr lang="en-US" dirty="0" err="1"/>
              <a:t>z</a:t>
            </a:r>
            <a:r>
              <a:rPr lang="en-US" dirty="0"/>
              <a:t>  =  </a:t>
            </a:r>
            <a:r>
              <a:rPr lang="en-US" dirty="0" err="1"/>
              <a:t>x</a:t>
            </a:r>
            <a:r>
              <a:rPr lang="en-US" dirty="0"/>
              <a:t> + (</a:t>
            </a:r>
            <a:r>
              <a:rPr lang="en-US" dirty="0" err="1"/>
              <a:t>y</a:t>
            </a:r>
            <a:r>
              <a:rPr lang="en-US" dirty="0"/>
              <a:t> + </a:t>
            </a:r>
            <a:r>
              <a:rPr lang="en-US" dirty="0" err="1"/>
              <a:t>z</a:t>
            </a:r>
            <a:r>
              <a:rPr lang="en-US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Reality #2: </a:t>
            </a:r>
            <a:br>
              <a:rPr lang="en-US" smtClean="0"/>
            </a:br>
            <a:r>
              <a:rPr lang="en-US" smtClean="0"/>
              <a:t>You’ve Got to Know Assembly</a:t>
            </a: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Chances are, you’ll never write programs in assembly</a:t>
            </a:r>
          </a:p>
          <a:p>
            <a:pPr lvl="1"/>
            <a:r>
              <a:rPr lang="en-US" dirty="0" smtClean="0"/>
              <a:t>Compilers are much better &amp; more patient than you are</a:t>
            </a:r>
          </a:p>
          <a:p>
            <a:r>
              <a:rPr lang="en-US" dirty="0" smtClean="0"/>
              <a:t>But: Understanding assembly is key to machine-level execution model</a:t>
            </a:r>
          </a:p>
          <a:p>
            <a:pPr lvl="1"/>
            <a:r>
              <a:rPr lang="en-US" dirty="0" smtClean="0"/>
              <a:t>Tuning program performance</a:t>
            </a:r>
          </a:p>
          <a:p>
            <a:pPr lvl="2"/>
            <a:r>
              <a:rPr lang="en-US" dirty="0" smtClean="0"/>
              <a:t>Understand optimizations done / not done by the compiler</a:t>
            </a:r>
          </a:p>
          <a:p>
            <a:pPr lvl="2"/>
            <a:r>
              <a:rPr lang="en-US" dirty="0" smtClean="0"/>
              <a:t>Understanding sources of program inefficiency</a:t>
            </a:r>
          </a:p>
          <a:p>
            <a:pPr lvl="1"/>
            <a:r>
              <a:rPr lang="en-US" dirty="0" smtClean="0"/>
              <a:t>Implementing system software</a:t>
            </a:r>
          </a:p>
          <a:p>
            <a:pPr lvl="2"/>
            <a:r>
              <a:rPr lang="en-US" dirty="0" smtClean="0"/>
              <a:t>Compiler has machine code as target</a:t>
            </a:r>
          </a:p>
          <a:p>
            <a:pPr lvl="2"/>
            <a:r>
              <a:rPr lang="en-US" dirty="0" smtClean="0"/>
              <a:t>Operating systems must manage process state</a:t>
            </a:r>
          </a:p>
          <a:p>
            <a:pPr lvl="1"/>
            <a:r>
              <a:rPr lang="en-US" dirty="0" smtClean="0"/>
              <a:t>Creating / fighting malware</a:t>
            </a:r>
          </a:p>
          <a:p>
            <a:pPr lvl="2"/>
            <a:r>
              <a:rPr lang="en-US" dirty="0" smtClean="0"/>
              <a:t>x86 assembly is the language of choice!</a:t>
            </a:r>
          </a:p>
          <a:p>
            <a:pPr lvl="1"/>
            <a:r>
              <a:rPr lang="en-US" dirty="0" smtClean="0"/>
              <a:t>Google says so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Great Reality #3: Memory Matters</a:t>
            </a:r>
            <a:br>
              <a:rPr lang="en-US" dirty="0" smtClean="0"/>
            </a:br>
            <a:r>
              <a:rPr lang="en-US" sz="2900" dirty="0" smtClean="0"/>
              <a:t>Random Access Memory Is an Unphysical Abstraction</a:t>
            </a:r>
            <a:endParaRPr lang="en-US" sz="29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r>
              <a:rPr lang="en-US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/>
              <a:t>Hierarchical memory organization</a:t>
            </a:r>
          </a:p>
          <a:p>
            <a:r>
              <a:rPr lang="en-US"/>
              <a:t>Performance depends on access patterns</a:t>
            </a:r>
          </a:p>
          <a:p>
            <a:pPr marL="552450" lvl="1"/>
            <a:r>
              <a:rPr lang="en-US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copyji(int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copyij(int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409039" y="3886200"/>
            <a:ext cx="3534509" cy="723275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slower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An Example Memory Hierarchy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1147763" y="1009650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790061" y="1568034"/>
            <a:ext cx="948995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</a:t>
            </a:r>
            <a:r>
              <a:rPr lang="en-GB" sz="1600" b="1" dirty="0" smtClean="0">
                <a:latin typeface="Calibri" pitchFamily="34" charset="0"/>
              </a:rPr>
              <a:t>egisters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2500" y="2044099"/>
            <a:ext cx="904111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L1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 </a:t>
            </a:r>
            <a:r>
              <a:rPr lang="en-GB" sz="1600" b="1" dirty="0">
                <a:latin typeface="Calibri" pitchFamily="34" charset="0"/>
              </a:rPr>
              <a:t>(SRAM)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576913" y="3753440"/>
            <a:ext cx="137529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Main </a:t>
            </a:r>
            <a:r>
              <a:rPr lang="en-GB" sz="1600" b="1" dirty="0">
                <a:latin typeface="Calibri" pitchFamily="34" charset="0"/>
              </a:rPr>
              <a:t>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(DRAM)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3160581" y="4604095"/>
            <a:ext cx="220795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L</a:t>
            </a:r>
            <a:r>
              <a:rPr lang="en-GB" sz="1600" b="1" dirty="0" smtClean="0">
                <a:latin typeface="Calibri" pitchFamily="34" charset="0"/>
              </a:rPr>
              <a:t>ocal </a:t>
            </a:r>
            <a:r>
              <a:rPr lang="en-GB" sz="160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(local disks)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736976" y="1931988"/>
            <a:ext cx="1063625" cy="158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992438" y="3634582"/>
            <a:ext cx="25527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441325" y="3943350"/>
            <a:ext cx="1588" cy="2344738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55667" y="3829317"/>
            <a:ext cx="915933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slower,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cheaper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267837" y="5562600"/>
            <a:ext cx="3993442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</a:t>
            </a:r>
            <a:r>
              <a:rPr lang="en-GB" sz="1600" b="1" dirty="0" smtClean="0">
                <a:latin typeface="Calibri" pitchFamily="34" charset="0"/>
              </a:rPr>
              <a:t>emote </a:t>
            </a:r>
            <a:r>
              <a:rPr lang="en-GB" sz="1600" b="1" dirty="0">
                <a:latin typeface="Calibri" pitchFamily="34" charset="0"/>
              </a:rPr>
              <a:t>secondary storage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(tapes, distributed file systems, Web servers)</a:t>
            </a:r>
          </a:p>
        </p:txBody>
      </p:sp>
      <p:sp>
        <p:nvSpPr>
          <p:cNvPr id="35878" name="Text Box 16"/>
          <p:cNvSpPr txBox="1">
            <a:spLocks noChangeArrowheads="1"/>
          </p:cNvSpPr>
          <p:nvPr/>
        </p:nvSpPr>
        <p:spPr bwMode="auto">
          <a:xfrm>
            <a:off x="6858000" y="4648200"/>
            <a:ext cx="2062162" cy="728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Local disks hold files retrieved from disks on remote network servers</a:t>
            </a:r>
          </a:p>
        </p:txBody>
      </p:sp>
      <p:sp>
        <p:nvSpPr>
          <p:cNvPr id="35876" name="Text Box 19"/>
          <p:cNvSpPr txBox="1">
            <a:spLocks noChangeArrowheads="1"/>
          </p:cNvSpPr>
          <p:nvPr/>
        </p:nvSpPr>
        <p:spPr bwMode="auto">
          <a:xfrm>
            <a:off x="6376987" y="3962400"/>
            <a:ext cx="2744787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Main memory holds disk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blocks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retrieved from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local disks</a:t>
            </a:r>
            <a:endParaRPr lang="en-GB" sz="14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1760182" y="5337175"/>
            <a:ext cx="502920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806090" y="2895177"/>
            <a:ext cx="916935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L2 cache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SRAM)</a:t>
            </a:r>
          </a:p>
        </p:txBody>
      </p:sp>
      <p:sp>
        <p:nvSpPr>
          <p:cNvPr id="35873" name="Text Box 23"/>
          <p:cNvSpPr txBox="1">
            <a:spLocks noChangeArrowheads="1"/>
          </p:cNvSpPr>
          <p:nvPr/>
        </p:nvSpPr>
        <p:spPr bwMode="auto">
          <a:xfrm>
            <a:off x="5334000" y="2256245"/>
            <a:ext cx="283845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L1 cache holds cache lines retrieved from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L2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5860" name="Text Box 25"/>
          <p:cNvSpPr txBox="1">
            <a:spLocks noChangeArrowheads="1"/>
          </p:cNvSpPr>
          <p:nvPr/>
        </p:nvSpPr>
        <p:spPr bwMode="auto">
          <a:xfrm>
            <a:off x="4876800" y="1447800"/>
            <a:ext cx="2919412" cy="517502"/>
          </a:xfrm>
          <a:prstGeom prst="rect">
            <a:avLst/>
          </a:prstGeom>
          <a:noFill/>
          <a:ln w="9525">
            <a:solidFill>
              <a:srgbClr val="DF9F98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CPU registers hold words retrieved </a:t>
            </a:r>
            <a:r>
              <a:rPr lang="en-GB" sz="1400" b="1" dirty="0" smtClean="0">
                <a:solidFill>
                  <a:srgbClr val="C00000"/>
                </a:solidFill>
                <a:latin typeface="Calibri" pitchFamily="34" charset="0"/>
              </a:rPr>
              <a:t>from </a:t>
            </a: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5871" name="Text Box 28"/>
          <p:cNvSpPr txBox="1">
            <a:spLocks noChangeArrowheads="1"/>
          </p:cNvSpPr>
          <p:nvPr/>
        </p:nvSpPr>
        <p:spPr bwMode="auto">
          <a:xfrm>
            <a:off x="5867400" y="3124200"/>
            <a:ext cx="2628900" cy="5175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C00000"/>
                </a:solidFill>
                <a:latin typeface="Calibri" pitchFamily="34" charset="0"/>
              </a:rPr>
              <a:t>L2 cache holds cache lines retrieved from main memory</a:t>
            </a:r>
          </a:p>
        </p:txBody>
      </p:sp>
      <p:sp>
        <p:nvSpPr>
          <p:cNvPr id="35863" name="Text Box 30"/>
          <p:cNvSpPr txBox="1">
            <a:spLocks noChangeArrowheads="1"/>
          </p:cNvSpPr>
          <p:nvPr/>
        </p:nvSpPr>
        <p:spPr bwMode="auto">
          <a:xfrm>
            <a:off x="3530600" y="13319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L0:</a:t>
            </a:r>
          </a:p>
        </p:txBody>
      </p:sp>
      <p:sp>
        <p:nvSpPr>
          <p:cNvPr id="35864" name="Text Box 31"/>
          <p:cNvSpPr txBox="1">
            <a:spLocks noChangeArrowheads="1"/>
          </p:cNvSpPr>
          <p:nvPr/>
        </p:nvSpPr>
        <p:spPr bwMode="auto">
          <a:xfrm>
            <a:off x="3152775" y="20415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L1:</a:t>
            </a:r>
          </a:p>
        </p:txBody>
      </p:sp>
      <p:sp>
        <p:nvSpPr>
          <p:cNvPr id="35865" name="Text Box 32"/>
          <p:cNvSpPr txBox="1">
            <a:spLocks noChangeArrowheads="1"/>
          </p:cNvSpPr>
          <p:nvPr/>
        </p:nvSpPr>
        <p:spPr bwMode="auto">
          <a:xfrm>
            <a:off x="2714625" y="273843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L2:</a:t>
            </a:r>
          </a:p>
        </p:txBody>
      </p:sp>
      <p:sp>
        <p:nvSpPr>
          <p:cNvPr id="35866" name="Text Box 33"/>
          <p:cNvSpPr txBox="1">
            <a:spLocks noChangeArrowheads="1"/>
          </p:cNvSpPr>
          <p:nvPr/>
        </p:nvSpPr>
        <p:spPr bwMode="auto">
          <a:xfrm>
            <a:off x="2241550" y="3541713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L3:</a:t>
            </a:r>
          </a:p>
        </p:txBody>
      </p:sp>
      <p:sp>
        <p:nvSpPr>
          <p:cNvPr id="35867" name="Text Box 34"/>
          <p:cNvSpPr txBox="1">
            <a:spLocks noChangeArrowheads="1"/>
          </p:cNvSpPr>
          <p:nvPr/>
        </p:nvSpPr>
        <p:spPr bwMode="auto">
          <a:xfrm>
            <a:off x="1639888" y="4606925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L4:</a:t>
            </a:r>
          </a:p>
        </p:txBody>
      </p:sp>
      <p:sp>
        <p:nvSpPr>
          <p:cNvPr id="35868" name="Text Box 35"/>
          <p:cNvSpPr txBox="1">
            <a:spLocks noChangeArrowheads="1"/>
          </p:cNvSpPr>
          <p:nvPr/>
        </p:nvSpPr>
        <p:spPr bwMode="auto">
          <a:xfrm>
            <a:off x="1000125" y="5703888"/>
            <a:ext cx="4286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482"/>
                </a:solidFill>
                <a:latin typeface="Calibri" pitchFamily="34" charset="0"/>
              </a:rPr>
              <a:t>L5:</a:t>
            </a:r>
          </a:p>
        </p:txBody>
      </p:sp>
      <p:sp>
        <p:nvSpPr>
          <p:cNvPr id="35869" name="Text Box 36"/>
          <p:cNvSpPr txBox="1">
            <a:spLocks noChangeArrowheads="1"/>
          </p:cNvSpPr>
          <p:nvPr/>
        </p:nvSpPr>
        <p:spPr bwMode="auto">
          <a:xfrm>
            <a:off x="457200" y="2312467"/>
            <a:ext cx="894132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faster</a:t>
            </a:r>
            <a:r>
              <a:rPr lang="en-GB" sz="1600" b="1" dirty="0" smtClean="0">
                <a:latin typeface="Calibri" pitchFamily="34" charset="0"/>
              </a:rPr>
              <a:t>,</a:t>
            </a: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costlier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per byte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5870" name="Line 37"/>
          <p:cNvSpPr>
            <a:spLocks noChangeShapeType="1"/>
          </p:cNvSpPr>
          <p:nvPr/>
        </p:nvSpPr>
        <p:spPr bwMode="auto">
          <a:xfrm flipV="1">
            <a:off x="455613" y="1143000"/>
            <a:ext cx="1587" cy="2157413"/>
          </a:xfrm>
          <a:prstGeom prst="line">
            <a:avLst/>
          </a:prstGeom>
          <a:noFill/>
          <a:ln w="3816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267306" y="4463813"/>
            <a:ext cx="4006851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756078" y="3634582"/>
            <a:ext cx="301752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263722" y="2741612"/>
            <a:ext cx="2011680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0149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Mountain</a:t>
            </a:r>
          </a:p>
        </p:txBody>
      </p:sp>
      <p:graphicFrame>
        <p:nvGraphicFramePr>
          <p:cNvPr id="1661" name="Chart 1660"/>
          <p:cNvGraphicFramePr>
            <a:graphicFrameLocks noGrp="1"/>
          </p:cNvGraphicFramePr>
          <p:nvPr/>
        </p:nvGraphicFramePr>
        <p:xfrm>
          <a:off x="0" y="10287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2" name="Rectangle 1661"/>
          <p:cNvSpPr>
            <a:spLocks noChangeArrowheads="1"/>
          </p:cNvSpPr>
          <p:nvPr/>
        </p:nvSpPr>
        <p:spPr bwMode="auto">
          <a:xfrm>
            <a:off x="7315200" y="533400"/>
            <a:ext cx="1752600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Intel Core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i7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2.67 GHz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32 KB L1 </a:t>
            </a:r>
            <a:r>
              <a:rPr lang="en-US" sz="1400" b="0" i="0" strike="noStrike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256 </a:t>
            </a: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KB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L2 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8 MB L3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#4: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There’s </a:t>
            </a:r>
            <a:r>
              <a:rPr lang="en-US" sz="4000" dirty="0"/>
              <a:t>more to performance than asymptotic </a:t>
            </a:r>
            <a:r>
              <a:rPr lang="en-US" sz="4000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5181600"/>
          </a:xfrm>
          <a:ln/>
        </p:spPr>
        <p:txBody>
          <a:bodyPr/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Chart" r:id="rId3" imgW="11534720" imgH="5923890" progId="MSGraph.Chart.8">
                  <p:embed/>
                </p:oleObj>
              </mc:Choice>
              <mc:Fallback>
                <p:oleObj name="Chart" r:id="rId3" imgW="11534720" imgH="5923890" progId="MSGraph.Char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4" y="651"/>
              <a:ext cx="335" cy="24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320x</a:t>
              </a:r>
              <a:endPara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endParaRP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</a:t>
            </a:r>
            <a:r>
              <a:rPr lang="en-US" sz="2400" dirty="0" smtClean="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code</a:t>
            </a:r>
            <a:endParaRPr lang="en-US" sz="2400" dirty="0">
              <a:solidFill>
                <a:srgbClr val="C00000"/>
              </a:solidFill>
              <a:latin typeface="Arial Black" charset="0"/>
              <a:ea typeface="Arial Black" charset="0"/>
              <a:cs typeface="Arial Black" charset="0"/>
              <a:sym typeface="Arial Black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Pages>0</Pages>
  <Words>784</Words>
  <Characters>0</Characters>
  <Application>Microsoft Macintosh PowerPoint</Application>
  <PresentationFormat>On-screen Show (4:3)</PresentationFormat>
  <Lines>0</Lines>
  <Paragraphs>159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Arial Black</vt:lpstr>
      <vt:lpstr>Arial Narrow</vt:lpstr>
      <vt:lpstr>Calibri</vt:lpstr>
      <vt:lpstr>Calibri Bold</vt:lpstr>
      <vt:lpstr>Calibri Bold Italic</vt:lpstr>
      <vt:lpstr>Courier New</vt:lpstr>
      <vt:lpstr>Gill Sans</vt:lpstr>
      <vt:lpstr>Helvetica</vt:lpstr>
      <vt:lpstr>Helvetica Neue</vt:lpstr>
      <vt:lpstr>Monaco</vt:lpstr>
      <vt:lpstr>ＭＳ Ｐゴシック</vt:lpstr>
      <vt:lpstr>Verdana</vt:lpstr>
      <vt:lpstr>Wingdings</vt:lpstr>
      <vt:lpstr>Wingdings 2</vt:lpstr>
      <vt:lpstr>Zapf Dingbats</vt:lpstr>
      <vt:lpstr>ヒラギノ角ゴ ProN W3</vt:lpstr>
      <vt:lpstr>ヒラギノ角ゴ ProN W6</vt:lpstr>
      <vt:lpstr>Arial</vt:lpstr>
      <vt:lpstr>Title and Content</vt:lpstr>
      <vt:lpstr>Title Only</vt:lpstr>
      <vt:lpstr>Chart</vt:lpstr>
      <vt:lpstr>Course Theme: Abstraction Is Good But Don’t Forget Reality</vt:lpstr>
      <vt:lpstr>Great Reality #1:  Ints are not Integers, Floats are not Reals</vt:lpstr>
      <vt:lpstr>Great Reality #2:  You’ve Got to Know Assembly</vt:lpstr>
      <vt:lpstr>Great Reality #3: Memory Matters Random Access Memory Is an Unphysical Abstraction</vt:lpstr>
      <vt:lpstr>Memory System Performance Example</vt:lpstr>
      <vt:lpstr>An Example Memory Hierarchy</vt:lpstr>
      <vt:lpstr>The Memory Mountain</vt:lpstr>
      <vt:lpstr>Great Reality #4:  There’s more to performance than asymptotic complexity </vt:lpstr>
      <vt:lpstr>Example Matrix Multiplication</vt:lpstr>
      <vt:lpstr>MMM Plot: Analysis</vt:lpstr>
      <vt:lpstr>Great Reality #5:  Performance ALWAYS Matters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subject/>
  <dc:creator>Markus Pueschel</dc:creator>
  <cp:keywords/>
  <dc:description>Redesign of slides created by Randal E. Bryant and David R. O'Hallaron</dc:description>
  <cp:lastModifiedBy>Eric Wills</cp:lastModifiedBy>
  <cp:revision>57</cp:revision>
  <cp:lastPrinted>2010-08-23T15:08:39Z</cp:lastPrinted>
  <dcterms:created xsi:type="dcterms:W3CDTF">2011-01-05T18:04:29Z</dcterms:created>
  <dcterms:modified xsi:type="dcterms:W3CDTF">2017-09-23T22:41:47Z</dcterms:modified>
</cp:coreProperties>
</file>