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70" r:id="rId4"/>
    <p:sldId id="272" r:id="rId5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E32AE-2F97-4C53-A578-0A08A5139571}" type="datetimeFigureOut">
              <a:rPr lang="en-PH" smtClean="0"/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F1073-D294-4BF0-A4A4-A8421021F891}" type="slidenum">
              <a:rPr lang="en-PH" smtClean="0"/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F1073-D294-4BF0-A4A4-A8421021F891}" type="slidenum">
              <a:rPr lang="en-PH" smtClean="0"/>
            </a:fld>
            <a:endParaRPr lang="en-P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165-E02A-449C-A08E-7B2607E53D1D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97D0-A335-45E5-8FB2-DFE6F8C89974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165-E02A-449C-A08E-7B2607E53D1D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97D0-A335-45E5-8FB2-DFE6F8C89974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165-E02A-449C-A08E-7B2607E53D1D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97D0-A335-45E5-8FB2-DFE6F8C89974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165-E02A-449C-A08E-7B2607E53D1D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97D0-A335-45E5-8FB2-DFE6F8C89974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165-E02A-449C-A08E-7B2607E53D1D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97D0-A335-45E5-8FB2-DFE6F8C89974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165-E02A-449C-A08E-7B2607E53D1D}" type="datetimeFigureOut">
              <a:rPr lang="en-PH" smtClean="0"/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97D0-A335-45E5-8FB2-DFE6F8C89974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165-E02A-449C-A08E-7B2607E53D1D}" type="datetimeFigureOut">
              <a:rPr lang="en-PH" smtClean="0"/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97D0-A335-45E5-8FB2-DFE6F8C89974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165-E02A-449C-A08E-7B2607E53D1D}" type="datetimeFigureOut">
              <a:rPr lang="en-PH" smtClean="0"/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97D0-A335-45E5-8FB2-DFE6F8C89974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165-E02A-449C-A08E-7B2607E53D1D}" type="datetimeFigureOut">
              <a:rPr lang="en-PH" smtClean="0"/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97D0-A335-45E5-8FB2-DFE6F8C89974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165-E02A-449C-A08E-7B2607E53D1D}" type="datetimeFigureOut">
              <a:rPr lang="en-PH" smtClean="0"/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97D0-A335-45E5-8FB2-DFE6F8C89974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1165-E02A-449C-A08E-7B2607E53D1D}" type="datetimeFigureOut">
              <a:rPr lang="en-PH" smtClean="0"/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DF97D0-A335-45E5-8FB2-DFE6F8C89974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51165-E02A-449C-A08E-7B2607E53D1D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F97D0-A335-45E5-8FB2-DFE6F8C89974}" type="slidenum">
              <a:rPr lang="en-PH" smtClean="0"/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TextBox 4"/>
          <p:cNvSpPr txBox="1"/>
          <p:nvPr/>
        </p:nvSpPr>
        <p:spPr>
          <a:xfrm>
            <a:off x="724662" y="1880539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PH" b="0" i="0" cap="all">
                <a:solidFill>
                  <a:srgbClr val="FFFFFF"/>
                </a:solidFill>
                <a:effectLst/>
              </a:rPr>
              <a:t>NBSC</a:t>
            </a:r>
            <a:endParaRPr lang="en-PH" cap="all">
              <a:effectLst/>
            </a:endParaRPr>
          </a:p>
          <a:p>
            <a:pPr algn="ctr" rtl="0"/>
            <a:r>
              <a:rPr lang="en-PH" b="1" i="0" cap="all">
                <a:solidFill>
                  <a:srgbClr val="FFFFFF"/>
                </a:solidFill>
                <a:effectLst/>
              </a:rPr>
              <a:t>SMART CAPMUS</a:t>
            </a:r>
            <a:endParaRPr lang="en-PH" cap="all">
              <a:effectLst/>
            </a:endParaRPr>
          </a:p>
        </p:txBody>
      </p:sp>
      <p:pic>
        <p:nvPicPr>
          <p:cNvPr id="7" name="Picture 6" descr="C:/Users/Jane Justine/Downloads/Blue Modern Artificial Intelligence Presentation.jpgBlue Modern Artificial Intelligence Presentation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-5334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426" y="584775"/>
          <a:ext cx="11979148" cy="59407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1307"/>
                <a:gridCol w="1128667"/>
                <a:gridCol w="2214880"/>
                <a:gridCol w="2184400"/>
                <a:gridCol w="1544320"/>
                <a:gridCol w="1696720"/>
                <a:gridCol w="1498854"/>
              </a:tblGrid>
              <a:tr h="6852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 OFFICE NAME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VLAN NO.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VLAN NAME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ACCESS POINT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NETWORK IP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SUBNET MASK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GATEWAY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6331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NSTP Office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 NSTP 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NSTP Office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192.168.33.0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192.168.33.1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430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PH" sz="1600" b="1">
                          <a:solidFill>
                            <a:schemeClr val="tx1"/>
                          </a:solidFill>
                        </a:rPr>
                        <a:t>CULTURE AND ARTS PATHFIT</a:t>
                      </a:r>
                      <a:endParaRPr lang="en-PH" sz="16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PATHFIT</a:t>
                      </a:r>
                      <a:endParaRPr lang="en-PH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PH" sz="1600">
                          <a:solidFill>
                            <a:schemeClr val="tx1"/>
                          </a:solidFill>
                        </a:rPr>
                        <a:t>Culture and Arts </a:t>
                      </a:r>
                      <a:r>
                        <a:rPr lang="en-PH" sz="1600" err="1">
                          <a:solidFill>
                            <a:schemeClr val="tx1"/>
                          </a:solidFill>
                        </a:rPr>
                        <a:t>Pathfit</a:t>
                      </a:r>
                      <a:endParaRPr lang="en-PH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192.168.34.0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192.168.34.1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86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SASAFA OFFICE</a:t>
                      </a:r>
                      <a:endParaRPr lang="en-PH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SASAFA</a:t>
                      </a:r>
                      <a:endParaRPr lang="en-PH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SASAFA Office</a:t>
                      </a:r>
                      <a:endParaRPr lang="en-PH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192.168.35.0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192.168.35.1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1000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ATA OFFICE</a:t>
                      </a:r>
                      <a:endParaRPr lang="en-PH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ATAO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ATA Office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192.168.36.0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192.168.36.1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4577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PH" sz="1800" b="1">
                          <a:solidFill>
                            <a:schemeClr val="tx1"/>
                          </a:solidFill>
                        </a:rPr>
                        <a:t>EOINO</a:t>
                      </a:r>
                      <a:endParaRPr lang="en-PH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</a:rPr>
                        <a:t>EOINO</a:t>
                      </a:r>
                      <a:endParaRPr lang="en-PH" sz="1800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PH">
                          <a:solidFill>
                            <a:schemeClr val="tx1"/>
                          </a:solidFill>
                        </a:rPr>
                        <a:t>EOINO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192.168.37.0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192.168.37.1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8775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IGP Office 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IGP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PH">
                          <a:solidFill>
                            <a:schemeClr val="tx1"/>
                          </a:solidFill>
                        </a:rPr>
                        <a:t>IGP Office 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192.168.38.0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192.168.38.1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8775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PH" sz="1400" b="1">
                          <a:solidFill>
                            <a:schemeClr val="tx1"/>
                          </a:solidFill>
                        </a:rPr>
                        <a:t>RESEARCH LABORATORY</a:t>
                      </a:r>
                      <a:endParaRPr lang="en-PH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PH" sz="1600">
                          <a:solidFill>
                            <a:schemeClr val="tx1"/>
                          </a:solidFill>
                        </a:rPr>
                        <a:t>RESEARCH_LAB</a:t>
                      </a:r>
                      <a:endParaRPr lang="en-PH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PH" sz="1800">
                          <a:solidFill>
                            <a:schemeClr val="tx1"/>
                          </a:solidFill>
                        </a:rPr>
                        <a:t>Research Laboratory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192.168.39.0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192.168.39.1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5573" y="0"/>
            <a:ext cx="9032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STUDENT WELFARE AND DEVELOPMENT CENTER</a:t>
            </a:r>
            <a:endParaRPr lang="en-PH" sz="32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426" y="584775"/>
          <a:ext cx="11996783" cy="61369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2054"/>
                <a:gridCol w="1155555"/>
                <a:gridCol w="2339485"/>
                <a:gridCol w="2059795"/>
                <a:gridCol w="1544320"/>
                <a:gridCol w="1696720"/>
                <a:gridCol w="1498854"/>
              </a:tblGrid>
              <a:tr h="66595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 OFFICE NAME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VLAN NO.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VLAN NAME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ACCESS POINT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NETWORK IP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SUBNET MASK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GATEWAY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4733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GUIDANCE AND COUNSELING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GUIDANCE_AND_COUNSELING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Guidance and Counseling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192.168.40.0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192.168.40.1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630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PREFECT OF DISCIPLINE </a:t>
                      </a:r>
                      <a:endParaRPr lang="en-US" sz="16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PH" sz="1600">
                          <a:effectLst/>
                        </a:rPr>
                        <a:t>PREFECT_OF_DISCIPLINE</a:t>
                      </a:r>
                      <a:endParaRPr lang="en-PH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PH" sz="1600">
                          <a:solidFill>
                            <a:schemeClr val="tx1"/>
                          </a:solidFill>
                        </a:rPr>
                        <a:t>Prefect of discipline </a:t>
                      </a:r>
                      <a:endParaRPr lang="en-PH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192.168.41.0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192.168.41.1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873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CSG OFFICE </a:t>
                      </a:r>
                      <a:endParaRPr lang="en-PH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CSG_OFFICE</a:t>
                      </a:r>
                      <a:endParaRPr lang="en-PH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CSG Office</a:t>
                      </a:r>
                      <a:endParaRPr lang="en-PH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192.168.42.0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192.168.42.1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2368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SAS</a:t>
                      </a:r>
                      <a:endParaRPr lang="en-PH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SAS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SAS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192.168.43.0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192.168.43.1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703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PLANNING &amp; DEVELOPMENT OFFICE </a:t>
                      </a:r>
                      <a:endParaRPr lang="en-PH" sz="16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120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PLANNING_AND_DEVELOPMENT_OFFICE</a:t>
                      </a:r>
                      <a:endParaRPr lang="en-PH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PH">
                          <a:solidFill>
                            <a:schemeClr val="tx1"/>
                          </a:solidFill>
                        </a:rPr>
                        <a:t>Planning &amp;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PH">
                          <a:solidFill>
                            <a:schemeClr val="tx1"/>
                          </a:solidFill>
                        </a:rPr>
                        <a:t>Development Office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192.168.44.0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192.168.44.1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655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PH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 Assurance </a:t>
                      </a:r>
                      <a:endParaRPr lang="en-PH" sz="1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130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QUALITY_ASSURANCE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PH">
                          <a:solidFill>
                            <a:schemeClr val="tx1"/>
                          </a:solidFill>
                        </a:rPr>
                        <a:t>Quality Assurance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192.168.45.0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192.168.45.1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655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PH" sz="16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PAICIDO</a:t>
                      </a:r>
                      <a:endParaRPr lang="en-PH" sz="16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140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PH" sz="1600">
                          <a:solidFill>
                            <a:schemeClr val="tx1"/>
                          </a:solidFill>
                        </a:rPr>
                        <a:t>PAICIDO</a:t>
                      </a:r>
                      <a:endParaRPr lang="en-PH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PH" sz="1800">
                          <a:solidFill>
                            <a:schemeClr val="tx1"/>
                          </a:solidFill>
                        </a:rPr>
                        <a:t>PAICIDO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192.168.46.0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192.168.46.1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5573" y="0"/>
            <a:ext cx="354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LIBRARY BUILDING</a:t>
            </a:r>
            <a:endParaRPr lang="en-PH" sz="32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426" y="584775"/>
          <a:ext cx="11979148" cy="2668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4134"/>
                <a:gridCol w="1137920"/>
                <a:gridCol w="2082800"/>
                <a:gridCol w="2184400"/>
                <a:gridCol w="1544320"/>
                <a:gridCol w="1696720"/>
                <a:gridCol w="1498854"/>
              </a:tblGrid>
              <a:tr h="6852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 OFFICE NAME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VLAN NO.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VLAN NAME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ACCESS POINT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NETWORK IP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SUBNET MASK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GATEWAY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7430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GENERAL SERVICES UNIT </a:t>
                      </a:r>
                      <a:endParaRPr lang="en-PH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G</a:t>
                      </a:r>
                      <a:r>
                        <a:rPr lang="en-PH" sz="1800">
                          <a:solidFill>
                            <a:schemeClr val="tx1"/>
                          </a:solidFill>
                          <a:effectLst/>
                        </a:rPr>
                        <a:t>ENERAL_SERVICE_UNIT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General Services Unit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192.168.47.0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192.168.67.1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86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ROTC HEADQUARTERS</a:t>
                      </a:r>
                      <a:endParaRPr lang="en-PH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160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ROTC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PH" sz="1800">
                          <a:solidFill>
                            <a:schemeClr val="tx1"/>
                          </a:solidFill>
                        </a:rPr>
                        <a:t>ROTC Headquarters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192.168.48.0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192.168.48.1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5573" y="0"/>
            <a:ext cx="354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LIBRARY BUILDING</a:t>
            </a:r>
            <a:endParaRPr lang="en-PH" sz="3200" b="1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06426" y="4089975"/>
          <a:ext cx="11979148" cy="2136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4134"/>
                <a:gridCol w="1137920"/>
                <a:gridCol w="2082800"/>
                <a:gridCol w="2184400"/>
                <a:gridCol w="1544320"/>
                <a:gridCol w="1696720"/>
                <a:gridCol w="1498854"/>
              </a:tblGrid>
              <a:tr h="6852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 OFFICE NAME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VLAN NO.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VLAN NAME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ACCESS POINT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NETWORK IP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SUBNET MASK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GATEWAY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74300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SUPPLY</a:t>
                      </a:r>
                      <a:endParaRPr lang="en-PH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SUPPLY1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192.168.49.0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192.168.49.1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86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PH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SUPPLY2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PH" sz="1800">
                          <a:solidFill>
                            <a:schemeClr val="tx1"/>
                          </a:solidFill>
                        </a:rPr>
                        <a:t>Supply Office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192.168.50.0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192.168.50.1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5573" y="3429000"/>
            <a:ext cx="354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SUPPLY BUILDING</a:t>
            </a:r>
            <a:endParaRPr lang="en-PH" sz="32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426" y="584775"/>
          <a:ext cx="11979148" cy="2061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4134"/>
                <a:gridCol w="1137920"/>
                <a:gridCol w="2082800"/>
                <a:gridCol w="2184400"/>
                <a:gridCol w="1544320"/>
                <a:gridCol w="1696720"/>
                <a:gridCol w="1498854"/>
              </a:tblGrid>
              <a:tr h="6852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 OFFICE NAME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VLAN NO.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VLAN NAME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ACCESS POINT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NETWORK IP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SUBNET MASK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GATEWAY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6331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PH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NBSC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NBSC FREE WIFI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192.168.51.0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192.168.51.1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4300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PH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STUDENTS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NBSC STUDENTS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192.168.52.0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192.168.52.1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426" y="0"/>
            <a:ext cx="1864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FREE WIFI</a:t>
            </a:r>
            <a:endParaRPr lang="en-PH" sz="32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124" y="214690"/>
            <a:ext cx="11979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rial Black" panose="020B0A04020102020204" pitchFamily="34" charset="0"/>
              </a:rPr>
              <a:t>INTER-ROUTER OSPF LINK IP ASSIGNMENT TABLE</a:t>
            </a:r>
            <a:endParaRPr lang="en-PH" sz="3200">
              <a:latin typeface="Arial Black" panose="020B0A040201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426" y="960674"/>
          <a:ext cx="11770614" cy="5689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4123"/>
                <a:gridCol w="1999871"/>
                <a:gridCol w="2708374"/>
                <a:gridCol w="2354123"/>
                <a:gridCol w="2354123"/>
              </a:tblGrid>
              <a:tr h="4897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LINK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NETWORK ID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SUBNET MASK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IP ON ROUTER A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IP ON ROUTER B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6331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ADMIN—ITE</a:t>
                      </a:r>
                      <a:endParaRPr lang="en-PH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10.10.10.0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10.10.10.1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10.10.10.2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4300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ITE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—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ICS</a:t>
                      </a:r>
                      <a:endParaRPr lang="en-PH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20.20.20.0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20.20.20.1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20.20.20.2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865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ICS—REGISTRAR</a:t>
                      </a:r>
                      <a:endParaRPr lang="en-PH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30.30.30.0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PH" sz="1800">
                          <a:solidFill>
                            <a:schemeClr val="tx1"/>
                          </a:solidFill>
                        </a:rPr>
                        <a:t>55.255.255.0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30.30.30.1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30.30.30.2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1000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REGISTRAR—GEC</a:t>
                      </a:r>
                      <a:endParaRPr lang="en-PH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40.40.40.0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40.40.40.1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40.40.40.2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4577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GEC—IBM</a:t>
                      </a:r>
                      <a:endParaRPr lang="en-PH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50.50.50.0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50.50.50.1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50.50.50.2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8775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IBM—HEALTH OFFICE</a:t>
                      </a:r>
                      <a:endParaRPr lang="en-PH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60.60.60.0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60.60.60.1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60.60.60.2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877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HEALTH OFFICE—LIBRARY</a:t>
                      </a:r>
                      <a:endParaRPr lang="en-PH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70.70.70.0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70.70.70.1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70.70.70.1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4124" y="214690"/>
            <a:ext cx="11979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rial Black" panose="020B0A04020102020204" pitchFamily="34" charset="0"/>
              </a:rPr>
              <a:t>INTER-ROUTER OSPF LINK IP ASSIGNMENT TABLE</a:t>
            </a:r>
            <a:endParaRPr lang="en-PH" sz="3200">
              <a:latin typeface="Arial Black" panose="020B0A040201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426" y="960674"/>
          <a:ext cx="11770614" cy="35752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54123"/>
                <a:gridCol w="1999871"/>
                <a:gridCol w="2708374"/>
                <a:gridCol w="2354123"/>
                <a:gridCol w="2354123"/>
              </a:tblGrid>
              <a:tr h="4897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LINK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NETWORK ID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SUBNET MASK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IP ON ROUTER A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IP ON ROUTER B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6331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LIBRARY—SWDC</a:t>
                      </a:r>
                      <a:endParaRPr lang="en-PH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80.80.80.0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80.80.80.1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80.80.80.2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430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SWDC</a:t>
                      </a:r>
                      <a:r>
                        <a:rPr lang="en-US" b="1">
                          <a:solidFill>
                            <a:schemeClr val="tx1"/>
                          </a:solidFill>
                        </a:rPr>
                        <a:t>—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SUPPLY OFFICE</a:t>
                      </a:r>
                      <a:endParaRPr lang="en-PH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90.90.90.0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90.90.90.1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90.90.90.2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86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SUPPLY OFFICE—FREE WIFI</a:t>
                      </a:r>
                      <a:endParaRPr lang="en-PH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100.100.100.0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PH" sz="1800">
                          <a:solidFill>
                            <a:schemeClr val="tx1"/>
                          </a:solidFill>
                        </a:rPr>
                        <a:t>55.255.255.0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100.100.100.1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100.100.100.2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86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FREE WIFI—ADMIN</a:t>
                      </a:r>
                      <a:endParaRPr lang="en-PH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110.110.110.0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110.110.110.1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110.110.110.2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3797809" y="1481633"/>
            <a:ext cx="4596381" cy="3894734"/>
            <a:chOff x="3678942" y="1555701"/>
            <a:chExt cx="4134610" cy="3285417"/>
          </a:xfrm>
        </p:grpSpPr>
        <p:sp>
          <p:nvSpPr>
            <p:cNvPr id="28" name="Oval 27"/>
            <p:cNvSpPr/>
            <p:nvPr/>
          </p:nvSpPr>
          <p:spPr>
            <a:xfrm>
              <a:off x="4151553" y="1951299"/>
              <a:ext cx="476246" cy="3955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/>
                <a:t>R1</a:t>
              </a:r>
              <a:endParaRPr lang="en-PH" sz="1000"/>
            </a:p>
          </p:txBody>
        </p:sp>
        <p:sp>
          <p:nvSpPr>
            <p:cNvPr id="31" name="Oval 30"/>
            <p:cNvSpPr/>
            <p:nvPr/>
          </p:nvSpPr>
          <p:spPr>
            <a:xfrm>
              <a:off x="5149122" y="1555701"/>
              <a:ext cx="476246" cy="3955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/>
                <a:t>R1</a:t>
              </a:r>
              <a:endParaRPr lang="en-PH" sz="1000"/>
            </a:p>
          </p:txBody>
        </p:sp>
        <p:sp>
          <p:nvSpPr>
            <p:cNvPr id="32" name="Oval 31"/>
            <p:cNvSpPr/>
            <p:nvPr/>
          </p:nvSpPr>
          <p:spPr>
            <a:xfrm>
              <a:off x="6132582" y="1613473"/>
              <a:ext cx="476246" cy="3955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/>
                <a:t>R1</a:t>
              </a:r>
              <a:endParaRPr lang="en-PH" sz="1000"/>
            </a:p>
          </p:txBody>
        </p:sp>
        <p:sp>
          <p:nvSpPr>
            <p:cNvPr id="33" name="Oval 32"/>
            <p:cNvSpPr/>
            <p:nvPr/>
          </p:nvSpPr>
          <p:spPr>
            <a:xfrm>
              <a:off x="7085074" y="2081331"/>
              <a:ext cx="476246" cy="3955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/>
                <a:t>R1</a:t>
              </a:r>
              <a:endParaRPr lang="en-PH" sz="1000"/>
            </a:p>
          </p:txBody>
        </p:sp>
        <p:sp>
          <p:nvSpPr>
            <p:cNvPr id="34" name="Oval 33"/>
            <p:cNvSpPr/>
            <p:nvPr/>
          </p:nvSpPr>
          <p:spPr>
            <a:xfrm>
              <a:off x="7178431" y="3852123"/>
              <a:ext cx="476246" cy="3955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/>
                <a:t>R1</a:t>
              </a:r>
              <a:endParaRPr lang="en-PH" sz="1000"/>
            </a:p>
          </p:txBody>
        </p:sp>
        <p:sp>
          <p:nvSpPr>
            <p:cNvPr id="35" name="Oval 34"/>
            <p:cNvSpPr/>
            <p:nvPr/>
          </p:nvSpPr>
          <p:spPr>
            <a:xfrm>
              <a:off x="7337306" y="2968823"/>
              <a:ext cx="476246" cy="3955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/>
                <a:t>R1</a:t>
              </a:r>
              <a:endParaRPr lang="en-PH" sz="1000"/>
            </a:p>
          </p:txBody>
        </p:sp>
        <p:sp>
          <p:nvSpPr>
            <p:cNvPr id="36" name="Oval 35"/>
            <p:cNvSpPr/>
            <p:nvPr/>
          </p:nvSpPr>
          <p:spPr>
            <a:xfrm>
              <a:off x="5605639" y="4445520"/>
              <a:ext cx="476246" cy="3955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/>
                <a:t>R1</a:t>
              </a:r>
              <a:endParaRPr lang="en-PH" sz="1000"/>
            </a:p>
          </p:txBody>
        </p:sp>
        <p:sp>
          <p:nvSpPr>
            <p:cNvPr id="37" name="Oval 36"/>
            <p:cNvSpPr/>
            <p:nvPr/>
          </p:nvSpPr>
          <p:spPr>
            <a:xfrm>
              <a:off x="6517388" y="4345689"/>
              <a:ext cx="476246" cy="3955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/>
                <a:t>R1</a:t>
              </a:r>
              <a:endParaRPr lang="en-PH" sz="1000"/>
            </a:p>
          </p:txBody>
        </p:sp>
        <p:sp>
          <p:nvSpPr>
            <p:cNvPr id="38" name="Oval 37"/>
            <p:cNvSpPr/>
            <p:nvPr/>
          </p:nvSpPr>
          <p:spPr>
            <a:xfrm>
              <a:off x="4602450" y="4345689"/>
              <a:ext cx="476246" cy="3955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/>
                <a:t>R1</a:t>
              </a:r>
              <a:endParaRPr lang="en-PH" sz="1000"/>
            </a:p>
          </p:txBody>
        </p:sp>
        <p:sp>
          <p:nvSpPr>
            <p:cNvPr id="39" name="Oval 38"/>
            <p:cNvSpPr/>
            <p:nvPr/>
          </p:nvSpPr>
          <p:spPr>
            <a:xfrm>
              <a:off x="3913430" y="3733956"/>
              <a:ext cx="476246" cy="3955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/>
                <a:t>R1</a:t>
              </a:r>
              <a:endParaRPr lang="en-PH" sz="1000"/>
            </a:p>
          </p:txBody>
        </p:sp>
        <p:sp>
          <p:nvSpPr>
            <p:cNvPr id="40" name="Oval 39"/>
            <p:cNvSpPr/>
            <p:nvPr/>
          </p:nvSpPr>
          <p:spPr>
            <a:xfrm>
              <a:off x="3678942" y="2832234"/>
              <a:ext cx="476246" cy="3955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/>
                <a:t>R1</a:t>
              </a:r>
              <a:endParaRPr lang="en-PH" sz="1000"/>
            </a:p>
          </p:txBody>
        </p:sp>
      </p:grpSp>
      <p:cxnSp>
        <p:nvCxnSpPr>
          <p:cNvPr id="43" name="Straight Arrow Connector 42"/>
          <p:cNvCxnSpPr>
            <a:stCxn id="28" idx="7"/>
            <a:endCxn id="31" idx="2"/>
          </p:cNvCxnSpPr>
          <p:nvPr/>
        </p:nvCxnSpPr>
        <p:spPr>
          <a:xfrm flipV="1">
            <a:off x="4775104" y="1716116"/>
            <a:ext cx="657081" cy="303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6"/>
            <a:endCxn id="32" idx="1"/>
          </p:cNvCxnSpPr>
          <p:nvPr/>
        </p:nvCxnSpPr>
        <p:spPr>
          <a:xfrm flipV="1">
            <a:off x="5961620" y="1618797"/>
            <a:ext cx="641396" cy="97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32" idx="6"/>
            <a:endCxn id="33" idx="1"/>
          </p:cNvCxnSpPr>
          <p:nvPr/>
        </p:nvCxnSpPr>
        <p:spPr>
          <a:xfrm>
            <a:off x="7054917" y="1784602"/>
            <a:ext cx="606969" cy="388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3" idx="5"/>
            <a:endCxn id="35" idx="0"/>
          </p:cNvCxnSpPr>
          <p:nvPr/>
        </p:nvCxnSpPr>
        <p:spPr>
          <a:xfrm>
            <a:off x="8036253" y="2505035"/>
            <a:ext cx="93220" cy="651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5" idx="4"/>
            <a:endCxn id="34" idx="0"/>
          </p:cNvCxnSpPr>
          <p:nvPr/>
        </p:nvCxnSpPr>
        <p:spPr>
          <a:xfrm flipH="1">
            <a:off x="7952854" y="3625800"/>
            <a:ext cx="176619" cy="57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4" idx="3"/>
            <a:endCxn id="37" idx="7"/>
          </p:cNvCxnSpPr>
          <p:nvPr/>
        </p:nvCxnSpPr>
        <p:spPr>
          <a:xfrm flipH="1">
            <a:off x="7405166" y="4604240"/>
            <a:ext cx="360504" cy="25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37" idx="3"/>
            <a:endCxn id="36" idx="6"/>
          </p:cNvCxnSpPr>
          <p:nvPr/>
        </p:nvCxnSpPr>
        <p:spPr>
          <a:xfrm flipH="1" flipV="1">
            <a:off x="6469123" y="5141884"/>
            <a:ext cx="561676" cy="47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endCxn id="38" idx="6"/>
          </p:cNvCxnSpPr>
          <p:nvPr/>
        </p:nvCxnSpPr>
        <p:spPr>
          <a:xfrm flipH="1" flipV="1">
            <a:off x="5353893" y="5023538"/>
            <a:ext cx="624562" cy="14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38" idx="1"/>
            <a:endCxn id="39" idx="5"/>
          </p:cNvCxnSpPr>
          <p:nvPr/>
        </p:nvCxnSpPr>
        <p:spPr>
          <a:xfrm flipH="1" flipV="1">
            <a:off x="4510387" y="4464158"/>
            <a:ext cx="391605" cy="39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39" idx="0"/>
            <a:endCxn id="40" idx="4"/>
          </p:cNvCxnSpPr>
          <p:nvPr/>
        </p:nvCxnSpPr>
        <p:spPr>
          <a:xfrm flipH="1" flipV="1">
            <a:off x="4062527" y="3463879"/>
            <a:ext cx="260677" cy="59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0" idx="0"/>
            <a:endCxn id="28" idx="3"/>
          </p:cNvCxnSpPr>
          <p:nvPr/>
        </p:nvCxnSpPr>
        <p:spPr>
          <a:xfrm flipV="1">
            <a:off x="4062527" y="2350887"/>
            <a:ext cx="338210" cy="6440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28016" y="137160"/>
            <a:ext cx="3300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RING TOPOLOGY</a:t>
            </a:r>
            <a:endParaRPr lang="en-PH" sz="32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TextBox 4"/>
          <p:cNvSpPr txBox="1"/>
          <p:nvPr/>
        </p:nvSpPr>
        <p:spPr>
          <a:xfrm>
            <a:off x="724662" y="1880539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PH" b="0" i="0" cap="all">
                <a:solidFill>
                  <a:srgbClr val="FFFFFF"/>
                </a:solidFill>
                <a:effectLst/>
              </a:rPr>
              <a:t>NBSC</a:t>
            </a:r>
            <a:endParaRPr lang="en-PH" cap="all">
              <a:effectLst/>
            </a:endParaRPr>
          </a:p>
          <a:p>
            <a:pPr algn="ctr" rtl="0"/>
            <a:r>
              <a:rPr lang="en-PH" b="1" i="0" cap="all">
                <a:solidFill>
                  <a:srgbClr val="FFFFFF"/>
                </a:solidFill>
                <a:effectLst/>
              </a:rPr>
              <a:t>SMART CAPMUS</a:t>
            </a:r>
            <a:endParaRPr lang="en-PH" cap="all"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5902" y="3023"/>
            <a:ext cx="11979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Arial Black" panose="020B0A04020102020204" pitchFamily="34" charset="0"/>
              </a:rPr>
              <a:t>DEVICE ROLES</a:t>
            </a:r>
            <a:endParaRPr lang="en-PH" sz="3200">
              <a:latin typeface="Arial Black" panose="020B0A040201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6999" y="606777"/>
          <a:ext cx="11917831" cy="4165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5369"/>
                <a:gridCol w="9032462"/>
              </a:tblGrid>
              <a:tr h="5024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DEVICE TYPE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ROLE IN THE NETWORK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57976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ROUTER</a:t>
                      </a:r>
                      <a:endParaRPr lang="en-PH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/>
                        <a:t>Interconnects each building; runs OSPF for dynamic routing between VLANs/buildings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283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PH" b="1"/>
                        <a:t>MULTILAYER SWITCH</a:t>
                      </a:r>
                      <a:endParaRPr lang="en-PH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/>
                        <a:t>Performs inter-VLAN routing within the building; connects to router and access switches</a:t>
                      </a:r>
                      <a:endParaRPr lang="en-PH"/>
                    </a:p>
                  </a:txBody>
                  <a:tcPr anchor="ctr"/>
                </a:tc>
              </a:tr>
              <a:tr h="6441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PH" b="1"/>
                        <a:t>ACCESS SWITCHES</a:t>
                      </a:r>
                      <a:endParaRPr lang="en-PH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US"/>
                        <a:t>Connects end devices (PCs, printers, laptops) and Access Points within the VLANs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4418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PH" b="1"/>
                        <a:t>ACCESS POINTS (APS)</a:t>
                      </a:r>
                      <a:endParaRPr lang="en-PH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US"/>
                        <a:t>Provides wireless connectivity for mobile devices like smartphones and laptops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822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PH" b="1"/>
                    </a:p>
                    <a:p>
                      <a:pPr lvl="0" algn="ctr">
                        <a:lnSpc>
                          <a:spcPct val="150000"/>
                        </a:lnSpc>
                        <a:buNone/>
                      </a:pPr>
                      <a:r>
                        <a:rPr lang="en-PH" b="1"/>
                        <a:t>END DEVICES</a:t>
                      </a:r>
                      <a:endParaRPr lang="en-PH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</a:pPr>
                      <a:r>
                        <a:rPr lang="en-US"/>
                        <a:t>Users' devices such as PCs, laptops, aircon, printer, smoke detector and smartphones that access network resources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4645" y="4858678"/>
            <a:ext cx="8810371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None/>
            </a:pPr>
            <a:r>
              <a:rPr lang="en-US" sz="2000" b="1"/>
              <a:t>Admin Building Configuration</a:t>
            </a: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/>
              <a:t>6 VLANs</a:t>
            </a:r>
            <a:r>
              <a:rPr lang="en-US" sz="2000"/>
              <a:t> (192.168.1.0 – 192.168.6.0) </a:t>
            </a:r>
            <a:endParaRPr 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/>
              <a:t>Port Aggregation:</a:t>
            </a:r>
            <a:r>
              <a:rPr lang="en-US" sz="2000"/>
              <a:t> Used </a:t>
            </a:r>
            <a:r>
              <a:rPr lang="en-US" sz="2000" b="1"/>
              <a:t>between the Multilayer Switch and Access Switches</a:t>
            </a:r>
            <a:endParaRPr lang="en-US" sz="20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/>
              <a:t>Purpose:</a:t>
            </a:r>
            <a:r>
              <a:rPr lang="en-US" sz="2000"/>
              <a:t> Improves bandwidth and provides link redundancy</a:t>
            </a:r>
            <a:endParaRPr lang="en-US" sz="2000"/>
          </a:p>
          <a:p>
            <a:r>
              <a:rPr lang="en-US" sz="2000" b="1">
                <a:ea typeface="Calibri" panose="020F0502020204030204"/>
                <a:cs typeface="Calibri" panose="020F0502020204030204"/>
              </a:rPr>
              <a:t>Access Points Password:</a:t>
            </a:r>
            <a:r>
              <a:rPr lang="en-US" sz="2000">
                <a:ea typeface="Calibri" panose="020F0502020204030204"/>
                <a:cs typeface="Calibri" panose="020F0502020204030204"/>
              </a:rPr>
              <a:t> 12345678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r>
              <a:rPr lang="en-US" sz="2000" b="1">
                <a:ea typeface="Calibri" panose="020F0502020204030204"/>
                <a:cs typeface="Calibri" panose="020F0502020204030204"/>
              </a:rPr>
              <a:t>OSPF ALL AREA IS 1 AND NUMBER ID IS 1</a:t>
            </a:r>
            <a:endParaRPr lang="en-US" sz="2000" b="1"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1724" y="300364"/>
            <a:ext cx="898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latin typeface="Arial Black" panose="020B0A04020102020204" pitchFamily="34" charset="0"/>
              </a:rPr>
              <a:t>VLAN AND IP DOCUMENTATION TABLE</a:t>
            </a:r>
            <a:endParaRPr lang="en-PH" sz="320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426" y="1555588"/>
          <a:ext cx="11979148" cy="4936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1307"/>
                <a:gridCol w="1262415"/>
                <a:gridCol w="2160198"/>
                <a:gridCol w="1711307"/>
                <a:gridCol w="1711307"/>
                <a:gridCol w="1711307"/>
                <a:gridCol w="1711307"/>
              </a:tblGrid>
              <a:tr h="48975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 OFFICE NAME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VLAN NO.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VLAN NAME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ACCESS POINT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NETWORK IP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SUBNET MASK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GATEWAY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6331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COA</a:t>
                      </a:r>
                      <a:endParaRPr lang="en-PH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COA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COA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192.168.1.0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192.168.1.1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430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ACCOUNTING OFFICE</a:t>
                      </a:r>
                      <a:endParaRPr lang="en-PH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ACCOUNTING_OFFICE</a:t>
                      </a:r>
                      <a:endParaRPr lang="en-PH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PH" sz="1600">
                          <a:solidFill>
                            <a:schemeClr val="tx1"/>
                          </a:solidFill>
                        </a:rPr>
                        <a:t>ACCOUNTING OFFICE</a:t>
                      </a:r>
                      <a:endParaRPr lang="en-PH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192.168.2.0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192.168.2.1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86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RECORDS AND ARCHIVAL</a:t>
                      </a:r>
                      <a:endParaRPr lang="en-PH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PH" sz="1400">
                          <a:solidFill>
                            <a:schemeClr val="tx1"/>
                          </a:solidFill>
                        </a:rPr>
                        <a:t>RECORDS_AND_ARCHIVAL</a:t>
                      </a:r>
                      <a:endParaRPr lang="en-PH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PH" sz="1600">
                          <a:solidFill>
                            <a:schemeClr val="tx1"/>
                          </a:solidFill>
                        </a:rPr>
                        <a:t>RECORDS AND ARCHIVAL</a:t>
                      </a:r>
                      <a:endParaRPr lang="en-PH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192.168.3.0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192.168.3.1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1000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CASHIER</a:t>
                      </a:r>
                      <a:endParaRPr lang="en-PH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CASHIER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PH" sz="1800">
                          <a:solidFill>
                            <a:schemeClr val="tx1"/>
                          </a:solidFill>
                        </a:rPr>
                        <a:t>CASHIER OFFICE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192.168.4.0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192.168.4.1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4577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BUDGET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BUDGET_OFFICE</a:t>
                      </a:r>
                      <a:endParaRPr lang="en-PH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PH">
                          <a:solidFill>
                            <a:schemeClr val="tx1"/>
                          </a:solidFill>
                        </a:rPr>
                        <a:t>BUDGET OFFICE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192.168.5.1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8775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ICTM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ICTMO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PH">
                          <a:solidFill>
                            <a:schemeClr val="tx1"/>
                          </a:solidFill>
                        </a:rPr>
                        <a:t>ICTM OFFICE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192.168.6.0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192.168.6.1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733" y="885139"/>
            <a:ext cx="3225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ADMIN BUILDING</a:t>
            </a:r>
            <a:endParaRPr lang="en-PH" sz="32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" y="572861"/>
          <a:ext cx="11836398" cy="216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0914"/>
                <a:gridCol w="1690914"/>
                <a:gridCol w="1690914"/>
                <a:gridCol w="1690914"/>
                <a:gridCol w="1690914"/>
                <a:gridCol w="1690914"/>
                <a:gridCol w="1690914"/>
              </a:tblGrid>
              <a:tr h="72008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 OFFICE NAME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VLAN NO.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VLAN NAME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ACCESS POINT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NETWORK IP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SUBNET MASK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GATEWAY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72008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ITE FACULTY 1</a:t>
                      </a:r>
                      <a:endParaRPr lang="en-PH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ITE1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192.168.7.0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192.168.7.1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2008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ITE FACULTY 2</a:t>
                      </a:r>
                      <a:endParaRPr lang="en-PH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ITE2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PH">
                          <a:solidFill>
                            <a:schemeClr val="tx1"/>
                          </a:solidFill>
                        </a:rPr>
                        <a:t>ITE Faculty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192.168.8.0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192.168.8.1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7173" y="45928"/>
            <a:ext cx="6690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INSTITUTE FOR TEACHER EDUCATION</a:t>
            </a:r>
            <a:endParaRPr lang="en-PH" sz="3200" b="1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7801" y="3530026"/>
          <a:ext cx="11836398" cy="31499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0914"/>
                <a:gridCol w="1690914"/>
                <a:gridCol w="1690914"/>
                <a:gridCol w="1690914"/>
                <a:gridCol w="1690914"/>
                <a:gridCol w="1690914"/>
                <a:gridCol w="1690914"/>
              </a:tblGrid>
              <a:tr h="6863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 OFFICE NAME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VLAN NO.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VLAN NAME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ACCESS POINT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NETWORK IP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SUBNET MASK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GATEWAY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74691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ICS FACULTY</a:t>
                      </a:r>
                      <a:endParaRPr lang="en-PH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ICS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PH">
                          <a:solidFill>
                            <a:schemeClr val="tx1"/>
                          </a:solidFill>
                        </a:rPr>
                        <a:t>ICS Faculty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192.168.9.0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192.168.9.1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3925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LABORATORY 1</a:t>
                      </a:r>
                      <a:endParaRPr lang="en-PH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LAB1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Laboratory 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192.168.10.0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192.168.10.1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7737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LABORATORY 2</a:t>
                      </a:r>
                      <a:endParaRPr lang="en-PH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LAB2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Laboratory 2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192.168.11.0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192.168.11.1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7172" y="2945251"/>
            <a:ext cx="6690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INSTITUTE FOR COMPUTER STUDIES</a:t>
            </a:r>
            <a:endParaRPr lang="en-PH" sz="32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7801" y="704941"/>
          <a:ext cx="11836398" cy="2160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0914"/>
                <a:gridCol w="1690914"/>
                <a:gridCol w="1690914"/>
                <a:gridCol w="1690914"/>
                <a:gridCol w="1690914"/>
                <a:gridCol w="1690914"/>
                <a:gridCol w="1690914"/>
              </a:tblGrid>
              <a:tr h="72008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 OFFICE NAME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VLAN NO.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VLAN NAME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ACCESS POINT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NETWORK IP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SUBNET MASK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GATEWAY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72008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REGISTRAR</a:t>
                      </a:r>
                      <a:endParaRPr lang="en-PH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REGISTRAR1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Registrar</a:t>
                      </a:r>
                      <a:endParaRPr lang="en-PH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192.168.12.0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192.168.12.1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2008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PH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REGISTRAR2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PH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192.168.13.0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192.168.13.1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7172" y="89533"/>
            <a:ext cx="6690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REGISTRAR</a:t>
            </a:r>
            <a:endParaRPr lang="en-PH" sz="3200" b="1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7801" y="3875466"/>
          <a:ext cx="11836398" cy="22522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0914"/>
                <a:gridCol w="1690914"/>
                <a:gridCol w="1690914"/>
                <a:gridCol w="1690914"/>
                <a:gridCol w="1690914"/>
                <a:gridCol w="1690914"/>
                <a:gridCol w="1690914"/>
              </a:tblGrid>
              <a:tr h="66605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 OFFICE NAME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VLAN NO.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VLAN NAME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ACCESS POINT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NETWORK IP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SUBNET MASK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GATEWAY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74691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GEC</a:t>
                      </a:r>
                      <a:endParaRPr lang="en-PH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GEC1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PH">
                          <a:solidFill>
                            <a:schemeClr val="tx1"/>
                          </a:solidFill>
                        </a:rPr>
                        <a:t>EC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192.168.14.0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192.168.14.1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392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PH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GEC2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192.168.15.0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192.168.15.1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7172" y="3260058"/>
            <a:ext cx="6690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GENERAL EDUCATION CURRICULUM</a:t>
            </a:r>
            <a:endParaRPr lang="en-PH" sz="32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77801" y="786036"/>
          <a:ext cx="11836398" cy="34966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0914"/>
                <a:gridCol w="1321525"/>
                <a:gridCol w="1717040"/>
                <a:gridCol w="2034177"/>
                <a:gridCol w="1690914"/>
                <a:gridCol w="1690914"/>
                <a:gridCol w="1690914"/>
              </a:tblGrid>
              <a:tr h="68361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 OFFICE NAME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VLAN NO.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VLAN NAME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ACCESS POINT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NETWORK IP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SUBNET MASK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GATEWAY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85126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b="1">
                          <a:solidFill>
                            <a:schemeClr val="tx1"/>
                          </a:solidFill>
                        </a:rPr>
                        <a:t>BA CONFERECE ROOM</a:t>
                      </a:r>
                      <a:endParaRPr lang="en-PH" sz="14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BACR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PH" sz="1600">
                          <a:solidFill>
                            <a:schemeClr val="tx1"/>
                          </a:solidFill>
                        </a:rPr>
                        <a:t>BA Conference Room</a:t>
                      </a:r>
                      <a:endParaRPr lang="en-PH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192.168.16.0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192.168.16.1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5351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BA OFFICE 3</a:t>
                      </a:r>
                      <a:endParaRPr lang="en-PH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BAO3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PH" sz="1600">
                          <a:solidFill>
                            <a:schemeClr val="tx1"/>
                          </a:solidFill>
                        </a:rPr>
                        <a:t>BA Faculty Office 3</a:t>
                      </a:r>
                      <a:endParaRPr lang="en-PH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192.168.17.0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192.168.17.1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4490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BA OFFICE 2</a:t>
                      </a:r>
                      <a:endParaRPr lang="en-PH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BAO2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PH" sz="1600">
                          <a:solidFill>
                            <a:schemeClr val="tx1"/>
                          </a:solidFill>
                        </a:rPr>
                        <a:t>BA Faculty Office 2</a:t>
                      </a:r>
                      <a:endParaRPr lang="en-PH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192.168.18.0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192.168.18.1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29452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BA OFFICE 1</a:t>
                      </a:r>
                      <a:endParaRPr lang="en-PH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BAO1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PH" sz="1600">
                          <a:solidFill>
                            <a:schemeClr val="tx1"/>
                          </a:solidFill>
                        </a:rPr>
                        <a:t>BA Faculty Office 1</a:t>
                      </a:r>
                      <a:endParaRPr lang="en-PH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192.168.19.0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192.168.19.1</a:t>
                      </a:r>
                      <a:endParaRPr lang="en-PH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7801" y="171571"/>
            <a:ext cx="715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INSTITUTE FOR BUSINESS MANAGEMENT</a:t>
            </a:r>
            <a:endParaRPr lang="en-PH" sz="3200" b="1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77801" y="4897121"/>
          <a:ext cx="11836398" cy="187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0914"/>
                <a:gridCol w="1372325"/>
                <a:gridCol w="1635760"/>
                <a:gridCol w="2064657"/>
                <a:gridCol w="1690914"/>
                <a:gridCol w="1690914"/>
                <a:gridCol w="1690914"/>
              </a:tblGrid>
              <a:tr h="58962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 OFFICE NAME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VLAN NO.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VLAN NAME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ACCESS POINT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NETWORK IP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SUBNET MASK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GATEWAY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575694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HEALTH</a:t>
                      </a:r>
                      <a:endParaRPr lang="en-PH" sz="20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HEALTH1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PH" sz="1800">
                          <a:solidFill>
                            <a:schemeClr val="tx1"/>
                          </a:solidFill>
                        </a:rPr>
                        <a:t>Health Office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192.168.20.0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192.168.20.1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22837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endParaRPr lang="en-PH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HEALTH2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PH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192.168.21.0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192.168.21.1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7801" y="4312346"/>
            <a:ext cx="3337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HEALTH BUILDING</a:t>
            </a:r>
            <a:endParaRPr lang="en-PH" sz="32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426" y="584775"/>
          <a:ext cx="11979148" cy="6096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1307"/>
                <a:gridCol w="1128667"/>
                <a:gridCol w="2214880"/>
                <a:gridCol w="2184400"/>
                <a:gridCol w="1544320"/>
                <a:gridCol w="1696720"/>
                <a:gridCol w="1498854"/>
              </a:tblGrid>
              <a:tr h="6852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 OFFICE NAME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VLAN NO.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VLAN NAME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ACCESS POINT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NETWORK IP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SUBNET MASK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GATEWAY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6331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BOARD ROOM</a:t>
                      </a:r>
                      <a:endParaRPr lang="en-PH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 BOARD_ROOM 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Board Room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192.168.22.0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192.168.22.1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430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OFFICE OF THE PRESIDENT</a:t>
                      </a:r>
                      <a:endParaRPr lang="en-PH" sz="16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en-PH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PH" sz="1600">
                          <a:solidFill>
                            <a:schemeClr val="tx1"/>
                          </a:solidFill>
                        </a:rPr>
                        <a:t>OP</a:t>
                      </a:r>
                      <a:endParaRPr lang="en-PH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192.168.23.0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192.168.23.1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865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OVPAA</a:t>
                      </a:r>
                      <a:endParaRPr lang="en-PH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OVPAA</a:t>
                      </a:r>
                      <a:endParaRPr lang="en-PH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OVPAA</a:t>
                      </a:r>
                      <a:endParaRPr lang="en-PH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192.168.24.0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192.168.24.1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1000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HRMO</a:t>
                      </a:r>
                      <a:endParaRPr lang="en-PH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HRMO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PH" sz="1800">
                          <a:solidFill>
                            <a:schemeClr val="tx1"/>
                          </a:solidFill>
                        </a:rPr>
                        <a:t>RMO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192.168.25.0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192.168.25.1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45777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</a:rPr>
                        <a:t>SPEECH LABORATORY</a:t>
                      </a:r>
                      <a:endParaRPr lang="en-PH" sz="16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SPEECH_LAB</a:t>
                      </a:r>
                      <a:endParaRPr lang="en-PH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PH">
                          <a:solidFill>
                            <a:schemeClr val="tx1"/>
                          </a:solidFill>
                        </a:rPr>
                        <a:t>Speech Laboratory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192.168.26.0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192.168.26.1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8775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GAD</a:t>
                      </a:r>
                      <a:endParaRPr lang="en-PH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60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GAD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PH">
                          <a:solidFill>
                            <a:schemeClr val="tx1"/>
                          </a:solidFill>
                        </a:rPr>
                        <a:t>GAD Office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192.168.27.0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192.168.27.1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877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PH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Procurement Office</a:t>
                      </a:r>
                      <a:endParaRPr lang="en-PH" sz="1400" b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70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PH" sz="1600">
                          <a:solidFill>
                            <a:schemeClr val="tx1"/>
                          </a:solidFill>
                        </a:rPr>
                        <a:t>PROCUREMENT_OFFICE</a:t>
                      </a:r>
                      <a:endParaRPr lang="en-PH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PH" sz="1800">
                          <a:solidFill>
                            <a:schemeClr val="tx1"/>
                          </a:solidFill>
                        </a:rPr>
                        <a:t>Procurement Office 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192.168.28.0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192.168.28.1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5573" y="0"/>
            <a:ext cx="354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LIBRARY BUILDING</a:t>
            </a:r>
            <a:endParaRPr lang="en-PH" sz="32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6426" y="584775"/>
          <a:ext cx="11979148" cy="3718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4134"/>
                <a:gridCol w="1137920"/>
                <a:gridCol w="2082800"/>
                <a:gridCol w="2184400"/>
                <a:gridCol w="1544320"/>
                <a:gridCol w="1696720"/>
                <a:gridCol w="1498854"/>
              </a:tblGrid>
              <a:tr h="68522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 OFFICE NAME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VLAN NO.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VLAN NAME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ACCESS POINT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NETWORK IP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SUBNET MASK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GATEWAY</a:t>
                      </a:r>
                      <a:endParaRPr lang="en-PH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6331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LIBRARY COMPLEX</a:t>
                      </a:r>
                      <a:endParaRPr lang="en-PH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LIBRARY_COMPLEX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Library Complex 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192.168.29.0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192.168.29.1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4300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VPUF</a:t>
                      </a:r>
                      <a:endParaRPr lang="en-PH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PH" sz="1800">
                          <a:effectLst/>
                        </a:rPr>
                        <a:t>VPUF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V</a:t>
                      </a:r>
                      <a:r>
                        <a:rPr lang="en-PH" sz="1800">
                          <a:solidFill>
                            <a:schemeClr val="tx1"/>
                          </a:solidFill>
                        </a:rPr>
                        <a:t>PUF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192.168.30.0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192.168.30.1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8659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</a:rPr>
                        <a:t>MUSLIM PRAYER</a:t>
                      </a:r>
                      <a:endParaRPr lang="en-PH" sz="18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MUSLIM_PRAYER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PH" sz="1800">
                          <a:solidFill>
                            <a:schemeClr val="tx1"/>
                          </a:solidFill>
                        </a:rPr>
                        <a:t>Muslim Prayer</a:t>
                      </a:r>
                      <a:endParaRPr lang="en-PH" sz="1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192.168.31.0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192.168.31.1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1000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>
                          <a:solidFill>
                            <a:schemeClr val="tx1"/>
                          </a:solidFill>
                        </a:rPr>
                        <a:t>LIBRARY OFFICE</a:t>
                      </a:r>
                      <a:endParaRPr lang="en-PH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PH">
                          <a:effectLst/>
                        </a:rPr>
                        <a:t>LIBRARY_OFFICE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Library Office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192.168.32.0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255.255.255.0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192.168.32.1</a:t>
                      </a:r>
                      <a:endParaRPr lang="en-PH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5573" y="0"/>
            <a:ext cx="354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LIBRARY BUILDING</a:t>
            </a:r>
            <a:endParaRPr lang="en-PH" sz="32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6648</Words>
  <Application>WPS Presentation</Application>
  <PresentationFormat>Widescreen</PresentationFormat>
  <Paragraphs>1130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Arial Black</vt:lpstr>
      <vt:lpstr>Calibri</vt:lpstr>
      <vt:lpstr>Calibri Light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Jane Justine Catingan</dc:creator>
  <cp:lastModifiedBy>Justine Tapulgo</cp:lastModifiedBy>
  <cp:revision>7</cp:revision>
  <dcterms:created xsi:type="dcterms:W3CDTF">2025-05-10T09:26:00Z</dcterms:created>
  <dcterms:modified xsi:type="dcterms:W3CDTF">2025-05-16T13:06:54Z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839A4C4DEE8449559FD224AEA7EAB1B7_12</vt:lpwstr>
  </property>
  <property fmtid="{D5CDD505-2E9C-101B-9397-08002B2CF9AE}" pid="3" name="KSOProductBuildVer">
    <vt:lpwstr>1033-12.2.0.21179</vt:lpwstr>
  </property>
</Properties>
</file>