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3"/>
          </a:solidFill>
        </a:fill>
      </a:tcStyle>
    </a:wholeTbl>
    <a:band2H>
      <a:tcTxStyle b="def" i="def"/>
      <a:tcStyle>
        <a:tcBdr/>
        <a:fill>
          <a:solidFill>
            <a:srgbClr val="E6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8DF"/>
          </a:solidFill>
        </a:fill>
      </a:tcStyle>
    </a:wholeTbl>
    <a:band2H>
      <a:tcTxStyle b="def" i="def"/>
      <a:tcStyle>
        <a:tcBdr/>
        <a:fill>
          <a:solidFill>
            <a:srgbClr val="E7EC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3D4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 Nova"/>
      </a:defRPr>
    </a:lvl1pPr>
    <a:lvl2pPr indent="228600" latinLnBrk="0">
      <a:defRPr sz="1200">
        <a:latin typeface="+mn-lt"/>
        <a:ea typeface="+mn-ea"/>
        <a:cs typeface="+mn-cs"/>
        <a:sym typeface="Arial Nova"/>
      </a:defRPr>
    </a:lvl2pPr>
    <a:lvl3pPr indent="457200" latinLnBrk="0">
      <a:defRPr sz="1200">
        <a:latin typeface="+mn-lt"/>
        <a:ea typeface="+mn-ea"/>
        <a:cs typeface="+mn-cs"/>
        <a:sym typeface="Arial Nova"/>
      </a:defRPr>
    </a:lvl3pPr>
    <a:lvl4pPr indent="685800" latinLnBrk="0">
      <a:defRPr sz="1200">
        <a:latin typeface="+mn-lt"/>
        <a:ea typeface="+mn-ea"/>
        <a:cs typeface="+mn-cs"/>
        <a:sym typeface="Arial Nova"/>
      </a:defRPr>
    </a:lvl4pPr>
    <a:lvl5pPr indent="914400" latinLnBrk="0">
      <a:defRPr sz="1200">
        <a:latin typeface="+mn-lt"/>
        <a:ea typeface="+mn-ea"/>
        <a:cs typeface="+mn-cs"/>
        <a:sym typeface="Arial Nova"/>
      </a:defRPr>
    </a:lvl5pPr>
    <a:lvl6pPr indent="1143000" latinLnBrk="0">
      <a:defRPr sz="1200">
        <a:latin typeface="+mn-lt"/>
        <a:ea typeface="+mn-ea"/>
        <a:cs typeface="+mn-cs"/>
        <a:sym typeface="Arial Nova"/>
      </a:defRPr>
    </a:lvl6pPr>
    <a:lvl7pPr indent="1371600" latinLnBrk="0">
      <a:defRPr sz="1200">
        <a:latin typeface="+mn-lt"/>
        <a:ea typeface="+mn-ea"/>
        <a:cs typeface="+mn-cs"/>
        <a:sym typeface="Arial Nova"/>
      </a:defRPr>
    </a:lvl7pPr>
    <a:lvl8pPr indent="1600200" latinLnBrk="0">
      <a:defRPr sz="1200">
        <a:latin typeface="+mn-lt"/>
        <a:ea typeface="+mn-ea"/>
        <a:cs typeface="+mn-cs"/>
        <a:sym typeface="Arial Nova"/>
      </a:defRPr>
    </a:lvl8pPr>
    <a:lvl9pPr indent="1828800" latinLnBrk="0">
      <a:defRPr sz="1200">
        <a:latin typeface="+mn-lt"/>
        <a:ea typeface="+mn-ea"/>
        <a:cs typeface="+mn-cs"/>
        <a:sym typeface="Arial Nov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5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4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Relationship Id="rId5" Type="http://schemas.openxmlformats.org/officeDocument/2006/relationships/image" Target="../media/image12.tif"/><Relationship Id="rId6" Type="http://schemas.openxmlformats.org/officeDocument/2006/relationships/image" Target="../media/image1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Relationship Id="rId4" Type="http://schemas.openxmlformats.org/officeDocument/2006/relationships/image" Target="../media/image17.tif"/><Relationship Id="rId5" Type="http://schemas.openxmlformats.org/officeDocument/2006/relationships/image" Target="../media/image18.tif"/><Relationship Id="rId6" Type="http://schemas.openxmlformats.org/officeDocument/2006/relationships/image" Target="../media/image1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6"/>
          <p:cNvSpPr txBox="1"/>
          <p:nvPr/>
        </p:nvSpPr>
        <p:spPr>
          <a:xfrm>
            <a:off x="2901912" y="2545771"/>
            <a:ext cx="5752528" cy="15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5300">
                <a:solidFill>
                  <a:srgbClr val="FFFFFF"/>
                </a:solidFill>
              </a:defRPr>
            </a:pPr>
            <a:r>
              <a:t>Section 1 Project.</a:t>
            </a:r>
          </a:p>
          <a:p>
            <a:pPr algn="ctr">
              <a:defRPr b="1" sz="4100">
                <a:solidFill>
                  <a:srgbClr val="FFFFFF"/>
                </a:solidFill>
              </a:defRPr>
            </a:pPr>
            <a:r>
              <a:t>게임 설계 데이터 분석</a:t>
            </a:r>
          </a:p>
        </p:txBody>
      </p:sp>
      <p:sp>
        <p:nvSpPr>
          <p:cNvPr id="97" name="TextBox 8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>
                <a:solidFill>
                  <a:srgbClr val="FFFFFF"/>
                </a:solidFill>
              </a:defRPr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180" name="2. Unnamed:0 열 제거"/>
          <p:cNvSpPr txBox="1"/>
          <p:nvPr/>
        </p:nvSpPr>
        <p:spPr>
          <a:xfrm>
            <a:off x="486590" y="2283776"/>
            <a:ext cx="9912561" cy="21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 Unnamed:0 열 제거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" name="Step 1. 데이터 품질 문제 해결"/>
          <p:cNvSpPr txBox="1"/>
          <p:nvPr/>
        </p:nvSpPr>
        <p:spPr>
          <a:xfrm>
            <a:off x="480954" y="1533859"/>
            <a:ext cx="37816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Step 1. 데이터 품질 문제 해결</a:t>
            </a:r>
          </a:p>
        </p:txBody>
      </p:sp>
      <p:pic>
        <p:nvPicPr>
          <p:cNvPr id="182" name="스크린샷 2023-01-04 오후 1.11.31.png" descr="스크린샷 2023-01-04 오후 1.11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420" y="3218538"/>
            <a:ext cx="51435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187" name="3. 데이터 타입 변환"/>
          <p:cNvSpPr txBox="1"/>
          <p:nvPr/>
        </p:nvSpPr>
        <p:spPr>
          <a:xfrm>
            <a:off x="486590" y="2283776"/>
            <a:ext cx="9912561" cy="21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3. 데이터 타입 변환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Step 1. 데이터 품질 문제 해결"/>
          <p:cNvSpPr txBox="1"/>
          <p:nvPr/>
        </p:nvSpPr>
        <p:spPr>
          <a:xfrm>
            <a:off x="480954" y="1533859"/>
            <a:ext cx="37816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Step 1. 데이터 품질 문제 해결</a:t>
            </a:r>
          </a:p>
        </p:txBody>
      </p:sp>
      <p:pic>
        <p:nvPicPr>
          <p:cNvPr id="189" name="스크린샷 2023-01-04 오후 1.13.37.png" descr="스크린샷 2023-01-04 오후 1.13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761" y="2931736"/>
            <a:ext cx="4089401" cy="34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13"/>
          <p:cNvSpPr txBox="1"/>
          <p:nvPr/>
        </p:nvSpPr>
        <p:spPr>
          <a:xfrm>
            <a:off x="5910431" y="4473516"/>
            <a:ext cx="3711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&gt;&gt;</a:t>
            </a:r>
          </a:p>
        </p:txBody>
      </p:sp>
      <p:pic>
        <p:nvPicPr>
          <p:cNvPr id="191" name="스크린샷 2023-01-04 오후 1.19.02.png" descr="스크린샷 2023-01-04 오후 1.19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4838" y="2931736"/>
            <a:ext cx="4728457" cy="34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모서리가 둥근 직사각형"/>
          <p:cNvSpPr/>
          <p:nvPr/>
        </p:nvSpPr>
        <p:spPr>
          <a:xfrm>
            <a:off x="1061699" y="5157402"/>
            <a:ext cx="3939982" cy="1192001"/>
          </a:xfrm>
          <a:prstGeom prst="roundRect">
            <a:avLst>
              <a:gd name="adj" fmla="val 15982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모서리가 둥근 직사각형"/>
          <p:cNvSpPr/>
          <p:nvPr/>
        </p:nvSpPr>
        <p:spPr>
          <a:xfrm>
            <a:off x="1061699" y="4357602"/>
            <a:ext cx="3939982" cy="320041"/>
          </a:xfrm>
          <a:prstGeom prst="roundRect">
            <a:avLst>
              <a:gd name="adj" fmla="val 50000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모서리가 둥근 직사각형"/>
          <p:cNvSpPr/>
          <p:nvPr/>
        </p:nvSpPr>
        <p:spPr>
          <a:xfrm>
            <a:off x="7190320" y="4357602"/>
            <a:ext cx="4537493" cy="320041"/>
          </a:xfrm>
          <a:prstGeom prst="roundRect">
            <a:avLst>
              <a:gd name="adj" fmla="val 50000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모서리가 둥근 직사각형"/>
          <p:cNvSpPr/>
          <p:nvPr/>
        </p:nvSpPr>
        <p:spPr>
          <a:xfrm>
            <a:off x="7190320" y="5157402"/>
            <a:ext cx="4537493" cy="1192001"/>
          </a:xfrm>
          <a:prstGeom prst="roundRect">
            <a:avLst>
              <a:gd name="adj" fmla="val 15982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텍스트"/>
          <p:cNvSpPr txBox="1"/>
          <p:nvPr/>
        </p:nvSpPr>
        <p:spPr>
          <a:xfrm>
            <a:off x="5747321" y="3249929"/>
            <a:ext cx="697358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201" name="4. Year 범위 설정…"/>
          <p:cNvSpPr txBox="1"/>
          <p:nvPr/>
        </p:nvSpPr>
        <p:spPr>
          <a:xfrm>
            <a:off x="486590" y="2283776"/>
            <a:ext cx="9912561" cy="211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4. Year 범위 설정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최근 20년 간 자료(1996 ~ 2015)만 사용 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2" name="Step 1. 데이터 품질 문제 해결"/>
          <p:cNvSpPr txBox="1"/>
          <p:nvPr/>
        </p:nvSpPr>
        <p:spPr>
          <a:xfrm>
            <a:off x="480954" y="1533859"/>
            <a:ext cx="37816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Step 1. 데이터 품질 문제 해결</a:t>
            </a:r>
          </a:p>
        </p:txBody>
      </p:sp>
      <p:pic>
        <p:nvPicPr>
          <p:cNvPr id="2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6234" y="1165657"/>
            <a:ext cx="7315201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208" name="게임별 매출 총합계 열 생성…"/>
          <p:cNvSpPr txBox="1"/>
          <p:nvPr/>
        </p:nvSpPr>
        <p:spPr>
          <a:xfrm>
            <a:off x="486590" y="2283776"/>
            <a:ext cx="9912561" cy="401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 defTabSz="457200">
              <a:buSzPct val="100000"/>
              <a:buAutoNum type="arabicPeriod" startAt="1"/>
              <a:defRPr sz="2100">
                <a:latin typeface="+mj-lt"/>
                <a:ea typeface="+mj-ea"/>
                <a:cs typeface="+mj-cs"/>
                <a:sym typeface="Helvetica"/>
              </a:defRPr>
            </a:pPr>
            <a:r>
              <a:t>게임별 매출 총합계 열 생성</a:t>
            </a:r>
          </a:p>
          <a:p>
            <a:pPr defTabSz="457200">
              <a:defRPr sz="21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100">
                <a:latin typeface="+mj-lt"/>
                <a:ea typeface="+mj-ea"/>
                <a:cs typeface="+mj-cs"/>
                <a:sym typeface="Helvetica"/>
              </a:defRPr>
            </a:pPr>
            <a:r>
              <a:t>- Total_Sales ($1M) = NA + EU + JP + Other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100"/>
            </a:pPr>
          </a:p>
          <a:p>
            <a:pPr>
              <a:defRPr sz="2100"/>
            </a:pPr>
            <a:r>
              <a:t>2. 게임기 유형 구분 열 생성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t>- Platform_Type </a:t>
            </a:r>
          </a:p>
          <a:p>
            <a:pPr lvl="1" marL="550110" indent="-270710">
              <a:buClr>
                <a:srgbClr val="24292E"/>
              </a:buClr>
              <a:buSzPct val="100000"/>
              <a:buFont typeface="Menlo Regular"/>
              <a:buChar char="-"/>
              <a:defRPr sz="2100"/>
            </a:pPr>
            <a:r>
              <a:t>거치형 콘솔(Home console)</a:t>
            </a:r>
          </a:p>
          <a:p>
            <a:pPr lvl="1" marL="550110" indent="-270710">
              <a:buClr>
                <a:srgbClr val="24292E"/>
              </a:buClr>
              <a:buSzPct val="100000"/>
              <a:buFont typeface="Menlo Regular"/>
              <a:buChar char="-"/>
              <a:defRPr sz="2100"/>
            </a:pPr>
            <a:r>
              <a:t>휴대형 콘솔(Handheld console)</a:t>
            </a:r>
          </a:p>
          <a:p>
            <a:pPr lvl="1" marL="550110" indent="-270710">
              <a:buClr>
                <a:srgbClr val="24292E"/>
              </a:buClr>
              <a:buSzPct val="100000"/>
              <a:buFont typeface="Menlo Regular"/>
              <a:buChar char="-"/>
              <a:defRPr sz="2100"/>
            </a:pPr>
            <a:r>
              <a:t>PC(PC)</a:t>
            </a:r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9" name="Step 2. Feature Engineering"/>
          <p:cNvSpPr txBox="1"/>
          <p:nvPr/>
        </p:nvSpPr>
        <p:spPr>
          <a:xfrm>
            <a:off x="480954" y="1533859"/>
            <a:ext cx="391667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Step 2. Feature Engineering</a:t>
            </a:r>
          </a:p>
        </p:txBody>
      </p:sp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493" y="4017145"/>
            <a:ext cx="3937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8499" y="4017145"/>
            <a:ext cx="252899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8192" y="3577393"/>
            <a:ext cx="2949604" cy="2949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3"/>
      <p:bldP build="whole" bldLvl="1" animBg="1" rev="0" advAuto="0" spid="210" grpId="1"/>
      <p:bldP build="whole" bldLvl="1" animBg="1" rev="0" advAuto="0" spid="210" grpId="2"/>
      <p:bldP build="whole" bldLvl="1" animBg="1" rev="0" advAuto="0" spid="211" grpId="4"/>
      <p:bldP build="whole" bldLvl="1" animBg="1" rev="0" advAuto="0" spid="212" grpId="5"/>
      <p:bldP build="whole" bldLvl="1" animBg="1" rev="0" advAuto="0" spid="212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직사각형 3"/>
          <p:cNvSpPr/>
          <p:nvPr/>
        </p:nvSpPr>
        <p:spPr>
          <a:xfrm>
            <a:off x="995680" y="995680"/>
            <a:ext cx="2880001" cy="288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extBox 4"/>
          <p:cNvSpPr txBox="1"/>
          <p:nvPr/>
        </p:nvSpPr>
        <p:spPr>
          <a:xfrm>
            <a:off x="1742440" y="2844800"/>
            <a:ext cx="2010182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Part 3</a:t>
            </a:r>
          </a:p>
        </p:txBody>
      </p:sp>
      <p:sp>
        <p:nvSpPr>
          <p:cNvPr id="217" name="TextBox 5"/>
          <p:cNvSpPr txBox="1"/>
          <p:nvPr/>
        </p:nvSpPr>
        <p:spPr>
          <a:xfrm>
            <a:off x="4438023" y="3105834"/>
            <a:ext cx="3315953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3600">
                <a:solidFill>
                  <a:srgbClr val="181717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EDA 및 데이터 분석</a:t>
            </a:r>
          </a:p>
        </p:txBody>
      </p:sp>
      <p:sp>
        <p:nvSpPr>
          <p:cNvPr id="218" name="TextBox 7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직사각형 16"/>
          <p:cNvSpPr/>
          <p:nvPr/>
        </p:nvSpPr>
        <p:spPr>
          <a:xfrm>
            <a:off x="1278427" y="1971745"/>
            <a:ext cx="1168401" cy="104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직사각형 18"/>
          <p:cNvSpPr/>
          <p:nvPr/>
        </p:nvSpPr>
        <p:spPr>
          <a:xfrm>
            <a:off x="2688127" y="1971745"/>
            <a:ext cx="8242301" cy="104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extBox 20"/>
          <p:cNvSpPr txBox="1"/>
          <p:nvPr/>
        </p:nvSpPr>
        <p:spPr>
          <a:xfrm>
            <a:off x="1658661" y="2158623"/>
            <a:ext cx="38666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TextBox 22"/>
          <p:cNvSpPr txBox="1"/>
          <p:nvPr/>
        </p:nvSpPr>
        <p:spPr>
          <a:xfrm>
            <a:off x="2990942" y="2166814"/>
            <a:ext cx="2955086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50" sz="3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지역별 시장 규모</a:t>
            </a:r>
          </a:p>
        </p:txBody>
      </p:sp>
      <p:sp>
        <p:nvSpPr>
          <p:cNvPr id="226" name="직사각형 24"/>
          <p:cNvSpPr/>
          <p:nvPr/>
        </p:nvSpPr>
        <p:spPr>
          <a:xfrm>
            <a:off x="1278427" y="3291247"/>
            <a:ext cx="1168401" cy="1044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직사각형 26"/>
          <p:cNvSpPr/>
          <p:nvPr/>
        </p:nvSpPr>
        <p:spPr>
          <a:xfrm>
            <a:off x="2688127" y="3291247"/>
            <a:ext cx="8242301" cy="1044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TextBox 28"/>
          <p:cNvSpPr txBox="1"/>
          <p:nvPr/>
        </p:nvSpPr>
        <p:spPr>
          <a:xfrm>
            <a:off x="1669295" y="3424961"/>
            <a:ext cx="38666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4000">
                <a:solidFill>
                  <a:srgbClr val="40404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9" name="TextBox 30"/>
          <p:cNvSpPr txBox="1"/>
          <p:nvPr/>
        </p:nvSpPr>
        <p:spPr>
          <a:xfrm>
            <a:off x="2990942" y="3465052"/>
            <a:ext cx="3815917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50" sz="36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지역별 게임 장르 선호</a:t>
            </a:r>
          </a:p>
        </p:txBody>
      </p:sp>
      <p:sp>
        <p:nvSpPr>
          <p:cNvPr id="230" name="직사각형 32"/>
          <p:cNvSpPr/>
          <p:nvPr/>
        </p:nvSpPr>
        <p:spPr>
          <a:xfrm>
            <a:off x="1278427" y="4610748"/>
            <a:ext cx="1168401" cy="1044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직사각형 34"/>
          <p:cNvSpPr/>
          <p:nvPr/>
        </p:nvSpPr>
        <p:spPr>
          <a:xfrm>
            <a:off x="2688127" y="4610748"/>
            <a:ext cx="8242301" cy="1044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TextBox 36"/>
          <p:cNvSpPr txBox="1"/>
          <p:nvPr/>
        </p:nvSpPr>
        <p:spPr>
          <a:xfrm>
            <a:off x="1669295" y="4744463"/>
            <a:ext cx="38666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TextBox 38"/>
          <p:cNvSpPr txBox="1"/>
          <p:nvPr/>
        </p:nvSpPr>
        <p:spPr>
          <a:xfrm>
            <a:off x="2990942" y="4784552"/>
            <a:ext cx="3439489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50" sz="3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지역별 플랫폼 선호 </a:t>
            </a:r>
          </a:p>
        </p:txBody>
      </p:sp>
      <p:sp>
        <p:nvSpPr>
          <p:cNvPr id="234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35" name="분석 목표 : 다음 분기에 어떤 장르의 게임을 개발하여 어떤 글로벌 시장에 진출할 것인가"/>
          <p:cNvSpPr txBox="1"/>
          <p:nvPr/>
        </p:nvSpPr>
        <p:spPr>
          <a:xfrm>
            <a:off x="403346" y="1396222"/>
            <a:ext cx="11385308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/>
            </a:pPr>
            <a:r>
              <a:t>분석 목표 : 다음 분기에 어떤 </a:t>
            </a:r>
            <a:r>
              <a:rPr b="1"/>
              <a:t>장르</a:t>
            </a:r>
            <a:r>
              <a:t>의 게임을 개발하여 어떤 글로벌 </a:t>
            </a:r>
            <a:r>
              <a:rPr b="1"/>
              <a:t>시장</a:t>
            </a:r>
            <a:r>
              <a:t>에 진출할 것인가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40" name="텍스트"/>
          <p:cNvSpPr txBox="1"/>
          <p:nvPr/>
        </p:nvSpPr>
        <p:spPr>
          <a:xfrm>
            <a:off x="486590" y="2283776"/>
            <a:ext cx="9912561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1" name="1. 지역별 시장 규모"/>
          <p:cNvSpPr txBox="1"/>
          <p:nvPr/>
        </p:nvSpPr>
        <p:spPr>
          <a:xfrm>
            <a:off x="480954" y="1533859"/>
            <a:ext cx="2457953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1. 지역별 시장 규모</a:t>
            </a:r>
          </a:p>
        </p:txBody>
      </p:sp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63" y="2178341"/>
            <a:ext cx="5346903" cy="409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8118" y="2178341"/>
            <a:ext cx="5346902" cy="4093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48" name="텍스트"/>
          <p:cNvSpPr txBox="1"/>
          <p:nvPr/>
        </p:nvSpPr>
        <p:spPr>
          <a:xfrm>
            <a:off x="486590" y="2283776"/>
            <a:ext cx="9912561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" name="2. 지역별 게임 장르 선호"/>
          <p:cNvSpPr txBox="1"/>
          <p:nvPr/>
        </p:nvSpPr>
        <p:spPr>
          <a:xfrm>
            <a:off x="480954" y="1533859"/>
            <a:ext cx="3069940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2. 지역별 게임 장르 선호</a:t>
            </a:r>
          </a:p>
        </p:txBody>
      </p:sp>
      <p:pic>
        <p:nvPicPr>
          <p:cNvPr id="25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844" y="1983905"/>
            <a:ext cx="7674312" cy="4836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8844" y="1983905"/>
            <a:ext cx="7674312" cy="4836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3680" y="1983905"/>
            <a:ext cx="7624640" cy="4836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9828" y="1983905"/>
            <a:ext cx="7972344" cy="4836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65709" y="1983905"/>
            <a:ext cx="7860582" cy="483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2"/>
      <p:bldP build="whole" bldLvl="1" animBg="1" rev="0" advAuto="0" spid="251" grpId="4"/>
      <p:bldP build="whole" bldLvl="1" animBg="1" rev="0" advAuto="0" spid="252" grpId="5"/>
      <p:bldP build="whole" bldLvl="1" animBg="1" rev="0" advAuto="0" spid="253" grpId="6"/>
      <p:bldP build="whole" bldLvl="1" animBg="1" rev="0" advAuto="0" spid="250" grpId="3"/>
      <p:bldP build="whole" bldLvl="1" animBg="1" rev="0" advAuto="0" spid="25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59" name="텍스트"/>
          <p:cNvSpPr txBox="1"/>
          <p:nvPr/>
        </p:nvSpPr>
        <p:spPr>
          <a:xfrm>
            <a:off x="486590" y="2283776"/>
            <a:ext cx="9912561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2. 지역별 게임 장르 선호"/>
          <p:cNvSpPr txBox="1"/>
          <p:nvPr/>
        </p:nvSpPr>
        <p:spPr>
          <a:xfrm>
            <a:off x="480954" y="1533859"/>
            <a:ext cx="3069940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2. 지역별 게임 장르 선호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1360" y="2139020"/>
            <a:ext cx="5529280" cy="4820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66" name="텍스트"/>
          <p:cNvSpPr txBox="1"/>
          <p:nvPr/>
        </p:nvSpPr>
        <p:spPr>
          <a:xfrm>
            <a:off x="486590" y="2283776"/>
            <a:ext cx="9912561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3. 지역별 플랫폼 선호"/>
          <p:cNvSpPr txBox="1"/>
          <p:nvPr/>
        </p:nvSpPr>
        <p:spPr>
          <a:xfrm>
            <a:off x="480954" y="1533859"/>
            <a:ext cx="272160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3. 지역별 플랫폼 선호</a:t>
            </a:r>
          </a:p>
        </p:txBody>
      </p:sp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010" y="2009797"/>
            <a:ext cx="7859980" cy="4691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6010" y="2009797"/>
            <a:ext cx="7859980" cy="4691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7091" y="2009797"/>
            <a:ext cx="7817818" cy="4691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6010" y="2060796"/>
            <a:ext cx="7859980" cy="4589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66010" y="1997145"/>
            <a:ext cx="7859980" cy="4717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4"/>
      <p:bldP build="whole" bldLvl="1" animBg="1" rev="0" advAuto="0" spid="270" grpId="3"/>
      <p:bldP build="whole" bldLvl="1" animBg="1" rev="0" advAuto="0" spid="272" grpId="5"/>
      <p:bldP build="whole" bldLvl="1" animBg="1" rev="0" advAuto="0" spid="268" grpId="1"/>
      <p:bldP build="whole" bldLvl="1" animBg="1" rev="0" advAuto="0" spid="26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6"/>
          <p:cNvSpPr txBox="1"/>
          <p:nvPr/>
        </p:nvSpPr>
        <p:spPr>
          <a:xfrm>
            <a:off x="608963" y="1042812"/>
            <a:ext cx="10410568" cy="49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5300">
                <a:solidFill>
                  <a:srgbClr val="FFFFFF"/>
                </a:solidFill>
              </a:defRPr>
            </a:pPr>
            <a:r>
              <a:t>상황 설정</a:t>
            </a:r>
          </a:p>
          <a:p>
            <a:pPr algn="ctr">
              <a:defRPr b="1" sz="5300">
                <a:solidFill>
                  <a:srgbClr val="FFFFFF"/>
                </a:solidFill>
              </a:defRPr>
            </a:pPr>
          </a:p>
          <a:p>
            <a:pPr>
              <a:defRPr b="1" sz="4000">
                <a:solidFill>
                  <a:srgbClr val="FFFFFF"/>
                </a:solidFill>
              </a:defRPr>
            </a:pPr>
            <a:r>
              <a:t>1. 회사 : PC 액션 게임 제작 중소업체</a:t>
            </a:r>
          </a:p>
          <a:p>
            <a:pPr>
              <a:defRPr b="1" sz="4000">
                <a:solidFill>
                  <a:srgbClr val="FFFFFF"/>
                </a:solidFill>
              </a:defRPr>
            </a:pPr>
            <a:r>
              <a:t>2. 상황 : 2016년 1분기 글로벌 게임 개발을 준비 중</a:t>
            </a:r>
          </a:p>
          <a:p>
            <a:pPr>
              <a:defRPr b="1" sz="4000">
                <a:solidFill>
                  <a:srgbClr val="FFFFFF"/>
                </a:solidFill>
              </a:defRPr>
            </a:pPr>
            <a:r>
              <a:t>3. 목표 : 북미, 유럽, 일본 시장을 공략하기 위한</a:t>
            </a:r>
          </a:p>
          <a:p>
            <a:pPr lvl="8" indent="1828800">
              <a:defRPr b="1" sz="4000">
                <a:solidFill>
                  <a:srgbClr val="FFFFFF"/>
                </a:solidFill>
              </a:defRPr>
            </a:pPr>
            <a:r>
              <a:t>데이터 분석 진행 중</a:t>
            </a:r>
          </a:p>
        </p:txBody>
      </p:sp>
      <p:sp>
        <p:nvSpPr>
          <p:cNvPr id="101" name="TextBox 8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>
                <a:solidFill>
                  <a:srgbClr val="FFFFFF"/>
                </a:solidFill>
              </a:defRPr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77" name="텍스트"/>
          <p:cNvSpPr txBox="1"/>
          <p:nvPr/>
        </p:nvSpPr>
        <p:spPr>
          <a:xfrm>
            <a:off x="486590" y="2283776"/>
            <a:ext cx="9912561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3. 지역별 플랫폼 선호"/>
          <p:cNvSpPr txBox="1"/>
          <p:nvPr/>
        </p:nvSpPr>
        <p:spPr>
          <a:xfrm>
            <a:off x="480954" y="1533859"/>
            <a:ext cx="272160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3. 지역별 플랫폼 선호</a:t>
            </a:r>
          </a:p>
        </p:txBody>
      </p:sp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1360" y="2139020"/>
            <a:ext cx="5529280" cy="4820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84" name="시장 규모 : PC, 콘솔 게임 시장은 글로벌 시장이 2010년을 기점으로 침체 중…"/>
          <p:cNvSpPr txBox="1"/>
          <p:nvPr/>
        </p:nvSpPr>
        <p:spPr>
          <a:xfrm>
            <a:off x="486590" y="2283776"/>
            <a:ext cx="9912561" cy="179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3894" indent="-213894" defTabSz="457200">
              <a:buSzPct val="100000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시장 규모 : PC, 콘솔 게임 시장은 글로벌 시장이 2010년을 기점으로 침체 중</a:t>
            </a:r>
          </a:p>
          <a:p>
            <a:pPr lvl="1" indent="228600"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스마트폰 보급으로 인한 모바일 게임 성장과 관련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분석 결론"/>
          <p:cNvSpPr txBox="1"/>
          <p:nvPr/>
        </p:nvSpPr>
        <p:spPr>
          <a:xfrm>
            <a:off x="480954" y="1533859"/>
            <a:ext cx="124343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분석 결론</a:t>
            </a:r>
          </a:p>
        </p:txBody>
      </p:sp>
      <p:pic>
        <p:nvPicPr>
          <p:cNvPr id="286" name="page2image4752816.jpg" descr="page2image47528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314" y="3028968"/>
            <a:ext cx="5410201" cy="2896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텍스트"/>
          <p:cNvSpPr txBox="1"/>
          <p:nvPr/>
        </p:nvSpPr>
        <p:spPr>
          <a:xfrm>
            <a:off x="496314" y="2294829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88" name="page2image4753856.png" descr="page2image47538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2" y="977900"/>
            <a:ext cx="5410201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ge2image4753232.jpg" descr="page2image475323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193" y="3007690"/>
            <a:ext cx="5410201" cy="2904503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텍스트"/>
          <p:cNvSpPr txBox="1"/>
          <p:nvPr/>
        </p:nvSpPr>
        <p:spPr>
          <a:xfrm>
            <a:off x="41872" y="977900"/>
            <a:ext cx="127001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91" name="출처: 정보통신산업 진흥원"/>
          <p:cNvSpPr txBox="1"/>
          <p:nvPr/>
        </p:nvSpPr>
        <p:spPr>
          <a:xfrm>
            <a:off x="9673013" y="6097299"/>
            <a:ext cx="1812678" cy="30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출처: 정보통신산업 진흥원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94" name="표 1"/>
          <p:cNvGraphicFramePr/>
          <p:nvPr/>
        </p:nvGraphicFramePr>
        <p:xfrm>
          <a:off x="599440" y="2666925"/>
          <a:ext cx="10975500" cy="45673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9478"/>
                <a:gridCol w="4813711"/>
                <a:gridCol w="4252309"/>
              </a:tblGrid>
              <a:tr h="761218">
                <a:tc>
                  <a:txBody>
                    <a:bodyPr/>
                    <a:lstStyle/>
                    <a:p>
                      <a:pPr algn="ctr">
                        <a:defRPr sz="2400">
                          <a:solidFill>
                            <a:srgbClr val="FFFFFF"/>
                          </a:solidFill>
                          <a:latin typeface="나눔스퀘어 Bold"/>
                          <a:ea typeface="나눔스퀘어 Bold"/>
                          <a:cs typeface="나눔스퀘어 Bold"/>
                          <a:sym typeface="나눔스퀘어 Bold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6350">
                      <a:solidFill>
                        <a:srgbClr val="515055"/>
                      </a:solidFill>
                    </a:lnR>
                    <a:lnT w="28575">
                      <a:solidFill>
                        <a:srgbClr val="40474D"/>
                      </a:solidFill>
                    </a:lnT>
                    <a:lnB w="6350">
                      <a:solidFill>
                        <a:srgbClr val="E8E7E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나눔스퀘어 Bold"/>
                          <a:ea typeface="나눔스퀘어 Bold"/>
                          <a:cs typeface="나눔스퀘어 Bold"/>
                          <a:sym typeface="나눔스퀘어 Bold"/>
                        </a:rPr>
                        <a:t>북미, 유럽, 그 외 지역</a:t>
                      </a:r>
                    </a:p>
                  </a:txBody>
                  <a:tcPr marL="45720" marR="45720" marT="45720" marB="45720" anchor="ctr" anchorCtr="0" horzOverflow="overflow">
                    <a:lnL w="6350">
                      <a:solidFill>
                        <a:srgbClr val="515055"/>
                      </a:solidFill>
                    </a:lnL>
                    <a:lnR w="6350">
                      <a:solidFill>
                        <a:srgbClr val="515055"/>
                      </a:solidFill>
                    </a:lnR>
                    <a:lnT w="28575">
                      <a:solidFill>
                        <a:srgbClr val="40474D"/>
                      </a:solidFill>
                    </a:lnT>
                    <a:lnB w="6350">
                      <a:solidFill>
                        <a:srgbClr val="E8E7E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나눔스퀘어 Bold"/>
                          <a:ea typeface="나눔스퀘어 Bold"/>
                          <a:cs typeface="나눔스퀘어 Bold"/>
                          <a:sym typeface="나눔스퀘어 Bold"/>
                        </a:rPr>
                        <a:t>일본</a:t>
                      </a:r>
                    </a:p>
                  </a:txBody>
                  <a:tcPr marL="45720" marR="45720" marT="45720" marB="45720" anchor="ctr" anchorCtr="0" horzOverflow="overflow">
                    <a:lnL w="6350">
                      <a:solidFill>
                        <a:srgbClr val="515055"/>
                      </a:solidFill>
                    </a:lnL>
                    <a:lnT w="28575">
                      <a:solidFill>
                        <a:srgbClr val="40474D"/>
                      </a:solidFill>
                    </a:lnT>
                    <a:lnB w="6350">
                      <a:solidFill>
                        <a:srgbClr val="E8E7E6"/>
                      </a:solidFill>
                    </a:lnB>
                    <a:solidFill>
                      <a:schemeClr val="accent3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장르 선호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BFBFBF"/>
                      </a:solidFill>
                    </a:lnR>
                    <a:lnT w="6350">
                      <a:solidFill>
                        <a:srgbClr val="E8E7E6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액션, Shooter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6350">
                      <a:solidFill>
                        <a:srgbClr val="E8E7E6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Role Playing, 액션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T w="6350">
                      <a:solidFill>
                        <a:srgbClr val="E8E7E6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플랫폼 선호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거치형 콘솔(Home Console)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휴대용 콘솔(Handheld Console)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612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트랜드</a:t>
                      </a:r>
                    </a:p>
                  </a:txBody>
                  <a:tcPr marL="45720" marR="45720" marT="45720" marB="45720" anchor="ctr" anchorCtr="0" horzOverflow="overflow"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2010년을 기점으로 Sports 선호도 하락,
PC게임, Shooter 선호도 상승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pc="-150" sz="2200">
                          <a:solidFill>
                            <a:srgbClr val="40474D"/>
                          </a:solidFill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Role-Playing에 대한 꾸준한 선호
Action 선호도 상승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BFBFBF"/>
                      </a:solidFill>
                    </a:lnL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5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296" name="분석 결론"/>
          <p:cNvSpPr txBox="1"/>
          <p:nvPr/>
        </p:nvSpPr>
        <p:spPr>
          <a:xfrm>
            <a:off x="480954" y="1533859"/>
            <a:ext cx="124343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분석 결론</a:t>
            </a:r>
          </a:p>
        </p:txBody>
      </p:sp>
      <p:sp>
        <p:nvSpPr>
          <p:cNvPr id="297" name="2. 장르, 플랫폼 선호"/>
          <p:cNvSpPr txBox="1"/>
          <p:nvPr/>
        </p:nvSpPr>
        <p:spPr>
          <a:xfrm>
            <a:off x="486590" y="2283776"/>
            <a:ext cx="9912561" cy="154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2. 장르, 플랫폼 선호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TextBox 2"/>
          <p:cNvSpPr txBox="1"/>
          <p:nvPr/>
        </p:nvSpPr>
        <p:spPr>
          <a:xfrm>
            <a:off x="150521" y="248265"/>
            <a:ext cx="448499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3. EDA 및 데이터 분석</a:t>
            </a:r>
          </a:p>
        </p:txBody>
      </p:sp>
      <p:sp>
        <p:nvSpPr>
          <p:cNvPr id="301" name="분석 결론"/>
          <p:cNvSpPr txBox="1"/>
          <p:nvPr/>
        </p:nvSpPr>
        <p:spPr>
          <a:xfrm>
            <a:off x="480954" y="1533859"/>
            <a:ext cx="1329621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defRPr sz="2100">
                <a:latin typeface="+mj-lt"/>
                <a:ea typeface="+mj-ea"/>
                <a:cs typeface="+mj-cs"/>
                <a:sym typeface="Helvetica"/>
              </a:defRPr>
            </a:pPr>
            <a:r>
              <a:t>분석 결론</a:t>
            </a:r>
          </a:p>
        </p:txBody>
      </p:sp>
      <p:sp>
        <p:nvSpPr>
          <p:cNvPr id="302" name="인기 있는 게임 분석 : Wii Sports(2006~2010)…"/>
          <p:cNvSpPr txBox="1"/>
          <p:nvPr/>
        </p:nvSpPr>
        <p:spPr>
          <a:xfrm>
            <a:off x="486590" y="2283776"/>
            <a:ext cx="9912561" cy="301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인기 있는 게임 분석 : Wii Sports(2006~2010)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400"/>
            </a:pPr>
          </a:p>
          <a:p>
            <a:pPr lvl="1" indent="228600">
              <a:defRPr sz="1400"/>
            </a:pPr>
          </a:p>
          <a:p>
            <a:pPr marL="280068" indent="-140368">
              <a:buClr>
                <a:srgbClr val="24292E"/>
              </a:buClr>
              <a:buSzPct val="100000"/>
              <a:buFont typeface="Menlo Regular"/>
              <a:buChar char="-"/>
              <a:defRPr sz="2000"/>
            </a:pPr>
            <a:r>
              <a:t>일본 시장에 안주하지 않고 글로벌 시장의 추세를 잘 읽음</a:t>
            </a:r>
          </a:p>
          <a:p>
            <a:pPr lvl="1" marL="419768" indent="-140368">
              <a:buClr>
                <a:srgbClr val="24292E"/>
              </a:buClr>
              <a:buSzPct val="100000"/>
              <a:buFont typeface="Menlo Regular"/>
              <a:buChar char="-"/>
              <a:defRPr sz="2000"/>
            </a:pPr>
          </a:p>
          <a:p>
            <a:pPr lvl="1" marL="419768" indent="-140368">
              <a:buClr>
                <a:srgbClr val="24292E"/>
              </a:buClr>
              <a:buSzPct val="100000"/>
              <a:buFont typeface="Menlo Regular"/>
              <a:buChar char="-"/>
              <a:defRPr sz="2000"/>
            </a:pPr>
            <a:r>
              <a:t>Sports 장르, Home console에 대한 수요 증가하던 시기</a:t>
            </a:r>
          </a:p>
        </p:txBody>
      </p:sp>
      <p:pic>
        <p:nvPicPr>
          <p:cNvPr id="303" name="스크린샷 2023-01-04 오후 3.47.19.png" descr="스크린샷 2023-01-04 오후 3.4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520" y="2736660"/>
            <a:ext cx="96647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직사각형 3"/>
          <p:cNvSpPr/>
          <p:nvPr/>
        </p:nvSpPr>
        <p:spPr>
          <a:xfrm>
            <a:off x="995680" y="995680"/>
            <a:ext cx="2880001" cy="288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TextBox 4"/>
          <p:cNvSpPr txBox="1"/>
          <p:nvPr/>
        </p:nvSpPr>
        <p:spPr>
          <a:xfrm>
            <a:off x="1742440" y="2844800"/>
            <a:ext cx="2010182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Part 4</a:t>
            </a:r>
          </a:p>
        </p:txBody>
      </p:sp>
      <p:sp>
        <p:nvSpPr>
          <p:cNvPr id="308" name="TextBox 5"/>
          <p:cNvSpPr txBox="1"/>
          <p:nvPr/>
        </p:nvSpPr>
        <p:spPr>
          <a:xfrm>
            <a:off x="4927333" y="3094223"/>
            <a:ext cx="2337334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3600">
                <a:solidFill>
                  <a:srgbClr val="181717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 Nova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인사이트 도출</a:t>
            </a:r>
          </a:p>
        </p:txBody>
      </p:sp>
      <p:sp>
        <p:nvSpPr>
          <p:cNvPr id="309" name="TextBox 7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타원 7"/>
          <p:cNvSpPr/>
          <p:nvPr/>
        </p:nvSpPr>
        <p:spPr>
          <a:xfrm>
            <a:off x="2893419" y="2450797"/>
            <a:ext cx="2877557" cy="2714627"/>
          </a:xfrm>
          <a:prstGeom prst="ellipse">
            <a:avLst/>
          </a:prstGeom>
          <a:solidFill>
            <a:schemeClr val="accent5">
              <a:satOff val="-2344"/>
              <a:lumOff val="-16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북미, 유럽 시장 진출</a:t>
            </a:r>
          </a:p>
          <a:p>
            <a:pPr algn="ctr">
              <a:defRPr>
                <a:solidFill>
                  <a:srgbClr val="FFFFFF"/>
                </a:solidFill>
              </a:defRPr>
            </a:p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장르 : Action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플랫폼 : 거치형 콘솔</a:t>
            </a:r>
          </a:p>
        </p:txBody>
      </p:sp>
      <p:sp>
        <p:nvSpPr>
          <p:cNvPr id="314" name="TextBox 9"/>
          <p:cNvSpPr txBox="1"/>
          <p:nvPr/>
        </p:nvSpPr>
        <p:spPr>
          <a:xfrm>
            <a:off x="4041219" y="1692576"/>
            <a:ext cx="581957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pc="-150" sz="2400">
                <a:solidFill>
                  <a:schemeClr val="accent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 안</a:t>
            </a:r>
          </a:p>
        </p:txBody>
      </p:sp>
      <p:sp>
        <p:nvSpPr>
          <p:cNvPr id="315" name="타원 7"/>
          <p:cNvSpPr/>
          <p:nvPr/>
        </p:nvSpPr>
        <p:spPr>
          <a:xfrm>
            <a:off x="6421024" y="2450797"/>
            <a:ext cx="2877557" cy="2714627"/>
          </a:xfrm>
          <a:prstGeom prst="ellipse">
            <a:avLst/>
          </a:prstGeom>
          <a:solidFill>
            <a:schemeClr val="accent3">
              <a:lumOff val="-80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북미, 유럽 시장 진출</a:t>
            </a:r>
          </a:p>
          <a:p>
            <a:pPr algn="ctr">
              <a:defRPr>
                <a:solidFill>
                  <a:srgbClr val="FFFFFF"/>
                </a:solidFill>
              </a:defRPr>
            </a:p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장르 : Shooter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플랫폼 : PC</a:t>
            </a:r>
          </a:p>
        </p:txBody>
      </p:sp>
      <p:sp>
        <p:nvSpPr>
          <p:cNvPr id="316" name="TextBox 9"/>
          <p:cNvSpPr txBox="1"/>
          <p:nvPr/>
        </p:nvSpPr>
        <p:spPr>
          <a:xfrm>
            <a:off x="7560490" y="1692576"/>
            <a:ext cx="59862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pc="-150" sz="2400">
                <a:solidFill>
                  <a:schemeClr val="accent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B 안</a:t>
            </a:r>
          </a:p>
        </p:txBody>
      </p:sp>
      <p:sp>
        <p:nvSpPr>
          <p:cNvPr id="317" name="TextBox 2"/>
          <p:cNvSpPr txBox="1"/>
          <p:nvPr/>
        </p:nvSpPr>
        <p:spPr>
          <a:xfrm>
            <a:off x="150521" y="248265"/>
            <a:ext cx="350637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4. 인사이트 도출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직사각형 6"/>
          <p:cNvSpPr/>
          <p:nvPr/>
        </p:nvSpPr>
        <p:spPr>
          <a:xfrm>
            <a:off x="1079500" y="1872782"/>
            <a:ext cx="4902200" cy="22351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직사각형 7"/>
          <p:cNvSpPr/>
          <p:nvPr/>
        </p:nvSpPr>
        <p:spPr>
          <a:xfrm>
            <a:off x="6210300" y="1872781"/>
            <a:ext cx="4902200" cy="223519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직사각형 8"/>
          <p:cNvSpPr/>
          <p:nvPr/>
        </p:nvSpPr>
        <p:spPr>
          <a:xfrm>
            <a:off x="1079500" y="4305046"/>
            <a:ext cx="4902200" cy="223519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직사각형 9"/>
          <p:cNvSpPr/>
          <p:nvPr/>
        </p:nvSpPr>
        <p:spPr>
          <a:xfrm>
            <a:off x="6210300" y="4305046"/>
            <a:ext cx="4902200" cy="22351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5" name="직사각형 10"/>
          <p:cNvSpPr/>
          <p:nvPr/>
        </p:nvSpPr>
        <p:spPr>
          <a:xfrm>
            <a:off x="5372100" y="3515159"/>
            <a:ext cx="482600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TextBox 11"/>
          <p:cNvSpPr txBox="1"/>
          <p:nvPr/>
        </p:nvSpPr>
        <p:spPr>
          <a:xfrm>
            <a:off x="5458528" y="3525625"/>
            <a:ext cx="307440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27" name="직사각형 12"/>
          <p:cNvSpPr/>
          <p:nvPr/>
        </p:nvSpPr>
        <p:spPr>
          <a:xfrm>
            <a:off x="6329255" y="3515159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TextBox 13"/>
          <p:cNvSpPr txBox="1"/>
          <p:nvPr/>
        </p:nvSpPr>
        <p:spPr>
          <a:xfrm>
            <a:off x="6373490" y="3530644"/>
            <a:ext cx="391826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29" name="직사각형 14"/>
          <p:cNvSpPr/>
          <p:nvPr/>
        </p:nvSpPr>
        <p:spPr>
          <a:xfrm>
            <a:off x="5370947" y="4414742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TextBox 15"/>
          <p:cNvSpPr txBox="1"/>
          <p:nvPr/>
        </p:nvSpPr>
        <p:spPr>
          <a:xfrm>
            <a:off x="5437896" y="4425208"/>
            <a:ext cx="341225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331" name="직사각형 16"/>
          <p:cNvSpPr/>
          <p:nvPr/>
        </p:nvSpPr>
        <p:spPr>
          <a:xfrm>
            <a:off x="6328104" y="4414740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TextBox 17"/>
          <p:cNvSpPr txBox="1"/>
          <p:nvPr/>
        </p:nvSpPr>
        <p:spPr>
          <a:xfrm>
            <a:off x="6469647" y="4425207"/>
            <a:ext cx="290325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33" name="TextBox 18"/>
          <p:cNvSpPr txBox="1"/>
          <p:nvPr/>
        </p:nvSpPr>
        <p:spPr>
          <a:xfrm>
            <a:off x="1351090" y="2133188"/>
            <a:ext cx="2116459" cy="82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Action 게임 제작 경험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유연한 의사결정 가능</a:t>
            </a:r>
          </a:p>
        </p:txBody>
      </p:sp>
      <p:sp>
        <p:nvSpPr>
          <p:cNvPr id="334" name="TextBox 19"/>
          <p:cNvSpPr txBox="1"/>
          <p:nvPr/>
        </p:nvSpPr>
        <p:spPr>
          <a:xfrm>
            <a:off x="7767179" y="2133188"/>
            <a:ext cx="3024085" cy="82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 algn="r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거치형 콘솔  게임 제작  경험 없음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해외 진출 경험 없음</a:t>
            </a:r>
          </a:p>
        </p:txBody>
      </p:sp>
      <p:sp>
        <p:nvSpPr>
          <p:cNvPr id="335" name="TextBox 20"/>
          <p:cNvSpPr txBox="1"/>
          <p:nvPr/>
        </p:nvSpPr>
        <p:spPr>
          <a:xfrm>
            <a:off x="1351090" y="4565453"/>
            <a:ext cx="4140833" cy="171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Action, 거치형 콘솔에 대한 높은 수요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향</a:t>
            </a:r>
            <a:r>
              <a:t>후 Action게임에 대한 수요가 증가하고 있는</a:t>
            </a:r>
          </a:p>
          <a:p>
            <a:pPr lvl="1" indent="228600">
              <a:lnSpc>
                <a:spcPct val="150000"/>
              </a:lnSpc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일본 시장에 진출 가능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참고할 만한 선례가 다수 있음(ex. Wii sports…)</a:t>
            </a:r>
          </a:p>
        </p:txBody>
      </p:sp>
      <p:sp>
        <p:nvSpPr>
          <p:cNvPr id="336" name="TextBox 21"/>
          <p:cNvSpPr txBox="1"/>
          <p:nvPr/>
        </p:nvSpPr>
        <p:spPr>
          <a:xfrm>
            <a:off x="8094274" y="4565453"/>
            <a:ext cx="2696989" cy="125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콘솔 시장의 침체</a:t>
            </a:r>
          </a:p>
          <a:p>
            <a:pPr marL="285750" indent="-285750" algn="r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Action 게임에 대한 수요 감소</a:t>
            </a:r>
          </a:p>
        </p:txBody>
      </p:sp>
      <p:sp>
        <p:nvSpPr>
          <p:cNvPr id="337" name="TextBox 2"/>
          <p:cNvSpPr txBox="1"/>
          <p:nvPr/>
        </p:nvSpPr>
        <p:spPr>
          <a:xfrm>
            <a:off x="150521" y="248265"/>
            <a:ext cx="350637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4. 인사이트 도출</a:t>
            </a:r>
          </a:p>
        </p:txBody>
      </p:sp>
      <p:sp>
        <p:nvSpPr>
          <p:cNvPr id="338" name="A 안. 북미, 유럽 진출 (Action, 거치형 콘솔)"/>
          <p:cNvSpPr txBox="1"/>
          <p:nvPr/>
        </p:nvSpPr>
        <p:spPr>
          <a:xfrm>
            <a:off x="1003146" y="1266890"/>
            <a:ext cx="5351559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 안. 북미, 유럽 진출 (Action, 거치형 콘솔)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직사각형 6"/>
          <p:cNvSpPr/>
          <p:nvPr/>
        </p:nvSpPr>
        <p:spPr>
          <a:xfrm>
            <a:off x="1079500" y="1872782"/>
            <a:ext cx="4902200" cy="22351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직사각형 7"/>
          <p:cNvSpPr/>
          <p:nvPr/>
        </p:nvSpPr>
        <p:spPr>
          <a:xfrm>
            <a:off x="6210300" y="1872781"/>
            <a:ext cx="4902200" cy="223519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직사각형 8"/>
          <p:cNvSpPr/>
          <p:nvPr/>
        </p:nvSpPr>
        <p:spPr>
          <a:xfrm>
            <a:off x="1079500" y="4305046"/>
            <a:ext cx="4902200" cy="223519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직사각형 9"/>
          <p:cNvSpPr/>
          <p:nvPr/>
        </p:nvSpPr>
        <p:spPr>
          <a:xfrm>
            <a:off x="6210300" y="4305046"/>
            <a:ext cx="4902200" cy="22351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직사각형 10"/>
          <p:cNvSpPr/>
          <p:nvPr/>
        </p:nvSpPr>
        <p:spPr>
          <a:xfrm>
            <a:off x="5372100" y="3515159"/>
            <a:ext cx="482600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TextBox 11"/>
          <p:cNvSpPr txBox="1"/>
          <p:nvPr/>
        </p:nvSpPr>
        <p:spPr>
          <a:xfrm>
            <a:off x="5458528" y="3525625"/>
            <a:ext cx="307440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48" name="직사각형 12"/>
          <p:cNvSpPr/>
          <p:nvPr/>
        </p:nvSpPr>
        <p:spPr>
          <a:xfrm>
            <a:off x="6329255" y="3515159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TextBox 13"/>
          <p:cNvSpPr txBox="1"/>
          <p:nvPr/>
        </p:nvSpPr>
        <p:spPr>
          <a:xfrm>
            <a:off x="6373490" y="3530644"/>
            <a:ext cx="391826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50" name="직사각형 14"/>
          <p:cNvSpPr/>
          <p:nvPr/>
        </p:nvSpPr>
        <p:spPr>
          <a:xfrm>
            <a:off x="5370947" y="4414742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TextBox 15"/>
          <p:cNvSpPr txBox="1"/>
          <p:nvPr/>
        </p:nvSpPr>
        <p:spPr>
          <a:xfrm>
            <a:off x="5437896" y="4425208"/>
            <a:ext cx="341225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352" name="직사각형 16"/>
          <p:cNvSpPr/>
          <p:nvPr/>
        </p:nvSpPr>
        <p:spPr>
          <a:xfrm>
            <a:off x="6328104" y="4414740"/>
            <a:ext cx="482601" cy="4826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TextBox 17"/>
          <p:cNvSpPr txBox="1"/>
          <p:nvPr/>
        </p:nvSpPr>
        <p:spPr>
          <a:xfrm>
            <a:off x="6469647" y="4425207"/>
            <a:ext cx="290325" cy="4597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54" name="TextBox 18"/>
          <p:cNvSpPr txBox="1"/>
          <p:nvPr/>
        </p:nvSpPr>
        <p:spPr>
          <a:xfrm>
            <a:off x="1351090" y="2133188"/>
            <a:ext cx="4601779" cy="171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PC 게임 제작 경험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주 분야인 Action 게임 중 Shooter 게임의 요소가 있어</a:t>
            </a:r>
          </a:p>
          <a:p>
            <a:pPr lvl="1" indent="228600">
              <a:lnSpc>
                <a:spcPct val="150000"/>
              </a:lnSpc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수월한 제작 가능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유연한 의사결정 가능</a:t>
            </a:r>
          </a:p>
        </p:txBody>
      </p:sp>
      <p:sp>
        <p:nvSpPr>
          <p:cNvPr id="355" name="TextBox 19"/>
          <p:cNvSpPr txBox="1"/>
          <p:nvPr/>
        </p:nvSpPr>
        <p:spPr>
          <a:xfrm>
            <a:off x="8082240" y="2133188"/>
            <a:ext cx="2709024" cy="82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 algn="r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Shooter 게임 제작  경험 없음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해외 진출 경험 없음</a:t>
            </a:r>
          </a:p>
        </p:txBody>
      </p:sp>
      <p:sp>
        <p:nvSpPr>
          <p:cNvPr id="356" name="TextBox 20"/>
          <p:cNvSpPr txBox="1"/>
          <p:nvPr/>
        </p:nvSpPr>
        <p:spPr>
          <a:xfrm>
            <a:off x="1351090" y="4565453"/>
            <a:ext cx="4096218" cy="82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PC, Shooter게임에 대한 수요 증가</a:t>
            </a:r>
          </a:p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새로운 장르 개척으로 수익 창출 창구 확대 가능</a:t>
            </a:r>
          </a:p>
        </p:txBody>
      </p:sp>
      <p:sp>
        <p:nvSpPr>
          <p:cNvPr id="357" name="TextBox 21"/>
          <p:cNvSpPr txBox="1"/>
          <p:nvPr/>
        </p:nvSpPr>
        <p:spPr>
          <a:xfrm>
            <a:off x="7202881" y="4553429"/>
            <a:ext cx="3781157" cy="125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제작한 게임으로 향후 일본 진출 불가</a:t>
            </a:r>
          </a:p>
          <a:p>
            <a:pPr marL="285750" indent="-285750" algn="r">
              <a:lnSpc>
                <a:spcPct val="150000"/>
              </a:lnSpc>
              <a:buSzPct val="100000"/>
              <a:buChar char="▪"/>
              <a:defRPr spc="-15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Shooter 게임에 대한 수요 증가의 불확실성</a:t>
            </a:r>
          </a:p>
        </p:txBody>
      </p:sp>
      <p:sp>
        <p:nvSpPr>
          <p:cNvPr id="358" name="TextBox 2"/>
          <p:cNvSpPr txBox="1"/>
          <p:nvPr/>
        </p:nvSpPr>
        <p:spPr>
          <a:xfrm>
            <a:off x="150521" y="248265"/>
            <a:ext cx="350637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4. 인사이트 도출</a:t>
            </a:r>
          </a:p>
        </p:txBody>
      </p:sp>
      <p:sp>
        <p:nvSpPr>
          <p:cNvPr id="359" name="B 안. 북미, 유럽 진출 (Shooter, PC)"/>
          <p:cNvSpPr txBox="1"/>
          <p:nvPr/>
        </p:nvSpPr>
        <p:spPr>
          <a:xfrm>
            <a:off x="1003146" y="1266890"/>
            <a:ext cx="4592446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B 안. 북미, 유럽 진출 (Shooter, PC)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TextBox 2"/>
          <p:cNvSpPr txBox="1"/>
          <p:nvPr/>
        </p:nvSpPr>
        <p:spPr>
          <a:xfrm>
            <a:off x="150521" y="248265"/>
            <a:ext cx="3506378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4. 인사이트 도출</a:t>
            </a:r>
          </a:p>
        </p:txBody>
      </p:sp>
      <p:sp>
        <p:nvSpPr>
          <p:cNvPr id="364" name="최종 결론…"/>
          <p:cNvSpPr txBox="1"/>
          <p:nvPr/>
        </p:nvSpPr>
        <p:spPr>
          <a:xfrm>
            <a:off x="546709" y="1746971"/>
            <a:ext cx="9912560" cy="290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8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최종 결론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59920" indent="-420220">
              <a:buClr>
                <a:srgbClr val="24292E"/>
              </a:buClr>
              <a:buSzPct val="100000"/>
              <a:buFont typeface="Menlo Regular"/>
              <a:buChar char="•"/>
            </a:pPr>
            <a:r>
              <a:t>최근 콘솔 시장의 침체가 도드라지기 때문에 A안보다는 B안이 더 좋다고 생각됨</a:t>
            </a:r>
          </a:p>
          <a:p>
            <a:pPr/>
          </a:p>
          <a:p>
            <a:pPr marL="559920" indent="-420220">
              <a:buClr>
                <a:srgbClr val="24292E"/>
              </a:buClr>
              <a:buSzPct val="100000"/>
              <a:buFont typeface="Menlo Regular"/>
              <a:buChar char="•"/>
            </a:pPr>
            <a:r>
              <a:t>새로운 장르인 Shooter에 도전함으로써 수익 다변화를 노려볼 수 있음</a:t>
            </a:r>
          </a:p>
          <a:p>
            <a:pPr marL="559920" indent="-420220">
              <a:buClr>
                <a:srgbClr val="24292E"/>
              </a:buClr>
              <a:buSzPct val="100000"/>
              <a:buFont typeface="Menlo Regular"/>
              <a:buChar char="•"/>
            </a:pPr>
          </a:p>
          <a:p>
            <a:pPr marL="559920" indent="-420220">
              <a:buClr>
                <a:srgbClr val="24292E"/>
              </a:buClr>
              <a:buSzPct val="100000"/>
              <a:buFont typeface="Menlo Regular"/>
              <a:buChar char="•"/>
            </a:pPr>
            <a:r>
              <a:t>향후 계속해서 성장하고 있는 모바일 게임 시장에 대한 분석도 진행이 필요함</a:t>
            </a:r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TextBox 8"/>
          <p:cNvSpPr txBox="1"/>
          <p:nvPr/>
        </p:nvSpPr>
        <p:spPr>
          <a:xfrm>
            <a:off x="5038659" y="3097252"/>
            <a:ext cx="208153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3600">
                <a:solidFill>
                  <a:srgbClr val="262626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 Nova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직선 연결선 6"/>
          <p:cNvSpPr/>
          <p:nvPr/>
        </p:nvSpPr>
        <p:spPr>
          <a:xfrm>
            <a:off x="883919" y="2448560"/>
            <a:ext cx="11308082" cy="1"/>
          </a:xfrm>
          <a:prstGeom prst="line">
            <a:avLst/>
          </a:prstGeom>
          <a:ln w="1905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TextBox 7"/>
          <p:cNvSpPr txBox="1"/>
          <p:nvPr/>
        </p:nvSpPr>
        <p:spPr>
          <a:xfrm>
            <a:off x="1000759" y="1767839"/>
            <a:ext cx="174375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3B3838"/>
                </a:solidFill>
              </a:defRPr>
            </a:lvl1pPr>
          </a:lstStyle>
          <a:p>
            <a:pPr/>
            <a:r>
              <a:t>Contents.</a:t>
            </a:r>
          </a:p>
        </p:txBody>
      </p:sp>
      <p:grpSp>
        <p:nvGrpSpPr>
          <p:cNvPr id="108" name="그룹 10"/>
          <p:cNvGrpSpPr/>
          <p:nvPr/>
        </p:nvGrpSpPr>
        <p:grpSpPr>
          <a:xfrm>
            <a:off x="902342" y="2936557"/>
            <a:ext cx="1911965" cy="1300778"/>
            <a:chOff x="0" y="0"/>
            <a:chExt cx="1911963" cy="1300778"/>
          </a:xfrm>
        </p:grpSpPr>
        <p:sp>
          <p:nvSpPr>
            <p:cNvPr id="106" name="TextBox 8"/>
            <p:cNvSpPr/>
            <p:nvPr/>
          </p:nvSpPr>
          <p:spPr>
            <a:xfrm>
              <a:off x="0" y="3077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3B383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" name="TextBox 9"/>
            <p:cNvSpPr/>
            <p:nvPr/>
          </p:nvSpPr>
          <p:spPr>
            <a:xfrm>
              <a:off x="64196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300" sz="2800">
                  <a:latin typeface="나눔스퀘어 Light"/>
                  <a:ea typeface="나눔스퀘어 Light"/>
                  <a:cs typeface="나눔스퀘어 Light"/>
                  <a:sym typeface="나눔스퀘어 Light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Arial Nova"/>
                </a:defRPr>
              </a:pPr>
              <a:r>
                <a:rPr>
                  <a:latin typeface="나눔스퀘어 Light"/>
                  <a:ea typeface="나눔스퀘어 Light"/>
                  <a:cs typeface="나눔스퀘어 Light"/>
                  <a:sym typeface="나눔스퀘어 Light"/>
                </a:rPr>
                <a:t>데이터 소개</a:t>
              </a:r>
            </a:p>
          </p:txBody>
        </p:sp>
      </p:grpSp>
      <p:grpSp>
        <p:nvGrpSpPr>
          <p:cNvPr id="111" name="그룹 11"/>
          <p:cNvGrpSpPr/>
          <p:nvPr/>
        </p:nvGrpSpPr>
        <p:grpSpPr>
          <a:xfrm>
            <a:off x="902342" y="3887427"/>
            <a:ext cx="1911965" cy="1300779"/>
            <a:chOff x="0" y="0"/>
            <a:chExt cx="1911963" cy="1300778"/>
          </a:xfrm>
        </p:grpSpPr>
        <p:sp>
          <p:nvSpPr>
            <p:cNvPr id="109" name="TextBox 12"/>
            <p:cNvSpPr/>
            <p:nvPr/>
          </p:nvSpPr>
          <p:spPr>
            <a:xfrm>
              <a:off x="0" y="3077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3B383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" name="TextBox 13"/>
            <p:cNvSpPr/>
            <p:nvPr/>
          </p:nvSpPr>
          <p:spPr>
            <a:xfrm>
              <a:off x="64196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300" sz="2800">
                  <a:latin typeface="나눔스퀘어 Light"/>
                  <a:ea typeface="나눔스퀘어 Light"/>
                  <a:cs typeface="나눔스퀘어 Light"/>
                  <a:sym typeface="나눔스퀘어 Light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Arial Nova"/>
                </a:defRPr>
              </a:pPr>
              <a:r>
                <a:rPr>
                  <a:latin typeface="나눔스퀘어 Light"/>
                  <a:ea typeface="나눔스퀘어 Light"/>
                  <a:cs typeface="나눔스퀘어 Light"/>
                  <a:sym typeface="나눔스퀘어 Light"/>
                </a:rPr>
                <a:t>데이터 정제 과정</a:t>
              </a:r>
            </a:p>
          </p:txBody>
        </p:sp>
      </p:grpSp>
      <p:grpSp>
        <p:nvGrpSpPr>
          <p:cNvPr id="114" name="그룹 14"/>
          <p:cNvGrpSpPr/>
          <p:nvPr/>
        </p:nvGrpSpPr>
        <p:grpSpPr>
          <a:xfrm>
            <a:off x="902342" y="4838298"/>
            <a:ext cx="1911965" cy="1300779"/>
            <a:chOff x="0" y="0"/>
            <a:chExt cx="1911963" cy="1300778"/>
          </a:xfrm>
        </p:grpSpPr>
        <p:sp>
          <p:nvSpPr>
            <p:cNvPr id="112" name="TextBox 15"/>
            <p:cNvSpPr/>
            <p:nvPr/>
          </p:nvSpPr>
          <p:spPr>
            <a:xfrm>
              <a:off x="0" y="3077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3B383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" name="TextBox 16"/>
            <p:cNvSpPr/>
            <p:nvPr/>
          </p:nvSpPr>
          <p:spPr>
            <a:xfrm>
              <a:off x="64196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300" sz="2800">
                  <a:latin typeface="나눔스퀘어 Light"/>
                  <a:ea typeface="나눔스퀘어 Light"/>
                  <a:cs typeface="나눔스퀘어 Light"/>
                  <a:sym typeface="나눔스퀘어 Light"/>
                </a:defRPr>
              </a:lvl1pPr>
            </a:lstStyle>
            <a:p>
              <a:pPr/>
              <a:r>
                <a:t>EDA 및 데이터 분석</a:t>
              </a:r>
            </a:p>
          </p:txBody>
        </p:sp>
      </p:grpSp>
      <p:sp>
        <p:nvSpPr>
          <p:cNvPr id="115" name="TextBox 18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  <p:grpSp>
        <p:nvGrpSpPr>
          <p:cNvPr id="118" name="그룹 14"/>
          <p:cNvGrpSpPr/>
          <p:nvPr/>
        </p:nvGrpSpPr>
        <p:grpSpPr>
          <a:xfrm>
            <a:off x="902342" y="5779184"/>
            <a:ext cx="1911965" cy="1300779"/>
            <a:chOff x="0" y="0"/>
            <a:chExt cx="1911963" cy="1300778"/>
          </a:xfrm>
        </p:grpSpPr>
        <p:sp>
          <p:nvSpPr>
            <p:cNvPr id="116" name="TextBox 15"/>
            <p:cNvSpPr/>
            <p:nvPr/>
          </p:nvSpPr>
          <p:spPr>
            <a:xfrm>
              <a:off x="0" y="3077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3B3838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7" name="TextBox 16"/>
            <p:cNvSpPr/>
            <p:nvPr/>
          </p:nvSpPr>
          <p:spPr>
            <a:xfrm>
              <a:off x="64196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300" sz="2800">
                  <a:latin typeface="나눔스퀘어 Light"/>
                  <a:ea typeface="나눔스퀘어 Light"/>
                  <a:cs typeface="나눔스퀘어 Light"/>
                  <a:sym typeface="나눔스퀘어 Light"/>
                </a:defRPr>
              </a:lvl1pPr>
            </a:lstStyle>
            <a:p>
              <a:pPr/>
              <a:r>
                <a:t>인사이트 도출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직사각형 3"/>
          <p:cNvSpPr/>
          <p:nvPr/>
        </p:nvSpPr>
        <p:spPr>
          <a:xfrm>
            <a:off x="995680" y="995680"/>
            <a:ext cx="2880001" cy="288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Box 4"/>
          <p:cNvSpPr txBox="1"/>
          <p:nvPr/>
        </p:nvSpPr>
        <p:spPr>
          <a:xfrm>
            <a:off x="1742440" y="2844800"/>
            <a:ext cx="2010182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Part 1</a:t>
            </a:r>
          </a:p>
        </p:txBody>
      </p:sp>
      <p:sp>
        <p:nvSpPr>
          <p:cNvPr id="123" name="TextBox 5"/>
          <p:cNvSpPr txBox="1"/>
          <p:nvPr/>
        </p:nvSpPr>
        <p:spPr>
          <a:xfrm>
            <a:off x="5106022" y="3105834"/>
            <a:ext cx="1979956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3600">
                <a:solidFill>
                  <a:srgbClr val="181717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 Nova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데이터 소개</a:t>
            </a:r>
          </a:p>
        </p:txBody>
      </p:sp>
      <p:sp>
        <p:nvSpPr>
          <p:cNvPr id="124" name="TextBox 7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Box 2"/>
          <p:cNvSpPr txBox="1"/>
          <p:nvPr/>
        </p:nvSpPr>
        <p:spPr>
          <a:xfrm>
            <a:off x="150521" y="248265"/>
            <a:ext cx="3149000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1. 데이터 소개</a:t>
            </a:r>
          </a:p>
        </p:txBody>
      </p:sp>
      <p:sp>
        <p:nvSpPr>
          <p:cNvPr id="129" name="파일명 : Vgames2.csv…"/>
          <p:cNvSpPr txBox="1"/>
          <p:nvPr/>
        </p:nvSpPr>
        <p:spPr>
          <a:xfrm>
            <a:off x="546709" y="1746971"/>
            <a:ext cx="9912560" cy="196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파일명 : Vgames2.csv</a:t>
            </a:r>
          </a:p>
          <a:p>
            <a:pPr/>
          </a:p>
          <a:p>
            <a:pPr/>
            <a:r>
              <a:t>2. 데이터프레임 크기 : 16598행, 10열</a:t>
            </a:r>
          </a:p>
          <a:p>
            <a:pPr/>
          </a:p>
          <a:p>
            <a:pPr/>
            <a:r>
              <a:t>3. 요약 : 1980년부터 2015년까지의 글로벌 PC/콘솔 게임 시장 데이터 </a:t>
            </a:r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210" y="3914192"/>
            <a:ext cx="23241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1500" y="4094951"/>
            <a:ext cx="3149001" cy="196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7105" y="4092112"/>
            <a:ext cx="2957769" cy="1968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500" fill="hold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3"/>
      <p:bldP build="whole" bldLvl="1" animBg="1" rev="0" advAuto="0" spid="132" grpId="4"/>
      <p:bldP build="whole" bldLvl="1" animBg="1" rev="0" advAuto="0" spid="1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extBox 2"/>
          <p:cNvSpPr txBox="1"/>
          <p:nvPr/>
        </p:nvSpPr>
        <p:spPr>
          <a:xfrm>
            <a:off x="150521" y="248265"/>
            <a:ext cx="3149000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1. 데이터 소개</a:t>
            </a:r>
          </a:p>
        </p:txBody>
      </p:sp>
      <p:sp>
        <p:nvSpPr>
          <p:cNvPr id="137" name="열 설명…"/>
          <p:cNvSpPr txBox="1"/>
          <p:nvPr/>
        </p:nvSpPr>
        <p:spPr>
          <a:xfrm>
            <a:off x="546709" y="1746971"/>
            <a:ext cx="9912560" cy="393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열 설명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Unnamed: 0 : 인덱스와 동일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Name : 게임의 이름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Platform : 게임이 지원되는 플랫폼의 이름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Year : 게임이 출시된 연도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Genre : 게임의 장르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Publisher : 게임을 배급한 회사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NA_Sales : 북미지역에서의 출고량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EU_Sales : 유럽지역에서의 출고량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JP_Sales : 일본지역에서의 출고량</a:t>
            </a:r>
          </a:p>
          <a:p>
            <a:pPr marL="349810" indent="-210110" defTabSz="457200">
              <a:buClr>
                <a:srgbClr val="24292E"/>
              </a:buClr>
              <a:buSzPct val="100000"/>
              <a:buFont typeface="Menlo Regular"/>
              <a:buChar char="•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Other_Sales : 기타지역에서의 출고량</a:t>
            </a: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직사각형 3"/>
          <p:cNvSpPr/>
          <p:nvPr/>
        </p:nvSpPr>
        <p:spPr>
          <a:xfrm>
            <a:off x="995680" y="995680"/>
            <a:ext cx="2880001" cy="288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TextBox 4"/>
          <p:cNvSpPr txBox="1"/>
          <p:nvPr/>
        </p:nvSpPr>
        <p:spPr>
          <a:xfrm>
            <a:off x="1742440" y="2844800"/>
            <a:ext cx="2010182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Part 2</a:t>
            </a:r>
          </a:p>
        </p:txBody>
      </p:sp>
      <p:sp>
        <p:nvSpPr>
          <p:cNvPr id="142" name="TextBox 5"/>
          <p:cNvSpPr txBox="1"/>
          <p:nvPr/>
        </p:nvSpPr>
        <p:spPr>
          <a:xfrm>
            <a:off x="4704181" y="3105834"/>
            <a:ext cx="2783637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-300" sz="3600">
                <a:solidFill>
                  <a:srgbClr val="181717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 Nova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데이터 정제 과정</a:t>
            </a:r>
          </a:p>
        </p:txBody>
      </p:sp>
      <p:sp>
        <p:nvSpPr>
          <p:cNvPr id="143" name="TextBox 7"/>
          <p:cNvSpPr txBox="1"/>
          <p:nvPr/>
        </p:nvSpPr>
        <p:spPr>
          <a:xfrm>
            <a:off x="10075914" y="6588607"/>
            <a:ext cx="2079863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900"/>
            </a:pPr>
            <a:r>
              <a:t>ⓒSaebyeol Yu.</a:t>
            </a:r>
            <a:r>
              <a:t> </a:t>
            </a:r>
            <a:r>
              <a:t>Saebyeol’s</a:t>
            </a:r>
            <a:r>
              <a:t> </a:t>
            </a:r>
            <a:r>
              <a:t>PowerPoint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직사각형 7"/>
          <p:cNvSpPr/>
          <p:nvPr/>
        </p:nvSpPr>
        <p:spPr>
          <a:xfrm>
            <a:off x="904239" y="2190974"/>
            <a:ext cx="2041452" cy="350878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직사각형 8"/>
          <p:cNvSpPr/>
          <p:nvPr/>
        </p:nvSpPr>
        <p:spPr>
          <a:xfrm>
            <a:off x="904239" y="2190972"/>
            <a:ext cx="2041452" cy="604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직사각형 9"/>
          <p:cNvSpPr/>
          <p:nvPr/>
        </p:nvSpPr>
        <p:spPr>
          <a:xfrm>
            <a:off x="9179914" y="2190974"/>
            <a:ext cx="2041452" cy="350878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직사각형 10"/>
          <p:cNvSpPr/>
          <p:nvPr/>
        </p:nvSpPr>
        <p:spPr>
          <a:xfrm>
            <a:off x="3662798" y="2190974"/>
            <a:ext cx="2041452" cy="350878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직사각형 11"/>
          <p:cNvSpPr/>
          <p:nvPr/>
        </p:nvSpPr>
        <p:spPr>
          <a:xfrm>
            <a:off x="6421356" y="2190974"/>
            <a:ext cx="2041452" cy="350878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extBox 12"/>
          <p:cNvSpPr txBox="1"/>
          <p:nvPr/>
        </p:nvSpPr>
        <p:spPr>
          <a:xfrm>
            <a:off x="3155038" y="3878174"/>
            <a:ext cx="3711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53" name="TextBox 13"/>
          <p:cNvSpPr txBox="1"/>
          <p:nvPr/>
        </p:nvSpPr>
        <p:spPr>
          <a:xfrm>
            <a:off x="5929241" y="3878174"/>
            <a:ext cx="3711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54" name="TextBox 14"/>
          <p:cNvSpPr txBox="1"/>
          <p:nvPr/>
        </p:nvSpPr>
        <p:spPr>
          <a:xfrm>
            <a:off x="8656501" y="3878174"/>
            <a:ext cx="3711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55" name="직사각형 58"/>
          <p:cNvSpPr/>
          <p:nvPr/>
        </p:nvSpPr>
        <p:spPr>
          <a:xfrm>
            <a:off x="3662796" y="2190972"/>
            <a:ext cx="2041452" cy="604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0"/>
          <p:cNvSpPr txBox="1"/>
          <p:nvPr/>
        </p:nvSpPr>
        <p:spPr>
          <a:xfrm>
            <a:off x="4247298" y="2305944"/>
            <a:ext cx="8878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2F2F2"/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57" name="직사각형 62"/>
          <p:cNvSpPr/>
          <p:nvPr/>
        </p:nvSpPr>
        <p:spPr>
          <a:xfrm>
            <a:off x="6421354" y="2190972"/>
            <a:ext cx="2041452" cy="604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64"/>
          <p:cNvSpPr txBox="1"/>
          <p:nvPr/>
        </p:nvSpPr>
        <p:spPr>
          <a:xfrm>
            <a:off x="7006657" y="2305944"/>
            <a:ext cx="88783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2F2F2"/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59" name="직사각형 66"/>
          <p:cNvSpPr/>
          <p:nvPr/>
        </p:nvSpPr>
        <p:spPr>
          <a:xfrm>
            <a:off x="9179910" y="2190972"/>
            <a:ext cx="2041452" cy="6042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TextBox 70"/>
          <p:cNvSpPr txBox="1"/>
          <p:nvPr/>
        </p:nvSpPr>
        <p:spPr>
          <a:xfrm>
            <a:off x="1129237" y="3840955"/>
            <a:ext cx="1591456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0000"/>
              </a:lnSpc>
              <a:defRPr spc="-225" sz="21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16598행, 10열</a:t>
            </a:r>
          </a:p>
        </p:txBody>
      </p:sp>
      <p:sp>
        <p:nvSpPr>
          <p:cNvPr id="161" name="TextBox 72"/>
          <p:cNvSpPr txBox="1"/>
          <p:nvPr/>
        </p:nvSpPr>
        <p:spPr>
          <a:xfrm>
            <a:off x="3868696" y="3427653"/>
            <a:ext cx="1591456" cy="217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7157" indent="-187157" algn="just">
              <a:lnSpc>
                <a:spcPct val="120000"/>
              </a:lnSpc>
              <a:buSzPct val="100000"/>
              <a:buAutoNum type="arabicPeriod" startAt="1"/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결측치 제거</a:t>
            </a: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- Year, Genre, publisher</a:t>
            </a: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2. Unnamed: 0 열 제거</a:t>
            </a: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3. 데이터타입 변환</a:t>
            </a: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4. Year 범위 설정</a:t>
            </a:r>
          </a:p>
        </p:txBody>
      </p:sp>
      <p:sp>
        <p:nvSpPr>
          <p:cNvPr id="162" name="TextBox 74"/>
          <p:cNvSpPr txBox="1"/>
          <p:nvPr/>
        </p:nvSpPr>
        <p:spPr>
          <a:xfrm>
            <a:off x="6448168" y="3652707"/>
            <a:ext cx="2060545" cy="8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7157" indent="-187157" algn="just">
              <a:lnSpc>
                <a:spcPct val="120000"/>
              </a:lnSpc>
              <a:buSzPct val="100000"/>
              <a:buAutoNum type="arabicPeriod" startAt="1"/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게임별 매출 총 합계 열 생성</a:t>
            </a: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</a:p>
          <a:p>
            <a:pPr algn="just">
              <a:lnSpc>
                <a:spcPct val="120000"/>
              </a:lnSpc>
              <a:defRPr spc="-150" sz="14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pPr>
            <a:r>
              <a:t>2. Platform 유형  열 생성</a:t>
            </a:r>
          </a:p>
        </p:txBody>
      </p:sp>
      <p:sp>
        <p:nvSpPr>
          <p:cNvPr id="163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164" name="데이터 품질 해결"/>
          <p:cNvSpPr txBox="1"/>
          <p:nvPr/>
        </p:nvSpPr>
        <p:spPr>
          <a:xfrm>
            <a:off x="3875854" y="2918029"/>
            <a:ext cx="161533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데이터 품질 해결</a:t>
            </a:r>
          </a:p>
        </p:txBody>
      </p:sp>
      <p:sp>
        <p:nvSpPr>
          <p:cNvPr id="165" name="Feature Engineering"/>
          <p:cNvSpPr txBox="1"/>
          <p:nvPr/>
        </p:nvSpPr>
        <p:spPr>
          <a:xfrm>
            <a:off x="6354279" y="2926033"/>
            <a:ext cx="21756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Feature Engineering</a:t>
            </a:r>
          </a:p>
        </p:txBody>
      </p:sp>
      <p:sp>
        <p:nvSpPr>
          <p:cNvPr id="166" name="TextBox 60"/>
          <p:cNvSpPr txBox="1"/>
          <p:nvPr/>
        </p:nvSpPr>
        <p:spPr>
          <a:xfrm>
            <a:off x="1207673" y="2307692"/>
            <a:ext cx="141760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2F2F2"/>
                </a:solidFill>
              </a:defRPr>
            </a:lvl1pPr>
          </a:lstStyle>
          <a:p>
            <a:pPr/>
            <a:r>
              <a:t>정제 전 데이터</a:t>
            </a:r>
          </a:p>
        </p:txBody>
      </p:sp>
      <p:sp>
        <p:nvSpPr>
          <p:cNvPr id="167" name="TextBox 60"/>
          <p:cNvSpPr txBox="1"/>
          <p:nvPr/>
        </p:nvSpPr>
        <p:spPr>
          <a:xfrm>
            <a:off x="9491840" y="2307692"/>
            <a:ext cx="141760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2F2F2"/>
                </a:solidFill>
              </a:defRPr>
            </a:lvl1pPr>
          </a:lstStyle>
          <a:p>
            <a:pPr/>
            <a:r>
              <a:t>정제 후 데이터</a:t>
            </a:r>
          </a:p>
        </p:txBody>
      </p:sp>
      <p:sp>
        <p:nvSpPr>
          <p:cNvPr id="168" name="TextBox 70"/>
          <p:cNvSpPr txBox="1"/>
          <p:nvPr/>
        </p:nvSpPr>
        <p:spPr>
          <a:xfrm>
            <a:off x="9508928" y="3865344"/>
            <a:ext cx="1591456" cy="42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0000"/>
              </a:lnSpc>
              <a:defRPr spc="-225" sz="2100">
                <a:solidFill>
                  <a:srgbClr val="404040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15097행, 11열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4"/>
          <p:cNvSpPr/>
          <p:nvPr/>
        </p:nvSpPr>
        <p:spPr>
          <a:xfrm>
            <a:off x="-2" y="2538"/>
            <a:ext cx="12192001" cy="11395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직선 연결선 1"/>
          <p:cNvSpPr/>
          <p:nvPr/>
        </p:nvSpPr>
        <p:spPr>
          <a:xfrm>
            <a:off x="0" y="1142095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TextBox 2"/>
          <p:cNvSpPr txBox="1"/>
          <p:nvPr/>
        </p:nvSpPr>
        <p:spPr>
          <a:xfrm>
            <a:off x="150521" y="248265"/>
            <a:ext cx="3952681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00" sz="3600">
                <a:solidFill>
                  <a:srgbClr val="FFFFFF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defRPr>
            </a:lvl1pPr>
          </a:lstStyle>
          <a:p>
            <a:pPr/>
            <a:r>
              <a:t>Part 2. 데이터 정제 과정</a:t>
            </a:r>
          </a:p>
        </p:txBody>
      </p:sp>
      <p:sp>
        <p:nvSpPr>
          <p:cNvPr id="173" name="1. 데이터 결측치 제거…"/>
          <p:cNvSpPr txBox="1"/>
          <p:nvPr/>
        </p:nvSpPr>
        <p:spPr>
          <a:xfrm>
            <a:off x="486590" y="2283776"/>
            <a:ext cx="9912561" cy="3850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 데이터 결측치 제거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Year : 271개 -&gt; 0개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Genre : 50개 -&gt; 0개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- Publisher : 58개 -&gt; 0개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결측치를 같은 이름을 가진 데이터로 대체 시도하였으나 불가능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Ex)</a:t>
            </a:r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Step 1. 데이터 품질 문제 해결"/>
          <p:cNvSpPr txBox="1"/>
          <p:nvPr/>
        </p:nvSpPr>
        <p:spPr>
          <a:xfrm>
            <a:off x="480954" y="1533859"/>
            <a:ext cx="37816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Step 1. 데이터 품질 문제 해결</a:t>
            </a:r>
          </a:p>
        </p:txBody>
      </p:sp>
      <p:pic>
        <p:nvPicPr>
          <p:cNvPr id="175" name="스크린샷 2023-01-04 오후 4.50.54.png" descr="스크린샷 2023-01-04 오후 4.5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20" y="5248594"/>
            <a:ext cx="100203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 Nova"/>
        <a:ea typeface="Arial Nova"/>
        <a:cs typeface="Arial Nov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 Nova"/>
        <a:ea typeface="Arial Nova"/>
        <a:cs typeface="Arial Nov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