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4c504f0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34c504f0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34c504f05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34c504f05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4c504f0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4c504f0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4c504f0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4c504f0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4c504f0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4c504f0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4c504f0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34c504f0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4c504f05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4c504f05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4c504f05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4c504f05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4c504f05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4c504f05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4c504f05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4c504f05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7a657b20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7a657b20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7bd0d77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7bd0d77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4c504f05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4c504f05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7bd0d77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7bd0d77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7bd0d77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7bd0d77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7bd0d779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7bd0d779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7bd0d77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7bd0d77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7bd0d779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7bd0d779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7a657b20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7a657b20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7a657b20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7a657b20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7a657b20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7a657b20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7a657b20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7a657b20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4c504f0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4c504f05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4c504f0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4c504f0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4c504f0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4c504f0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Nestjs</a:t>
            </a:r>
            <a:endParaRPr/>
          </a:p>
          <a:p>
            <a:pPr indent="0" lvl="0" marL="0" rtl="0" algn="ctr">
              <a:spcBef>
                <a:spcPts val="0"/>
              </a:spcBef>
              <a:spcAft>
                <a:spcPts val="0"/>
              </a:spcAft>
              <a:buNone/>
            </a:pPr>
            <a:r>
              <a:rPr lang="es" sz="2200"/>
              <a:t>DTO , ENTITIES , CONTROLLER, SERVICES y MODULE</a:t>
            </a:r>
            <a:endParaRPr sz="2200"/>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Realizado por: Miguel Tomillo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Realizador de pruebas</a:t>
            </a:r>
            <a:endParaRPr/>
          </a:p>
        </p:txBody>
      </p:sp>
      <p:sp>
        <p:nvSpPr>
          <p:cNvPr id="201" name="Google Shape;201;p22"/>
          <p:cNvSpPr txBox="1"/>
          <p:nvPr>
            <p:ph idx="1" type="body"/>
          </p:nvPr>
        </p:nvSpPr>
        <p:spPr>
          <a:xfrm>
            <a:off x="1297500" y="1116150"/>
            <a:ext cx="7038900" cy="81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Para verificar que todas las validaciones dadas en el dto sean correctas y funciones usaremos postman</a:t>
            </a:r>
            <a:endParaRPr sz="1550"/>
          </a:p>
        </p:txBody>
      </p:sp>
      <p:pic>
        <p:nvPicPr>
          <p:cNvPr id="202" name="Google Shape;202;p22"/>
          <p:cNvPicPr preferRelativeResize="0"/>
          <p:nvPr/>
        </p:nvPicPr>
        <p:blipFill>
          <a:blip r:embed="rId3">
            <a:alphaModFix/>
          </a:blip>
          <a:stretch>
            <a:fillRect/>
          </a:stretch>
        </p:blipFill>
        <p:spPr>
          <a:xfrm>
            <a:off x="3205150" y="2010225"/>
            <a:ext cx="2733675" cy="1666875"/>
          </a:xfrm>
          <a:prstGeom prst="rect">
            <a:avLst/>
          </a:prstGeom>
          <a:noFill/>
          <a:ln>
            <a:noFill/>
          </a:ln>
        </p:spPr>
      </p:pic>
      <p:sp>
        <p:nvSpPr>
          <p:cNvPr id="203" name="Google Shape;203;p22"/>
          <p:cNvSpPr txBox="1"/>
          <p:nvPr>
            <p:ph idx="1" type="body"/>
          </p:nvPr>
        </p:nvSpPr>
        <p:spPr>
          <a:xfrm>
            <a:off x="1297500" y="4059825"/>
            <a:ext cx="7038900" cy="81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Postman es una plataforma de API para que los desarrolladores diseñen, construyan, prueben e iteren sus API. </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t>
            </a:r>
            <a:r>
              <a:rPr lang="es"/>
              <a:t>Qué</a:t>
            </a:r>
            <a:r>
              <a:rPr lang="es"/>
              <a:t> son los Entities?</a:t>
            </a:r>
            <a:endParaRPr/>
          </a:p>
        </p:txBody>
      </p:sp>
      <p:sp>
        <p:nvSpPr>
          <p:cNvPr id="209" name="Google Shape;209;p23"/>
          <p:cNvSpPr txBox="1"/>
          <p:nvPr>
            <p:ph idx="1" type="body"/>
          </p:nvPr>
        </p:nvSpPr>
        <p:spPr>
          <a:xfrm>
            <a:off x="1297500" y="1229750"/>
            <a:ext cx="7038900" cy="147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Los objetos entity son los que se almacenan y se leen de la base de datos. Las interfaces. En el nivel de desarrollo necesitamos manipular las propiedades de un objeto para no hacer referencia a propiedades inexistentes, evitar errores de tipado al trabajar con las propiedades de los objetos, y demás.</a:t>
            </a:r>
            <a:endParaRPr sz="1550"/>
          </a:p>
        </p:txBody>
      </p:sp>
      <p:pic>
        <p:nvPicPr>
          <p:cNvPr id="210" name="Google Shape;210;p23"/>
          <p:cNvPicPr preferRelativeResize="0"/>
          <p:nvPr/>
        </p:nvPicPr>
        <p:blipFill>
          <a:blip r:embed="rId3">
            <a:alphaModFix/>
          </a:blip>
          <a:stretch>
            <a:fillRect/>
          </a:stretch>
        </p:blipFill>
        <p:spPr>
          <a:xfrm>
            <a:off x="1519788" y="2702150"/>
            <a:ext cx="6104430" cy="2136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Estructura del </a:t>
            </a:r>
            <a:r>
              <a:rPr lang="es"/>
              <a:t>Entity</a:t>
            </a:r>
            <a:endParaRPr/>
          </a:p>
        </p:txBody>
      </p:sp>
      <p:sp>
        <p:nvSpPr>
          <p:cNvPr id="216" name="Google Shape;216;p24"/>
          <p:cNvSpPr txBox="1"/>
          <p:nvPr>
            <p:ph idx="1" type="body"/>
          </p:nvPr>
        </p:nvSpPr>
        <p:spPr>
          <a:xfrm>
            <a:off x="852225" y="1245125"/>
            <a:ext cx="3719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En esta </a:t>
            </a:r>
            <a:r>
              <a:rPr lang="es" sz="1500"/>
              <a:t>ocasión</a:t>
            </a:r>
            <a:r>
              <a:rPr lang="es" sz="1500"/>
              <a:t> estamos ubicados en el entity de teacher y esa entidad representa de la base de datos ya que mediante una </a:t>
            </a:r>
            <a:r>
              <a:rPr lang="es" sz="1500"/>
              <a:t>conexión</a:t>
            </a:r>
            <a:r>
              <a:rPr lang="es" sz="1500"/>
              <a:t> previamente hecha como vemos en la imagen de abajo y usando el comando nest start –watch se </a:t>
            </a:r>
            <a:r>
              <a:rPr lang="es" sz="1500"/>
              <a:t>generará</a:t>
            </a:r>
            <a:r>
              <a:rPr lang="es" sz="1500"/>
              <a:t> la tabla en la base de datos llamada ignug y </a:t>
            </a:r>
            <a:r>
              <a:rPr lang="es" sz="1500"/>
              <a:t>generará</a:t>
            </a:r>
            <a:r>
              <a:rPr lang="es" sz="1500"/>
              <a:t> la tabla llamada teacher.</a:t>
            </a:r>
            <a:endParaRPr sz="1500"/>
          </a:p>
        </p:txBody>
      </p:sp>
      <p:pic>
        <p:nvPicPr>
          <p:cNvPr id="217" name="Google Shape;217;p24"/>
          <p:cNvPicPr preferRelativeResize="0"/>
          <p:nvPr/>
        </p:nvPicPr>
        <p:blipFill>
          <a:blip r:embed="rId3">
            <a:alphaModFix/>
          </a:blip>
          <a:stretch>
            <a:fillRect/>
          </a:stretch>
        </p:blipFill>
        <p:spPr>
          <a:xfrm>
            <a:off x="5277050" y="935300"/>
            <a:ext cx="2921850" cy="4100850"/>
          </a:xfrm>
          <a:prstGeom prst="rect">
            <a:avLst/>
          </a:prstGeom>
          <a:noFill/>
          <a:ln>
            <a:noFill/>
          </a:ln>
        </p:spPr>
      </p:pic>
      <p:pic>
        <p:nvPicPr>
          <p:cNvPr id="218" name="Google Shape;218;p24"/>
          <p:cNvPicPr preferRelativeResize="0"/>
          <p:nvPr/>
        </p:nvPicPr>
        <p:blipFill>
          <a:blip r:embed="rId4">
            <a:alphaModFix/>
          </a:blip>
          <a:stretch>
            <a:fillRect/>
          </a:stretch>
        </p:blipFill>
        <p:spPr>
          <a:xfrm>
            <a:off x="1421438" y="3599088"/>
            <a:ext cx="2581275" cy="122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idx="1" type="body"/>
          </p:nvPr>
        </p:nvSpPr>
        <p:spPr>
          <a:xfrm>
            <a:off x="4728950" y="276375"/>
            <a:ext cx="3883800" cy="47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Siguiendo con la </a:t>
            </a:r>
            <a:r>
              <a:rPr lang="es" sz="1400"/>
              <a:t>explicación</a:t>
            </a:r>
            <a:r>
              <a:rPr lang="es" sz="1400"/>
              <a:t> del entity teacher el siguiente decorador llamado </a:t>
            </a:r>
            <a:r>
              <a:rPr b="1" lang="es" sz="1400"/>
              <a:t>@primaryGenerateColumn </a:t>
            </a:r>
            <a:r>
              <a:rPr lang="es" sz="1400"/>
              <a:t>que </a:t>
            </a:r>
            <a:r>
              <a:rPr lang="es" sz="1400"/>
              <a:t>hará</a:t>
            </a:r>
            <a:r>
              <a:rPr lang="es" sz="1400"/>
              <a:t> que la columna primaria </a:t>
            </a:r>
            <a:r>
              <a:rPr lang="es" sz="1400"/>
              <a:t>será</a:t>
            </a:r>
            <a:r>
              <a:rPr lang="es" sz="1400"/>
              <a:t> id el cual </a:t>
            </a:r>
            <a:r>
              <a:rPr lang="es" sz="1400"/>
              <a:t>será</a:t>
            </a:r>
            <a:r>
              <a:rPr lang="es" sz="1400"/>
              <a:t> de tipo </a:t>
            </a:r>
            <a:r>
              <a:rPr lang="es" sz="1400"/>
              <a:t>número</a:t>
            </a:r>
            <a:r>
              <a:rPr lang="es" sz="1400"/>
              <a:t> y auto incrementable eso quiere decir que cada cliente registrado </a:t>
            </a:r>
            <a:r>
              <a:rPr lang="es" sz="1400"/>
              <a:t>tendrá</a:t>
            </a:r>
            <a:r>
              <a:rPr lang="es" sz="1400"/>
              <a:t> un nuevo id.</a:t>
            </a:r>
            <a:endParaRPr sz="1400"/>
          </a:p>
          <a:p>
            <a:pPr indent="0" lvl="0" marL="0" rtl="0" algn="l">
              <a:spcBef>
                <a:spcPts val="1200"/>
              </a:spcBef>
              <a:spcAft>
                <a:spcPts val="0"/>
              </a:spcAft>
              <a:buNone/>
            </a:pPr>
            <a:r>
              <a:rPr lang="es" sz="1400"/>
              <a:t>El decorador @Column en cambio nos </a:t>
            </a:r>
            <a:r>
              <a:rPr lang="es" sz="1400"/>
              <a:t>permitirá</a:t>
            </a:r>
            <a:r>
              <a:rPr lang="es" sz="1400"/>
              <a:t> decidir el tipo de dato que queramos que sea nuestro campo en este caso varchar pero </a:t>
            </a:r>
            <a:r>
              <a:rPr lang="es" sz="1400"/>
              <a:t>también</a:t>
            </a:r>
            <a:r>
              <a:rPr lang="es" sz="1400"/>
              <a:t> </a:t>
            </a:r>
            <a:r>
              <a:rPr lang="es" sz="1400"/>
              <a:t>podría</a:t>
            </a:r>
            <a:r>
              <a:rPr lang="es" sz="1400"/>
              <a:t> ser integer , float , etc. Todo depende de la </a:t>
            </a:r>
            <a:r>
              <a:rPr lang="es" sz="1400"/>
              <a:t>lógica</a:t>
            </a:r>
            <a:r>
              <a:rPr lang="es" sz="1400"/>
              <a:t> que le apliquemos.</a:t>
            </a:r>
            <a:endParaRPr sz="1400"/>
          </a:p>
          <a:p>
            <a:pPr indent="0" lvl="0" marL="0" rtl="0" algn="l">
              <a:spcBef>
                <a:spcPts val="1200"/>
              </a:spcBef>
              <a:spcAft>
                <a:spcPts val="1200"/>
              </a:spcAft>
              <a:buNone/>
            </a:pPr>
            <a:r>
              <a:rPr lang="es" sz="1400"/>
              <a:t>Por </a:t>
            </a:r>
            <a:r>
              <a:rPr lang="es" sz="1400"/>
              <a:t>último</a:t>
            </a:r>
            <a:r>
              <a:rPr lang="es" sz="1400"/>
              <a:t> dentro de las llaves tendremos el nombre de la columna que </a:t>
            </a:r>
            <a:r>
              <a:rPr lang="es" sz="1400"/>
              <a:t>irá</a:t>
            </a:r>
            <a:r>
              <a:rPr lang="es" sz="1400"/>
              <a:t> en la </a:t>
            </a:r>
            <a:r>
              <a:rPr lang="es" sz="1400"/>
              <a:t>tabla</a:t>
            </a:r>
            <a:r>
              <a:rPr lang="es" sz="1400"/>
              <a:t> teacher acompañado de un comentario para saber que significa su respectiva columna.</a:t>
            </a:r>
            <a:endParaRPr sz="1400"/>
          </a:p>
        </p:txBody>
      </p:sp>
      <p:pic>
        <p:nvPicPr>
          <p:cNvPr id="224" name="Google Shape;224;p25"/>
          <p:cNvPicPr preferRelativeResize="0"/>
          <p:nvPr/>
        </p:nvPicPr>
        <p:blipFill>
          <a:blip r:embed="rId3">
            <a:alphaModFix/>
          </a:blip>
          <a:stretch>
            <a:fillRect/>
          </a:stretch>
        </p:blipFill>
        <p:spPr>
          <a:xfrm>
            <a:off x="1187990" y="276375"/>
            <a:ext cx="3172460" cy="4452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¿Que es el controller?</a:t>
            </a:r>
            <a:endParaRPr/>
          </a:p>
        </p:txBody>
      </p:sp>
      <p:sp>
        <p:nvSpPr>
          <p:cNvPr id="230" name="Google Shape;230;p26"/>
          <p:cNvSpPr txBox="1"/>
          <p:nvPr>
            <p:ph idx="1" type="body"/>
          </p:nvPr>
        </p:nvSpPr>
        <p:spPr>
          <a:xfrm>
            <a:off x="1297500" y="1307850"/>
            <a:ext cx="7038900" cy="147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En NestJS los controladores son una de las piezas principales de las aplicaciones. Básicamente nos sirven para dar soporte o responder las solicitudes realizadas al servidor. En este artículo aprenderemos cómo crear controladores y cómo atender diversas solicitudes.</a:t>
            </a:r>
            <a:endParaRPr sz="1550"/>
          </a:p>
        </p:txBody>
      </p:sp>
      <p:pic>
        <p:nvPicPr>
          <p:cNvPr id="231" name="Google Shape;231;p26"/>
          <p:cNvPicPr preferRelativeResize="0"/>
          <p:nvPr/>
        </p:nvPicPr>
        <p:blipFill>
          <a:blip r:embed="rId3">
            <a:alphaModFix/>
          </a:blip>
          <a:stretch>
            <a:fillRect/>
          </a:stretch>
        </p:blipFill>
        <p:spPr>
          <a:xfrm>
            <a:off x="3047400" y="2780250"/>
            <a:ext cx="3539075" cy="198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1297500" y="1481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Estructura del controller - create</a:t>
            </a:r>
            <a:endParaRPr/>
          </a:p>
        </p:txBody>
      </p:sp>
      <p:sp>
        <p:nvSpPr>
          <p:cNvPr id="237" name="Google Shape;237;p27"/>
          <p:cNvSpPr txBox="1"/>
          <p:nvPr>
            <p:ph idx="1" type="body"/>
          </p:nvPr>
        </p:nvSpPr>
        <p:spPr>
          <a:xfrm>
            <a:off x="1297500" y="882950"/>
            <a:ext cx="7038900" cy="197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Mediante el decorador @Post daremos a entender que recibiremos una </a:t>
            </a:r>
            <a:r>
              <a:rPr lang="es"/>
              <a:t>petición</a:t>
            </a:r>
            <a:r>
              <a:rPr lang="es"/>
              <a:t> post en este caso de postman para proceder con la </a:t>
            </a:r>
            <a:r>
              <a:rPr lang="es"/>
              <a:t>creación</a:t>
            </a:r>
            <a:r>
              <a:rPr lang="es"/>
              <a:t> del nuevo cliente usaremos @HttpCode que </a:t>
            </a:r>
            <a:r>
              <a:rPr lang="es"/>
              <a:t>servirá</a:t>
            </a:r>
            <a:r>
              <a:rPr lang="es"/>
              <a:t> para saber si todo a salido por ejemplo en caso que se cree con </a:t>
            </a:r>
            <a:r>
              <a:rPr lang="es"/>
              <a:t>éxito</a:t>
            </a:r>
            <a:r>
              <a:rPr lang="es"/>
              <a:t> nos </a:t>
            </a:r>
            <a:r>
              <a:rPr lang="es"/>
              <a:t>devolverá</a:t>
            </a:r>
            <a:r>
              <a:rPr lang="es"/>
              <a:t> el code 200 si no funciono nos </a:t>
            </a:r>
            <a:r>
              <a:rPr lang="es"/>
              <a:t>devolverá</a:t>
            </a:r>
            <a:r>
              <a:rPr lang="es"/>
              <a:t> error 400 entre otras muchas cosas.  Dentro del body manejaremos el cuerpo de la </a:t>
            </a:r>
            <a:r>
              <a:rPr lang="es"/>
              <a:t>petición</a:t>
            </a:r>
            <a:r>
              <a:rPr lang="es"/>
              <a:t> para </a:t>
            </a:r>
            <a:r>
              <a:rPr lang="es"/>
              <a:t>después</a:t>
            </a:r>
            <a:r>
              <a:rPr lang="es"/>
              <a:t> de eso pasar al payload el cual </a:t>
            </a:r>
            <a:r>
              <a:rPr lang="es"/>
              <a:t>validará</a:t>
            </a:r>
            <a:r>
              <a:rPr lang="es"/>
              <a:t> que los campos cumplan con los </a:t>
            </a:r>
            <a:r>
              <a:rPr lang="es"/>
              <a:t>estándares</a:t>
            </a:r>
            <a:r>
              <a:rPr lang="es"/>
              <a:t> solicitados en el CreateTeacherDto luego de eso para pasar a la constante la cual </a:t>
            </a:r>
            <a:r>
              <a:rPr lang="es"/>
              <a:t>mediante</a:t>
            </a:r>
            <a:r>
              <a:rPr lang="es"/>
              <a:t> el create nos </a:t>
            </a:r>
            <a:r>
              <a:rPr lang="es"/>
              <a:t>ayudará</a:t>
            </a:r>
            <a:r>
              <a:rPr lang="es"/>
              <a:t> a enviar los datos como objeto para resolver la </a:t>
            </a:r>
            <a:r>
              <a:rPr lang="es"/>
              <a:t>petición</a:t>
            </a:r>
            <a:r>
              <a:rPr lang="es"/>
              <a:t> y dar un code 200 para </a:t>
            </a:r>
            <a:r>
              <a:rPr lang="es"/>
              <a:t>así</a:t>
            </a:r>
            <a:r>
              <a:rPr lang="es"/>
              <a:t> crear el nuevo dato en la tabla teacher</a:t>
            </a:r>
            <a:endParaRPr/>
          </a:p>
        </p:txBody>
      </p:sp>
      <p:pic>
        <p:nvPicPr>
          <p:cNvPr id="238" name="Google Shape;238;p27"/>
          <p:cNvPicPr preferRelativeResize="0"/>
          <p:nvPr/>
        </p:nvPicPr>
        <p:blipFill>
          <a:blip r:embed="rId3">
            <a:alphaModFix/>
          </a:blip>
          <a:stretch>
            <a:fillRect/>
          </a:stretch>
        </p:blipFill>
        <p:spPr>
          <a:xfrm>
            <a:off x="2456438" y="2928475"/>
            <a:ext cx="4721025" cy="210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Estructura del controller - findAll</a:t>
            </a:r>
            <a:endParaRPr/>
          </a:p>
          <a:p>
            <a:pPr indent="0" lvl="0" marL="0" rtl="0" algn="l">
              <a:spcBef>
                <a:spcPts val="0"/>
              </a:spcBef>
              <a:spcAft>
                <a:spcPts val="0"/>
              </a:spcAft>
              <a:buNone/>
            </a:pPr>
            <a:r>
              <a:t/>
            </a:r>
            <a:endParaRPr/>
          </a:p>
        </p:txBody>
      </p:sp>
      <p:sp>
        <p:nvSpPr>
          <p:cNvPr id="244" name="Google Shape;244;p28"/>
          <p:cNvSpPr txBox="1"/>
          <p:nvPr>
            <p:ph idx="1" type="body"/>
          </p:nvPr>
        </p:nvSpPr>
        <p:spPr>
          <a:xfrm>
            <a:off x="1175700" y="1092250"/>
            <a:ext cx="3890700" cy="3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findAll inicia con un decorador llamado @get  el cual nos indica que estamos atendiendo una </a:t>
            </a:r>
            <a:r>
              <a:rPr lang="es" sz="1400"/>
              <a:t>petición</a:t>
            </a:r>
            <a:r>
              <a:rPr lang="es" sz="1400"/>
              <a:t>, </a:t>
            </a:r>
            <a:r>
              <a:rPr lang="es" sz="1400"/>
              <a:t>después</a:t>
            </a:r>
            <a:r>
              <a:rPr lang="es" sz="1400"/>
              <a:t> usamos otro decorador @HttpCode para que nos arroje el code correcto en este caso si todo sale bien nos </a:t>
            </a:r>
            <a:r>
              <a:rPr lang="es" sz="1400"/>
              <a:t>saldrá</a:t>
            </a:r>
            <a:r>
              <a:rPr lang="es" sz="1400"/>
              <a:t> 200 ok . usaremos el decorador findAll mediante el cual @Query nos </a:t>
            </a:r>
            <a:r>
              <a:rPr lang="es" sz="1400"/>
              <a:t>ayudará</a:t>
            </a:r>
            <a:r>
              <a:rPr lang="es" sz="1400"/>
              <a:t> a obtener los </a:t>
            </a:r>
            <a:r>
              <a:rPr lang="es" sz="1400"/>
              <a:t>parámetros</a:t>
            </a:r>
            <a:r>
              <a:rPr lang="es" sz="1400"/>
              <a:t> de la url.</a:t>
            </a:r>
            <a:endParaRPr sz="1400"/>
          </a:p>
          <a:p>
            <a:pPr indent="0" lvl="0" marL="0" rtl="0" algn="l">
              <a:spcBef>
                <a:spcPts val="1200"/>
              </a:spcBef>
              <a:spcAft>
                <a:spcPts val="1200"/>
              </a:spcAft>
              <a:buNone/>
            </a:pPr>
            <a:r>
              <a:rPr lang="es" sz="1400"/>
              <a:t>para </a:t>
            </a:r>
            <a:r>
              <a:rPr lang="es" sz="1400"/>
              <a:t>después</a:t>
            </a:r>
            <a:r>
              <a:rPr lang="es" sz="1400"/>
              <a:t> mediante el return devolvernos un objeto mediante la base de datos con el listado de los datos solicitados de la base de datos eso claro mediante cumpla las condiciones y no devuelva un code 400.</a:t>
            </a:r>
            <a:endParaRPr sz="1400"/>
          </a:p>
        </p:txBody>
      </p:sp>
      <p:pic>
        <p:nvPicPr>
          <p:cNvPr id="245" name="Google Shape;245;p28"/>
          <p:cNvPicPr preferRelativeResize="0"/>
          <p:nvPr/>
        </p:nvPicPr>
        <p:blipFill>
          <a:blip r:embed="rId3">
            <a:alphaModFix/>
          </a:blip>
          <a:stretch>
            <a:fillRect/>
          </a:stretch>
        </p:blipFill>
        <p:spPr>
          <a:xfrm>
            <a:off x="5218900" y="1562225"/>
            <a:ext cx="3664775" cy="260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1297500" y="237425"/>
            <a:ext cx="7038900" cy="65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Estructura del controller - findOne</a:t>
            </a:r>
            <a:endParaRPr/>
          </a:p>
          <a:p>
            <a:pPr indent="0" lvl="0" marL="0" rtl="0" algn="l">
              <a:spcBef>
                <a:spcPts val="0"/>
              </a:spcBef>
              <a:spcAft>
                <a:spcPts val="0"/>
              </a:spcAft>
              <a:buNone/>
            </a:pPr>
            <a:r>
              <a:t/>
            </a:r>
            <a:endParaRPr/>
          </a:p>
        </p:txBody>
      </p:sp>
      <p:sp>
        <p:nvSpPr>
          <p:cNvPr id="251" name="Google Shape;251;p29"/>
          <p:cNvSpPr txBox="1"/>
          <p:nvPr>
            <p:ph idx="1" type="body"/>
          </p:nvPr>
        </p:nvSpPr>
        <p:spPr>
          <a:xfrm>
            <a:off x="4928550" y="890525"/>
            <a:ext cx="3992100" cy="405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t>el decorador findOne comienza con el deorador get el cual nos indica que es una </a:t>
            </a:r>
            <a:r>
              <a:rPr lang="es" sz="1400"/>
              <a:t>petición</a:t>
            </a:r>
            <a:r>
              <a:rPr lang="es" sz="1400"/>
              <a:t> que recibe un id , lo que nos indica que se </a:t>
            </a:r>
            <a:r>
              <a:rPr lang="es" sz="1400"/>
              <a:t>procederá</a:t>
            </a:r>
            <a:r>
              <a:rPr lang="es" sz="1400"/>
              <a:t> a almacenar la </a:t>
            </a:r>
            <a:r>
              <a:rPr lang="es" sz="1400"/>
              <a:t>continuación</a:t>
            </a:r>
            <a:r>
              <a:rPr lang="es" sz="1400"/>
              <a:t> de la url para </a:t>
            </a:r>
            <a:r>
              <a:rPr lang="es" sz="1400"/>
              <a:t>después</a:t>
            </a:r>
            <a:r>
              <a:rPr lang="es" sz="1400"/>
              <a:t> pasar al HtppCode que </a:t>
            </a:r>
            <a:r>
              <a:rPr lang="es" sz="1400"/>
              <a:t>sería</a:t>
            </a:r>
            <a:r>
              <a:rPr lang="es" sz="1400"/>
              <a:t> un decorador que nos </a:t>
            </a:r>
            <a:r>
              <a:rPr lang="es" sz="1400"/>
              <a:t>indicará</a:t>
            </a:r>
            <a:r>
              <a:rPr lang="es" sz="1400"/>
              <a:t> si todo sale bien un code 200, </a:t>
            </a:r>
            <a:r>
              <a:rPr lang="es" sz="1400"/>
              <a:t>después</a:t>
            </a:r>
            <a:r>
              <a:rPr lang="es" sz="1400"/>
              <a:t> pasamos al decorador @Param el cual nos </a:t>
            </a:r>
            <a:r>
              <a:rPr lang="es" sz="1400"/>
              <a:t>ayudará</a:t>
            </a:r>
            <a:r>
              <a:rPr lang="es" sz="1400"/>
              <a:t> a obtener la url solicitada y </a:t>
            </a:r>
            <a:r>
              <a:rPr lang="es" sz="1400"/>
              <a:t>después</a:t>
            </a:r>
            <a:r>
              <a:rPr lang="es" sz="1400"/>
              <a:t> mediante el paserIntPipe verificar que lo que siga </a:t>
            </a:r>
            <a:r>
              <a:rPr lang="es" sz="1400"/>
              <a:t>después</a:t>
            </a:r>
            <a:r>
              <a:rPr lang="es" sz="1400"/>
              <a:t> de teachers sea un valor </a:t>
            </a:r>
            <a:r>
              <a:rPr lang="es" sz="1400"/>
              <a:t>numérico</a:t>
            </a:r>
            <a:r>
              <a:rPr lang="es" sz="1400"/>
              <a:t> luego de eso pasamos a la constante ya que mediante findOne pasaremos como instancia el id tipo </a:t>
            </a:r>
            <a:r>
              <a:rPr lang="es" sz="1400"/>
              <a:t>numérico</a:t>
            </a:r>
            <a:r>
              <a:rPr lang="es" sz="1400"/>
              <a:t> ingresado para que mediante el return se reciba una </a:t>
            </a:r>
            <a:r>
              <a:rPr lang="es" sz="1400"/>
              <a:t>respuesta</a:t>
            </a:r>
            <a:r>
              <a:rPr lang="es" sz="1400"/>
              <a:t> tipo objeto que en este caso se </a:t>
            </a:r>
            <a:r>
              <a:rPr lang="es" sz="1400"/>
              <a:t>mostrará</a:t>
            </a:r>
            <a:r>
              <a:rPr lang="es" sz="1400"/>
              <a:t> en postman.</a:t>
            </a:r>
            <a:endParaRPr sz="1400"/>
          </a:p>
        </p:txBody>
      </p:sp>
      <p:pic>
        <p:nvPicPr>
          <p:cNvPr id="252" name="Google Shape;252;p29"/>
          <p:cNvPicPr preferRelativeResize="0"/>
          <p:nvPr/>
        </p:nvPicPr>
        <p:blipFill>
          <a:blip r:embed="rId3">
            <a:alphaModFix/>
          </a:blip>
          <a:stretch>
            <a:fillRect/>
          </a:stretch>
        </p:blipFill>
        <p:spPr>
          <a:xfrm>
            <a:off x="137050" y="1782700"/>
            <a:ext cx="4623750" cy="2280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1297500" y="393750"/>
            <a:ext cx="7038900" cy="52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Estructura del controller - Update</a:t>
            </a:r>
            <a:endParaRPr/>
          </a:p>
          <a:p>
            <a:pPr indent="0" lvl="0" marL="0" rtl="0" algn="l">
              <a:spcBef>
                <a:spcPts val="0"/>
              </a:spcBef>
              <a:spcAft>
                <a:spcPts val="0"/>
              </a:spcAft>
              <a:buNone/>
            </a:pPr>
            <a:r>
              <a:t/>
            </a:r>
            <a:endParaRPr/>
          </a:p>
        </p:txBody>
      </p:sp>
      <p:sp>
        <p:nvSpPr>
          <p:cNvPr id="258" name="Google Shape;258;p30"/>
          <p:cNvSpPr txBox="1"/>
          <p:nvPr>
            <p:ph idx="1" type="body"/>
          </p:nvPr>
        </p:nvSpPr>
        <p:spPr>
          <a:xfrm>
            <a:off x="383850" y="1168325"/>
            <a:ext cx="3992100" cy="3867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t>Comenzamos con el decorador @Put el cual nos indica que estamos solicitado un cambio de datos ,  luego de eso pasamos al decorador @Param el cual nos </a:t>
            </a:r>
            <a:r>
              <a:rPr lang="es" sz="1400"/>
              <a:t>ayudará</a:t>
            </a:r>
            <a:r>
              <a:rPr lang="es" sz="1400"/>
              <a:t> a obtener el id que va </a:t>
            </a:r>
            <a:r>
              <a:rPr lang="es" sz="1400"/>
              <a:t>después</a:t>
            </a:r>
            <a:r>
              <a:rPr lang="es" sz="1400"/>
              <a:t> de la url para proceder a la </a:t>
            </a:r>
            <a:r>
              <a:rPr lang="es" sz="1400"/>
              <a:t>validación</a:t>
            </a:r>
            <a:r>
              <a:rPr lang="es" sz="1400"/>
              <a:t> que este sea de tipo </a:t>
            </a:r>
            <a:r>
              <a:rPr lang="es" sz="1400"/>
              <a:t>numérico</a:t>
            </a:r>
            <a:r>
              <a:rPr lang="es" sz="1400"/>
              <a:t> luego de eso pasamos al </a:t>
            </a:r>
            <a:r>
              <a:rPr lang="es" sz="1400"/>
              <a:t>decorador</a:t>
            </a:r>
            <a:r>
              <a:rPr lang="es" sz="1400"/>
              <a:t> @Body el cual nos ayuda a poseer el cuerpo de la </a:t>
            </a:r>
            <a:r>
              <a:rPr lang="es" sz="1400"/>
              <a:t>petición</a:t>
            </a:r>
            <a:r>
              <a:rPr lang="es" sz="1400"/>
              <a:t> y mediante el dto validar que los campos </a:t>
            </a:r>
            <a:r>
              <a:rPr lang="es" sz="1400"/>
              <a:t>estén</a:t>
            </a:r>
            <a:r>
              <a:rPr lang="es" sz="1400"/>
              <a:t> correctamente llenos , </a:t>
            </a:r>
            <a:r>
              <a:rPr lang="es" sz="1400"/>
              <a:t>después</a:t>
            </a:r>
            <a:r>
              <a:rPr lang="es" sz="1400"/>
              <a:t> mediante la </a:t>
            </a:r>
            <a:r>
              <a:rPr lang="es" sz="1400"/>
              <a:t>constante</a:t>
            </a:r>
            <a:r>
              <a:rPr lang="es" sz="1400"/>
              <a:t> el update pasaremos como </a:t>
            </a:r>
            <a:r>
              <a:rPr lang="es" sz="1400"/>
              <a:t>parámetro</a:t>
            </a:r>
            <a:r>
              <a:rPr lang="es" sz="1400"/>
              <a:t> el id y el payload en el cual se </a:t>
            </a:r>
            <a:r>
              <a:rPr lang="es" sz="1400"/>
              <a:t>dará</a:t>
            </a:r>
            <a:r>
              <a:rPr lang="es" sz="1400"/>
              <a:t> el cambio de datos para </a:t>
            </a:r>
            <a:r>
              <a:rPr lang="es" sz="1400"/>
              <a:t>después</a:t>
            </a:r>
            <a:r>
              <a:rPr lang="es" sz="1400"/>
              <a:t> mediante el return devolver el objeto actualizado con la nueva </a:t>
            </a:r>
            <a:r>
              <a:rPr lang="es" sz="1400"/>
              <a:t>información.</a:t>
            </a:r>
            <a:endParaRPr sz="1400"/>
          </a:p>
        </p:txBody>
      </p:sp>
      <p:pic>
        <p:nvPicPr>
          <p:cNvPr id="259" name="Google Shape;259;p30"/>
          <p:cNvPicPr preferRelativeResize="0"/>
          <p:nvPr/>
        </p:nvPicPr>
        <p:blipFill>
          <a:blip r:embed="rId3">
            <a:alphaModFix/>
          </a:blip>
          <a:stretch>
            <a:fillRect/>
          </a:stretch>
        </p:blipFill>
        <p:spPr>
          <a:xfrm>
            <a:off x="4467925" y="1493225"/>
            <a:ext cx="4467925" cy="2486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Estructura del controller - Delete</a:t>
            </a:r>
            <a:endParaRPr/>
          </a:p>
          <a:p>
            <a:pPr indent="0" lvl="0" marL="0" rtl="0" algn="l">
              <a:spcBef>
                <a:spcPts val="0"/>
              </a:spcBef>
              <a:spcAft>
                <a:spcPts val="0"/>
              </a:spcAft>
              <a:buNone/>
            </a:pPr>
            <a:r>
              <a:t/>
            </a:r>
            <a:endParaRPr/>
          </a:p>
        </p:txBody>
      </p:sp>
      <p:sp>
        <p:nvSpPr>
          <p:cNvPr id="265" name="Google Shape;265;p31"/>
          <p:cNvSpPr txBox="1"/>
          <p:nvPr>
            <p:ph idx="1" type="body"/>
          </p:nvPr>
        </p:nvSpPr>
        <p:spPr>
          <a:xfrm>
            <a:off x="4683000" y="1182225"/>
            <a:ext cx="3838200" cy="354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decorador delete nos indicara que esta es una </a:t>
            </a:r>
            <a:r>
              <a:rPr lang="es" sz="1500"/>
              <a:t>petición</a:t>
            </a:r>
            <a:r>
              <a:rPr lang="es" sz="1500"/>
              <a:t> para eliminar un dato el cual mediante el </a:t>
            </a:r>
            <a:r>
              <a:rPr lang="es" sz="1500"/>
              <a:t>decorador</a:t>
            </a:r>
            <a:r>
              <a:rPr lang="es" sz="1500"/>
              <a:t> @HttpCode nos </a:t>
            </a:r>
            <a:r>
              <a:rPr lang="es" sz="1500"/>
              <a:t>indicará</a:t>
            </a:r>
            <a:r>
              <a:rPr lang="es" sz="1500"/>
              <a:t> si sale todo bien un </a:t>
            </a:r>
            <a:r>
              <a:rPr lang="es" sz="1500"/>
              <a:t>código</a:t>
            </a:r>
            <a:r>
              <a:rPr lang="es" sz="1500"/>
              <a:t> 200 , para realizar el proceso de destroy primero se recibe el id que debe ser de tipo </a:t>
            </a:r>
            <a:r>
              <a:rPr lang="es" sz="1500"/>
              <a:t>número</a:t>
            </a:r>
            <a:r>
              <a:rPr lang="es" sz="1500"/>
              <a:t> para </a:t>
            </a:r>
            <a:r>
              <a:rPr lang="es" sz="1500"/>
              <a:t>después</a:t>
            </a:r>
            <a:r>
              <a:rPr lang="es" sz="1500"/>
              <a:t> pasar a la </a:t>
            </a:r>
            <a:r>
              <a:rPr lang="es" sz="1500"/>
              <a:t>constante</a:t>
            </a:r>
            <a:r>
              <a:rPr lang="es" sz="1500"/>
              <a:t> la cual nos recibe el servicio en este caso teacher el cual mediante el delete </a:t>
            </a:r>
            <a:r>
              <a:rPr lang="es" sz="1500"/>
              <a:t>borra</a:t>
            </a:r>
            <a:r>
              <a:rPr lang="es" sz="1500"/>
              <a:t> el id y cuerpo solicitado de la </a:t>
            </a:r>
            <a:r>
              <a:rPr lang="es" sz="1500"/>
              <a:t>petición</a:t>
            </a:r>
            <a:r>
              <a:rPr lang="es" sz="1500"/>
              <a:t> la cual mediante un return nos </a:t>
            </a:r>
            <a:r>
              <a:rPr lang="es" sz="1500"/>
              <a:t>devolverá</a:t>
            </a:r>
            <a:r>
              <a:rPr lang="es" sz="1500"/>
              <a:t> el objeto afectado.</a:t>
            </a:r>
            <a:endParaRPr sz="1500"/>
          </a:p>
        </p:txBody>
      </p:sp>
      <p:pic>
        <p:nvPicPr>
          <p:cNvPr id="266" name="Google Shape;266;p31"/>
          <p:cNvPicPr preferRelativeResize="0"/>
          <p:nvPr/>
        </p:nvPicPr>
        <p:blipFill>
          <a:blip r:embed="rId3">
            <a:alphaModFix/>
          </a:blip>
          <a:stretch>
            <a:fillRect/>
          </a:stretch>
        </p:blipFill>
        <p:spPr>
          <a:xfrm>
            <a:off x="193800" y="1949350"/>
            <a:ext cx="4378200" cy="20123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Primer paso </a:t>
            </a:r>
            <a:endParaRPr/>
          </a:p>
        </p:txBody>
      </p:sp>
      <p:sp>
        <p:nvSpPr>
          <p:cNvPr id="141" name="Google Shape;141;p14"/>
          <p:cNvSpPr txBox="1"/>
          <p:nvPr>
            <p:ph idx="1" type="body"/>
          </p:nvPr>
        </p:nvSpPr>
        <p:spPr>
          <a:xfrm>
            <a:off x="1297500" y="156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Crearemos la siguiente estructura con el siguiente comando:</a:t>
            </a:r>
            <a:endParaRPr/>
          </a:p>
          <a:p>
            <a:pPr indent="0" lvl="0" marL="0" rtl="0" algn="ctr">
              <a:spcBef>
                <a:spcPts val="1200"/>
              </a:spcBef>
              <a:spcAft>
                <a:spcPts val="1200"/>
              </a:spcAft>
              <a:buNone/>
            </a:pPr>
            <a:r>
              <a:rPr lang="es"/>
              <a:t>nest g res nombre_de_la_carpeta -no–spec</a:t>
            </a:r>
            <a:endParaRPr/>
          </a:p>
        </p:txBody>
      </p:sp>
      <p:pic>
        <p:nvPicPr>
          <p:cNvPr id="142" name="Google Shape;142;p14"/>
          <p:cNvPicPr preferRelativeResize="0"/>
          <p:nvPr/>
        </p:nvPicPr>
        <p:blipFill>
          <a:blip r:embed="rId3">
            <a:alphaModFix/>
          </a:blip>
          <a:stretch>
            <a:fillRect/>
          </a:stretch>
        </p:blipFill>
        <p:spPr>
          <a:xfrm>
            <a:off x="2830988" y="2655900"/>
            <a:ext cx="3971925" cy="198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Modulo en Nestjs</a:t>
            </a:r>
            <a:endParaRPr/>
          </a:p>
        </p:txBody>
      </p:sp>
      <p:sp>
        <p:nvSpPr>
          <p:cNvPr id="272" name="Google Shape;272;p32"/>
          <p:cNvSpPr txBox="1"/>
          <p:nvPr>
            <p:ph idx="1" type="body"/>
          </p:nvPr>
        </p:nvSpPr>
        <p:spPr>
          <a:xfrm>
            <a:off x="1297500" y="1116150"/>
            <a:ext cx="7038900" cy="221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Los módulos son clases que funcionan como contenedores de otras clases o artefactos, como son los controladores, servicios y otros componentes desarrollados con Nest. Los módulos sirven para agrupar elementos, de modo que una aplicación podrá tener varios módulos con clases altamente relacionadas entre sí. Todas las aplicaciones tienen al menos un módulo, que es el módulo raíz o módulo principal, y generalmente de este módulo principal </a:t>
            </a:r>
            <a:r>
              <a:rPr lang="es" sz="1550"/>
              <a:t>dependen</a:t>
            </a:r>
            <a:r>
              <a:rPr lang="es" sz="1550"/>
              <a:t> otros módulos secundarios.</a:t>
            </a:r>
            <a:endParaRPr sz="1100"/>
          </a:p>
        </p:txBody>
      </p:sp>
      <p:pic>
        <p:nvPicPr>
          <p:cNvPr id="273" name="Google Shape;273;p32"/>
          <p:cNvPicPr preferRelativeResize="0"/>
          <p:nvPr/>
        </p:nvPicPr>
        <p:blipFill>
          <a:blip r:embed="rId3">
            <a:alphaModFix/>
          </a:blip>
          <a:stretch>
            <a:fillRect/>
          </a:stretch>
        </p:blipFill>
        <p:spPr>
          <a:xfrm>
            <a:off x="3216751" y="3331650"/>
            <a:ext cx="3200399" cy="1741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t>
            </a:r>
            <a:r>
              <a:rPr lang="es"/>
              <a:t>Qué</a:t>
            </a:r>
            <a:r>
              <a:rPr lang="es"/>
              <a:t> es Service en N</a:t>
            </a:r>
            <a:r>
              <a:rPr lang="es"/>
              <a:t>estjs</a:t>
            </a:r>
            <a:r>
              <a:rPr lang="es"/>
              <a:t>?</a:t>
            </a:r>
            <a:endParaRPr/>
          </a:p>
        </p:txBody>
      </p:sp>
      <p:sp>
        <p:nvSpPr>
          <p:cNvPr id="279" name="Google Shape;279;p33"/>
          <p:cNvSpPr txBox="1"/>
          <p:nvPr>
            <p:ph idx="1" type="body"/>
          </p:nvPr>
        </p:nvSpPr>
        <p:spPr>
          <a:xfrm>
            <a:off x="1297500" y="1567550"/>
            <a:ext cx="7038900" cy="119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500">
                <a:latin typeface="Arial"/>
                <a:ea typeface="Arial"/>
                <a:cs typeface="Arial"/>
                <a:sym typeface="Arial"/>
              </a:rPr>
              <a:t>Los servicios</a:t>
            </a:r>
            <a:r>
              <a:rPr lang="es" sz="1500">
                <a:latin typeface="Arial"/>
                <a:ea typeface="Arial"/>
                <a:cs typeface="Arial"/>
                <a:sym typeface="Arial"/>
              </a:rPr>
              <a:t> son una pieza esencial de las aplicaciones realizadas con el framework </a:t>
            </a:r>
            <a:r>
              <a:rPr b="1" lang="es" sz="1500">
                <a:latin typeface="Arial"/>
                <a:ea typeface="Arial"/>
                <a:cs typeface="Arial"/>
                <a:sym typeface="Arial"/>
              </a:rPr>
              <a:t>NestJS</a:t>
            </a:r>
            <a:r>
              <a:rPr lang="es" sz="1500">
                <a:latin typeface="Arial"/>
                <a:ea typeface="Arial"/>
                <a:cs typeface="Arial"/>
                <a:sym typeface="Arial"/>
              </a:rPr>
              <a:t>. Están pensados para proporcionar una capa de acceso a los datos que necesitan las aplicaciones para funcionar.</a:t>
            </a:r>
            <a:endParaRPr sz="1600"/>
          </a:p>
        </p:txBody>
      </p:sp>
      <p:pic>
        <p:nvPicPr>
          <p:cNvPr id="280" name="Google Shape;280;p33"/>
          <p:cNvPicPr preferRelativeResize="0"/>
          <p:nvPr/>
        </p:nvPicPr>
        <p:blipFill>
          <a:blip r:embed="rId3">
            <a:alphaModFix/>
          </a:blip>
          <a:stretch>
            <a:fillRect/>
          </a:stretch>
        </p:blipFill>
        <p:spPr>
          <a:xfrm>
            <a:off x="1852588" y="2571750"/>
            <a:ext cx="5928715" cy="207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1297500" y="194150"/>
            <a:ext cx="7038900" cy="71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Service - Create()</a:t>
            </a:r>
            <a:endParaRPr/>
          </a:p>
        </p:txBody>
      </p:sp>
      <p:sp>
        <p:nvSpPr>
          <p:cNvPr id="286" name="Google Shape;286;p34"/>
          <p:cNvSpPr txBox="1"/>
          <p:nvPr>
            <p:ph idx="1" type="body"/>
          </p:nvPr>
        </p:nvSpPr>
        <p:spPr>
          <a:xfrm>
            <a:off x="1297500" y="1045500"/>
            <a:ext cx="7038900" cy="19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a:t>
            </a:r>
            <a:r>
              <a:rPr lang="es" sz="1500"/>
              <a:t>método</a:t>
            </a:r>
            <a:r>
              <a:rPr lang="es" sz="1500"/>
              <a:t> create es el que nos ayuda a recibir los parametros del Dto en este caaso CreateTeacherDto para proceder a guardar los datos mediante la constante la cual resuelve la que mediante el create </a:t>
            </a:r>
            <a:r>
              <a:rPr lang="es" sz="1500"/>
              <a:t>creará</a:t>
            </a:r>
            <a:r>
              <a:rPr lang="es" sz="1500"/>
              <a:t> el nuevo objeto en la base de datos teachers y si todo </a:t>
            </a:r>
            <a:r>
              <a:rPr lang="es" sz="1500"/>
              <a:t>sale</a:t>
            </a:r>
            <a:r>
              <a:rPr lang="es" sz="1500"/>
              <a:t> bien </a:t>
            </a:r>
            <a:r>
              <a:rPr lang="es" sz="1500"/>
              <a:t>saldrá</a:t>
            </a:r>
            <a:r>
              <a:rPr lang="es" sz="1500"/>
              <a:t> en este caso en postman mediante el return los datos ingresados correctamente.</a:t>
            </a:r>
            <a:endParaRPr sz="1500"/>
          </a:p>
        </p:txBody>
      </p:sp>
      <p:pic>
        <p:nvPicPr>
          <p:cNvPr id="287" name="Google Shape;287;p34"/>
          <p:cNvPicPr preferRelativeResize="0"/>
          <p:nvPr/>
        </p:nvPicPr>
        <p:blipFill>
          <a:blip r:embed="rId3">
            <a:alphaModFix/>
          </a:blip>
          <a:stretch>
            <a:fillRect/>
          </a:stretch>
        </p:blipFill>
        <p:spPr>
          <a:xfrm>
            <a:off x="1297488" y="2759638"/>
            <a:ext cx="6829425" cy="1743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1297500" y="393750"/>
            <a:ext cx="31857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Service - findAll()</a:t>
            </a:r>
            <a:endParaRPr/>
          </a:p>
          <a:p>
            <a:pPr indent="0" lvl="0" marL="0" rtl="0" algn="l">
              <a:spcBef>
                <a:spcPts val="0"/>
              </a:spcBef>
              <a:spcAft>
                <a:spcPts val="0"/>
              </a:spcAft>
              <a:buNone/>
            </a:pPr>
            <a:r>
              <a:t/>
            </a:r>
            <a:endParaRPr/>
          </a:p>
        </p:txBody>
      </p:sp>
      <p:sp>
        <p:nvSpPr>
          <p:cNvPr id="293" name="Google Shape;293;p35"/>
          <p:cNvSpPr txBox="1"/>
          <p:nvPr>
            <p:ph idx="1" type="body"/>
          </p:nvPr>
        </p:nvSpPr>
        <p:spPr>
          <a:xfrm>
            <a:off x="1443300" y="1116150"/>
            <a:ext cx="2894100" cy="145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a:t>
            </a:r>
            <a:r>
              <a:rPr lang="es"/>
              <a:t>método</a:t>
            </a:r>
            <a:r>
              <a:rPr lang="es"/>
              <a:t> findAll nos </a:t>
            </a:r>
            <a:r>
              <a:rPr lang="es"/>
              <a:t>ayudará</a:t>
            </a:r>
            <a:r>
              <a:rPr lang="es"/>
              <a:t> con la </a:t>
            </a:r>
            <a:r>
              <a:rPr lang="es"/>
              <a:t>devolución</a:t>
            </a:r>
            <a:r>
              <a:rPr lang="es"/>
              <a:t> de todos los datos del entity teacher el cual nos los </a:t>
            </a:r>
            <a:r>
              <a:rPr lang="es"/>
              <a:t>arrojará</a:t>
            </a:r>
            <a:r>
              <a:rPr lang="es"/>
              <a:t> todos los objetos de la base de datos </a:t>
            </a:r>
            <a:r>
              <a:rPr lang="es"/>
              <a:t>gracias a</a:t>
            </a:r>
            <a:r>
              <a:rPr lang="es"/>
              <a:t> return.</a:t>
            </a:r>
            <a:endParaRPr/>
          </a:p>
        </p:txBody>
      </p:sp>
      <p:sp>
        <p:nvSpPr>
          <p:cNvPr id="294" name="Google Shape;294;p35"/>
          <p:cNvSpPr txBox="1"/>
          <p:nvPr>
            <p:ph type="title"/>
          </p:nvPr>
        </p:nvSpPr>
        <p:spPr>
          <a:xfrm>
            <a:off x="5150700" y="301625"/>
            <a:ext cx="31857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Service - Delete()</a:t>
            </a:r>
            <a:endParaRPr/>
          </a:p>
          <a:p>
            <a:pPr indent="0" lvl="0" marL="0" rtl="0" algn="l">
              <a:spcBef>
                <a:spcPts val="0"/>
              </a:spcBef>
              <a:spcAft>
                <a:spcPts val="0"/>
              </a:spcAft>
              <a:buNone/>
            </a:pPr>
            <a:r>
              <a:t/>
            </a:r>
            <a:endParaRPr/>
          </a:p>
        </p:txBody>
      </p:sp>
      <p:sp>
        <p:nvSpPr>
          <p:cNvPr id="295" name="Google Shape;295;p35"/>
          <p:cNvSpPr txBox="1"/>
          <p:nvPr>
            <p:ph idx="1" type="body"/>
          </p:nvPr>
        </p:nvSpPr>
        <p:spPr>
          <a:xfrm>
            <a:off x="5442300" y="1215725"/>
            <a:ext cx="2894100" cy="145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a:t>
            </a:r>
            <a:r>
              <a:rPr lang="es"/>
              <a:t>método</a:t>
            </a:r>
            <a:r>
              <a:rPr lang="es"/>
              <a:t> delete se encarga de eliminar un objeto del id solicitado por el cliente el cual mediante el return nos </a:t>
            </a:r>
            <a:r>
              <a:rPr lang="es"/>
              <a:t>indicará</a:t>
            </a:r>
            <a:r>
              <a:rPr lang="es"/>
              <a:t> si el objeto </a:t>
            </a:r>
            <a:r>
              <a:rPr lang="es"/>
              <a:t>ha sido</a:t>
            </a:r>
            <a:r>
              <a:rPr lang="es"/>
              <a:t> borrado correctamente.</a:t>
            </a:r>
            <a:endParaRPr/>
          </a:p>
        </p:txBody>
      </p:sp>
      <p:pic>
        <p:nvPicPr>
          <p:cNvPr id="296" name="Google Shape;296;p35"/>
          <p:cNvPicPr preferRelativeResize="0"/>
          <p:nvPr/>
        </p:nvPicPr>
        <p:blipFill>
          <a:blip r:embed="rId3">
            <a:alphaModFix/>
          </a:blip>
          <a:stretch>
            <a:fillRect/>
          </a:stretch>
        </p:blipFill>
        <p:spPr>
          <a:xfrm rot="1133392">
            <a:off x="394800" y="3026675"/>
            <a:ext cx="4561200" cy="1000125"/>
          </a:xfrm>
          <a:prstGeom prst="rect">
            <a:avLst/>
          </a:prstGeom>
          <a:noFill/>
          <a:ln>
            <a:noFill/>
          </a:ln>
        </p:spPr>
      </p:pic>
      <p:pic>
        <p:nvPicPr>
          <p:cNvPr id="297" name="Google Shape;297;p35"/>
          <p:cNvPicPr preferRelativeResize="0"/>
          <p:nvPr/>
        </p:nvPicPr>
        <p:blipFill>
          <a:blip r:embed="rId4">
            <a:alphaModFix/>
          </a:blip>
          <a:stretch>
            <a:fillRect/>
          </a:stretch>
        </p:blipFill>
        <p:spPr>
          <a:xfrm rot="1312988">
            <a:off x="3827693" y="3054284"/>
            <a:ext cx="5138390" cy="9448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Service - Update()</a:t>
            </a:r>
            <a:endParaRPr/>
          </a:p>
          <a:p>
            <a:pPr indent="0" lvl="0" marL="0" rtl="0" algn="l">
              <a:spcBef>
                <a:spcPts val="0"/>
              </a:spcBef>
              <a:spcAft>
                <a:spcPts val="0"/>
              </a:spcAft>
              <a:buNone/>
            </a:pPr>
            <a:r>
              <a:t/>
            </a:r>
            <a:endParaRPr/>
          </a:p>
        </p:txBody>
      </p:sp>
      <p:sp>
        <p:nvSpPr>
          <p:cNvPr id="303" name="Google Shape;303;p36"/>
          <p:cNvSpPr txBox="1"/>
          <p:nvPr>
            <p:ph idx="1" type="body"/>
          </p:nvPr>
        </p:nvSpPr>
        <p:spPr>
          <a:xfrm>
            <a:off x="1297500" y="1153175"/>
            <a:ext cx="7038900" cy="165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método update es el que nos ayuda a recibir los parámetros para cambio del  Dto en este caaso UpdateTeacherDto para proceder a cambiar los datos mediante la constante la cual mediante el await nos ayudará a resolver la promesa ya que primero comprobará que ese objeto exista en tal caso que no exista indicará un mensaje y en caso que exista devolverá un objeto con los datos actualizados.</a:t>
            </a:r>
            <a:endParaRPr/>
          </a:p>
        </p:txBody>
      </p:sp>
      <p:pic>
        <p:nvPicPr>
          <p:cNvPr id="304" name="Google Shape;304;p36"/>
          <p:cNvPicPr preferRelativeResize="0"/>
          <p:nvPr/>
        </p:nvPicPr>
        <p:blipFill>
          <a:blip r:embed="rId3">
            <a:alphaModFix/>
          </a:blip>
          <a:stretch>
            <a:fillRect/>
          </a:stretch>
        </p:blipFill>
        <p:spPr>
          <a:xfrm>
            <a:off x="2282563" y="2809775"/>
            <a:ext cx="4578863" cy="187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Service - findOne()</a:t>
            </a:r>
            <a:endParaRPr/>
          </a:p>
          <a:p>
            <a:pPr indent="0" lvl="0" marL="0" rtl="0" algn="l">
              <a:spcBef>
                <a:spcPts val="0"/>
              </a:spcBef>
              <a:spcAft>
                <a:spcPts val="0"/>
              </a:spcAft>
              <a:buNone/>
            </a:pPr>
            <a:r>
              <a:t/>
            </a:r>
            <a:endParaRPr/>
          </a:p>
        </p:txBody>
      </p:sp>
      <p:sp>
        <p:nvSpPr>
          <p:cNvPr id="310" name="Google Shape;310;p37"/>
          <p:cNvSpPr txBox="1"/>
          <p:nvPr>
            <p:ph idx="1" type="body"/>
          </p:nvPr>
        </p:nvSpPr>
        <p:spPr>
          <a:xfrm>
            <a:off x="1297500" y="1090125"/>
            <a:ext cx="7038900" cy="19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a:t>
            </a:r>
            <a:r>
              <a:rPr lang="es" sz="1500"/>
              <a:t>método</a:t>
            </a:r>
            <a:r>
              <a:rPr lang="es" sz="1500"/>
              <a:t> findOne sirve para devolver un objeto del entity en este caso el id se envia por </a:t>
            </a:r>
            <a:r>
              <a:rPr lang="es" sz="1500"/>
              <a:t>parámetros</a:t>
            </a:r>
            <a:r>
              <a:rPr lang="es" sz="1500"/>
              <a:t> el cual si no encuentra el id significa que el objeto no existe y </a:t>
            </a:r>
            <a:r>
              <a:rPr lang="es" sz="1500"/>
              <a:t>pasaría</a:t>
            </a:r>
            <a:r>
              <a:rPr lang="es" sz="1500"/>
              <a:t> a ser null y nos </a:t>
            </a:r>
            <a:r>
              <a:rPr lang="es" sz="1500"/>
              <a:t>devolverá</a:t>
            </a:r>
            <a:r>
              <a:rPr lang="es" sz="1500"/>
              <a:t> el mensaje que no se encontro en caso de que si lo encontrara seguiria con el proceso para que mediante el return </a:t>
            </a:r>
            <a:r>
              <a:rPr lang="es" sz="1500"/>
              <a:t>devuelve</a:t>
            </a:r>
            <a:r>
              <a:rPr lang="es" sz="1500"/>
              <a:t> el objeto solicitado.</a:t>
            </a:r>
            <a:endParaRPr sz="1500"/>
          </a:p>
        </p:txBody>
      </p:sp>
      <p:pic>
        <p:nvPicPr>
          <p:cNvPr id="311" name="Google Shape;311;p37"/>
          <p:cNvPicPr preferRelativeResize="0"/>
          <p:nvPr/>
        </p:nvPicPr>
        <p:blipFill>
          <a:blip r:embed="rId3">
            <a:alphaModFix/>
          </a:blip>
          <a:stretch>
            <a:fillRect/>
          </a:stretch>
        </p:blipFill>
        <p:spPr>
          <a:xfrm>
            <a:off x="2238838" y="2571750"/>
            <a:ext cx="5156225" cy="215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Conclusión</a:t>
            </a:r>
            <a:r>
              <a:rPr lang="es"/>
              <a:t> Nestjs</a:t>
            </a:r>
            <a:endParaRPr/>
          </a:p>
        </p:txBody>
      </p:sp>
      <p:sp>
        <p:nvSpPr>
          <p:cNvPr id="317" name="Google Shape;317;p38"/>
          <p:cNvSpPr txBox="1"/>
          <p:nvPr>
            <p:ph idx="1" type="body"/>
          </p:nvPr>
        </p:nvSpPr>
        <p:spPr>
          <a:xfrm>
            <a:off x="1297500" y="1567550"/>
            <a:ext cx="7038900" cy="170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En </a:t>
            </a:r>
            <a:r>
              <a:rPr lang="es" sz="1500"/>
              <a:t>conclusión</a:t>
            </a:r>
            <a:r>
              <a:rPr lang="es" sz="1500"/>
              <a:t> nestjs es un lenguaje muy amplio el cual es relativamente nuevo en el cual poco a poco estoy adquiriendo mis conocimientos , ya que es muy amplio siempre es bueno leer la </a:t>
            </a:r>
            <a:r>
              <a:rPr lang="es" sz="1500"/>
              <a:t>documentación</a:t>
            </a:r>
            <a:r>
              <a:rPr lang="es" sz="1500"/>
              <a:t> y tenerla a mano para </a:t>
            </a:r>
            <a:r>
              <a:rPr lang="es" sz="1500"/>
              <a:t>adquirir</a:t>
            </a:r>
            <a:r>
              <a:rPr lang="es" sz="1500"/>
              <a:t> conocimiento no </a:t>
            </a:r>
            <a:r>
              <a:rPr lang="es" sz="1500"/>
              <a:t>sólo</a:t>
            </a:r>
            <a:r>
              <a:rPr lang="es" sz="1500"/>
              <a:t> para </a:t>
            </a:r>
            <a:r>
              <a:rPr lang="es" sz="1500"/>
              <a:t>ámbito</a:t>
            </a:r>
            <a:r>
              <a:rPr lang="es" sz="1500"/>
              <a:t> personal </a:t>
            </a:r>
            <a:r>
              <a:rPr lang="es" sz="1500"/>
              <a:t>sino</a:t>
            </a:r>
            <a:r>
              <a:rPr lang="es" sz="1500"/>
              <a:t> que en un  futuro para </a:t>
            </a:r>
            <a:r>
              <a:rPr lang="es" sz="1500"/>
              <a:t>ámbito</a:t>
            </a:r>
            <a:r>
              <a:rPr lang="es" sz="1500"/>
              <a:t> profesional.</a:t>
            </a:r>
            <a:endParaRPr sz="1500"/>
          </a:p>
        </p:txBody>
      </p:sp>
      <p:pic>
        <p:nvPicPr>
          <p:cNvPr id="318" name="Google Shape;318;p38"/>
          <p:cNvPicPr preferRelativeResize="0"/>
          <p:nvPr/>
        </p:nvPicPr>
        <p:blipFill>
          <a:blip r:embed="rId3">
            <a:alphaModFix/>
          </a:blip>
          <a:stretch>
            <a:fillRect/>
          </a:stretch>
        </p:blipFill>
        <p:spPr>
          <a:xfrm>
            <a:off x="2832625" y="3168943"/>
            <a:ext cx="3968649" cy="141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t>
            </a:r>
            <a:r>
              <a:rPr lang="es"/>
              <a:t>Qué</a:t>
            </a:r>
            <a:r>
              <a:rPr lang="es"/>
              <a:t> es un DTO?</a:t>
            </a:r>
            <a:endParaRPr/>
          </a:p>
        </p:txBody>
      </p:sp>
      <p:sp>
        <p:nvSpPr>
          <p:cNvPr id="148" name="Google Shape;148;p15"/>
          <p:cNvSpPr txBox="1"/>
          <p:nvPr>
            <p:ph idx="1" type="body"/>
          </p:nvPr>
        </p:nvSpPr>
        <p:spPr>
          <a:xfrm>
            <a:off x="1297500" y="1307850"/>
            <a:ext cx="7162500" cy="134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 sz="1600">
                <a:latin typeface="Arial"/>
                <a:ea typeface="Arial"/>
                <a:cs typeface="Arial"/>
                <a:sym typeface="Arial"/>
              </a:rPr>
              <a:t>DTO son las siglas de Data Transfer Object y no es más que un objeto que se transfiere por la red entre dos sistemas, típicamente usados en aplicaciones cliente/servidor y en las aplicaciones web modernas.</a:t>
            </a:r>
            <a:endParaRPr b="1" sz="1700"/>
          </a:p>
        </p:txBody>
      </p:sp>
      <p:pic>
        <p:nvPicPr>
          <p:cNvPr id="149" name="Google Shape;149;p15"/>
          <p:cNvPicPr preferRelativeResize="0"/>
          <p:nvPr/>
        </p:nvPicPr>
        <p:blipFill>
          <a:blip r:embed="rId3">
            <a:alphaModFix/>
          </a:blip>
          <a:stretch>
            <a:fillRect/>
          </a:stretch>
        </p:blipFill>
        <p:spPr>
          <a:xfrm>
            <a:off x="2292951" y="3009325"/>
            <a:ext cx="5048000" cy="17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Estructura del DTO</a:t>
            </a:r>
            <a:endParaRPr/>
          </a:p>
        </p:txBody>
      </p:sp>
      <p:sp>
        <p:nvSpPr>
          <p:cNvPr id="155" name="Google Shape;155;p16"/>
          <p:cNvSpPr txBox="1"/>
          <p:nvPr>
            <p:ph idx="1" type="body"/>
          </p:nvPr>
        </p:nvSpPr>
        <p:spPr>
          <a:xfrm>
            <a:off x="1297500" y="1116150"/>
            <a:ext cx="3538500" cy="344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700"/>
              <a:t>El siguiente import se usa para traer las validaciones que </a:t>
            </a:r>
            <a:r>
              <a:rPr lang="es" sz="1700"/>
              <a:t>vayamos</a:t>
            </a:r>
            <a:r>
              <a:rPr lang="es" sz="1700"/>
              <a:t> a usar  del class validator esto nos </a:t>
            </a:r>
            <a:r>
              <a:rPr lang="es" sz="1700"/>
              <a:t>servirá</a:t>
            </a:r>
            <a:r>
              <a:rPr lang="es" sz="1700"/>
              <a:t> para validar cada uno de los campos que tenga la tabla</a:t>
            </a:r>
            <a:endParaRPr sz="1700"/>
          </a:p>
        </p:txBody>
      </p:sp>
      <p:pic>
        <p:nvPicPr>
          <p:cNvPr id="156" name="Google Shape;156;p16"/>
          <p:cNvPicPr preferRelativeResize="0"/>
          <p:nvPr/>
        </p:nvPicPr>
        <p:blipFill>
          <a:blip r:embed="rId3">
            <a:alphaModFix/>
          </a:blip>
          <a:stretch>
            <a:fillRect/>
          </a:stretch>
        </p:blipFill>
        <p:spPr>
          <a:xfrm>
            <a:off x="5125113" y="1048200"/>
            <a:ext cx="3743325" cy="3581400"/>
          </a:xfrm>
          <a:prstGeom prst="rect">
            <a:avLst/>
          </a:prstGeom>
          <a:noFill/>
          <a:ln>
            <a:noFill/>
          </a:ln>
        </p:spPr>
      </p:pic>
      <p:pic>
        <p:nvPicPr>
          <p:cNvPr id="157" name="Google Shape;157;p16"/>
          <p:cNvPicPr preferRelativeResize="0"/>
          <p:nvPr/>
        </p:nvPicPr>
        <p:blipFill>
          <a:blip r:embed="rId4">
            <a:alphaModFix/>
          </a:blip>
          <a:stretch>
            <a:fillRect/>
          </a:stretch>
        </p:blipFill>
        <p:spPr>
          <a:xfrm>
            <a:off x="1297500" y="2860350"/>
            <a:ext cx="3538500" cy="176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Estructura de la clase DTO</a:t>
            </a:r>
            <a:endParaRPr/>
          </a:p>
        </p:txBody>
      </p:sp>
      <p:sp>
        <p:nvSpPr>
          <p:cNvPr id="163" name="Google Shape;163;p17"/>
          <p:cNvSpPr txBox="1"/>
          <p:nvPr>
            <p:ph idx="1" type="body"/>
          </p:nvPr>
        </p:nvSpPr>
        <p:spPr>
          <a:xfrm>
            <a:off x="1297500" y="1567550"/>
            <a:ext cx="7038900" cy="3161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sz="2058"/>
              <a:t>Podemos ver la </a:t>
            </a:r>
            <a:r>
              <a:rPr lang="es" sz="2058"/>
              <a:t>exportación</a:t>
            </a:r>
            <a:r>
              <a:rPr lang="es" sz="2058"/>
              <a:t> de la clase CreateTeacherDto este nombre </a:t>
            </a:r>
            <a:r>
              <a:rPr lang="es" sz="2058"/>
              <a:t>servirá</a:t>
            </a:r>
            <a:r>
              <a:rPr lang="es" sz="2058"/>
              <a:t> para hacer el respectivo llamado para validar cada uno de los campos.</a:t>
            </a:r>
            <a:endParaRPr sz="2058"/>
          </a:p>
          <a:p>
            <a:pPr indent="0" lvl="0" marL="0" rtl="0" algn="l">
              <a:spcBef>
                <a:spcPts val="1200"/>
              </a:spcBef>
              <a:spcAft>
                <a:spcPts val="0"/>
              </a:spcAft>
              <a:buNone/>
            </a:pPr>
            <a:r>
              <a:t/>
            </a:r>
            <a:endParaRPr sz="2058"/>
          </a:p>
          <a:p>
            <a:pPr indent="0" lvl="0" marL="0" rtl="0" algn="l">
              <a:spcBef>
                <a:spcPts val="1200"/>
              </a:spcBef>
              <a:spcAft>
                <a:spcPts val="0"/>
              </a:spcAft>
              <a:buNone/>
            </a:pPr>
            <a:r>
              <a:t/>
            </a:r>
            <a:endParaRPr sz="2058"/>
          </a:p>
          <a:p>
            <a:pPr indent="0" lvl="0" marL="0" rtl="0" algn="l">
              <a:spcBef>
                <a:spcPts val="1200"/>
              </a:spcBef>
              <a:spcAft>
                <a:spcPts val="0"/>
              </a:spcAft>
              <a:buNone/>
            </a:pPr>
            <a:r>
              <a:rPr lang="es" sz="2058"/>
              <a:t>Para no hacer doble trabajo ya que cuando </a:t>
            </a:r>
            <a:r>
              <a:rPr lang="es" sz="2058"/>
              <a:t>actualicemos</a:t>
            </a:r>
            <a:r>
              <a:rPr lang="es" sz="2058"/>
              <a:t> </a:t>
            </a:r>
            <a:r>
              <a:rPr lang="es" sz="2058"/>
              <a:t>deberíamos</a:t>
            </a:r>
            <a:r>
              <a:rPr lang="es" sz="2058"/>
              <a:t> tener los mismos </a:t>
            </a:r>
            <a:r>
              <a:rPr lang="es" sz="2058"/>
              <a:t>parámetros</a:t>
            </a:r>
            <a:r>
              <a:rPr lang="es" sz="2058"/>
              <a:t> en un nuevo dto se crea la importancion para la nueva clase UpdateTeacherDto gracias al partialtype</a:t>
            </a:r>
            <a:endParaRPr sz="2058"/>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4" name="Google Shape;164;p17"/>
          <p:cNvPicPr preferRelativeResize="0"/>
          <p:nvPr/>
        </p:nvPicPr>
        <p:blipFill>
          <a:blip r:embed="rId3">
            <a:alphaModFix/>
          </a:blip>
          <a:stretch>
            <a:fillRect/>
          </a:stretch>
        </p:blipFill>
        <p:spPr>
          <a:xfrm>
            <a:off x="2833467" y="2304538"/>
            <a:ext cx="3966968" cy="534412"/>
          </a:xfrm>
          <a:prstGeom prst="rect">
            <a:avLst/>
          </a:prstGeom>
          <a:noFill/>
          <a:ln>
            <a:noFill/>
          </a:ln>
        </p:spPr>
      </p:pic>
      <p:pic>
        <p:nvPicPr>
          <p:cNvPr id="165" name="Google Shape;165;p17"/>
          <p:cNvPicPr preferRelativeResize="0"/>
          <p:nvPr/>
        </p:nvPicPr>
        <p:blipFill>
          <a:blip r:embed="rId4">
            <a:alphaModFix/>
          </a:blip>
          <a:stretch>
            <a:fillRect/>
          </a:stretch>
        </p:blipFill>
        <p:spPr>
          <a:xfrm>
            <a:off x="1661688" y="3934909"/>
            <a:ext cx="6310524" cy="6513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Ejemplo de estructura DTO</a:t>
            </a:r>
            <a:endParaRPr/>
          </a:p>
        </p:txBody>
      </p:sp>
      <p:sp>
        <p:nvSpPr>
          <p:cNvPr id="171" name="Google Shape;171;p18"/>
          <p:cNvSpPr txBox="1"/>
          <p:nvPr>
            <p:ph idx="1" type="body"/>
          </p:nvPr>
        </p:nvSpPr>
        <p:spPr>
          <a:xfrm>
            <a:off x="1297500" y="984188"/>
            <a:ext cx="70389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En la siguiente imagen podemos apreciar dos decoradores el primer decorador es IsString que sirve para que el campo academic Unit solo  nos acepte texto como por ejemplo: “Laio”</a:t>
            </a:r>
            <a:endParaRPr sz="1550"/>
          </a:p>
        </p:txBody>
      </p:sp>
      <p:pic>
        <p:nvPicPr>
          <p:cNvPr id="172" name="Google Shape;172;p18"/>
          <p:cNvPicPr preferRelativeResize="0"/>
          <p:nvPr/>
        </p:nvPicPr>
        <p:blipFill>
          <a:blip r:embed="rId3">
            <a:alphaModFix/>
          </a:blip>
          <a:stretch>
            <a:fillRect/>
          </a:stretch>
        </p:blipFill>
        <p:spPr>
          <a:xfrm>
            <a:off x="806925" y="2080425"/>
            <a:ext cx="8020050" cy="990600"/>
          </a:xfrm>
          <a:prstGeom prst="rect">
            <a:avLst/>
          </a:prstGeom>
          <a:noFill/>
          <a:ln>
            <a:noFill/>
          </a:ln>
        </p:spPr>
      </p:pic>
      <p:sp>
        <p:nvSpPr>
          <p:cNvPr id="173" name="Google Shape;173;p18"/>
          <p:cNvSpPr txBox="1"/>
          <p:nvPr>
            <p:ph idx="1" type="body"/>
          </p:nvPr>
        </p:nvSpPr>
        <p:spPr>
          <a:xfrm>
            <a:off x="1297500" y="3163155"/>
            <a:ext cx="7038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El otro decorador MaxLength en cambio solo nos permitira ingresar hasta 255 caracteres los cuales si intentamos mandar mas de eso nos mandara el mensaje que nosotros pongamos eso claro teniendo en cuenta que hay que ser coherente con cada mensaje que pongamos</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 type="body"/>
          </p:nvPr>
        </p:nvSpPr>
        <p:spPr>
          <a:xfrm>
            <a:off x="1297500" y="554200"/>
            <a:ext cx="7038900" cy="13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El siguiente decorador IsNumber asegura que el campo ingresado sea de tipo </a:t>
            </a:r>
            <a:r>
              <a:rPr lang="es" sz="1550"/>
              <a:t>numérico</a:t>
            </a:r>
            <a:r>
              <a:rPr lang="es" sz="1550"/>
              <a:t> en caso de no serlo nos </a:t>
            </a:r>
            <a:r>
              <a:rPr lang="es" sz="1550"/>
              <a:t>dará</a:t>
            </a:r>
            <a:r>
              <a:rPr lang="es" sz="1550"/>
              <a:t> el mensaje previamente colocado que </a:t>
            </a:r>
            <a:r>
              <a:rPr lang="es" sz="1550"/>
              <a:t>sería</a:t>
            </a:r>
            <a:r>
              <a:rPr lang="es" sz="1550"/>
              <a:t> que “El campo tiene que ser </a:t>
            </a:r>
            <a:r>
              <a:rPr lang="es" sz="1550"/>
              <a:t>numérico</a:t>
            </a:r>
            <a:r>
              <a:rPr lang="es" sz="1550"/>
              <a:t>” .</a:t>
            </a:r>
            <a:endParaRPr sz="1550"/>
          </a:p>
        </p:txBody>
      </p:sp>
      <p:pic>
        <p:nvPicPr>
          <p:cNvPr id="179" name="Google Shape;179;p19"/>
          <p:cNvPicPr preferRelativeResize="0"/>
          <p:nvPr/>
        </p:nvPicPr>
        <p:blipFill>
          <a:blip r:embed="rId3">
            <a:alphaModFix/>
          </a:blip>
          <a:stretch>
            <a:fillRect/>
          </a:stretch>
        </p:blipFill>
        <p:spPr>
          <a:xfrm>
            <a:off x="1168875" y="1873300"/>
            <a:ext cx="7296150" cy="1143000"/>
          </a:xfrm>
          <a:prstGeom prst="rect">
            <a:avLst/>
          </a:prstGeom>
          <a:noFill/>
          <a:ln>
            <a:noFill/>
          </a:ln>
        </p:spPr>
      </p:pic>
      <p:sp>
        <p:nvSpPr>
          <p:cNvPr id="180" name="Google Shape;180;p19"/>
          <p:cNvSpPr txBox="1"/>
          <p:nvPr>
            <p:ph idx="1" type="body"/>
          </p:nvPr>
        </p:nvSpPr>
        <p:spPr>
          <a:xfrm>
            <a:off x="1426125" y="3239975"/>
            <a:ext cx="7038900" cy="131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El otro decorador conocido como Min nos </a:t>
            </a:r>
            <a:r>
              <a:rPr lang="es" sz="1550"/>
              <a:t>ayudará</a:t>
            </a:r>
            <a:r>
              <a:rPr lang="es" sz="1550"/>
              <a:t> a determinar el </a:t>
            </a:r>
            <a:r>
              <a:rPr lang="es" sz="1550"/>
              <a:t>número</a:t>
            </a:r>
            <a:r>
              <a:rPr lang="es" sz="1550"/>
              <a:t> </a:t>
            </a:r>
            <a:r>
              <a:rPr lang="es" sz="1550"/>
              <a:t>mínimo</a:t>
            </a:r>
            <a:r>
              <a:rPr lang="es" sz="1550"/>
              <a:t> de caracteres que </a:t>
            </a:r>
            <a:r>
              <a:rPr lang="es" sz="1550"/>
              <a:t>acepta</a:t>
            </a:r>
            <a:r>
              <a:rPr lang="es" sz="1550"/>
              <a:t> nuestro programa en este caso 0  si por ejemplo ese 0 le volvemos un 3 nos </a:t>
            </a:r>
            <a:r>
              <a:rPr lang="es" sz="1550"/>
              <a:t>solicitará</a:t>
            </a:r>
            <a:r>
              <a:rPr lang="es" sz="1550"/>
              <a:t> ingresar como </a:t>
            </a:r>
            <a:r>
              <a:rPr lang="es" sz="1550"/>
              <a:t>mínimo</a:t>
            </a:r>
            <a:r>
              <a:rPr lang="es" sz="1550"/>
              <a:t> 3 </a:t>
            </a:r>
            <a:r>
              <a:rPr lang="es" sz="1550"/>
              <a:t>números.</a:t>
            </a:r>
            <a:endParaRPr sz="15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idx="1" type="body"/>
          </p:nvPr>
        </p:nvSpPr>
        <p:spPr>
          <a:xfrm>
            <a:off x="1328225" y="538850"/>
            <a:ext cx="7038900" cy="167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El decorador isOptional nos sirve para volver el campo opcional con esto nos referimos a que si no quieres no es necesario que llenes el campo solicitadoc</a:t>
            </a:r>
            <a:endParaRPr sz="1550"/>
          </a:p>
        </p:txBody>
      </p:sp>
      <p:pic>
        <p:nvPicPr>
          <p:cNvPr id="186" name="Google Shape;186;p20"/>
          <p:cNvPicPr preferRelativeResize="0"/>
          <p:nvPr/>
        </p:nvPicPr>
        <p:blipFill>
          <a:blip r:embed="rId3">
            <a:alphaModFix/>
          </a:blip>
          <a:stretch>
            <a:fillRect/>
          </a:stretch>
        </p:blipFill>
        <p:spPr>
          <a:xfrm>
            <a:off x="783050" y="1718575"/>
            <a:ext cx="7851426" cy="1123950"/>
          </a:xfrm>
          <a:prstGeom prst="rect">
            <a:avLst/>
          </a:prstGeom>
          <a:noFill/>
          <a:ln>
            <a:noFill/>
          </a:ln>
        </p:spPr>
      </p:pic>
      <p:sp>
        <p:nvSpPr>
          <p:cNvPr id="187" name="Google Shape;187;p20"/>
          <p:cNvSpPr txBox="1"/>
          <p:nvPr>
            <p:ph idx="1" type="body"/>
          </p:nvPr>
        </p:nvSpPr>
        <p:spPr>
          <a:xfrm>
            <a:off x="1480625" y="2842525"/>
            <a:ext cx="7038900" cy="167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El decorador iIsDateString nos sirve para solicitar que el campo a llenar en este caso holidays solo acepte un valor tipo fecha </a:t>
            </a:r>
            <a:r>
              <a:rPr lang="es" sz="1550"/>
              <a:t>similar</a:t>
            </a:r>
            <a:r>
              <a:rPr lang="es" sz="1550"/>
              <a:t> al que sale como ejemplo en el mensaje dado en el dto de holidays</a:t>
            </a:r>
            <a:endParaRPr sz="15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idx="1" type="body"/>
          </p:nvPr>
        </p:nvSpPr>
        <p:spPr>
          <a:xfrm>
            <a:off x="1282150" y="400675"/>
            <a:ext cx="7038900" cy="184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En caso de que queramos solo aceptar un valor </a:t>
            </a:r>
            <a:r>
              <a:rPr lang="es" sz="1550"/>
              <a:t>numérico</a:t>
            </a:r>
            <a:r>
              <a:rPr lang="es" sz="1550"/>
              <a:t> positivo podemos poner IsPositive esto </a:t>
            </a:r>
            <a:r>
              <a:rPr lang="es" sz="1550"/>
              <a:t>hará</a:t>
            </a:r>
            <a:r>
              <a:rPr lang="es" sz="1550"/>
              <a:t> que el campo solicitado acepte </a:t>
            </a:r>
            <a:r>
              <a:rPr lang="es" sz="1550"/>
              <a:t>números</a:t>
            </a:r>
            <a:r>
              <a:rPr lang="es" sz="1550"/>
              <a:t> positivos y en cambio que solo quiera valores negativos pondremos</a:t>
            </a:r>
            <a:endParaRPr sz="1550"/>
          </a:p>
        </p:txBody>
      </p:sp>
      <p:pic>
        <p:nvPicPr>
          <p:cNvPr id="193" name="Google Shape;193;p21"/>
          <p:cNvPicPr preferRelativeResize="0"/>
          <p:nvPr/>
        </p:nvPicPr>
        <p:blipFill>
          <a:blip r:embed="rId3">
            <a:alphaModFix/>
          </a:blip>
          <a:stretch>
            <a:fillRect/>
          </a:stretch>
        </p:blipFill>
        <p:spPr>
          <a:xfrm>
            <a:off x="2443163" y="1524000"/>
            <a:ext cx="4257675" cy="1047750"/>
          </a:xfrm>
          <a:prstGeom prst="rect">
            <a:avLst/>
          </a:prstGeom>
          <a:noFill/>
          <a:ln>
            <a:noFill/>
          </a:ln>
        </p:spPr>
      </p:pic>
      <p:sp>
        <p:nvSpPr>
          <p:cNvPr id="194" name="Google Shape;194;p21"/>
          <p:cNvSpPr txBox="1"/>
          <p:nvPr>
            <p:ph idx="1" type="body"/>
          </p:nvPr>
        </p:nvSpPr>
        <p:spPr>
          <a:xfrm>
            <a:off x="1282150" y="2748650"/>
            <a:ext cx="7038900" cy="84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50"/>
              <a:t>IsNegative este decorador </a:t>
            </a:r>
            <a:r>
              <a:rPr lang="es" sz="1550"/>
              <a:t>ayudará</a:t>
            </a:r>
            <a:r>
              <a:rPr lang="es" sz="1550"/>
              <a:t> a que el campo </a:t>
            </a:r>
            <a:r>
              <a:rPr lang="es" sz="1550"/>
              <a:t>únicamente</a:t>
            </a:r>
            <a:r>
              <a:rPr lang="es" sz="1550"/>
              <a:t> acepte valores negativos</a:t>
            </a:r>
            <a:endParaRPr sz="1550"/>
          </a:p>
        </p:txBody>
      </p:sp>
      <p:pic>
        <p:nvPicPr>
          <p:cNvPr id="195" name="Google Shape;195;p21"/>
          <p:cNvPicPr preferRelativeResize="0"/>
          <p:nvPr/>
        </p:nvPicPr>
        <p:blipFill>
          <a:blip r:embed="rId4">
            <a:alphaModFix/>
          </a:blip>
          <a:stretch>
            <a:fillRect/>
          </a:stretch>
        </p:blipFill>
        <p:spPr>
          <a:xfrm>
            <a:off x="2476513" y="3530300"/>
            <a:ext cx="4191000" cy="106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