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62" r:id="rId8"/>
    <p:sldId id="260" r:id="rId9"/>
    <p:sldId id="267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8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F196-FA60-4253-85AB-4CAF61A882F1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BLE-IoT-Gwy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2018/11/23</a:t>
            </a:r>
            <a:r>
              <a:rPr lang="ja-JP" altLang="en-US"/>
              <a:t> </a:t>
            </a:r>
            <a:r>
              <a:rPr lang="en-US" altLang="ja-JP" smtClean="0"/>
              <a:t>Written</a:t>
            </a:r>
          </a:p>
          <a:p>
            <a:r>
              <a:rPr kumimoji="1" lang="en-US" altLang="ja-JP" smtClean="0"/>
              <a:t>2019/01/02 </a:t>
            </a:r>
            <a:r>
              <a:rPr kumimoji="1" lang="en-US" altLang="ja-JP" smtClean="0"/>
              <a:t>Updated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8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Introduction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BLE – Bluetooth Low Energy</a:t>
            </a:r>
          </a:p>
          <a:p>
            <a:pPr lvl="1"/>
            <a:r>
              <a:rPr lang="en-US" altLang="ja-JP" smtClean="0"/>
              <a:t>Radio technology with range of a few meters</a:t>
            </a:r>
          </a:p>
          <a:p>
            <a:pPr lvl="1"/>
            <a:r>
              <a:rPr lang="en-US" altLang="ja-JP" smtClean="0"/>
              <a:t>Bluetooth 4.0+ or once called Bluetooth Smart</a:t>
            </a:r>
          </a:p>
          <a:p>
            <a:r>
              <a:rPr kumimoji="1" lang="en-US" altLang="ja-JP" smtClean="0"/>
              <a:t>IoT – Internet of Things</a:t>
            </a:r>
          </a:p>
          <a:p>
            <a:pPr lvl="1"/>
            <a:r>
              <a:rPr lang="en-US" altLang="ja-JP" smtClean="0"/>
              <a:t>Devices having Internet connectivity</a:t>
            </a:r>
          </a:p>
          <a:p>
            <a:endParaRPr kumimoji="1" lang="en-US" altLang="ja-JP" smtClean="0"/>
          </a:p>
          <a:p>
            <a:r>
              <a:rPr kumimoji="1" lang="en-US" altLang="ja-JP" smtClean="0"/>
              <a:t>This set of slides shows how BLE-capable devices can be part of Internet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Bluetooth Classic (before 2010)</a:t>
            </a:r>
            <a:endParaRPr kumimoji="1" lang="ja-JP" altLang="en-US"/>
          </a:p>
        </p:txBody>
      </p:sp>
      <p:sp>
        <p:nvSpPr>
          <p:cNvPr id="4" name="雲形吹き出し 3"/>
          <p:cNvSpPr/>
          <p:nvPr/>
        </p:nvSpPr>
        <p:spPr>
          <a:xfrm>
            <a:off x="7051073" y="3050820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フローチャート: データ 46"/>
          <p:cNvSpPr/>
          <p:nvPr/>
        </p:nvSpPr>
        <p:spPr>
          <a:xfrm>
            <a:off x="1260269" y="4060105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フローチャート : 定義済み処理 47"/>
          <p:cNvSpPr/>
          <p:nvPr/>
        </p:nvSpPr>
        <p:spPr>
          <a:xfrm>
            <a:off x="1053867" y="2390282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53868" y="449313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60269" y="213650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76256" y="3934064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台形 5"/>
          <p:cNvSpPr/>
          <p:nvPr/>
        </p:nvSpPr>
        <p:spPr>
          <a:xfrm>
            <a:off x="3237046" y="1848471"/>
            <a:ext cx="219172" cy="288032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17044" y="2857004"/>
            <a:ext cx="556509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37836" y="3060753"/>
            <a:ext cx="875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84178" y="213650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Mouse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直方体 9"/>
          <p:cNvSpPr/>
          <p:nvPr/>
        </p:nvSpPr>
        <p:spPr>
          <a:xfrm>
            <a:off x="3227796" y="3702468"/>
            <a:ext cx="200772" cy="35763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45385" y="4060105"/>
            <a:ext cx="765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アーチ 10"/>
          <p:cNvSpPr/>
          <p:nvPr/>
        </p:nvSpPr>
        <p:spPr>
          <a:xfrm>
            <a:off x="3262134" y="4716937"/>
            <a:ext cx="219172" cy="288032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56492" y="4860953"/>
            <a:ext cx="788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Headset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48" idx="3"/>
            <a:endCxn id="6" idx="1"/>
          </p:cNvCxnSpPr>
          <p:nvPr/>
        </p:nvCxnSpPr>
        <p:spPr>
          <a:xfrm flipV="1">
            <a:off x="1858756" y="1992487"/>
            <a:ext cx="1405687" cy="61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8" idx="3"/>
            <a:endCxn id="9" idx="1"/>
          </p:cNvCxnSpPr>
          <p:nvPr/>
        </p:nvCxnSpPr>
        <p:spPr>
          <a:xfrm>
            <a:off x="1858756" y="2603691"/>
            <a:ext cx="1158288" cy="36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7" idx="5"/>
            <a:endCxn id="10" idx="2"/>
          </p:cNvCxnSpPr>
          <p:nvPr/>
        </p:nvCxnSpPr>
        <p:spPr>
          <a:xfrm flipV="1">
            <a:off x="1519498" y="3906383"/>
            <a:ext cx="1708298" cy="37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4427984" y="3424086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7" idx="5"/>
            <a:endCxn id="11" idx="0"/>
          </p:cNvCxnSpPr>
          <p:nvPr/>
        </p:nvCxnSpPr>
        <p:spPr>
          <a:xfrm>
            <a:off x="1519498" y="4276618"/>
            <a:ext cx="1770033" cy="58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乗算記号 42"/>
          <p:cNvSpPr/>
          <p:nvPr/>
        </p:nvSpPr>
        <p:spPr>
          <a:xfrm>
            <a:off x="5148064" y="3050820"/>
            <a:ext cx="864096" cy="740975"/>
          </a:xfrm>
          <a:prstGeom prst="mathMultiply">
            <a:avLst/>
          </a:prstGeom>
          <a:solidFill>
            <a:schemeClr val="accent2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754701" y="5460792"/>
            <a:ext cx="568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Closed connection between user and device</a:t>
            </a:r>
            <a:endParaRPr kumimoji="1" lang="ja-JP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Bluetooth LE (since 2010)</a:t>
            </a:r>
            <a:endParaRPr kumimoji="1" lang="ja-JP" altLang="en-US"/>
          </a:p>
        </p:txBody>
      </p:sp>
      <p:sp>
        <p:nvSpPr>
          <p:cNvPr id="4" name="雲形吹き出し 3"/>
          <p:cNvSpPr/>
          <p:nvPr/>
        </p:nvSpPr>
        <p:spPr>
          <a:xfrm>
            <a:off x="3413050" y="3043058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フローチャート: データ 46"/>
          <p:cNvSpPr/>
          <p:nvPr/>
        </p:nvSpPr>
        <p:spPr>
          <a:xfrm>
            <a:off x="1633161" y="3915336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26760" y="434836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  <a:endCxn id="18" idx="3"/>
          </p:cNvCxnSpPr>
          <p:nvPr/>
        </p:nvCxnSpPr>
        <p:spPr>
          <a:xfrm flipH="1" flipV="1">
            <a:off x="2209225" y="2713684"/>
            <a:ext cx="1206952" cy="69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892390" y="3413546"/>
            <a:ext cx="1523787" cy="71830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5746799" y="4089024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5764801" y="2450047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4" idx="2"/>
            <a:endCxn id="62" idx="1"/>
          </p:cNvCxnSpPr>
          <p:nvPr/>
        </p:nvCxnSpPr>
        <p:spPr>
          <a:xfrm flipV="1">
            <a:off x="4420322" y="2500275"/>
            <a:ext cx="1344479" cy="91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" idx="2"/>
            <a:endCxn id="61" idx="1"/>
          </p:cNvCxnSpPr>
          <p:nvPr/>
        </p:nvCxnSpPr>
        <p:spPr>
          <a:xfrm>
            <a:off x="4420322" y="3413546"/>
            <a:ext cx="1326477" cy="841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3113049" y="393513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72200" y="21956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Sensors:</a:t>
            </a:r>
          </a:p>
          <a:p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Health devices,</a:t>
            </a:r>
          </a:p>
          <a:p>
            <a:r>
              <a:rPr kumimoji="1"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Temperature, etc.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72200" y="395406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Controllers:</a:t>
            </a:r>
          </a:p>
          <a:p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Lights.</a:t>
            </a:r>
          </a:p>
          <a:p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Air conditioner,</a:t>
            </a:r>
          </a:p>
          <a:p>
            <a:r>
              <a:rPr kumimoji="1"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Doors, etc.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92390" y="5517231"/>
            <a:ext cx="525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Inetnet connection to be useful</a:t>
            </a:r>
            <a:endParaRPr kumimoji="1" lang="ja-JP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フローチャート : 定義済み処理 17"/>
          <p:cNvSpPr/>
          <p:nvPr/>
        </p:nvSpPr>
        <p:spPr>
          <a:xfrm>
            <a:off x="1404336" y="2500275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10738" y="224649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is designed for IoT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BLE/Gatt</a:t>
            </a:r>
            <a:r>
              <a:rPr lang="ja-JP" altLang="en-US"/>
              <a:t> </a:t>
            </a:r>
            <a:r>
              <a:rPr lang="en-US" altLang="ja-JP" smtClean="0"/>
              <a:t>profile:</a:t>
            </a:r>
          </a:p>
          <a:p>
            <a:pPr lvl="1"/>
            <a:r>
              <a:rPr lang="en-US" altLang="ja-JP" smtClean="0"/>
              <a:t>modled after read/write to I/O ports</a:t>
            </a:r>
          </a:p>
          <a:p>
            <a:pPr lvl="1"/>
            <a:r>
              <a:rPr lang="en-US" altLang="ja-JP" sz="2400"/>
              <a:t>a</a:t>
            </a:r>
            <a:r>
              <a:rPr lang="en-US" altLang="ja-JP" sz="2400" smtClean="0"/>
              <a:t>llows small amount of data exchange in one or two packets</a:t>
            </a:r>
            <a:endParaRPr lang="en-US" altLang="ja-JP" sz="2400"/>
          </a:p>
          <a:p>
            <a:r>
              <a:rPr lang="en-US" altLang="ja-JP" smtClean="0"/>
              <a:t>This indicates access to edge devices is a goal:</a:t>
            </a:r>
          </a:p>
          <a:p>
            <a:pPr lvl="1"/>
            <a:r>
              <a:rPr lang="en-US" altLang="ja-JP" smtClean="0"/>
              <a:t>Sensors</a:t>
            </a:r>
          </a:p>
          <a:p>
            <a:pPr lvl="1"/>
            <a:r>
              <a:rPr lang="en-US" altLang="ja-JP" smtClean="0"/>
              <a:t>Controllers</a:t>
            </a:r>
            <a:r>
              <a:rPr lang="ja-JP" altLang="en-US" smtClean="0"/>
              <a:t> </a:t>
            </a:r>
            <a:r>
              <a:rPr lang="en-US" altLang="ja-JP" smtClean="0"/>
              <a:t>(actuators)</a:t>
            </a:r>
          </a:p>
          <a:p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Gateway plays a Key role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848772" y="3264180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</p:txBody>
      </p:sp>
      <p:sp>
        <p:nvSpPr>
          <p:cNvPr id="4" name="雲形吹き出し 3"/>
          <p:cNvSpPr/>
          <p:nvPr/>
        </p:nvSpPr>
        <p:spPr>
          <a:xfrm>
            <a:off x="2335764" y="3361744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701425" y="2317349"/>
            <a:ext cx="2448272" cy="936104"/>
            <a:chOff x="5416541" y="1894061"/>
            <a:chExt cx="2448272" cy="936104"/>
          </a:xfrm>
        </p:grpSpPr>
        <p:sp>
          <p:nvSpPr>
            <p:cNvPr id="5" name="正方形/長方形 4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Sensor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線矢印コネクタ 18"/>
            <p:cNvCxnSpPr>
              <a:stCxn id="7" idx="1"/>
              <a:endCxn id="8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矢印コネクタ 20"/>
          <p:cNvCxnSpPr>
            <a:stCxn id="8" idx="1"/>
            <a:endCxn id="3" idx="3"/>
          </p:cNvCxnSpPr>
          <p:nvPr/>
        </p:nvCxnSpPr>
        <p:spPr>
          <a:xfrm flipH="1">
            <a:off x="5144916" y="2806745"/>
            <a:ext cx="772533" cy="9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>
            <a:off x="3343036" y="3732232"/>
            <a:ext cx="5057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5732773" y="3996304"/>
            <a:ext cx="2448272" cy="936104"/>
            <a:chOff x="5416541" y="1894061"/>
            <a:chExt cx="2448272" cy="936104"/>
          </a:xfrm>
        </p:grpSpPr>
        <p:sp>
          <p:nvSpPr>
            <p:cNvPr id="30" name="正方形/長方形 29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kumimoji="1" lang="ja-JP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31" idx="1"/>
              <a:endCxn id="32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矢印コネクタ 36"/>
          <p:cNvCxnSpPr>
            <a:stCxn id="32" idx="1"/>
            <a:endCxn id="3" idx="3"/>
          </p:cNvCxnSpPr>
          <p:nvPr/>
        </p:nvCxnSpPr>
        <p:spPr>
          <a:xfrm flipH="1" flipV="1">
            <a:off x="5144916" y="3732232"/>
            <a:ext cx="803881" cy="7534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データ 46"/>
          <p:cNvSpPr/>
          <p:nvPr/>
        </p:nvSpPr>
        <p:spPr>
          <a:xfrm>
            <a:off x="968452" y="4211350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2051" y="464437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</p:cNvCxnSpPr>
          <p:nvPr/>
        </p:nvCxnSpPr>
        <p:spPr>
          <a:xfrm flipH="1" flipV="1">
            <a:off x="1544516" y="2974554"/>
            <a:ext cx="794375" cy="75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227681" y="3732232"/>
            <a:ext cx="1111210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8372204" y="4319606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8343865" y="2667295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62" idx="2"/>
            <a:endCxn id="7" idx="3"/>
          </p:cNvCxnSpPr>
          <p:nvPr/>
        </p:nvCxnSpPr>
        <p:spPr>
          <a:xfrm flipH="1">
            <a:off x="7951629" y="2792606"/>
            <a:ext cx="467574" cy="1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1" idx="3"/>
            <a:endCxn id="61" idx="1"/>
          </p:cNvCxnSpPr>
          <p:nvPr/>
        </p:nvCxnSpPr>
        <p:spPr>
          <a:xfrm>
            <a:off x="7982977" y="4485700"/>
            <a:ext cx="389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35764" y="42500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フローチャート : 定義済み処理 33"/>
          <p:cNvSpPr/>
          <p:nvPr/>
        </p:nvSpPr>
        <p:spPr>
          <a:xfrm>
            <a:off x="739627" y="2761145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6029" y="250736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Mesh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958543" y="3116266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</p:txBody>
      </p:sp>
      <p:sp>
        <p:nvSpPr>
          <p:cNvPr id="4" name="雲形吹き出し 3"/>
          <p:cNvSpPr/>
          <p:nvPr/>
        </p:nvSpPr>
        <p:spPr>
          <a:xfrm>
            <a:off x="1043608" y="3213829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917449" y="253239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 flipV="1">
            <a:off x="2050880" y="3584317"/>
            <a:ext cx="9076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2" idx="2"/>
            <a:endCxn id="3" idx="3"/>
          </p:cNvCxnSpPr>
          <p:nvPr/>
        </p:nvCxnSpPr>
        <p:spPr>
          <a:xfrm flipH="1">
            <a:off x="4254687" y="3584318"/>
            <a:ext cx="8706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80112" y="3361744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020272" y="280674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272" y="3758468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17449" y="4185362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125361" y="2036146"/>
            <a:ext cx="3312368" cy="3096344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602" y="260648"/>
            <a:ext cx="8229600" cy="1143000"/>
          </a:xfrm>
        </p:spPr>
        <p:txBody>
          <a:bodyPr/>
          <a:lstStyle/>
          <a:p>
            <a:r>
              <a:rPr lang="en-US" altLang="ja-JP" smtClean="0"/>
              <a:t>Connecting BLE to Internet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506" y="1844824"/>
            <a:ext cx="8229600" cy="298092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800" smtClean="0"/>
              <a:t>Mobile</a:t>
            </a:r>
            <a:r>
              <a:rPr kumimoji="1" lang="ja-JP" altLang="en-US" sz="2800" smtClean="0"/>
              <a:t> </a:t>
            </a:r>
            <a:r>
              <a:rPr kumimoji="1" lang="en-US" altLang="ja-JP" sz="2800" smtClean="0"/>
              <a:t>sends an HTTP request to BLE</a:t>
            </a:r>
            <a:r>
              <a:rPr kumimoji="1" lang="ja-JP" altLang="en-US" sz="2800" smtClean="0"/>
              <a:t> </a:t>
            </a:r>
            <a:r>
              <a:rPr kumimoji="1" lang="en-US" altLang="ja-JP" sz="2800" smtClean="0"/>
              <a:t>controller</a:t>
            </a:r>
          </a:p>
          <a:p>
            <a:pPr lvl="1"/>
            <a:r>
              <a:rPr lang="en-US" altLang="ja-JP" smtClean="0"/>
              <a:t>to operate a device at home.</a:t>
            </a:r>
            <a:endParaRPr kumimoji="1" lang="en-US" altLang="ja-JP" smtClean="0"/>
          </a:p>
          <a:p>
            <a:r>
              <a:rPr lang="en-US" altLang="ja-JP" sz="2800"/>
              <a:t>BLE sensor sends an HTTP request to </a:t>
            </a:r>
            <a:r>
              <a:rPr lang="en-US" altLang="ja-JP" sz="2800" smtClean="0"/>
              <a:t>the cloud</a:t>
            </a:r>
          </a:p>
          <a:p>
            <a:pPr lvl="1"/>
            <a:r>
              <a:rPr lang="en-US" altLang="ja-JP" smtClean="0"/>
              <a:t>to allow PC or mobile to check status.</a:t>
            </a:r>
          </a:p>
          <a:p>
            <a:r>
              <a:rPr kumimoji="1" lang="en-US" altLang="ja-JP" smtClean="0"/>
              <a:t>REST APIs for these purposes are proposed in </a:t>
            </a:r>
            <a:r>
              <a:rPr lang="en-US" altLang="ja-JP" smtClean="0"/>
              <a:t>Bluetooth SIG white papers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5445224"/>
            <a:ext cx="854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Bluetooth Meet The Internet Internet Say Hello To Bluetooth</a:t>
            </a:r>
          </a:p>
          <a:p>
            <a:r>
              <a:rPr lang="en-US" altLang="ja-JP" smtClean="0"/>
              <a:t>https</a:t>
            </a:r>
            <a:r>
              <a:rPr lang="en-US" altLang="ja-JP"/>
              <a:t>://blog.bluetooth.com/bluetooth-meet-the-internet-internet-say-hello-to-bluetooth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1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2647"/>
            <a:ext cx="8229600" cy="1143000"/>
          </a:xfrm>
        </p:spPr>
        <p:txBody>
          <a:bodyPr/>
          <a:lstStyle/>
          <a:p>
            <a:r>
              <a:rPr lang="en-US" altLang="ja-JP" smtClean="0"/>
              <a:t>Gateway </a:t>
            </a:r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69536" y="2276872"/>
            <a:ext cx="4004927" cy="2952328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1016274" y="3213828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直線矢印コネクタ 36"/>
          <p:cNvCxnSpPr>
            <a:stCxn id="39" idx="1"/>
            <a:endCxn id="18" idx="3"/>
          </p:cNvCxnSpPr>
          <p:nvPr/>
        </p:nvCxnSpPr>
        <p:spPr>
          <a:xfrm flipH="1">
            <a:off x="6176595" y="3748844"/>
            <a:ext cx="9876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164288" y="3437299"/>
            <a:ext cx="1080120" cy="623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</a:p>
          <a:p>
            <a:pPr algn="ctr"/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Peripheral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31840" y="2617228"/>
            <a:ext cx="1008112" cy="749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31840" y="4254054"/>
            <a:ext cx="1008112" cy="759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168483" y="3388723"/>
            <a:ext cx="1008112" cy="720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Central</a:t>
            </a:r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7" idx="3"/>
            <a:endCxn id="18" idx="1"/>
          </p:cNvCxnSpPr>
          <p:nvPr/>
        </p:nvCxnSpPr>
        <p:spPr>
          <a:xfrm>
            <a:off x="4139952" y="2991821"/>
            <a:ext cx="1028531" cy="75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8" idx="1"/>
            <a:endCxn id="17" idx="3"/>
          </p:cNvCxnSpPr>
          <p:nvPr/>
        </p:nvCxnSpPr>
        <p:spPr>
          <a:xfrm flipH="1">
            <a:off x="4139952" y="3748844"/>
            <a:ext cx="1028531" cy="8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2"/>
            <a:endCxn id="7" idx="1"/>
          </p:cNvCxnSpPr>
          <p:nvPr/>
        </p:nvCxnSpPr>
        <p:spPr>
          <a:xfrm flipV="1">
            <a:off x="2023546" y="2991821"/>
            <a:ext cx="1108294" cy="59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1"/>
            <a:endCxn id="4" idx="2"/>
          </p:cNvCxnSpPr>
          <p:nvPr/>
        </p:nvCxnSpPr>
        <p:spPr>
          <a:xfrm flipH="1" flipV="1">
            <a:off x="2023546" y="3584316"/>
            <a:ext cx="1108294" cy="1049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427984" y="2763863"/>
            <a:ext cx="59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Scan</a:t>
            </a:r>
          </a:p>
          <a:p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41371" y="4318168"/>
            <a:ext cx="104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>
          <a:prstDash val="sysDot"/>
        </a:ln>
      </a:spPr>
      <a:bodyPr rtlCol="0" anchor="ctr"/>
      <a:lstStyle>
        <a:defPPr algn="ctr">
          <a:defRPr kumimoji="1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245</Words>
  <Application>Microsoft Office PowerPoint</Application>
  <PresentationFormat>画面に合わせる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BLE-IoT-Gwy</vt:lpstr>
      <vt:lpstr>Introduction</vt:lpstr>
      <vt:lpstr>Bluetooth Classic (before 2010)</vt:lpstr>
      <vt:lpstr>Bluetooth LE (since 2010)</vt:lpstr>
      <vt:lpstr>BLE is designed for IoT</vt:lpstr>
      <vt:lpstr>Gateway plays a Key role</vt:lpstr>
      <vt:lpstr>BLE Mesh</vt:lpstr>
      <vt:lpstr>Connecting BLE to Internet</vt:lpstr>
      <vt:lpstr>Gateway Architecture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for IoT</dc:title>
  <dc:creator>saito</dc:creator>
  <cp:lastModifiedBy>saito</cp:lastModifiedBy>
  <cp:revision>18</cp:revision>
  <dcterms:created xsi:type="dcterms:W3CDTF">2018-11-23T04:56:37Z</dcterms:created>
  <dcterms:modified xsi:type="dcterms:W3CDTF">2019-01-02T03:12:02Z</dcterms:modified>
</cp:coreProperties>
</file>