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8" r:id="rId5"/>
    <p:sldId id="257" r:id="rId6"/>
    <p:sldId id="269" r:id="rId7"/>
    <p:sldId id="262" r:id="rId8"/>
    <p:sldId id="260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0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34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0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84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65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23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6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88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97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01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8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F196-FA60-4253-85AB-4CAF61A882F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BLE for IoT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2018/11/23 </a:t>
            </a:r>
            <a:r>
              <a:rPr kumimoji="1" lang="ja-JP" altLang="en-US" smtClean="0"/>
              <a:t>作成</a:t>
            </a:r>
            <a:endParaRPr kumimoji="1" lang="en-US" altLang="ja-JP" smtClean="0"/>
          </a:p>
          <a:p>
            <a:r>
              <a:rPr lang="en-US" altLang="ja-JP" smtClean="0"/>
              <a:t>2018/11/25 </a:t>
            </a:r>
            <a:r>
              <a:rPr lang="ja-JP" altLang="en-US" smtClean="0"/>
              <a:t>更新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87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はじめに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BLE – Bluetooth Low Energy</a:t>
            </a:r>
          </a:p>
          <a:p>
            <a:pPr lvl="1"/>
            <a:r>
              <a:rPr lang="ja-JP" altLang="en-US" smtClean="0"/>
              <a:t>数メートルをカバーする無線技術</a:t>
            </a:r>
            <a:endParaRPr lang="en-US" altLang="ja-JP" smtClean="0"/>
          </a:p>
          <a:p>
            <a:pPr lvl="1"/>
            <a:r>
              <a:rPr lang="en-US" altLang="ja-JP" smtClean="0"/>
              <a:t>Bluetooth 4.0+ </a:t>
            </a:r>
            <a:r>
              <a:rPr lang="ja-JP" altLang="en-US" smtClean="0"/>
              <a:t>または </a:t>
            </a:r>
            <a:r>
              <a:rPr lang="en-US" altLang="ja-JP" smtClean="0"/>
              <a:t>Bluetooth Smart</a:t>
            </a:r>
            <a:r>
              <a:rPr lang="ja-JP" altLang="en-US" smtClean="0"/>
              <a:t> とも</a:t>
            </a:r>
            <a:endParaRPr lang="en-US" altLang="ja-JP" smtClean="0"/>
          </a:p>
          <a:p>
            <a:r>
              <a:rPr kumimoji="1" lang="en-US" altLang="ja-JP" smtClean="0"/>
              <a:t>IoT – Internet of Things</a:t>
            </a:r>
          </a:p>
          <a:p>
            <a:pPr lvl="1"/>
            <a:r>
              <a:rPr lang="ja-JP" altLang="en-US" smtClean="0"/>
              <a:t>インターネットに接続可能なデバイス</a:t>
            </a:r>
            <a:endParaRPr lang="en-US" altLang="ja-JP" smtClean="0"/>
          </a:p>
          <a:p>
            <a:endParaRPr kumimoji="1" lang="en-US" altLang="ja-JP" sz="2800" smtClean="0"/>
          </a:p>
          <a:p>
            <a:r>
              <a:rPr kumimoji="1" lang="ja-JP" altLang="en-US" sz="2800" smtClean="0"/>
              <a:t>以下では、</a:t>
            </a:r>
            <a:r>
              <a:rPr kumimoji="1" lang="en-US" altLang="ja-JP" sz="2800" smtClean="0"/>
              <a:t>BLE</a:t>
            </a:r>
            <a:r>
              <a:rPr kumimoji="1" lang="ja-JP" altLang="en-US" sz="2800" smtClean="0"/>
              <a:t>とインターネットの関わりを考えてみる</a:t>
            </a:r>
            <a:endParaRPr kumimoji="1" lang="en-US" altLang="ja-JP" sz="2800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44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Bluetooth Classic (before 2010)</a:t>
            </a:r>
            <a:endParaRPr kumimoji="1" lang="ja-JP" altLang="en-US"/>
          </a:p>
        </p:txBody>
      </p:sp>
      <p:sp>
        <p:nvSpPr>
          <p:cNvPr id="4" name="雲形吹き出し 3"/>
          <p:cNvSpPr/>
          <p:nvPr/>
        </p:nvSpPr>
        <p:spPr>
          <a:xfrm>
            <a:off x="7051073" y="3050820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フローチャート: データ 46"/>
          <p:cNvSpPr/>
          <p:nvPr/>
        </p:nvSpPr>
        <p:spPr>
          <a:xfrm>
            <a:off x="1260269" y="4060105"/>
            <a:ext cx="288032" cy="43302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フローチャート : 定義済み処理 47"/>
          <p:cNvSpPr/>
          <p:nvPr/>
        </p:nvSpPr>
        <p:spPr>
          <a:xfrm>
            <a:off x="1053867" y="2390282"/>
            <a:ext cx="804889" cy="426817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53868" y="4493131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260269" y="2136502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876256" y="3932232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台形 5"/>
          <p:cNvSpPr/>
          <p:nvPr/>
        </p:nvSpPr>
        <p:spPr>
          <a:xfrm>
            <a:off x="3237046" y="1848471"/>
            <a:ext cx="219172" cy="288032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17044" y="2857004"/>
            <a:ext cx="556509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937836" y="3060753"/>
            <a:ext cx="875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Keyboard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984178" y="213650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Mouse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直方体 9"/>
          <p:cNvSpPr/>
          <p:nvPr/>
        </p:nvSpPr>
        <p:spPr>
          <a:xfrm>
            <a:off x="3227796" y="3702468"/>
            <a:ext cx="200772" cy="35763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945385" y="4060105"/>
            <a:ext cx="765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アーチ 10"/>
          <p:cNvSpPr/>
          <p:nvPr/>
        </p:nvSpPr>
        <p:spPr>
          <a:xfrm>
            <a:off x="3262134" y="4716937"/>
            <a:ext cx="219172" cy="288032"/>
          </a:xfrm>
          <a:prstGeom prst="blockArc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56492" y="4860953"/>
            <a:ext cx="788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Headset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stCxn id="48" idx="3"/>
            <a:endCxn id="6" idx="1"/>
          </p:cNvCxnSpPr>
          <p:nvPr/>
        </p:nvCxnSpPr>
        <p:spPr>
          <a:xfrm flipV="1">
            <a:off x="1858756" y="1992487"/>
            <a:ext cx="1405687" cy="61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8" idx="3"/>
            <a:endCxn id="9" idx="1"/>
          </p:cNvCxnSpPr>
          <p:nvPr/>
        </p:nvCxnSpPr>
        <p:spPr>
          <a:xfrm>
            <a:off x="1858756" y="2603691"/>
            <a:ext cx="1158288" cy="36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47" idx="5"/>
            <a:endCxn id="10" idx="2"/>
          </p:cNvCxnSpPr>
          <p:nvPr/>
        </p:nvCxnSpPr>
        <p:spPr>
          <a:xfrm flipV="1">
            <a:off x="1519498" y="3906383"/>
            <a:ext cx="1708298" cy="370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4427984" y="3424086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47" idx="5"/>
            <a:endCxn id="11" idx="0"/>
          </p:cNvCxnSpPr>
          <p:nvPr/>
        </p:nvCxnSpPr>
        <p:spPr>
          <a:xfrm>
            <a:off x="1519498" y="4276618"/>
            <a:ext cx="1770033" cy="584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乗算記号 42"/>
          <p:cNvSpPr/>
          <p:nvPr/>
        </p:nvSpPr>
        <p:spPr>
          <a:xfrm>
            <a:off x="5148064" y="3050820"/>
            <a:ext cx="864096" cy="740975"/>
          </a:xfrm>
          <a:prstGeom prst="mathMultiply">
            <a:avLst/>
          </a:prstGeom>
          <a:solidFill>
            <a:schemeClr val="accent2"/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373647" y="5479736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ユーザとデバイスの閉じた関係</a:t>
            </a:r>
            <a:endParaRPr kumimoji="1" lang="ja-JP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Bluetooth LE (since 2010)</a:t>
            </a:r>
            <a:endParaRPr kumimoji="1" lang="ja-JP" altLang="en-US"/>
          </a:p>
        </p:txBody>
      </p:sp>
      <p:sp>
        <p:nvSpPr>
          <p:cNvPr id="4" name="雲形吹き出し 3"/>
          <p:cNvSpPr/>
          <p:nvPr/>
        </p:nvSpPr>
        <p:spPr>
          <a:xfrm>
            <a:off x="3389791" y="3065730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フローチャート: データ 46"/>
          <p:cNvSpPr/>
          <p:nvPr/>
        </p:nvSpPr>
        <p:spPr>
          <a:xfrm>
            <a:off x="1633161" y="3915336"/>
            <a:ext cx="288032" cy="43302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426760" y="4348362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直線矢印コネクタ 51"/>
          <p:cNvCxnSpPr>
            <a:stCxn id="4" idx="0"/>
            <a:endCxn id="18" idx="3"/>
          </p:cNvCxnSpPr>
          <p:nvPr/>
        </p:nvCxnSpPr>
        <p:spPr>
          <a:xfrm flipH="1" flipV="1">
            <a:off x="2209225" y="2713684"/>
            <a:ext cx="1183693" cy="72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7" idx="5"/>
            <a:endCxn id="4" idx="0"/>
          </p:cNvCxnSpPr>
          <p:nvPr/>
        </p:nvCxnSpPr>
        <p:spPr>
          <a:xfrm flipV="1">
            <a:off x="1892390" y="3436218"/>
            <a:ext cx="1500528" cy="69563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太陽 60"/>
          <p:cNvSpPr/>
          <p:nvPr/>
        </p:nvSpPr>
        <p:spPr>
          <a:xfrm>
            <a:off x="5689146" y="4095748"/>
            <a:ext cx="360040" cy="332187"/>
          </a:xfrm>
          <a:prstGeom prst="su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稲妻 61"/>
          <p:cNvSpPr/>
          <p:nvPr/>
        </p:nvSpPr>
        <p:spPr>
          <a:xfrm>
            <a:off x="5764801" y="2450047"/>
            <a:ext cx="324036" cy="278899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直線矢印コネクタ 63"/>
          <p:cNvCxnSpPr>
            <a:stCxn id="4" idx="2"/>
            <a:endCxn id="62" idx="1"/>
          </p:cNvCxnSpPr>
          <p:nvPr/>
        </p:nvCxnSpPr>
        <p:spPr>
          <a:xfrm flipV="1">
            <a:off x="4397063" y="2500275"/>
            <a:ext cx="1367738" cy="935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4" idx="2"/>
            <a:endCxn id="61" idx="1"/>
          </p:cNvCxnSpPr>
          <p:nvPr/>
        </p:nvCxnSpPr>
        <p:spPr>
          <a:xfrm>
            <a:off x="4397063" y="3436218"/>
            <a:ext cx="1292083" cy="825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3000473" y="3954065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72200" y="219569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Sensors:</a:t>
            </a:r>
          </a:p>
          <a:p>
            <a:r>
              <a:rPr lang="en-US" altLang="ja-JP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Health devices,</a:t>
            </a:r>
          </a:p>
          <a:p>
            <a:r>
              <a:rPr kumimoji="1" lang="en-US" altLang="ja-JP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Temperature, etc.</a:t>
            </a:r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372200" y="3954065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Controllers:</a:t>
            </a:r>
          </a:p>
          <a:p>
            <a:r>
              <a:rPr lang="en-US" altLang="ja-JP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Lights.</a:t>
            </a:r>
          </a:p>
          <a:p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Air conditioner,</a:t>
            </a:r>
          </a:p>
          <a:p>
            <a:r>
              <a:rPr kumimoji="1" lang="en-US" altLang="ja-JP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Doors, etc.</a:t>
            </a:r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83194" y="5615267"/>
            <a:ext cx="4429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有用となるにはネット接続が必要</a:t>
            </a:r>
            <a:endParaRPr kumimoji="1" lang="ja-JP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フローチャート : 定義済み処理 17"/>
          <p:cNvSpPr/>
          <p:nvPr/>
        </p:nvSpPr>
        <p:spPr>
          <a:xfrm>
            <a:off x="1404336" y="2500275"/>
            <a:ext cx="804889" cy="426817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10738" y="224649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3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BLE is designed for IoT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BLE/Gatt</a:t>
            </a:r>
            <a:r>
              <a:rPr lang="ja-JP" altLang="en-US" smtClean="0"/>
              <a:t>プロファイルの特性</a:t>
            </a:r>
            <a:endParaRPr lang="en-US" altLang="ja-JP" smtClean="0"/>
          </a:p>
          <a:p>
            <a:pPr lvl="1"/>
            <a:r>
              <a:rPr lang="en-US" altLang="ja-JP" smtClean="0"/>
              <a:t>I/O</a:t>
            </a:r>
            <a:r>
              <a:rPr lang="ja-JP" altLang="en-US" smtClean="0"/>
              <a:t>ポートの読み書きがモデル</a:t>
            </a:r>
            <a:endParaRPr lang="en-US" altLang="ja-JP" smtClean="0"/>
          </a:p>
          <a:p>
            <a:pPr lvl="1"/>
            <a:r>
              <a:rPr lang="ja-JP" altLang="en-US" sz="2400" smtClean="0"/>
              <a:t>少量のデータの読み書きをパケット一往復で実現</a:t>
            </a:r>
            <a:endParaRPr lang="en-US" altLang="ja-JP" sz="2400" smtClean="0"/>
          </a:p>
          <a:p>
            <a:pPr marL="0" indent="0">
              <a:buNone/>
            </a:pPr>
            <a:r>
              <a:rPr lang="ja-JP" altLang="en-US" smtClean="0"/>
              <a:t>　　　↓</a:t>
            </a:r>
            <a:endParaRPr lang="en-US" altLang="ja-JP" smtClean="0"/>
          </a:p>
          <a:p>
            <a:r>
              <a:rPr lang="ja-JP" altLang="en-US" smtClean="0"/>
              <a:t>末端機器へのアクセスを</a:t>
            </a:r>
            <a:r>
              <a:rPr lang="ja-JP" altLang="en-US" smtClean="0"/>
              <a:t>めざした</a:t>
            </a:r>
            <a:r>
              <a:rPr lang="ja-JP" altLang="en-US"/>
              <a:t>証左</a:t>
            </a:r>
          </a:p>
          <a:p>
            <a:pPr lvl="1"/>
            <a:r>
              <a:rPr lang="ja-JP" altLang="en-US" smtClean="0"/>
              <a:t>センサー</a:t>
            </a:r>
            <a:endParaRPr lang="en-US" altLang="ja-JP" smtClean="0"/>
          </a:p>
          <a:p>
            <a:pPr lvl="1"/>
            <a:r>
              <a:rPr lang="ja-JP" altLang="en-US" smtClean="0"/>
              <a:t>コントローラ（アクチュエータ）</a:t>
            </a:r>
            <a:endParaRPr lang="en-US" altLang="ja-JP" smtClean="0"/>
          </a:p>
          <a:p>
            <a:endParaRPr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54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Gateway plays a Key role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848772" y="3264180"/>
            <a:ext cx="1296144" cy="936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Gateway</a:t>
            </a:r>
            <a:endParaRPr kumimoji="1" lang="en-US" altLang="ja-JP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雲形吹き出し 3"/>
          <p:cNvSpPr/>
          <p:nvPr/>
        </p:nvSpPr>
        <p:spPr>
          <a:xfrm>
            <a:off x="2335764" y="3361744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701425" y="2317349"/>
            <a:ext cx="2448272" cy="936104"/>
            <a:chOff x="5416541" y="1894061"/>
            <a:chExt cx="2448272" cy="936104"/>
          </a:xfrm>
        </p:grpSpPr>
        <p:sp>
          <p:nvSpPr>
            <p:cNvPr id="5" name="正方形/長方形 4"/>
            <p:cNvSpPr/>
            <p:nvPr/>
          </p:nvSpPr>
          <p:spPr>
            <a:xfrm>
              <a:off x="5416541" y="1894061"/>
              <a:ext cx="2448272" cy="936104"/>
            </a:xfrm>
            <a:prstGeom prst="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802649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Sensor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632565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BLE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線矢印コネクタ 18"/>
            <p:cNvCxnSpPr>
              <a:stCxn id="7" idx="1"/>
              <a:endCxn id="8" idx="3"/>
            </p:cNvCxnSpPr>
            <p:nvPr/>
          </p:nvCxnSpPr>
          <p:spPr>
            <a:xfrm flipH="1">
              <a:off x="6496661" y="2383457"/>
              <a:ext cx="3059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矢印コネクタ 20"/>
          <p:cNvCxnSpPr>
            <a:stCxn id="8" idx="1"/>
            <a:endCxn id="3" idx="3"/>
          </p:cNvCxnSpPr>
          <p:nvPr/>
        </p:nvCxnSpPr>
        <p:spPr>
          <a:xfrm flipH="1">
            <a:off x="5144916" y="2806745"/>
            <a:ext cx="772533" cy="925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" idx="1"/>
            <a:endCxn id="4" idx="2"/>
          </p:cNvCxnSpPr>
          <p:nvPr/>
        </p:nvCxnSpPr>
        <p:spPr>
          <a:xfrm flipH="1">
            <a:off x="3343036" y="3732232"/>
            <a:ext cx="5057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5732773" y="3996304"/>
            <a:ext cx="2448272" cy="936104"/>
            <a:chOff x="5416541" y="1894061"/>
            <a:chExt cx="2448272" cy="936104"/>
          </a:xfrm>
        </p:grpSpPr>
        <p:sp>
          <p:nvSpPr>
            <p:cNvPr id="30" name="正方形/長方形 29"/>
            <p:cNvSpPr/>
            <p:nvPr/>
          </p:nvSpPr>
          <p:spPr>
            <a:xfrm>
              <a:off x="5416541" y="1894061"/>
              <a:ext cx="2448272" cy="936104"/>
            </a:xfrm>
            <a:prstGeom prst="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802649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Controller</a:t>
              </a:r>
              <a:endParaRPr kumimoji="1" lang="ja-JP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632565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BLE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3" name="直線矢印コネクタ 32"/>
            <p:cNvCxnSpPr>
              <a:stCxn id="31" idx="1"/>
              <a:endCxn id="32" idx="3"/>
            </p:cNvCxnSpPr>
            <p:nvPr/>
          </p:nvCxnSpPr>
          <p:spPr>
            <a:xfrm flipH="1">
              <a:off x="6496661" y="2383457"/>
              <a:ext cx="305988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矢印コネクタ 36"/>
          <p:cNvCxnSpPr>
            <a:stCxn id="32" idx="1"/>
            <a:endCxn id="3" idx="3"/>
          </p:cNvCxnSpPr>
          <p:nvPr/>
        </p:nvCxnSpPr>
        <p:spPr>
          <a:xfrm flipH="1" flipV="1">
            <a:off x="5144916" y="3732232"/>
            <a:ext cx="803881" cy="7534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フローチャート: データ 46"/>
          <p:cNvSpPr/>
          <p:nvPr/>
        </p:nvSpPr>
        <p:spPr>
          <a:xfrm>
            <a:off x="968452" y="4211350"/>
            <a:ext cx="288032" cy="43302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2051" y="464437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直線矢印コネクタ 51"/>
          <p:cNvCxnSpPr>
            <a:stCxn id="4" idx="0"/>
          </p:cNvCxnSpPr>
          <p:nvPr/>
        </p:nvCxnSpPr>
        <p:spPr>
          <a:xfrm flipH="1" flipV="1">
            <a:off x="1544516" y="2974554"/>
            <a:ext cx="794375" cy="75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7" idx="5"/>
            <a:endCxn id="4" idx="0"/>
          </p:cNvCxnSpPr>
          <p:nvPr/>
        </p:nvCxnSpPr>
        <p:spPr>
          <a:xfrm flipV="1">
            <a:off x="1227681" y="3732232"/>
            <a:ext cx="1111210" cy="69563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太陽 60"/>
          <p:cNvSpPr/>
          <p:nvPr/>
        </p:nvSpPr>
        <p:spPr>
          <a:xfrm>
            <a:off x="8372204" y="4319606"/>
            <a:ext cx="360040" cy="332187"/>
          </a:xfrm>
          <a:prstGeom prst="su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稲妻 61"/>
          <p:cNvSpPr/>
          <p:nvPr/>
        </p:nvSpPr>
        <p:spPr>
          <a:xfrm>
            <a:off x="8343865" y="2667295"/>
            <a:ext cx="324036" cy="278899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直線矢印コネクタ 63"/>
          <p:cNvCxnSpPr>
            <a:stCxn id="62" idx="2"/>
            <a:endCxn id="7" idx="3"/>
          </p:cNvCxnSpPr>
          <p:nvPr/>
        </p:nvCxnSpPr>
        <p:spPr>
          <a:xfrm flipH="1">
            <a:off x="7951629" y="2792606"/>
            <a:ext cx="467574" cy="1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31" idx="3"/>
            <a:endCxn id="61" idx="1"/>
          </p:cNvCxnSpPr>
          <p:nvPr/>
        </p:nvCxnSpPr>
        <p:spPr>
          <a:xfrm>
            <a:off x="7982977" y="4485700"/>
            <a:ext cx="389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2335764" y="425007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フローチャート : 定義済み処理 33"/>
          <p:cNvSpPr/>
          <p:nvPr/>
        </p:nvSpPr>
        <p:spPr>
          <a:xfrm>
            <a:off x="739627" y="2761145"/>
            <a:ext cx="804889" cy="426817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46029" y="250736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8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BLE Mesh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958543" y="3116266"/>
            <a:ext cx="1296144" cy="936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Gateway</a:t>
            </a:r>
            <a:endParaRPr kumimoji="1" lang="en-US" altLang="ja-JP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雲形吹き出し 3"/>
          <p:cNvSpPr/>
          <p:nvPr/>
        </p:nvSpPr>
        <p:spPr>
          <a:xfrm>
            <a:off x="1043608" y="3213829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917449" y="2532395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直線矢印コネクタ 22"/>
          <p:cNvCxnSpPr>
            <a:stCxn id="3" idx="1"/>
            <a:endCxn id="4" idx="2"/>
          </p:cNvCxnSpPr>
          <p:nvPr/>
        </p:nvCxnSpPr>
        <p:spPr>
          <a:xfrm flipH="1" flipV="1">
            <a:off x="2050880" y="3584317"/>
            <a:ext cx="90766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2" idx="2"/>
            <a:endCxn id="3" idx="3"/>
          </p:cNvCxnSpPr>
          <p:nvPr/>
        </p:nvCxnSpPr>
        <p:spPr>
          <a:xfrm flipH="1">
            <a:off x="4254687" y="3584318"/>
            <a:ext cx="87067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016274" y="4074000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580112" y="3361744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020272" y="2806745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020272" y="3758468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917449" y="4185362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5125361" y="2036146"/>
            <a:ext cx="3312368" cy="3096344"/>
          </a:xfrm>
          <a:prstGeom prst="ellipse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0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7602" y="260648"/>
            <a:ext cx="8229600" cy="1143000"/>
          </a:xfrm>
        </p:spPr>
        <p:txBody>
          <a:bodyPr/>
          <a:lstStyle/>
          <a:p>
            <a:r>
              <a:rPr lang="en-US" altLang="ja-JP" smtClean="0"/>
              <a:t>Connecting BLE to Internet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9506" y="1844824"/>
            <a:ext cx="8229600" cy="2980927"/>
          </a:xfrm>
        </p:spPr>
        <p:txBody>
          <a:bodyPr>
            <a:normAutofit/>
          </a:bodyPr>
          <a:lstStyle/>
          <a:p>
            <a:r>
              <a:rPr kumimoji="1" lang="ja-JP" altLang="en-US" sz="2800" smtClean="0"/>
              <a:t>モバイル </a:t>
            </a:r>
            <a:r>
              <a:rPr lang="ja-JP" altLang="en-US" sz="2800" smtClean="0"/>
              <a:t>→ </a:t>
            </a:r>
            <a:r>
              <a:rPr kumimoji="1" lang="en-US" altLang="ja-JP" sz="2800" smtClean="0"/>
              <a:t>HTTP</a:t>
            </a:r>
            <a:r>
              <a:rPr kumimoji="1" lang="ja-JP" altLang="en-US" sz="2800" smtClean="0"/>
              <a:t>リクエスト → </a:t>
            </a:r>
            <a:r>
              <a:rPr kumimoji="1" lang="en-US" altLang="ja-JP" sz="2800" smtClean="0"/>
              <a:t>BLE</a:t>
            </a:r>
            <a:r>
              <a:rPr kumimoji="1" lang="ja-JP" altLang="en-US" sz="2800" smtClean="0"/>
              <a:t>コントローラ</a:t>
            </a:r>
            <a:endParaRPr kumimoji="1" lang="en-US" altLang="ja-JP" sz="2800" smtClean="0"/>
          </a:p>
          <a:p>
            <a:pPr lvl="1"/>
            <a:r>
              <a:rPr lang="ja-JP" altLang="en-US" smtClean="0"/>
              <a:t>家庭の機器を操作</a:t>
            </a:r>
            <a:endParaRPr kumimoji="1" lang="en-US" altLang="ja-JP" smtClean="0"/>
          </a:p>
          <a:p>
            <a:r>
              <a:rPr lang="en-US" altLang="ja-JP" sz="2800" smtClean="0"/>
              <a:t>BLE</a:t>
            </a:r>
            <a:r>
              <a:rPr lang="ja-JP" altLang="en-US" sz="2800" smtClean="0"/>
              <a:t>センサ → </a:t>
            </a:r>
            <a:r>
              <a:rPr lang="en-US" altLang="ja-JP" sz="2800" smtClean="0"/>
              <a:t>HTTP</a:t>
            </a:r>
            <a:r>
              <a:rPr lang="ja-JP" altLang="en-US" sz="2800" smtClean="0"/>
              <a:t>リクエスト → クラウド</a:t>
            </a:r>
            <a:endParaRPr lang="en-US" altLang="ja-JP" sz="2800" smtClean="0"/>
          </a:p>
          <a:p>
            <a:pPr lvl="1"/>
            <a:r>
              <a:rPr lang="en-US" altLang="ja-JP" smtClean="0"/>
              <a:t>PC</a:t>
            </a:r>
            <a:r>
              <a:rPr lang="ja-JP" altLang="en-US" smtClean="0"/>
              <a:t>やモバイルでチェック</a:t>
            </a:r>
            <a:endParaRPr lang="en-US" altLang="ja-JP" smtClean="0"/>
          </a:p>
          <a:p>
            <a:r>
              <a:rPr kumimoji="1" lang="ja-JP" altLang="en-US" sz="2400" smtClean="0"/>
              <a:t>このような</a:t>
            </a:r>
            <a:r>
              <a:rPr lang="en-US" altLang="ja-JP" sz="2400" smtClean="0"/>
              <a:t>REST API</a:t>
            </a:r>
            <a:r>
              <a:rPr lang="ja-JP" altLang="en-US" sz="2400" smtClean="0"/>
              <a:t>が</a:t>
            </a:r>
            <a:r>
              <a:rPr lang="en-US" altLang="ja-JP" sz="2400" smtClean="0"/>
              <a:t>Bluetooth SIG</a:t>
            </a:r>
            <a:r>
              <a:rPr lang="ja-JP" altLang="en-US" sz="2400" smtClean="0"/>
              <a:t>のホワイトペーパで提案されている</a:t>
            </a:r>
            <a:endParaRPr kumimoji="1" lang="ja-JP" altLang="en-US" sz="24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5445224"/>
            <a:ext cx="854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Bluetooth Meet The Internet Internet Say Hello To Bluetooth</a:t>
            </a:r>
          </a:p>
          <a:p>
            <a:r>
              <a:rPr lang="en-US" altLang="ja-JP" smtClean="0"/>
              <a:t>https</a:t>
            </a:r>
            <a:r>
              <a:rPr lang="en-US" altLang="ja-JP"/>
              <a:t>://blog.bluetooth.com/bluetooth-meet-the-internet-internet-say-hello-to-bluetooth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12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3175">
          <a:prstDash val="sysDot"/>
        </a:ln>
      </a:spPr>
      <a:bodyPr rtlCol="0" anchor="ctr"/>
      <a:lstStyle>
        <a:defPPr algn="ctr">
          <a:defRPr kumimoji="1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216</Words>
  <Application>Microsoft Office PowerPoint</Application>
  <PresentationFormat>画面に合わせる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BLE for IoT</vt:lpstr>
      <vt:lpstr>はじめに</vt:lpstr>
      <vt:lpstr>Bluetooth Classic (before 2010)</vt:lpstr>
      <vt:lpstr>Bluetooth LE (since 2010)</vt:lpstr>
      <vt:lpstr>BLE is designed for IoT</vt:lpstr>
      <vt:lpstr>Gateway plays a Key role</vt:lpstr>
      <vt:lpstr>BLE Mesh</vt:lpstr>
      <vt:lpstr>Connecting BLE to Internet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 for IoT</dc:title>
  <dc:creator>saito</dc:creator>
  <cp:lastModifiedBy>saito</cp:lastModifiedBy>
  <cp:revision>15</cp:revision>
  <dcterms:created xsi:type="dcterms:W3CDTF">2018-11-23T04:56:37Z</dcterms:created>
  <dcterms:modified xsi:type="dcterms:W3CDTF">2018-11-25T01:50:00Z</dcterms:modified>
</cp:coreProperties>
</file>