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4"/>
  </p:sldMasterIdLst>
  <p:notesMasterIdLst>
    <p:notesMasterId r:id="rId12"/>
  </p:notesMasterIdLst>
  <p:handoutMasterIdLst>
    <p:handoutMasterId r:id="rId13"/>
  </p:handoutMasterIdLst>
  <p:sldIdLst>
    <p:sldId id="259" r:id="rId5"/>
    <p:sldId id="279" r:id="rId6"/>
    <p:sldId id="260" r:id="rId7"/>
    <p:sldId id="262" r:id="rId8"/>
    <p:sldId id="263" r:id="rId9"/>
    <p:sldId id="280" r:id="rId10"/>
    <p:sldId id="261" r:id="rId11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4"/>
    </p:embeddedFont>
    <p:embeddedFont>
      <p:font typeface="MS PGothic" panose="020B0600070205080204" pitchFamily="34" charset="-128"/>
      <p:regular r:id="rId15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</p14:sldIdLst>
        </p14:section>
        <p14:section name="Current deploy flow" id="{5ECF1642-E6F6-4E1B-B481-08C7B158225C}">
          <p14:sldIdLst>
            <p14:sldId id="279"/>
            <p14:sldId id="260"/>
            <p14:sldId id="262"/>
            <p14:sldId id="263"/>
            <p14:sldId id="280"/>
          </p14:sldIdLst>
        </p14:section>
        <p14:section name="End" id="{DD895281-E8DB-4E59-B957-3EEC97858563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4"/>
    <a:srgbClr val="8BC5FF"/>
    <a:srgbClr val="9FB7D3"/>
    <a:srgbClr val="99CCFF"/>
    <a:srgbClr val="6A8FBF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2" autoAdjust="0"/>
    <p:restoredTop sz="95319" autoAdjust="0"/>
  </p:normalViewPr>
  <p:slideViewPr>
    <p:cSldViewPr snapToGrid="0" snapToObjects="1">
      <p:cViewPr varScale="1">
        <p:scale>
          <a:sx n="85" d="100"/>
          <a:sy n="85" d="100"/>
        </p:scale>
        <p:origin x="1326" y="10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vRAN deploy signalling flow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2017-11-13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2017-11-13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vRAN deploy signalling flow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2017-11-13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4763-4862-4B9A-853D-E66BA2BFA8E1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vRAN deploy signalling flow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2017-11-13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888AE-A8CE-4F84-B3DA-02A35D4FFEC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vRAN deploy signalling flow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2017-11-13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888AE-A8CE-4F84-B3DA-02A35D4FFEC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vRAN deploy signalling flow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2017-11-13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888AE-A8CE-4F84-B3DA-02A35D4FFEC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vRAN deploy signalling flow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2017-11-13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CEF5A2-7215-4A79-A77A-43CDA1EA342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vRAN deploy signalling flow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1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vRAN deploy signalling flow  |  Ericsson Internal  |  2017-11-13  |  Page </a:t>
            </a:r>
            <a:fld id="{1F7034C4-A9F1-4C6F-B411-E0B3495E9A57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vRAN</a:t>
            </a:r>
            <a:r>
              <a:rPr lang="en-US" dirty="0"/>
              <a:t> infrastructure deploy 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EJIALII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E8DB-17A1-4DEE-B9A0-6CE37568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94889"/>
            <a:ext cx="7494588" cy="1085371"/>
          </a:xfrm>
        </p:spPr>
        <p:txBody>
          <a:bodyPr>
            <a:normAutofit/>
          </a:bodyPr>
          <a:lstStyle/>
          <a:p>
            <a:r>
              <a:rPr lang="en-US" dirty="0"/>
              <a:t>Current deployment—with deployment </a:t>
            </a:r>
            <a:r>
              <a:rPr lang="en-US" dirty="0" err="1"/>
              <a:t>vm</a:t>
            </a:r>
            <a:endParaRPr lang="en-US" dirty="0"/>
          </a:p>
        </p:txBody>
      </p:sp>
      <p:sp>
        <p:nvSpPr>
          <p:cNvPr id="3" name="Shape 60">
            <a:extLst>
              <a:ext uri="{FF2B5EF4-FFF2-40B4-BE49-F238E27FC236}">
                <a16:creationId xmlns:a16="http://schemas.microsoft.com/office/drawing/2014/main" id="{C4A5BD63-06E8-498E-97E5-7842D940B87B}"/>
              </a:ext>
            </a:extLst>
          </p:cNvPr>
          <p:cNvSpPr/>
          <p:nvPr/>
        </p:nvSpPr>
        <p:spPr>
          <a:xfrm>
            <a:off x="147651" y="2374663"/>
            <a:ext cx="1836415" cy="209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61">
            <a:extLst>
              <a:ext uri="{FF2B5EF4-FFF2-40B4-BE49-F238E27FC236}">
                <a16:creationId xmlns:a16="http://schemas.microsoft.com/office/drawing/2014/main" id="{919127C2-7169-403D-8FEC-6CA438CE9A53}"/>
              </a:ext>
            </a:extLst>
          </p:cNvPr>
          <p:cNvSpPr txBox="1"/>
          <p:nvPr/>
        </p:nvSpPr>
        <p:spPr>
          <a:xfrm>
            <a:off x="147651" y="4419964"/>
            <a:ext cx="10146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dirty="0"/>
              <a:t>OAM VM</a:t>
            </a:r>
          </a:p>
        </p:txBody>
      </p:sp>
      <p:sp>
        <p:nvSpPr>
          <p:cNvPr id="6" name="Shape 63">
            <a:extLst>
              <a:ext uri="{FF2B5EF4-FFF2-40B4-BE49-F238E27FC236}">
                <a16:creationId xmlns:a16="http://schemas.microsoft.com/office/drawing/2014/main" id="{CB490D7C-B045-4DFC-A025-49B3BB797CB0}"/>
              </a:ext>
            </a:extLst>
          </p:cNvPr>
          <p:cNvSpPr txBox="1"/>
          <p:nvPr/>
        </p:nvSpPr>
        <p:spPr>
          <a:xfrm>
            <a:off x="91034" y="3049025"/>
            <a:ext cx="1014600" cy="3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DNS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(VIM name)</a:t>
            </a:r>
          </a:p>
        </p:txBody>
      </p:sp>
      <p:pic>
        <p:nvPicPr>
          <p:cNvPr id="7" name="Shape 64">
            <a:extLst>
              <a:ext uri="{FF2B5EF4-FFF2-40B4-BE49-F238E27FC236}">
                <a16:creationId xmlns:a16="http://schemas.microsoft.com/office/drawing/2014/main" id="{303E2526-651C-49DC-948A-F9E1AA4FE4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4797" y="2625075"/>
            <a:ext cx="721375" cy="5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65">
            <a:extLst>
              <a:ext uri="{FF2B5EF4-FFF2-40B4-BE49-F238E27FC236}">
                <a16:creationId xmlns:a16="http://schemas.microsoft.com/office/drawing/2014/main" id="{8CE4654C-DDFF-470C-AD07-CE60E3383F72}"/>
              </a:ext>
            </a:extLst>
          </p:cNvPr>
          <p:cNvSpPr txBox="1"/>
          <p:nvPr/>
        </p:nvSpPr>
        <p:spPr>
          <a:xfrm>
            <a:off x="1205006" y="3119894"/>
            <a:ext cx="647400" cy="3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dirty="0"/>
              <a:t>Http2</a:t>
            </a:r>
          </a:p>
        </p:txBody>
      </p:sp>
      <p:pic>
        <p:nvPicPr>
          <p:cNvPr id="9" name="Shape 66">
            <a:extLst>
              <a:ext uri="{FF2B5EF4-FFF2-40B4-BE49-F238E27FC236}">
                <a16:creationId xmlns:a16="http://schemas.microsoft.com/office/drawing/2014/main" id="{14545BE1-64CF-4A7B-A0A4-1CD4E8AE2F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222" y="3539813"/>
            <a:ext cx="721375" cy="5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67">
            <a:extLst>
              <a:ext uri="{FF2B5EF4-FFF2-40B4-BE49-F238E27FC236}">
                <a16:creationId xmlns:a16="http://schemas.microsoft.com/office/drawing/2014/main" id="{6CBF1341-2651-44CD-8387-A34F0C4DAC04}"/>
              </a:ext>
            </a:extLst>
          </p:cNvPr>
          <p:cNvSpPr txBox="1"/>
          <p:nvPr/>
        </p:nvSpPr>
        <p:spPr>
          <a:xfrm>
            <a:off x="713509" y="3996256"/>
            <a:ext cx="721500" cy="3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dirty="0"/>
              <a:t>OAM CLI</a:t>
            </a:r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B17ADC4D-0B02-4558-95B7-E7F77D860075}"/>
              </a:ext>
            </a:extLst>
          </p:cNvPr>
          <p:cNvSpPr/>
          <p:nvPr/>
        </p:nvSpPr>
        <p:spPr>
          <a:xfrm>
            <a:off x="5224487" y="1145119"/>
            <a:ext cx="3150646" cy="168704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hape 72">
            <a:extLst>
              <a:ext uri="{FF2B5EF4-FFF2-40B4-BE49-F238E27FC236}">
                <a16:creationId xmlns:a16="http://schemas.microsoft.com/office/drawing/2014/main" id="{C994E7A5-DB49-4A76-97DE-52D07A28A49D}"/>
              </a:ext>
            </a:extLst>
          </p:cNvPr>
          <p:cNvCxnSpPr>
            <a:cxnSpLocks/>
          </p:cNvCxnSpPr>
          <p:nvPr/>
        </p:nvCxnSpPr>
        <p:spPr>
          <a:xfrm>
            <a:off x="53115" y="6156810"/>
            <a:ext cx="8826595" cy="201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73">
            <a:extLst>
              <a:ext uri="{FF2B5EF4-FFF2-40B4-BE49-F238E27FC236}">
                <a16:creationId xmlns:a16="http://schemas.microsoft.com/office/drawing/2014/main" id="{18FC08F2-4537-463B-BBEE-699156AF633B}"/>
              </a:ext>
            </a:extLst>
          </p:cNvPr>
          <p:cNvSpPr txBox="1"/>
          <p:nvPr/>
        </p:nvSpPr>
        <p:spPr>
          <a:xfrm>
            <a:off x="12206" y="6125214"/>
            <a:ext cx="11994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 dirty="0"/>
              <a:t>Control 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 dirty="0"/>
              <a:t>(underlay)</a:t>
            </a:r>
          </a:p>
        </p:txBody>
      </p:sp>
      <p:cxnSp>
        <p:nvCxnSpPr>
          <p:cNvPr id="17" name="Shape 74">
            <a:extLst>
              <a:ext uri="{FF2B5EF4-FFF2-40B4-BE49-F238E27FC236}">
                <a16:creationId xmlns:a16="http://schemas.microsoft.com/office/drawing/2014/main" id="{B6C5CF20-C45C-4761-A781-B3F583B323AA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598334" y="3049025"/>
            <a:ext cx="12006" cy="31216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75">
            <a:extLst>
              <a:ext uri="{FF2B5EF4-FFF2-40B4-BE49-F238E27FC236}">
                <a16:creationId xmlns:a16="http://schemas.microsoft.com/office/drawing/2014/main" id="{5366035C-E62F-40FF-B68D-A714C14FDBD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1910" y="4078838"/>
            <a:ext cx="0" cy="21035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76">
            <a:extLst>
              <a:ext uri="{FF2B5EF4-FFF2-40B4-BE49-F238E27FC236}">
                <a16:creationId xmlns:a16="http://schemas.microsoft.com/office/drawing/2014/main" id="{22400E0B-4B05-494D-9A84-65D4F5E1F74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25485" y="3164100"/>
            <a:ext cx="22809" cy="30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77">
            <a:extLst>
              <a:ext uri="{FF2B5EF4-FFF2-40B4-BE49-F238E27FC236}">
                <a16:creationId xmlns:a16="http://schemas.microsoft.com/office/drawing/2014/main" id="{9CB15FF4-2F7E-48FD-8B74-BCEFE1B1F145}"/>
              </a:ext>
            </a:extLst>
          </p:cNvPr>
          <p:cNvSpPr/>
          <p:nvPr/>
        </p:nvSpPr>
        <p:spPr>
          <a:xfrm>
            <a:off x="554684" y="6118225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78">
            <a:extLst>
              <a:ext uri="{FF2B5EF4-FFF2-40B4-BE49-F238E27FC236}">
                <a16:creationId xmlns:a16="http://schemas.microsoft.com/office/drawing/2014/main" id="{55FB47D3-AB4E-4A5D-8816-580F9C17336C}"/>
              </a:ext>
            </a:extLst>
          </p:cNvPr>
          <p:cNvSpPr/>
          <p:nvPr/>
        </p:nvSpPr>
        <p:spPr>
          <a:xfrm>
            <a:off x="1074259" y="6118225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79">
            <a:extLst>
              <a:ext uri="{FF2B5EF4-FFF2-40B4-BE49-F238E27FC236}">
                <a16:creationId xmlns:a16="http://schemas.microsoft.com/office/drawing/2014/main" id="{D8C5A3B0-5BE8-4619-895E-09764912E2D8}"/>
              </a:ext>
            </a:extLst>
          </p:cNvPr>
          <p:cNvSpPr/>
          <p:nvPr/>
        </p:nvSpPr>
        <p:spPr>
          <a:xfrm>
            <a:off x="1600202" y="6118225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85">
            <a:extLst>
              <a:ext uri="{FF2B5EF4-FFF2-40B4-BE49-F238E27FC236}">
                <a16:creationId xmlns:a16="http://schemas.microsoft.com/office/drawing/2014/main" id="{381C5D25-E8D1-4389-BE6E-72802AE63387}"/>
              </a:ext>
            </a:extLst>
          </p:cNvPr>
          <p:cNvSpPr txBox="1"/>
          <p:nvPr/>
        </p:nvSpPr>
        <p:spPr>
          <a:xfrm>
            <a:off x="7710489" y="1253572"/>
            <a:ext cx="5322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/>
              <a:t>consul</a:t>
            </a:r>
          </a:p>
        </p:txBody>
      </p:sp>
      <p:pic>
        <p:nvPicPr>
          <p:cNvPr id="41" name="Shape 84">
            <a:extLst>
              <a:ext uri="{FF2B5EF4-FFF2-40B4-BE49-F238E27FC236}">
                <a16:creationId xmlns:a16="http://schemas.microsoft.com/office/drawing/2014/main" id="{FE023B1C-F5C7-478C-AC5D-7CB43E1A70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54649" y="2039024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85">
            <a:extLst>
              <a:ext uri="{FF2B5EF4-FFF2-40B4-BE49-F238E27FC236}">
                <a16:creationId xmlns:a16="http://schemas.microsoft.com/office/drawing/2014/main" id="{B4A127C7-8CE9-4D47-A022-7EFD19843B4D}"/>
              </a:ext>
            </a:extLst>
          </p:cNvPr>
          <p:cNvSpPr txBox="1"/>
          <p:nvPr/>
        </p:nvSpPr>
        <p:spPr>
          <a:xfrm>
            <a:off x="5386700" y="2249474"/>
            <a:ext cx="75787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/>
              <a:t>cm-service</a:t>
            </a:r>
          </a:p>
        </p:txBody>
      </p:sp>
      <p:sp>
        <p:nvSpPr>
          <p:cNvPr id="45" name="Shape 85">
            <a:extLst>
              <a:ext uri="{FF2B5EF4-FFF2-40B4-BE49-F238E27FC236}">
                <a16:creationId xmlns:a16="http://schemas.microsoft.com/office/drawing/2014/main" id="{6AED7DA2-B601-4D60-9F1B-9E43F8985C74}"/>
              </a:ext>
            </a:extLst>
          </p:cNvPr>
          <p:cNvSpPr txBox="1"/>
          <p:nvPr/>
        </p:nvSpPr>
        <p:spPr>
          <a:xfrm>
            <a:off x="6080043" y="2268270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grafana</a:t>
            </a:r>
            <a:endParaRPr lang="en-GB" sz="800" dirty="0"/>
          </a:p>
        </p:txBody>
      </p:sp>
      <p:pic>
        <p:nvPicPr>
          <p:cNvPr id="50" name="Shape 84">
            <a:extLst>
              <a:ext uri="{FF2B5EF4-FFF2-40B4-BE49-F238E27FC236}">
                <a16:creationId xmlns:a16="http://schemas.microsoft.com/office/drawing/2014/main" id="{0F69B7DF-AE35-40E2-8BD6-67C79EBAB7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447" y="1425210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85">
            <a:extLst>
              <a:ext uri="{FF2B5EF4-FFF2-40B4-BE49-F238E27FC236}">
                <a16:creationId xmlns:a16="http://schemas.microsoft.com/office/drawing/2014/main" id="{A82A0C5F-5160-45DD-9122-87A8926DA3BE}"/>
              </a:ext>
            </a:extLst>
          </p:cNvPr>
          <p:cNvSpPr txBox="1"/>
          <p:nvPr/>
        </p:nvSpPr>
        <p:spPr>
          <a:xfrm>
            <a:off x="5519244" y="1655449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vnfm</a:t>
            </a:r>
            <a:endParaRPr lang="en-GB" sz="800" dirty="0"/>
          </a:p>
        </p:txBody>
      </p:sp>
      <p:pic>
        <p:nvPicPr>
          <p:cNvPr id="54" name="Shape 84">
            <a:extLst>
              <a:ext uri="{FF2B5EF4-FFF2-40B4-BE49-F238E27FC236}">
                <a16:creationId xmlns:a16="http://schemas.microsoft.com/office/drawing/2014/main" id="{207C8C39-5752-4AAC-B414-11A2DD76F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9981" y="1429245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85">
            <a:extLst>
              <a:ext uri="{FF2B5EF4-FFF2-40B4-BE49-F238E27FC236}">
                <a16:creationId xmlns:a16="http://schemas.microsoft.com/office/drawing/2014/main" id="{F3852EBF-87A2-47E7-B88C-836515A42866}"/>
              </a:ext>
            </a:extLst>
          </p:cNvPr>
          <p:cNvSpPr txBox="1"/>
          <p:nvPr/>
        </p:nvSpPr>
        <p:spPr>
          <a:xfrm>
            <a:off x="6071378" y="1639695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/>
              <a:t>alarm-distributor</a:t>
            </a:r>
          </a:p>
        </p:txBody>
      </p:sp>
      <p:sp>
        <p:nvSpPr>
          <p:cNvPr id="59" name="Shape 85">
            <a:extLst>
              <a:ext uri="{FF2B5EF4-FFF2-40B4-BE49-F238E27FC236}">
                <a16:creationId xmlns:a16="http://schemas.microsoft.com/office/drawing/2014/main" id="{22B75C45-B807-4C8E-BD6A-F6E99E2CE2CA}"/>
              </a:ext>
            </a:extLst>
          </p:cNvPr>
          <p:cNvSpPr txBox="1"/>
          <p:nvPr/>
        </p:nvSpPr>
        <p:spPr>
          <a:xfrm>
            <a:off x="6685340" y="1645990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rabbitMQ</a:t>
            </a:r>
            <a:endParaRPr lang="en-GB" sz="800" dirty="0"/>
          </a:p>
        </p:txBody>
      </p:sp>
      <p:pic>
        <p:nvPicPr>
          <p:cNvPr id="65" name="Shape 84">
            <a:extLst>
              <a:ext uri="{FF2B5EF4-FFF2-40B4-BE49-F238E27FC236}">
                <a16:creationId xmlns:a16="http://schemas.microsoft.com/office/drawing/2014/main" id="{62A30283-8FBC-4B21-9DA6-BF380E0A47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371" y="1425098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85">
            <a:extLst>
              <a:ext uri="{FF2B5EF4-FFF2-40B4-BE49-F238E27FC236}">
                <a16:creationId xmlns:a16="http://schemas.microsoft.com/office/drawing/2014/main" id="{E5236DAA-AD73-4643-B2AD-3A645F4D3DE9}"/>
              </a:ext>
            </a:extLst>
          </p:cNvPr>
          <p:cNvSpPr txBox="1"/>
          <p:nvPr/>
        </p:nvSpPr>
        <p:spPr>
          <a:xfrm>
            <a:off x="7213768" y="1635548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fm-srvc</a:t>
            </a:r>
            <a:endParaRPr lang="en-GB" sz="800" dirty="0"/>
          </a:p>
        </p:txBody>
      </p:sp>
      <p:cxnSp>
        <p:nvCxnSpPr>
          <p:cNvPr id="85" name="Shape 94">
            <a:extLst>
              <a:ext uri="{FF2B5EF4-FFF2-40B4-BE49-F238E27FC236}">
                <a16:creationId xmlns:a16="http://schemas.microsoft.com/office/drawing/2014/main" id="{84BDA37C-B341-4EEC-BD48-6A1FE3880638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8110244" y="2826458"/>
            <a:ext cx="23944" cy="329590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4" name="Shape 84">
            <a:extLst>
              <a:ext uri="{FF2B5EF4-FFF2-40B4-BE49-F238E27FC236}">
                <a16:creationId xmlns:a16="http://schemas.microsoft.com/office/drawing/2014/main" id="{7DBBA43C-616A-4358-AEAC-66A88B32D1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8646" y="2049028"/>
            <a:ext cx="421972" cy="3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84">
            <a:extLst>
              <a:ext uri="{FF2B5EF4-FFF2-40B4-BE49-F238E27FC236}">
                <a16:creationId xmlns:a16="http://schemas.microsoft.com/office/drawing/2014/main" id="{9B5D0BCA-6CA9-4F7A-A984-941A653FC4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3943" y="1435540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60">
            <a:extLst>
              <a:ext uri="{FF2B5EF4-FFF2-40B4-BE49-F238E27FC236}">
                <a16:creationId xmlns:a16="http://schemas.microsoft.com/office/drawing/2014/main" id="{321FEEE4-142A-443A-B8DE-66A980E01D02}"/>
              </a:ext>
            </a:extLst>
          </p:cNvPr>
          <p:cNvSpPr/>
          <p:nvPr/>
        </p:nvSpPr>
        <p:spPr>
          <a:xfrm>
            <a:off x="2705866" y="3678601"/>
            <a:ext cx="1836415" cy="15498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61">
            <a:extLst>
              <a:ext uri="{FF2B5EF4-FFF2-40B4-BE49-F238E27FC236}">
                <a16:creationId xmlns:a16="http://schemas.microsoft.com/office/drawing/2014/main" id="{76A36194-4253-4D71-B7C8-0BCBA0E79913}"/>
              </a:ext>
            </a:extLst>
          </p:cNvPr>
          <p:cNvSpPr txBox="1"/>
          <p:nvPr/>
        </p:nvSpPr>
        <p:spPr>
          <a:xfrm>
            <a:off x="2762577" y="4865796"/>
            <a:ext cx="774413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dirty="0"/>
              <a:t>VNF VM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4A3EA6B-CE72-408D-BE35-836986BEC6CA}"/>
              </a:ext>
            </a:extLst>
          </p:cNvPr>
          <p:cNvSpPr/>
          <p:nvPr/>
        </p:nvSpPr>
        <p:spPr bwMode="auto">
          <a:xfrm>
            <a:off x="2875231" y="4168536"/>
            <a:ext cx="758627" cy="28901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VNF APP</a:t>
            </a:r>
          </a:p>
        </p:txBody>
      </p:sp>
      <p:cxnSp>
        <p:nvCxnSpPr>
          <p:cNvPr id="95" name="Shape 76">
            <a:extLst>
              <a:ext uri="{FF2B5EF4-FFF2-40B4-BE49-F238E27FC236}">
                <a16:creationId xmlns:a16="http://schemas.microsoft.com/office/drawing/2014/main" id="{B72AEB9D-A3E9-4F2D-964E-F0C4F7A541FC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4102321" y="5231121"/>
            <a:ext cx="0" cy="9312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" name="Shape 79">
            <a:extLst>
              <a:ext uri="{FF2B5EF4-FFF2-40B4-BE49-F238E27FC236}">
                <a16:creationId xmlns:a16="http://schemas.microsoft.com/office/drawing/2014/main" id="{81B8831A-66AB-4176-85FB-6A4B78CE1871}"/>
              </a:ext>
            </a:extLst>
          </p:cNvPr>
          <p:cNvSpPr/>
          <p:nvPr/>
        </p:nvSpPr>
        <p:spPr>
          <a:xfrm>
            <a:off x="4066877" y="6107803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1" name="Shape 64">
            <a:extLst>
              <a:ext uri="{FF2B5EF4-FFF2-40B4-BE49-F238E27FC236}">
                <a16:creationId xmlns:a16="http://schemas.microsoft.com/office/drawing/2014/main" id="{1746F615-85D0-4F6B-A388-349EE5A3C3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109" y="4049654"/>
            <a:ext cx="596223" cy="41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2">
            <a:extLst>
              <a:ext uri="{FF2B5EF4-FFF2-40B4-BE49-F238E27FC236}">
                <a16:creationId xmlns:a16="http://schemas.microsoft.com/office/drawing/2014/main" id="{D737FC39-937E-4FE2-8D9E-27696B7C12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647" y="2625075"/>
            <a:ext cx="721375" cy="5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79">
            <a:extLst>
              <a:ext uri="{FF2B5EF4-FFF2-40B4-BE49-F238E27FC236}">
                <a16:creationId xmlns:a16="http://schemas.microsoft.com/office/drawing/2014/main" id="{2663AEB4-9FE7-48A1-822D-D04D3E5E79B8}"/>
              </a:ext>
            </a:extLst>
          </p:cNvPr>
          <p:cNvSpPr/>
          <p:nvPr/>
        </p:nvSpPr>
        <p:spPr>
          <a:xfrm>
            <a:off x="8066594" y="6122367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79">
            <a:extLst>
              <a:ext uri="{FF2B5EF4-FFF2-40B4-BE49-F238E27FC236}">
                <a16:creationId xmlns:a16="http://schemas.microsoft.com/office/drawing/2014/main" id="{6D73A9DD-62F4-4244-A729-89A5550E3C38}"/>
              </a:ext>
            </a:extLst>
          </p:cNvPr>
          <p:cNvSpPr/>
          <p:nvPr/>
        </p:nvSpPr>
        <p:spPr>
          <a:xfrm>
            <a:off x="5215254" y="6119697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79">
            <a:extLst>
              <a:ext uri="{FF2B5EF4-FFF2-40B4-BE49-F238E27FC236}">
                <a16:creationId xmlns:a16="http://schemas.microsoft.com/office/drawing/2014/main" id="{7A771D5B-E5A6-4623-AA1C-3365FBD34F7F}"/>
              </a:ext>
            </a:extLst>
          </p:cNvPr>
          <p:cNvSpPr/>
          <p:nvPr/>
        </p:nvSpPr>
        <p:spPr>
          <a:xfrm>
            <a:off x="4977951" y="6114777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57EA637-6E44-4EFA-A0CB-50B4F5DD8674}"/>
              </a:ext>
            </a:extLst>
          </p:cNvPr>
          <p:cNvSpPr/>
          <p:nvPr/>
        </p:nvSpPr>
        <p:spPr bwMode="auto">
          <a:xfrm>
            <a:off x="3820204" y="4986147"/>
            <a:ext cx="564234" cy="24497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ens3</a:t>
            </a:r>
          </a:p>
        </p:txBody>
      </p:sp>
      <p:sp>
        <p:nvSpPr>
          <p:cNvPr id="76" name="Shape 65">
            <a:extLst>
              <a:ext uri="{FF2B5EF4-FFF2-40B4-BE49-F238E27FC236}">
                <a16:creationId xmlns:a16="http://schemas.microsoft.com/office/drawing/2014/main" id="{915AEF3F-AE1F-4D67-92ED-DD2228DFD314}"/>
              </a:ext>
            </a:extLst>
          </p:cNvPr>
          <p:cNvSpPr txBox="1"/>
          <p:nvPr/>
        </p:nvSpPr>
        <p:spPr>
          <a:xfrm>
            <a:off x="3603882" y="4333938"/>
            <a:ext cx="1436363" cy="3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dirty="0"/>
              <a:t>consul agent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 dirty="0"/>
              <a:t>(docker host mode)</a:t>
            </a:r>
          </a:p>
        </p:txBody>
      </p:sp>
      <p:sp>
        <p:nvSpPr>
          <p:cNvPr id="77" name="Shape 85">
            <a:extLst>
              <a:ext uri="{FF2B5EF4-FFF2-40B4-BE49-F238E27FC236}">
                <a16:creationId xmlns:a16="http://schemas.microsoft.com/office/drawing/2014/main" id="{0ADFF3FF-8F23-43B3-A0E7-3C07B71BDCC4}"/>
              </a:ext>
            </a:extLst>
          </p:cNvPr>
          <p:cNvSpPr txBox="1"/>
          <p:nvPr/>
        </p:nvSpPr>
        <p:spPr>
          <a:xfrm>
            <a:off x="6729703" y="2256255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urlserver</a:t>
            </a:r>
            <a:endParaRPr lang="en-GB" sz="800" dirty="0"/>
          </a:p>
        </p:txBody>
      </p:sp>
      <p:pic>
        <p:nvPicPr>
          <p:cNvPr id="78" name="Shape 84">
            <a:extLst>
              <a:ext uri="{FF2B5EF4-FFF2-40B4-BE49-F238E27FC236}">
                <a16:creationId xmlns:a16="http://schemas.microsoft.com/office/drawing/2014/main" id="{F02D7728-DD80-49A9-94A7-ECC05FE615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98306" y="2037013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1">
            <a:extLst>
              <a:ext uri="{FF2B5EF4-FFF2-40B4-BE49-F238E27FC236}">
                <a16:creationId xmlns:a16="http://schemas.microsoft.com/office/drawing/2014/main" id="{911FB728-733C-4B25-98A1-C6A89B55B33C}"/>
              </a:ext>
            </a:extLst>
          </p:cNvPr>
          <p:cNvSpPr/>
          <p:nvPr/>
        </p:nvSpPr>
        <p:spPr>
          <a:xfrm>
            <a:off x="4814889" y="2882717"/>
            <a:ext cx="2936857" cy="164365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84">
            <a:extLst>
              <a:ext uri="{FF2B5EF4-FFF2-40B4-BE49-F238E27FC236}">
                <a16:creationId xmlns:a16="http://schemas.microsoft.com/office/drawing/2014/main" id="{D7E09E6D-FE0F-4323-B5AD-6222018EAD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0255" y="3122060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85">
            <a:extLst>
              <a:ext uri="{FF2B5EF4-FFF2-40B4-BE49-F238E27FC236}">
                <a16:creationId xmlns:a16="http://schemas.microsoft.com/office/drawing/2014/main" id="{3AC8B15F-5367-4288-8CEF-4D42DC673F26}"/>
              </a:ext>
            </a:extLst>
          </p:cNvPr>
          <p:cNvSpPr txBox="1"/>
          <p:nvPr/>
        </p:nvSpPr>
        <p:spPr>
          <a:xfrm>
            <a:off x="5671652" y="3332510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/>
              <a:t>inventory</a:t>
            </a:r>
          </a:p>
        </p:txBody>
      </p:sp>
      <p:pic>
        <p:nvPicPr>
          <p:cNvPr id="48" name="Shape 84">
            <a:extLst>
              <a:ext uri="{FF2B5EF4-FFF2-40B4-BE49-F238E27FC236}">
                <a16:creationId xmlns:a16="http://schemas.microsoft.com/office/drawing/2014/main" id="{A77BAAC1-0965-46C3-987D-65B47B73CE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795" y="3655137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85">
            <a:extLst>
              <a:ext uri="{FF2B5EF4-FFF2-40B4-BE49-F238E27FC236}">
                <a16:creationId xmlns:a16="http://schemas.microsoft.com/office/drawing/2014/main" id="{9218225C-2DEE-4B93-83EC-6B3E8A32A975}"/>
              </a:ext>
            </a:extLst>
          </p:cNvPr>
          <p:cNvSpPr txBox="1"/>
          <p:nvPr/>
        </p:nvSpPr>
        <p:spPr>
          <a:xfrm>
            <a:off x="6185481" y="3865587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/>
              <a:t>MongoDB</a:t>
            </a:r>
          </a:p>
        </p:txBody>
      </p:sp>
      <p:sp>
        <p:nvSpPr>
          <p:cNvPr id="53" name="Shape 85">
            <a:extLst>
              <a:ext uri="{FF2B5EF4-FFF2-40B4-BE49-F238E27FC236}">
                <a16:creationId xmlns:a16="http://schemas.microsoft.com/office/drawing/2014/main" id="{B2829B4E-13FB-4F2F-889A-8B0C7123C7AC}"/>
              </a:ext>
            </a:extLst>
          </p:cNvPr>
          <p:cNvSpPr txBox="1"/>
          <p:nvPr/>
        </p:nvSpPr>
        <p:spPr>
          <a:xfrm>
            <a:off x="6765721" y="3323790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nfvo</a:t>
            </a:r>
            <a:endParaRPr lang="en-GB" sz="800" dirty="0"/>
          </a:p>
        </p:txBody>
      </p:sp>
      <p:pic>
        <p:nvPicPr>
          <p:cNvPr id="56" name="Shape 84">
            <a:extLst>
              <a:ext uri="{FF2B5EF4-FFF2-40B4-BE49-F238E27FC236}">
                <a16:creationId xmlns:a16="http://schemas.microsoft.com/office/drawing/2014/main" id="{533920A8-E24D-483F-B944-F5E25793F2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4402" y="3118054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85">
            <a:extLst>
              <a:ext uri="{FF2B5EF4-FFF2-40B4-BE49-F238E27FC236}">
                <a16:creationId xmlns:a16="http://schemas.microsoft.com/office/drawing/2014/main" id="{4CC6E061-2DD7-497A-B7A4-C9974CD03901}"/>
              </a:ext>
            </a:extLst>
          </p:cNvPr>
          <p:cNvSpPr txBox="1"/>
          <p:nvPr/>
        </p:nvSpPr>
        <p:spPr>
          <a:xfrm>
            <a:off x="4956437" y="3328504"/>
            <a:ext cx="740824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falt</a:t>
            </a:r>
            <a:r>
              <a:rPr lang="en-GB" sz="800" dirty="0"/>
              <a:t>-detector</a:t>
            </a:r>
          </a:p>
        </p:txBody>
      </p:sp>
      <p:sp>
        <p:nvSpPr>
          <p:cNvPr id="61" name="Shape 85">
            <a:extLst>
              <a:ext uri="{FF2B5EF4-FFF2-40B4-BE49-F238E27FC236}">
                <a16:creationId xmlns:a16="http://schemas.microsoft.com/office/drawing/2014/main" id="{B5B731E5-6368-4E10-805D-0DA6FD1CCF5D}"/>
              </a:ext>
            </a:extLst>
          </p:cNvPr>
          <p:cNvSpPr txBox="1"/>
          <p:nvPr/>
        </p:nvSpPr>
        <p:spPr>
          <a:xfrm>
            <a:off x="6206729" y="3327613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kibana</a:t>
            </a:r>
            <a:endParaRPr lang="en-GB" sz="800" dirty="0"/>
          </a:p>
        </p:txBody>
      </p:sp>
      <p:pic>
        <p:nvPicPr>
          <p:cNvPr id="67" name="Shape 84">
            <a:extLst>
              <a:ext uri="{FF2B5EF4-FFF2-40B4-BE49-F238E27FC236}">
                <a16:creationId xmlns:a16="http://schemas.microsoft.com/office/drawing/2014/main" id="{11FB3136-1208-4A8B-850F-6011085D630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8612" y="3647153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85">
            <a:extLst>
              <a:ext uri="{FF2B5EF4-FFF2-40B4-BE49-F238E27FC236}">
                <a16:creationId xmlns:a16="http://schemas.microsoft.com/office/drawing/2014/main" id="{D8BC3F68-3D1C-4C97-8501-C75F473ACFBF}"/>
              </a:ext>
            </a:extLst>
          </p:cNvPr>
          <p:cNvSpPr txBox="1"/>
          <p:nvPr/>
        </p:nvSpPr>
        <p:spPr>
          <a:xfrm>
            <a:off x="5009103" y="3868547"/>
            <a:ext cx="752697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prometheus</a:t>
            </a:r>
            <a:endParaRPr lang="en-GB" sz="800" dirty="0"/>
          </a:p>
        </p:txBody>
      </p:sp>
      <p:pic>
        <p:nvPicPr>
          <p:cNvPr id="69" name="Shape 84">
            <a:extLst>
              <a:ext uri="{FF2B5EF4-FFF2-40B4-BE49-F238E27FC236}">
                <a16:creationId xmlns:a16="http://schemas.microsoft.com/office/drawing/2014/main" id="{087466BB-EECD-4233-BF3B-ABB3BFCAD94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7303" y="3651230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85">
            <a:extLst>
              <a:ext uri="{FF2B5EF4-FFF2-40B4-BE49-F238E27FC236}">
                <a16:creationId xmlns:a16="http://schemas.microsoft.com/office/drawing/2014/main" id="{E322BD3C-351F-437E-BA9E-11710D2F4750}"/>
              </a:ext>
            </a:extLst>
          </p:cNvPr>
          <p:cNvSpPr txBox="1"/>
          <p:nvPr/>
        </p:nvSpPr>
        <p:spPr>
          <a:xfrm>
            <a:off x="6686490" y="3872624"/>
            <a:ext cx="833053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eventdecoder</a:t>
            </a:r>
            <a:endParaRPr lang="en-GB" sz="800" dirty="0"/>
          </a:p>
        </p:txBody>
      </p:sp>
      <p:pic>
        <p:nvPicPr>
          <p:cNvPr id="52" name="Shape 84">
            <a:extLst>
              <a:ext uri="{FF2B5EF4-FFF2-40B4-BE49-F238E27FC236}">
                <a16:creationId xmlns:a16="http://schemas.microsoft.com/office/drawing/2014/main" id="{1AB81F34-FB4F-4C79-A481-9306D7DE2C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4299" y="3113340"/>
            <a:ext cx="421972" cy="3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84">
            <a:extLst>
              <a:ext uri="{FF2B5EF4-FFF2-40B4-BE49-F238E27FC236}">
                <a16:creationId xmlns:a16="http://schemas.microsoft.com/office/drawing/2014/main" id="{3E9AC301-BDE9-493A-B9FA-6092C71B63C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5332" y="3117163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85">
            <a:extLst>
              <a:ext uri="{FF2B5EF4-FFF2-40B4-BE49-F238E27FC236}">
                <a16:creationId xmlns:a16="http://schemas.microsoft.com/office/drawing/2014/main" id="{20EC52A9-F690-440B-9269-CED33E351648}"/>
              </a:ext>
            </a:extLst>
          </p:cNvPr>
          <p:cNvSpPr txBox="1"/>
          <p:nvPr/>
        </p:nvSpPr>
        <p:spPr>
          <a:xfrm>
            <a:off x="5675830" y="3870472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urlserver</a:t>
            </a:r>
            <a:endParaRPr lang="en-GB" sz="800" dirty="0"/>
          </a:p>
        </p:txBody>
      </p:sp>
      <p:pic>
        <p:nvPicPr>
          <p:cNvPr id="103" name="Shape 84">
            <a:extLst>
              <a:ext uri="{FF2B5EF4-FFF2-40B4-BE49-F238E27FC236}">
                <a16:creationId xmlns:a16="http://schemas.microsoft.com/office/drawing/2014/main" id="{A6959BF0-E448-49B3-A70C-DC91AE5C3B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4433" y="3651230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71">
            <a:extLst>
              <a:ext uri="{FF2B5EF4-FFF2-40B4-BE49-F238E27FC236}">
                <a16:creationId xmlns:a16="http://schemas.microsoft.com/office/drawing/2014/main" id="{41A94989-FE07-4784-B699-E017EA0372F9}"/>
              </a:ext>
            </a:extLst>
          </p:cNvPr>
          <p:cNvSpPr/>
          <p:nvPr/>
        </p:nvSpPr>
        <p:spPr>
          <a:xfrm>
            <a:off x="4870587" y="4593727"/>
            <a:ext cx="2144042" cy="10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84">
            <a:extLst>
              <a:ext uri="{FF2B5EF4-FFF2-40B4-BE49-F238E27FC236}">
                <a16:creationId xmlns:a16="http://schemas.microsoft.com/office/drawing/2014/main" id="{09128A72-2F05-4E38-BDA7-9F2C947B2E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8490" y="4937464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85">
            <a:extLst>
              <a:ext uri="{FF2B5EF4-FFF2-40B4-BE49-F238E27FC236}">
                <a16:creationId xmlns:a16="http://schemas.microsoft.com/office/drawing/2014/main" id="{498E6FB1-C14D-4887-A65B-DCF50E05803C}"/>
              </a:ext>
            </a:extLst>
          </p:cNvPr>
          <p:cNvSpPr txBox="1"/>
          <p:nvPr/>
        </p:nvSpPr>
        <p:spPr>
          <a:xfrm>
            <a:off x="5004187" y="5137425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logstash</a:t>
            </a:r>
            <a:endParaRPr lang="en-GB" sz="800" dirty="0"/>
          </a:p>
        </p:txBody>
      </p:sp>
      <p:sp>
        <p:nvSpPr>
          <p:cNvPr id="74" name="Shape 85">
            <a:extLst>
              <a:ext uri="{FF2B5EF4-FFF2-40B4-BE49-F238E27FC236}">
                <a16:creationId xmlns:a16="http://schemas.microsoft.com/office/drawing/2014/main" id="{CA9158F1-7A49-40CD-86DD-FA2E36CFD09C}"/>
              </a:ext>
            </a:extLst>
          </p:cNvPr>
          <p:cNvSpPr txBox="1"/>
          <p:nvPr/>
        </p:nvSpPr>
        <p:spPr>
          <a:xfrm>
            <a:off x="6018013" y="5139207"/>
            <a:ext cx="809112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elasticsearch</a:t>
            </a:r>
            <a:endParaRPr lang="en-GB" sz="800" dirty="0"/>
          </a:p>
        </p:txBody>
      </p:sp>
      <p:pic>
        <p:nvPicPr>
          <p:cNvPr id="73" name="Shape 84">
            <a:extLst>
              <a:ext uri="{FF2B5EF4-FFF2-40B4-BE49-F238E27FC236}">
                <a16:creationId xmlns:a16="http://schemas.microsoft.com/office/drawing/2014/main" id="{DC66D526-BD75-44B1-945D-5DED5F6F69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3398" y="4928757"/>
            <a:ext cx="42197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85">
            <a:extLst>
              <a:ext uri="{FF2B5EF4-FFF2-40B4-BE49-F238E27FC236}">
                <a16:creationId xmlns:a16="http://schemas.microsoft.com/office/drawing/2014/main" id="{F23CC07A-55CF-456F-AD42-352474419E91}"/>
              </a:ext>
            </a:extLst>
          </p:cNvPr>
          <p:cNvSpPr txBox="1"/>
          <p:nvPr/>
        </p:nvSpPr>
        <p:spPr>
          <a:xfrm>
            <a:off x="5520798" y="5135063"/>
            <a:ext cx="6626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 err="1"/>
              <a:t>urlserver</a:t>
            </a:r>
            <a:endParaRPr lang="en-GB" sz="800" dirty="0"/>
          </a:p>
        </p:txBody>
      </p:sp>
      <p:pic>
        <p:nvPicPr>
          <p:cNvPr id="123" name="Shape 84">
            <a:extLst>
              <a:ext uri="{FF2B5EF4-FFF2-40B4-BE49-F238E27FC236}">
                <a16:creationId xmlns:a16="http://schemas.microsoft.com/office/drawing/2014/main" id="{DBC728AE-D633-4855-98AD-26AB543836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9401" y="4915821"/>
            <a:ext cx="421972" cy="31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94">
            <a:extLst>
              <a:ext uri="{FF2B5EF4-FFF2-40B4-BE49-F238E27FC236}">
                <a16:creationId xmlns:a16="http://schemas.microsoft.com/office/drawing/2014/main" id="{39E19F7A-0175-49CF-A008-0E85E9B8BB15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7297843" y="4526376"/>
            <a:ext cx="21432" cy="1602832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" name="Shape 79">
            <a:extLst>
              <a:ext uri="{FF2B5EF4-FFF2-40B4-BE49-F238E27FC236}">
                <a16:creationId xmlns:a16="http://schemas.microsoft.com/office/drawing/2014/main" id="{75EE61B1-9D12-4008-A24F-17CE09B97CF5}"/>
              </a:ext>
            </a:extLst>
          </p:cNvPr>
          <p:cNvSpPr/>
          <p:nvPr/>
        </p:nvSpPr>
        <p:spPr>
          <a:xfrm>
            <a:off x="7254193" y="6129208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7" name="Shape 94">
            <a:extLst>
              <a:ext uri="{FF2B5EF4-FFF2-40B4-BE49-F238E27FC236}">
                <a16:creationId xmlns:a16="http://schemas.microsoft.com/office/drawing/2014/main" id="{9D934A5A-E6E0-410E-B5B0-5F9976B81855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229206" y="5681827"/>
            <a:ext cx="2476" cy="447381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8" name="Shape 79">
            <a:extLst>
              <a:ext uri="{FF2B5EF4-FFF2-40B4-BE49-F238E27FC236}">
                <a16:creationId xmlns:a16="http://schemas.microsoft.com/office/drawing/2014/main" id="{9D80DB7A-DAA8-413C-B8F8-5C5AFCEBC057}"/>
              </a:ext>
            </a:extLst>
          </p:cNvPr>
          <p:cNvSpPr/>
          <p:nvPr/>
        </p:nvSpPr>
        <p:spPr>
          <a:xfrm>
            <a:off x="6188032" y="6129208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85">
            <a:extLst>
              <a:ext uri="{FF2B5EF4-FFF2-40B4-BE49-F238E27FC236}">
                <a16:creationId xmlns:a16="http://schemas.microsoft.com/office/drawing/2014/main" id="{9840A116-A1C1-44B0-917F-63CF56AB851A}"/>
              </a:ext>
            </a:extLst>
          </p:cNvPr>
          <p:cNvSpPr txBox="1"/>
          <p:nvPr/>
        </p:nvSpPr>
        <p:spPr>
          <a:xfrm>
            <a:off x="7158907" y="2963472"/>
            <a:ext cx="5322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/>
              <a:t>consul</a:t>
            </a:r>
          </a:p>
        </p:txBody>
      </p:sp>
      <p:sp>
        <p:nvSpPr>
          <p:cNvPr id="132" name="Shape 85">
            <a:extLst>
              <a:ext uri="{FF2B5EF4-FFF2-40B4-BE49-F238E27FC236}">
                <a16:creationId xmlns:a16="http://schemas.microsoft.com/office/drawing/2014/main" id="{9B6E5444-E51B-4C64-BDD5-A314850D944E}"/>
              </a:ext>
            </a:extLst>
          </p:cNvPr>
          <p:cNvSpPr txBox="1"/>
          <p:nvPr/>
        </p:nvSpPr>
        <p:spPr>
          <a:xfrm>
            <a:off x="6479967" y="4626395"/>
            <a:ext cx="532200" cy="2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 dirty="0"/>
              <a:t>consul</a:t>
            </a:r>
          </a:p>
        </p:txBody>
      </p:sp>
      <p:sp>
        <p:nvSpPr>
          <p:cNvPr id="133" name="Shape 71">
            <a:extLst>
              <a:ext uri="{FF2B5EF4-FFF2-40B4-BE49-F238E27FC236}">
                <a16:creationId xmlns:a16="http://schemas.microsoft.com/office/drawing/2014/main" id="{24620046-98F0-4DD1-8B67-4AD9781B4F33}"/>
              </a:ext>
            </a:extLst>
          </p:cNvPr>
          <p:cNvSpPr/>
          <p:nvPr/>
        </p:nvSpPr>
        <p:spPr>
          <a:xfrm>
            <a:off x="8341786" y="4759863"/>
            <a:ext cx="804741" cy="7288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4" name="Shape 94">
            <a:extLst>
              <a:ext uri="{FF2B5EF4-FFF2-40B4-BE49-F238E27FC236}">
                <a16:creationId xmlns:a16="http://schemas.microsoft.com/office/drawing/2014/main" id="{03B77A05-9D21-47DC-9205-ABDEE57F36D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>
            <a:off x="8744157" y="5488700"/>
            <a:ext cx="1756" cy="633667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5" name="Shape 79">
            <a:extLst>
              <a:ext uri="{FF2B5EF4-FFF2-40B4-BE49-F238E27FC236}">
                <a16:creationId xmlns:a16="http://schemas.microsoft.com/office/drawing/2014/main" id="{B6376C65-A288-4DDA-9392-6B5D3912097C}"/>
              </a:ext>
            </a:extLst>
          </p:cNvPr>
          <p:cNvSpPr/>
          <p:nvPr/>
        </p:nvSpPr>
        <p:spPr>
          <a:xfrm>
            <a:off x="8702263" y="6122367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61">
            <a:extLst>
              <a:ext uri="{FF2B5EF4-FFF2-40B4-BE49-F238E27FC236}">
                <a16:creationId xmlns:a16="http://schemas.microsoft.com/office/drawing/2014/main" id="{237096B5-DE42-4D00-9F61-C2CFC1361B10}"/>
              </a:ext>
            </a:extLst>
          </p:cNvPr>
          <p:cNvSpPr txBox="1"/>
          <p:nvPr/>
        </p:nvSpPr>
        <p:spPr>
          <a:xfrm>
            <a:off x="8402356" y="4923321"/>
            <a:ext cx="774413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 dirty="0"/>
              <a:t>Deployment VM</a:t>
            </a:r>
          </a:p>
        </p:txBody>
      </p:sp>
      <p:sp>
        <p:nvSpPr>
          <p:cNvPr id="137" name="Shape 71">
            <a:extLst>
              <a:ext uri="{FF2B5EF4-FFF2-40B4-BE49-F238E27FC236}">
                <a16:creationId xmlns:a16="http://schemas.microsoft.com/office/drawing/2014/main" id="{DE6EB222-FF6B-42F4-AADD-17601E05676C}"/>
              </a:ext>
            </a:extLst>
          </p:cNvPr>
          <p:cNvSpPr/>
          <p:nvPr/>
        </p:nvSpPr>
        <p:spPr>
          <a:xfrm>
            <a:off x="1863908" y="4770644"/>
            <a:ext cx="804741" cy="7288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8" name="Shape 94">
            <a:extLst>
              <a:ext uri="{FF2B5EF4-FFF2-40B4-BE49-F238E27FC236}">
                <a16:creationId xmlns:a16="http://schemas.microsoft.com/office/drawing/2014/main" id="{9551538C-D93A-47FB-8487-B7237BCEB21E}"/>
              </a:ext>
            </a:extLst>
          </p:cNvPr>
          <p:cNvCxnSpPr>
            <a:cxnSpLocks/>
            <a:stCxn id="137" idx="2"/>
            <a:endCxn id="139" idx="0"/>
          </p:cNvCxnSpPr>
          <p:nvPr/>
        </p:nvCxnSpPr>
        <p:spPr>
          <a:xfrm flipH="1">
            <a:off x="2263346" y="5499481"/>
            <a:ext cx="2933" cy="61254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9" name="Shape 79">
            <a:extLst>
              <a:ext uri="{FF2B5EF4-FFF2-40B4-BE49-F238E27FC236}">
                <a16:creationId xmlns:a16="http://schemas.microsoft.com/office/drawing/2014/main" id="{A5FE3679-BAF1-4EEB-AB70-A36891FBA78E}"/>
              </a:ext>
            </a:extLst>
          </p:cNvPr>
          <p:cNvSpPr/>
          <p:nvPr/>
        </p:nvSpPr>
        <p:spPr>
          <a:xfrm>
            <a:off x="2219696" y="6112030"/>
            <a:ext cx="87300" cy="93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61">
            <a:extLst>
              <a:ext uri="{FF2B5EF4-FFF2-40B4-BE49-F238E27FC236}">
                <a16:creationId xmlns:a16="http://schemas.microsoft.com/office/drawing/2014/main" id="{C2DA2279-3F13-47CB-84A2-1081F0C2F882}"/>
              </a:ext>
            </a:extLst>
          </p:cNvPr>
          <p:cNvSpPr txBox="1"/>
          <p:nvPr/>
        </p:nvSpPr>
        <p:spPr>
          <a:xfrm>
            <a:off x="1924478" y="4934102"/>
            <a:ext cx="774413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 dirty="0"/>
              <a:t>Consul server VM</a:t>
            </a:r>
          </a:p>
        </p:txBody>
      </p:sp>
    </p:spTree>
    <p:extLst>
      <p:ext uri="{BB962C8B-B14F-4D97-AF65-F5344CB8AC3E}">
        <p14:creationId xmlns:p14="http://schemas.microsoft.com/office/powerpoint/2010/main" val="369276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Step1—Create Deployment VM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BA9FA73-CA73-449D-8D99-F578C119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820" y="2312972"/>
            <a:ext cx="1308611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Create Deploy VM</a:t>
            </a:r>
            <a:br>
              <a:rPr lang="en-US" altLang="en-US" sz="788" dirty="0">
                <a:latin typeface="Courier New" panose="02070309020205020404" pitchFamily="49" charset="0"/>
              </a:rPr>
            </a:br>
            <a:r>
              <a:rPr lang="en-US" altLang="en-US" sz="788" dirty="0">
                <a:latin typeface="Courier New" panose="02070309020205020404" pitchFamily="49" charset="0"/>
              </a:rPr>
              <a:t> Use: </a:t>
            </a:r>
            <a:r>
              <a:rPr lang="en-US" altLang="en-US" sz="788" dirty="0" err="1">
                <a:latin typeface="Courier New" panose="02070309020205020404" pitchFamily="49" charset="0"/>
              </a:rPr>
              <a:t>Heat+script</a:t>
            </a:r>
            <a:endParaRPr lang="en-US" altLang="en-US" sz="788" dirty="0">
              <a:latin typeface="Courier New" panose="02070309020205020404" pitchFamily="49" charset="0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7B3FD650-03F8-403E-AD75-4411FBDCE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621" y="2200975"/>
            <a:ext cx="13713" cy="37543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3218167A-2A36-47C0-BE9E-5BE26EE466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0390" y="2446316"/>
            <a:ext cx="1094744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EE00E6-C21C-4671-8AC3-72595D153B93}"/>
              </a:ext>
            </a:extLst>
          </p:cNvPr>
          <p:cNvGrpSpPr>
            <a:grpSpLocks/>
          </p:cNvGrpSpPr>
          <p:nvPr/>
        </p:nvGrpSpPr>
        <p:grpSpPr bwMode="auto">
          <a:xfrm>
            <a:off x="2297985" y="1684749"/>
            <a:ext cx="420247" cy="4270566"/>
            <a:chOff x="1918438" y="1316096"/>
            <a:chExt cx="532634" cy="5162820"/>
          </a:xfrm>
        </p:grpSpPr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7B073570-3579-4796-869F-B72EE3D62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60A34C-D935-471E-AB9B-B6CA454DE7C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73" name="AutoShape 106">
                <a:extLst>
                  <a:ext uri="{FF2B5EF4-FFF2-40B4-BE49-F238E27FC236}">
                    <a16:creationId xmlns:a16="http://schemas.microsoft.com/office/drawing/2014/main" id="{D44AE3D5-D0A6-497B-B4B7-8C00ECE249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F4B3F88-6220-4604-AA46-91696FFD9F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75" name="Text Box 108">
                <a:extLst>
                  <a:ext uri="{FF2B5EF4-FFF2-40B4-BE49-F238E27FC236}">
                    <a16:creationId xmlns:a16="http://schemas.microsoft.com/office/drawing/2014/main" id="{DB90A7AA-5043-454E-985F-C18FE00B300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Heat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B4F5FA2-5721-4678-AB39-DE8764DB4E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34FC37CF-A30B-4D4B-80D8-932C999EC89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9E6458-EDDC-420B-A265-C9CB72F27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230" y="1684749"/>
            <a:ext cx="885869" cy="584217"/>
            <a:chOff x="1454" y="3073"/>
            <a:chExt cx="1377" cy="1037"/>
          </a:xfrm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E4FBB4E-F2CE-4FB0-BF91-CCA91393F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" y="3073"/>
              <a:ext cx="1377" cy="1037"/>
            </a:xfrm>
            <a:custGeom>
              <a:avLst/>
              <a:gdLst>
                <a:gd name="T0" fmla="*/ 326 w 583"/>
                <a:gd name="T1" fmla="*/ 347 h 439"/>
                <a:gd name="T2" fmla="*/ 574 w 583"/>
                <a:gd name="T3" fmla="*/ 215 h 439"/>
                <a:gd name="T4" fmla="*/ 994 w 583"/>
                <a:gd name="T5" fmla="*/ 248 h 439"/>
                <a:gd name="T6" fmla="*/ 1209 w 583"/>
                <a:gd name="T7" fmla="*/ 463 h 439"/>
                <a:gd name="T8" fmla="*/ 1219 w 583"/>
                <a:gd name="T9" fmla="*/ 744 h 439"/>
                <a:gd name="T10" fmla="*/ 949 w 583"/>
                <a:gd name="T11" fmla="*/ 876 h 439"/>
                <a:gd name="T12" fmla="*/ 694 w 583"/>
                <a:gd name="T13" fmla="*/ 921 h 439"/>
                <a:gd name="T14" fmla="*/ 392 w 583"/>
                <a:gd name="T15" fmla="*/ 881 h 439"/>
                <a:gd name="T16" fmla="*/ 203 w 583"/>
                <a:gd name="T17" fmla="*/ 692 h 439"/>
                <a:gd name="T18" fmla="*/ 326 w 583"/>
                <a:gd name="T19" fmla="*/ 347 h 4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3"/>
                <a:gd name="T31" fmla="*/ 0 h 439"/>
                <a:gd name="T32" fmla="*/ 583 w 583"/>
                <a:gd name="T33" fmla="*/ 439 h 4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3" h="439">
                  <a:moveTo>
                    <a:pt x="138" y="147"/>
                  </a:moveTo>
                  <a:cubicBezTo>
                    <a:pt x="144" y="78"/>
                    <a:pt x="201" y="68"/>
                    <a:pt x="243" y="91"/>
                  </a:cubicBezTo>
                  <a:cubicBezTo>
                    <a:pt x="276" y="24"/>
                    <a:pt x="384" y="0"/>
                    <a:pt x="421" y="105"/>
                  </a:cubicBezTo>
                  <a:cubicBezTo>
                    <a:pt x="492" y="105"/>
                    <a:pt x="512" y="143"/>
                    <a:pt x="512" y="196"/>
                  </a:cubicBezTo>
                  <a:cubicBezTo>
                    <a:pt x="583" y="223"/>
                    <a:pt x="577" y="298"/>
                    <a:pt x="516" y="315"/>
                  </a:cubicBezTo>
                  <a:cubicBezTo>
                    <a:pt x="499" y="389"/>
                    <a:pt x="449" y="392"/>
                    <a:pt x="402" y="371"/>
                  </a:cubicBezTo>
                  <a:cubicBezTo>
                    <a:pt x="359" y="421"/>
                    <a:pt x="314" y="402"/>
                    <a:pt x="294" y="390"/>
                  </a:cubicBezTo>
                  <a:cubicBezTo>
                    <a:pt x="255" y="418"/>
                    <a:pt x="212" y="439"/>
                    <a:pt x="166" y="373"/>
                  </a:cubicBezTo>
                  <a:cubicBezTo>
                    <a:pt x="62" y="389"/>
                    <a:pt x="86" y="293"/>
                    <a:pt x="86" y="293"/>
                  </a:cubicBezTo>
                  <a:cubicBezTo>
                    <a:pt x="86" y="293"/>
                    <a:pt x="0" y="193"/>
                    <a:pt x="138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350" dirty="0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F0A85D0-F8A4-4BD6-9216-0B8AB32FA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3" y="3136"/>
              <a:ext cx="1235" cy="945"/>
            </a:xfrm>
            <a:custGeom>
              <a:avLst/>
              <a:gdLst>
                <a:gd name="T0" fmla="*/ 215 w 522"/>
                <a:gd name="T1" fmla="*/ 843 h 399"/>
                <a:gd name="T2" fmla="*/ 61 w 522"/>
                <a:gd name="T3" fmla="*/ 633 h 399"/>
                <a:gd name="T4" fmla="*/ 0 w 522"/>
                <a:gd name="T5" fmla="*/ 484 h 399"/>
                <a:gd name="T6" fmla="*/ 189 w 522"/>
                <a:gd name="T7" fmla="*/ 262 h 399"/>
                <a:gd name="T8" fmla="*/ 354 w 522"/>
                <a:gd name="T9" fmla="*/ 97 h 399"/>
                <a:gd name="T10" fmla="*/ 657 w 522"/>
                <a:gd name="T11" fmla="*/ 0 h 399"/>
                <a:gd name="T12" fmla="*/ 888 w 522"/>
                <a:gd name="T13" fmla="*/ 170 h 399"/>
                <a:gd name="T14" fmla="*/ 1016 w 522"/>
                <a:gd name="T15" fmla="*/ 201 h 399"/>
                <a:gd name="T16" fmla="*/ 1020 w 522"/>
                <a:gd name="T17" fmla="*/ 227 h 399"/>
                <a:gd name="T18" fmla="*/ 994 w 522"/>
                <a:gd name="T19" fmla="*/ 231 h 399"/>
                <a:gd name="T20" fmla="*/ 879 w 522"/>
                <a:gd name="T21" fmla="*/ 208 h 399"/>
                <a:gd name="T22" fmla="*/ 857 w 522"/>
                <a:gd name="T23" fmla="*/ 194 h 399"/>
                <a:gd name="T24" fmla="*/ 470 w 522"/>
                <a:gd name="T25" fmla="*/ 163 h 399"/>
                <a:gd name="T26" fmla="*/ 456 w 522"/>
                <a:gd name="T27" fmla="*/ 172 h 399"/>
                <a:gd name="T28" fmla="*/ 354 w 522"/>
                <a:gd name="T29" fmla="*/ 135 h 399"/>
                <a:gd name="T30" fmla="*/ 227 w 522"/>
                <a:gd name="T31" fmla="*/ 262 h 399"/>
                <a:gd name="T32" fmla="*/ 227 w 522"/>
                <a:gd name="T33" fmla="*/ 300 h 399"/>
                <a:gd name="T34" fmla="*/ 213 w 522"/>
                <a:gd name="T35" fmla="*/ 307 h 399"/>
                <a:gd name="T36" fmla="*/ 94 w 522"/>
                <a:gd name="T37" fmla="*/ 614 h 399"/>
                <a:gd name="T38" fmla="*/ 99 w 522"/>
                <a:gd name="T39" fmla="*/ 635 h 399"/>
                <a:gd name="T40" fmla="*/ 215 w 522"/>
                <a:gd name="T41" fmla="*/ 805 h 399"/>
                <a:gd name="T42" fmla="*/ 265 w 522"/>
                <a:gd name="T43" fmla="*/ 796 h 399"/>
                <a:gd name="T44" fmla="*/ 291 w 522"/>
                <a:gd name="T45" fmla="*/ 805 h 399"/>
                <a:gd name="T46" fmla="*/ 435 w 522"/>
                <a:gd name="T47" fmla="*/ 904 h 399"/>
                <a:gd name="T48" fmla="*/ 572 w 522"/>
                <a:gd name="T49" fmla="*/ 833 h 399"/>
                <a:gd name="T50" fmla="*/ 586 w 522"/>
                <a:gd name="T51" fmla="*/ 838 h 399"/>
                <a:gd name="T52" fmla="*/ 813 w 522"/>
                <a:gd name="T53" fmla="*/ 798 h 399"/>
                <a:gd name="T54" fmla="*/ 827 w 522"/>
                <a:gd name="T55" fmla="*/ 789 h 399"/>
                <a:gd name="T56" fmla="*/ 933 w 522"/>
                <a:gd name="T57" fmla="*/ 824 h 399"/>
                <a:gd name="T58" fmla="*/ 1075 w 522"/>
                <a:gd name="T59" fmla="*/ 682 h 399"/>
                <a:gd name="T60" fmla="*/ 1091 w 522"/>
                <a:gd name="T61" fmla="*/ 661 h 399"/>
                <a:gd name="T62" fmla="*/ 1195 w 522"/>
                <a:gd name="T63" fmla="*/ 541 h 399"/>
                <a:gd name="T64" fmla="*/ 1075 w 522"/>
                <a:gd name="T65" fmla="*/ 413 h 399"/>
                <a:gd name="T66" fmla="*/ 1070 w 522"/>
                <a:gd name="T67" fmla="*/ 399 h 399"/>
                <a:gd name="T68" fmla="*/ 1044 w 522"/>
                <a:gd name="T69" fmla="*/ 281 h 399"/>
                <a:gd name="T70" fmla="*/ 1049 w 522"/>
                <a:gd name="T71" fmla="*/ 253 h 399"/>
                <a:gd name="T72" fmla="*/ 1110 w 522"/>
                <a:gd name="T73" fmla="*/ 373 h 399"/>
                <a:gd name="T74" fmla="*/ 1110 w 522"/>
                <a:gd name="T75" fmla="*/ 387 h 399"/>
                <a:gd name="T76" fmla="*/ 1113 w 522"/>
                <a:gd name="T77" fmla="*/ 694 h 399"/>
                <a:gd name="T78" fmla="*/ 933 w 522"/>
                <a:gd name="T79" fmla="*/ 862 h 399"/>
                <a:gd name="T80" fmla="*/ 680 w 522"/>
                <a:gd name="T81" fmla="*/ 909 h 399"/>
                <a:gd name="T82" fmla="*/ 579 w 522"/>
                <a:gd name="T83" fmla="*/ 878 h 399"/>
                <a:gd name="T84" fmla="*/ 262 w 522"/>
                <a:gd name="T85" fmla="*/ 836 h 3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2"/>
                <a:gd name="T130" fmla="*/ 0 h 399"/>
                <a:gd name="T131" fmla="*/ 522 w 522"/>
                <a:gd name="T132" fmla="*/ 399 h 3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2" h="399">
                  <a:moveTo>
                    <a:pt x="111" y="354"/>
                  </a:moveTo>
                  <a:cubicBezTo>
                    <a:pt x="105" y="356"/>
                    <a:pt x="98" y="357"/>
                    <a:pt x="91" y="357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53" y="357"/>
                    <a:pt x="23" y="326"/>
                    <a:pt x="23" y="288"/>
                  </a:cubicBezTo>
                  <a:cubicBezTo>
                    <a:pt x="23" y="288"/>
                    <a:pt x="23" y="288"/>
                    <a:pt x="23" y="288"/>
                  </a:cubicBezTo>
                  <a:cubicBezTo>
                    <a:pt x="23" y="281"/>
                    <a:pt x="24" y="275"/>
                    <a:pt x="26" y="268"/>
                  </a:cubicBezTo>
                  <a:cubicBezTo>
                    <a:pt x="26" y="268"/>
                    <a:pt x="26" y="268"/>
                    <a:pt x="26" y="268"/>
                  </a:cubicBezTo>
                  <a:cubicBezTo>
                    <a:pt x="10" y="252"/>
                    <a:pt x="0" y="230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159"/>
                    <a:pt x="35" y="120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4"/>
                    <a:pt x="80" y="112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72"/>
                    <a:pt x="111" y="41"/>
                    <a:pt x="150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64" y="41"/>
                    <a:pt x="177" y="46"/>
                    <a:pt x="188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206" y="21"/>
                    <a:pt x="240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24" y="0"/>
                    <a:pt x="363" y="30"/>
                    <a:pt x="376" y="72"/>
                  </a:cubicBezTo>
                  <a:cubicBezTo>
                    <a:pt x="376" y="72"/>
                    <a:pt x="376" y="72"/>
                    <a:pt x="376" y="72"/>
                  </a:cubicBezTo>
                  <a:cubicBezTo>
                    <a:pt x="379" y="72"/>
                    <a:pt x="381" y="71"/>
                    <a:pt x="383" y="71"/>
                  </a:cubicBezTo>
                  <a:cubicBezTo>
                    <a:pt x="383" y="71"/>
                    <a:pt x="383" y="71"/>
                    <a:pt x="383" y="71"/>
                  </a:cubicBezTo>
                  <a:cubicBezTo>
                    <a:pt x="400" y="71"/>
                    <a:pt x="416" y="76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3" y="87"/>
                    <a:pt x="434" y="92"/>
                    <a:pt x="432" y="96"/>
                  </a:cubicBezTo>
                  <a:cubicBezTo>
                    <a:pt x="432" y="96"/>
                    <a:pt x="432" y="96"/>
                    <a:pt x="432" y="96"/>
                  </a:cubicBezTo>
                  <a:cubicBezTo>
                    <a:pt x="430" y="100"/>
                    <a:pt x="425" y="101"/>
                    <a:pt x="421" y="98"/>
                  </a:cubicBezTo>
                  <a:cubicBezTo>
                    <a:pt x="421" y="98"/>
                    <a:pt x="421" y="98"/>
                    <a:pt x="421" y="98"/>
                  </a:cubicBezTo>
                  <a:cubicBezTo>
                    <a:pt x="410" y="91"/>
                    <a:pt x="397" y="87"/>
                    <a:pt x="383" y="87"/>
                  </a:cubicBezTo>
                  <a:cubicBezTo>
                    <a:pt x="383" y="87"/>
                    <a:pt x="383" y="87"/>
                    <a:pt x="383" y="87"/>
                  </a:cubicBezTo>
                  <a:cubicBezTo>
                    <a:pt x="379" y="87"/>
                    <a:pt x="376" y="88"/>
                    <a:pt x="372" y="88"/>
                  </a:cubicBezTo>
                  <a:cubicBezTo>
                    <a:pt x="372" y="88"/>
                    <a:pt x="372" y="88"/>
                    <a:pt x="372" y="88"/>
                  </a:cubicBezTo>
                  <a:cubicBezTo>
                    <a:pt x="368" y="89"/>
                    <a:pt x="364" y="86"/>
                    <a:pt x="363" y="82"/>
                  </a:cubicBezTo>
                  <a:cubicBezTo>
                    <a:pt x="363" y="82"/>
                    <a:pt x="363" y="82"/>
                    <a:pt x="363" y="82"/>
                  </a:cubicBezTo>
                  <a:cubicBezTo>
                    <a:pt x="354" y="44"/>
                    <a:pt x="319" y="16"/>
                    <a:pt x="278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42" y="16"/>
                    <a:pt x="212" y="38"/>
                    <a:pt x="199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8" y="71"/>
                    <a:pt x="195" y="73"/>
                    <a:pt x="193" y="73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0" y="74"/>
                    <a:pt x="188" y="73"/>
                    <a:pt x="186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6" y="63"/>
                    <a:pt x="164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20" y="57"/>
                    <a:pt x="96" y="8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4"/>
                    <a:pt x="97" y="118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3"/>
                    <a:pt x="97" y="126"/>
                    <a:pt x="96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4" y="129"/>
                    <a:pt x="92" y="130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49" y="131"/>
                    <a:pt x="16" y="164"/>
                    <a:pt x="16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227"/>
                    <a:pt x="25" y="247"/>
                    <a:pt x="40" y="260"/>
                  </a:cubicBezTo>
                  <a:cubicBezTo>
                    <a:pt x="40" y="260"/>
                    <a:pt x="40" y="260"/>
                    <a:pt x="40" y="260"/>
                  </a:cubicBezTo>
                  <a:cubicBezTo>
                    <a:pt x="43" y="263"/>
                    <a:pt x="43" y="266"/>
                    <a:pt x="42" y="269"/>
                  </a:cubicBezTo>
                  <a:cubicBezTo>
                    <a:pt x="42" y="269"/>
                    <a:pt x="42" y="269"/>
                    <a:pt x="42" y="269"/>
                  </a:cubicBezTo>
                  <a:cubicBezTo>
                    <a:pt x="40" y="275"/>
                    <a:pt x="39" y="282"/>
                    <a:pt x="39" y="288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39" y="318"/>
                    <a:pt x="62" y="341"/>
                    <a:pt x="91" y="341"/>
                  </a:cubicBezTo>
                  <a:cubicBezTo>
                    <a:pt x="91" y="341"/>
                    <a:pt x="91" y="341"/>
                    <a:pt x="91" y="341"/>
                  </a:cubicBezTo>
                  <a:cubicBezTo>
                    <a:pt x="99" y="341"/>
                    <a:pt x="106" y="340"/>
                    <a:pt x="112" y="337"/>
                  </a:cubicBezTo>
                  <a:cubicBezTo>
                    <a:pt x="112" y="337"/>
                    <a:pt x="112" y="337"/>
                    <a:pt x="112" y="337"/>
                  </a:cubicBezTo>
                  <a:cubicBezTo>
                    <a:pt x="114" y="336"/>
                    <a:pt x="116" y="336"/>
                    <a:pt x="118" y="337"/>
                  </a:cubicBezTo>
                  <a:cubicBezTo>
                    <a:pt x="118" y="337"/>
                    <a:pt x="118" y="337"/>
                    <a:pt x="118" y="337"/>
                  </a:cubicBezTo>
                  <a:cubicBezTo>
                    <a:pt x="120" y="338"/>
                    <a:pt x="122" y="339"/>
                    <a:pt x="123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32" y="366"/>
                    <a:pt x="156" y="383"/>
                    <a:pt x="184" y="383"/>
                  </a:cubicBezTo>
                  <a:cubicBezTo>
                    <a:pt x="184" y="383"/>
                    <a:pt x="184" y="383"/>
                    <a:pt x="184" y="383"/>
                  </a:cubicBezTo>
                  <a:cubicBezTo>
                    <a:pt x="206" y="383"/>
                    <a:pt x="225" y="373"/>
                    <a:pt x="237" y="357"/>
                  </a:cubicBezTo>
                  <a:cubicBezTo>
                    <a:pt x="237" y="357"/>
                    <a:pt x="237" y="357"/>
                    <a:pt x="237" y="357"/>
                  </a:cubicBezTo>
                  <a:cubicBezTo>
                    <a:pt x="238" y="355"/>
                    <a:pt x="240" y="354"/>
                    <a:pt x="242" y="353"/>
                  </a:cubicBezTo>
                  <a:cubicBezTo>
                    <a:pt x="242" y="353"/>
                    <a:pt x="242" y="353"/>
                    <a:pt x="242" y="353"/>
                  </a:cubicBezTo>
                  <a:cubicBezTo>
                    <a:pt x="244" y="353"/>
                    <a:pt x="246" y="354"/>
                    <a:pt x="248" y="355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9" y="364"/>
                    <a:pt x="273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312" y="369"/>
                    <a:pt x="333" y="356"/>
                    <a:pt x="344" y="338"/>
                  </a:cubicBezTo>
                  <a:cubicBezTo>
                    <a:pt x="344" y="338"/>
                    <a:pt x="344" y="338"/>
                    <a:pt x="344" y="338"/>
                  </a:cubicBezTo>
                  <a:cubicBezTo>
                    <a:pt x="345" y="336"/>
                    <a:pt x="347" y="334"/>
                    <a:pt x="350" y="334"/>
                  </a:cubicBezTo>
                  <a:cubicBezTo>
                    <a:pt x="350" y="334"/>
                    <a:pt x="350" y="334"/>
                    <a:pt x="350" y="334"/>
                  </a:cubicBezTo>
                  <a:cubicBezTo>
                    <a:pt x="352" y="334"/>
                    <a:pt x="354" y="334"/>
                    <a:pt x="356" y="336"/>
                  </a:cubicBezTo>
                  <a:cubicBezTo>
                    <a:pt x="356" y="336"/>
                    <a:pt x="356" y="336"/>
                    <a:pt x="356" y="336"/>
                  </a:cubicBezTo>
                  <a:cubicBezTo>
                    <a:pt x="367" y="344"/>
                    <a:pt x="380" y="349"/>
                    <a:pt x="395" y="349"/>
                  </a:cubicBezTo>
                  <a:cubicBezTo>
                    <a:pt x="395" y="349"/>
                    <a:pt x="395" y="349"/>
                    <a:pt x="395" y="349"/>
                  </a:cubicBezTo>
                  <a:cubicBezTo>
                    <a:pt x="428" y="349"/>
                    <a:pt x="455" y="322"/>
                    <a:pt x="455" y="289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5" y="289"/>
                    <a:pt x="455" y="288"/>
                    <a:pt x="455" y="288"/>
                  </a:cubicBezTo>
                  <a:cubicBezTo>
                    <a:pt x="455" y="288"/>
                    <a:pt x="455" y="288"/>
                    <a:pt x="455" y="288"/>
                  </a:cubicBezTo>
                  <a:cubicBezTo>
                    <a:pt x="455" y="284"/>
                    <a:pt x="458" y="280"/>
                    <a:pt x="462" y="280"/>
                  </a:cubicBezTo>
                  <a:cubicBezTo>
                    <a:pt x="462" y="280"/>
                    <a:pt x="462" y="280"/>
                    <a:pt x="462" y="280"/>
                  </a:cubicBezTo>
                  <a:cubicBezTo>
                    <a:pt x="487" y="276"/>
                    <a:pt x="506" y="255"/>
                    <a:pt x="506" y="229"/>
                  </a:cubicBezTo>
                  <a:cubicBezTo>
                    <a:pt x="506" y="229"/>
                    <a:pt x="506" y="229"/>
                    <a:pt x="506" y="229"/>
                  </a:cubicBezTo>
                  <a:cubicBezTo>
                    <a:pt x="506" y="203"/>
                    <a:pt x="486" y="181"/>
                    <a:pt x="460" y="178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58" y="178"/>
                    <a:pt x="456" y="177"/>
                    <a:pt x="455" y="175"/>
                  </a:cubicBezTo>
                  <a:cubicBezTo>
                    <a:pt x="455" y="175"/>
                    <a:pt x="455" y="175"/>
                    <a:pt x="455" y="175"/>
                  </a:cubicBezTo>
                  <a:cubicBezTo>
                    <a:pt x="453" y="173"/>
                    <a:pt x="453" y="171"/>
                    <a:pt x="453" y="169"/>
                  </a:cubicBezTo>
                  <a:cubicBezTo>
                    <a:pt x="453" y="169"/>
                    <a:pt x="453" y="169"/>
                    <a:pt x="453" y="169"/>
                  </a:cubicBezTo>
                  <a:cubicBezTo>
                    <a:pt x="454" y="165"/>
                    <a:pt x="454" y="162"/>
                    <a:pt x="454" y="158"/>
                  </a:cubicBezTo>
                  <a:cubicBezTo>
                    <a:pt x="454" y="158"/>
                    <a:pt x="454" y="158"/>
                    <a:pt x="454" y="158"/>
                  </a:cubicBezTo>
                  <a:cubicBezTo>
                    <a:pt x="454" y="143"/>
                    <a:pt x="449" y="130"/>
                    <a:pt x="442" y="119"/>
                  </a:cubicBezTo>
                  <a:cubicBezTo>
                    <a:pt x="442" y="119"/>
                    <a:pt x="442" y="119"/>
                    <a:pt x="442" y="119"/>
                  </a:cubicBezTo>
                  <a:cubicBezTo>
                    <a:pt x="439" y="115"/>
                    <a:pt x="440" y="110"/>
                    <a:pt x="444" y="107"/>
                  </a:cubicBezTo>
                  <a:cubicBezTo>
                    <a:pt x="444" y="107"/>
                    <a:pt x="444" y="107"/>
                    <a:pt x="444" y="107"/>
                  </a:cubicBezTo>
                  <a:cubicBezTo>
                    <a:pt x="448" y="105"/>
                    <a:pt x="453" y="106"/>
                    <a:pt x="455" y="110"/>
                  </a:cubicBezTo>
                  <a:cubicBezTo>
                    <a:pt x="455" y="110"/>
                    <a:pt x="455" y="110"/>
                    <a:pt x="455" y="110"/>
                  </a:cubicBezTo>
                  <a:cubicBezTo>
                    <a:pt x="464" y="123"/>
                    <a:pt x="470" y="140"/>
                    <a:pt x="470" y="158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160"/>
                    <a:pt x="470" y="162"/>
                    <a:pt x="470" y="164"/>
                  </a:cubicBezTo>
                  <a:cubicBezTo>
                    <a:pt x="470" y="164"/>
                    <a:pt x="470" y="164"/>
                    <a:pt x="470" y="164"/>
                  </a:cubicBezTo>
                  <a:cubicBezTo>
                    <a:pt x="500" y="170"/>
                    <a:pt x="522" y="197"/>
                    <a:pt x="522" y="229"/>
                  </a:cubicBezTo>
                  <a:cubicBezTo>
                    <a:pt x="522" y="229"/>
                    <a:pt x="522" y="229"/>
                    <a:pt x="522" y="229"/>
                  </a:cubicBezTo>
                  <a:cubicBezTo>
                    <a:pt x="522" y="261"/>
                    <a:pt x="500" y="287"/>
                    <a:pt x="471" y="294"/>
                  </a:cubicBezTo>
                  <a:cubicBezTo>
                    <a:pt x="471" y="294"/>
                    <a:pt x="471" y="294"/>
                    <a:pt x="471" y="294"/>
                  </a:cubicBezTo>
                  <a:cubicBezTo>
                    <a:pt x="468" y="334"/>
                    <a:pt x="435" y="365"/>
                    <a:pt x="395" y="365"/>
                  </a:cubicBezTo>
                  <a:cubicBezTo>
                    <a:pt x="395" y="365"/>
                    <a:pt x="395" y="365"/>
                    <a:pt x="395" y="365"/>
                  </a:cubicBezTo>
                  <a:cubicBezTo>
                    <a:pt x="379" y="365"/>
                    <a:pt x="365" y="361"/>
                    <a:pt x="353" y="353"/>
                  </a:cubicBezTo>
                  <a:cubicBezTo>
                    <a:pt x="353" y="353"/>
                    <a:pt x="353" y="353"/>
                    <a:pt x="353" y="353"/>
                  </a:cubicBezTo>
                  <a:cubicBezTo>
                    <a:pt x="338" y="372"/>
                    <a:pt x="315" y="385"/>
                    <a:pt x="288" y="385"/>
                  </a:cubicBezTo>
                  <a:cubicBezTo>
                    <a:pt x="288" y="385"/>
                    <a:pt x="288" y="385"/>
                    <a:pt x="288" y="385"/>
                  </a:cubicBezTo>
                  <a:cubicBezTo>
                    <a:pt x="272" y="385"/>
                    <a:pt x="257" y="380"/>
                    <a:pt x="245" y="372"/>
                  </a:cubicBezTo>
                  <a:cubicBezTo>
                    <a:pt x="245" y="372"/>
                    <a:pt x="245" y="372"/>
                    <a:pt x="245" y="372"/>
                  </a:cubicBezTo>
                  <a:cubicBezTo>
                    <a:pt x="230" y="389"/>
                    <a:pt x="208" y="399"/>
                    <a:pt x="184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52" y="399"/>
                    <a:pt x="125" y="381"/>
                    <a:pt x="111" y="3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350" dirty="0"/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6748580E-C8D7-47FD-ABFC-3B49F30606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41" y="3304"/>
              <a:ext cx="698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OAM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Terminal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5D95F2-9A8E-4EDE-8166-86B307715C70}"/>
              </a:ext>
            </a:extLst>
          </p:cNvPr>
          <p:cNvGrpSpPr>
            <a:grpSpLocks/>
          </p:cNvGrpSpPr>
          <p:nvPr/>
        </p:nvGrpSpPr>
        <p:grpSpPr bwMode="auto">
          <a:xfrm>
            <a:off x="3803007" y="1681777"/>
            <a:ext cx="420247" cy="4270566"/>
            <a:chOff x="1918438" y="1316096"/>
            <a:chExt cx="532634" cy="5162820"/>
          </a:xfrm>
        </p:grpSpPr>
        <p:sp>
          <p:nvSpPr>
            <p:cNvPr id="86" name="Line 14">
              <a:extLst>
                <a:ext uri="{FF2B5EF4-FFF2-40B4-BE49-F238E27FC236}">
                  <a16:creationId xmlns:a16="http://schemas.microsoft.com/office/drawing/2014/main" id="{FF363160-D14D-4F8A-B234-4C276914D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0EE6C91-35DB-4F7B-9A18-A52310C371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88" name="AutoShape 106">
                <a:extLst>
                  <a:ext uri="{FF2B5EF4-FFF2-40B4-BE49-F238E27FC236}">
                    <a16:creationId xmlns:a16="http://schemas.microsoft.com/office/drawing/2014/main" id="{00C6AFE1-3EC3-4AAE-AFF5-C6B5A626C8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6A9C773-3473-4A7E-A4FF-1CD07D6EF6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90" name="Text Box 108">
                <a:extLst>
                  <a:ext uri="{FF2B5EF4-FFF2-40B4-BE49-F238E27FC236}">
                    <a16:creationId xmlns:a16="http://schemas.microsoft.com/office/drawing/2014/main" id="{73461AEF-22C3-4A04-A3D3-38F55C0F978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Nova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BBDCAF8-33A0-4993-AD58-9462FC8D61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A06C16F4-079E-4107-9882-A823B4D0ECF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420B2F7-DFFF-4725-A8BF-BBFF93D0FBB9}"/>
              </a:ext>
            </a:extLst>
          </p:cNvPr>
          <p:cNvGrpSpPr>
            <a:grpSpLocks/>
          </p:cNvGrpSpPr>
          <p:nvPr/>
        </p:nvGrpSpPr>
        <p:grpSpPr bwMode="auto">
          <a:xfrm>
            <a:off x="5266420" y="1680651"/>
            <a:ext cx="420247" cy="4270566"/>
            <a:chOff x="1918438" y="1316096"/>
            <a:chExt cx="532634" cy="5162820"/>
          </a:xfrm>
        </p:grpSpPr>
        <p:sp>
          <p:nvSpPr>
            <p:cNvPr id="94" name="Line 14">
              <a:extLst>
                <a:ext uri="{FF2B5EF4-FFF2-40B4-BE49-F238E27FC236}">
                  <a16:creationId xmlns:a16="http://schemas.microsoft.com/office/drawing/2014/main" id="{3EA21185-A359-4191-A279-2B1F87037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1DBF521-A040-4983-A7BC-A1CCE99C8E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96" name="AutoShape 106">
                <a:extLst>
                  <a:ext uri="{FF2B5EF4-FFF2-40B4-BE49-F238E27FC236}">
                    <a16:creationId xmlns:a16="http://schemas.microsoft.com/office/drawing/2014/main" id="{4BC76E0C-A2D4-4F08-BDCE-A714E811ED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0519E0B-1C9D-44B2-8015-2ED8418C9B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98" name="Text Box 108">
                <a:extLst>
                  <a:ext uri="{FF2B5EF4-FFF2-40B4-BE49-F238E27FC236}">
                    <a16:creationId xmlns:a16="http://schemas.microsoft.com/office/drawing/2014/main" id="{D548347B-922A-4777-919F-C6124E1F2FB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Neutron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840AD91-4F80-4BE0-94E3-FB8421899B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D26232B9-FDBC-4ED4-8C8E-525C984C9E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1" name="Text Box 8">
            <a:extLst>
              <a:ext uri="{FF2B5EF4-FFF2-40B4-BE49-F238E27FC236}">
                <a16:creationId xmlns:a16="http://schemas.microsoft.com/office/drawing/2014/main" id="{C43952DC-3639-4EC1-A5A2-01AE94E9B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483" y="2690426"/>
            <a:ext cx="1420216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Spawn VM</a:t>
            </a:r>
          </a:p>
          <a:p>
            <a:pPr algn="ctr" eaLnBrk="1" hangingPunct="1">
              <a:defRPr/>
            </a:pPr>
            <a:r>
              <a:rPr lang="en-US" altLang="en-US" sz="788" dirty="0" err="1">
                <a:latin typeface="Courier New" panose="02070309020205020404" pitchFamily="49" charset="0"/>
              </a:rPr>
              <a:t>Deployment_VM</a:t>
            </a:r>
            <a:endParaRPr lang="en-US" altLang="en-US" sz="788" dirty="0">
              <a:latin typeface="Courier New" panose="02070309020205020404" pitchFamily="49" charset="0"/>
            </a:endParaRPr>
          </a:p>
        </p:txBody>
      </p:sp>
      <p:sp>
        <p:nvSpPr>
          <p:cNvPr id="102" name="Line 25">
            <a:extLst>
              <a:ext uri="{FF2B5EF4-FFF2-40B4-BE49-F238E27FC236}">
                <a16:creationId xmlns:a16="http://schemas.microsoft.com/office/drawing/2014/main" id="{23A2BC80-B6D1-4B9A-B876-751A78FED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9354" y="2833518"/>
            <a:ext cx="145487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3" name="Text Box 8">
            <a:extLst>
              <a:ext uri="{FF2B5EF4-FFF2-40B4-BE49-F238E27FC236}">
                <a16:creationId xmlns:a16="http://schemas.microsoft.com/office/drawing/2014/main" id="{50861AF4-F053-4F22-AD2A-4E732FEC6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888" y="2806015"/>
            <a:ext cx="1503550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Allocate neutron port</a:t>
            </a:r>
          </a:p>
          <a:p>
            <a:pPr algn="ctr" eaLnBrk="1" hangingPunct="1">
              <a:defRPr/>
            </a:pPr>
            <a:r>
              <a:rPr lang="en-US" altLang="en-US" sz="788" dirty="0" err="1">
                <a:latin typeface="Courier New" panose="02070309020205020404" pitchFamily="49" charset="0"/>
              </a:rPr>
              <a:t>Deployment_VM</a:t>
            </a:r>
            <a:endParaRPr lang="en-US" altLang="en-US" sz="788" dirty="0">
              <a:latin typeface="Courier New" panose="02070309020205020404" pitchFamily="49" charset="0"/>
            </a:endParaRPr>
          </a:p>
        </p:txBody>
      </p:sp>
      <p:sp>
        <p:nvSpPr>
          <p:cNvPr id="104" name="Line 25">
            <a:extLst>
              <a:ext uri="{FF2B5EF4-FFF2-40B4-BE49-F238E27FC236}">
                <a16:creationId xmlns:a16="http://schemas.microsoft.com/office/drawing/2014/main" id="{3A6FBEAA-2FCA-4DBF-B216-807662C9B2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3131" y="2961878"/>
            <a:ext cx="144370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5" name="Line 25">
            <a:extLst>
              <a:ext uri="{FF2B5EF4-FFF2-40B4-BE49-F238E27FC236}">
                <a16:creationId xmlns:a16="http://schemas.microsoft.com/office/drawing/2014/main" id="{934E498B-A4CE-4BDD-A519-601F81126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131" y="3472077"/>
            <a:ext cx="1517999" cy="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6" name="Text Box 8">
            <a:extLst>
              <a:ext uri="{FF2B5EF4-FFF2-40B4-BE49-F238E27FC236}">
                <a16:creationId xmlns:a16="http://schemas.microsoft.com/office/drawing/2014/main" id="{7A0909C5-2761-4D07-BD24-E4D5BE23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179" y="3318273"/>
            <a:ext cx="1108776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VM alive</a:t>
            </a:r>
          </a:p>
          <a:p>
            <a:pPr algn="ctr" eaLnBrk="1" hangingPunct="1">
              <a:defRPr/>
            </a:pPr>
            <a:r>
              <a:rPr lang="en-US" altLang="en-US" sz="788" dirty="0" err="1">
                <a:latin typeface="Courier New" panose="02070309020205020404" pitchFamily="49" charset="0"/>
              </a:rPr>
              <a:t>Deployment_VM</a:t>
            </a:r>
            <a:endParaRPr lang="en-US" altLang="en-US" sz="788" dirty="0">
              <a:latin typeface="Courier New" panose="02070309020205020404" pitchFamily="49" charset="0"/>
            </a:endParaRPr>
          </a:p>
        </p:txBody>
      </p:sp>
      <p:sp>
        <p:nvSpPr>
          <p:cNvPr id="107" name="Text Box 8">
            <a:extLst>
              <a:ext uri="{FF2B5EF4-FFF2-40B4-BE49-F238E27FC236}">
                <a16:creationId xmlns:a16="http://schemas.microsoft.com/office/drawing/2014/main" id="{0149FCCB-A623-4ADF-83EF-5BE471FE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337" y="3122960"/>
            <a:ext cx="1322684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Attach neutron port</a:t>
            </a:r>
          </a:p>
          <a:p>
            <a:pPr algn="ctr" eaLnBrk="1" hangingPunct="1">
              <a:defRPr/>
            </a:pPr>
            <a:r>
              <a:rPr lang="en-US" altLang="en-US" sz="788" dirty="0" err="1">
                <a:latin typeface="Courier New" panose="02070309020205020404" pitchFamily="49" charset="0"/>
              </a:rPr>
              <a:t>Deployment_VM</a:t>
            </a:r>
            <a:endParaRPr lang="en-US" altLang="en-US" sz="788" dirty="0">
              <a:latin typeface="Courier New" panose="02070309020205020404" pitchFamily="49" charset="0"/>
            </a:endParaRPr>
          </a:p>
        </p:txBody>
      </p:sp>
      <p:sp>
        <p:nvSpPr>
          <p:cNvPr id="108" name="Line 25">
            <a:extLst>
              <a:ext uri="{FF2B5EF4-FFF2-40B4-BE49-F238E27FC236}">
                <a16:creationId xmlns:a16="http://schemas.microsoft.com/office/drawing/2014/main" id="{234F032C-98EF-43D7-BFCF-0649083F0C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8469" y="3260833"/>
            <a:ext cx="1478363" cy="179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9" name="Text Box 8">
            <a:extLst>
              <a:ext uri="{FF2B5EF4-FFF2-40B4-BE49-F238E27FC236}">
                <a16:creationId xmlns:a16="http://schemas.microsoft.com/office/drawing/2014/main" id="{812B87B9-5E82-41B0-AECA-F48BC122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704" y="3746073"/>
            <a:ext cx="1308611" cy="1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Deploy VM created</a:t>
            </a:r>
          </a:p>
        </p:txBody>
      </p:sp>
      <p:sp>
        <p:nvSpPr>
          <p:cNvPr id="110" name="Line 25">
            <a:extLst>
              <a:ext uri="{FF2B5EF4-FFF2-40B4-BE49-F238E27FC236}">
                <a16:creationId xmlns:a16="http://schemas.microsoft.com/office/drawing/2014/main" id="{2D6B74F1-B6B5-49F1-9548-A1F41E8D30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1812" y="3881715"/>
            <a:ext cx="1073833" cy="935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2" name="TextBox 277">
            <a:extLst>
              <a:ext uri="{FF2B5EF4-FFF2-40B4-BE49-F238E27FC236}">
                <a16:creationId xmlns:a16="http://schemas.microsoft.com/office/drawing/2014/main" id="{B85D662D-75C1-4B1E-A6D1-56F3C9D143D0}"/>
              </a:ext>
            </a:extLst>
          </p:cNvPr>
          <p:cNvSpPr txBox="1"/>
          <p:nvPr/>
        </p:nvSpPr>
        <p:spPr>
          <a:xfrm>
            <a:off x="3486875" y="4075265"/>
            <a:ext cx="1052512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Run deploy.sh on Deployment VM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Step2.1—continue: deploy </a:t>
            </a:r>
            <a:r>
              <a:rPr lang="en-US" dirty="0" err="1"/>
              <a:t>vran</a:t>
            </a:r>
            <a:r>
              <a:rPr lang="en-US" dirty="0"/>
              <a:t> infrastructure from  Deployment VM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BA9FA73-CA73-449D-8D99-F578C119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48" y="2307997"/>
            <a:ext cx="1504814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Create prerequisites</a:t>
            </a:r>
            <a:br>
              <a:rPr lang="en-US" altLang="en-US" sz="788" dirty="0">
                <a:latin typeface="Courier New" panose="02070309020205020404" pitchFamily="49" charset="0"/>
              </a:rPr>
            </a:br>
            <a:r>
              <a:rPr lang="en-US" altLang="en-US" sz="788" dirty="0" err="1">
                <a:latin typeface="Courier New" panose="02070309020205020404" pitchFamily="49" charset="0"/>
              </a:rPr>
              <a:t>vran</a:t>
            </a:r>
            <a:r>
              <a:rPr lang="en-US" altLang="en-US" sz="788" dirty="0">
                <a:latin typeface="Courier New" panose="02070309020205020404" pitchFamily="49" charset="0"/>
              </a:rPr>
              <a:t>-service </a:t>
            </a:r>
            <a:r>
              <a:rPr lang="en-US" altLang="en-US" sz="788" dirty="0" err="1">
                <a:latin typeface="Courier New" panose="02070309020205020404" pitchFamily="49" charset="0"/>
              </a:rPr>
              <a:t>permenent</a:t>
            </a:r>
            <a:endParaRPr lang="en-US" altLang="en-US" sz="788" dirty="0">
              <a:latin typeface="Courier New" panose="02070309020205020404" pitchFamily="49" charset="0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7B3FD650-03F8-403E-AD75-4411FBDCE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528" y="1939196"/>
            <a:ext cx="13713" cy="37543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3218167A-2A36-47C0-BE9E-5BE26EE466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6296" y="2441341"/>
            <a:ext cx="150033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EE00E6-C21C-4671-8AC3-72595D153B93}"/>
              </a:ext>
            </a:extLst>
          </p:cNvPr>
          <p:cNvGrpSpPr>
            <a:grpSpLocks/>
          </p:cNvGrpSpPr>
          <p:nvPr/>
        </p:nvGrpSpPr>
        <p:grpSpPr bwMode="auto">
          <a:xfrm>
            <a:off x="2284678" y="1422969"/>
            <a:ext cx="420247" cy="4572250"/>
            <a:chOff x="1918438" y="1316096"/>
            <a:chExt cx="532634" cy="5162820"/>
          </a:xfrm>
        </p:grpSpPr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7B073570-3579-4796-869F-B72EE3D62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60A34C-D935-471E-AB9B-B6CA454DE7C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73" name="AutoShape 106">
                <a:extLst>
                  <a:ext uri="{FF2B5EF4-FFF2-40B4-BE49-F238E27FC236}">
                    <a16:creationId xmlns:a16="http://schemas.microsoft.com/office/drawing/2014/main" id="{D44AE3D5-D0A6-497B-B4B7-8C00ECE249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F4B3F88-6220-4604-AA46-91696FFD9F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75" name="Text Box 108">
                <a:extLst>
                  <a:ext uri="{FF2B5EF4-FFF2-40B4-BE49-F238E27FC236}">
                    <a16:creationId xmlns:a16="http://schemas.microsoft.com/office/drawing/2014/main" id="{DB90A7AA-5043-454E-985F-C18FE00B300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Heat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B4F5FA2-5721-4678-AB39-DE8764DB4E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34FC37CF-A30B-4D4B-80D8-932C999EC89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9E6458-EDDC-420B-A265-C9CB72F27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37" y="1422970"/>
            <a:ext cx="885869" cy="584217"/>
            <a:chOff x="1454" y="3073"/>
            <a:chExt cx="1377" cy="1037"/>
          </a:xfrm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E4FBB4E-F2CE-4FB0-BF91-CCA91393F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" y="3073"/>
              <a:ext cx="1377" cy="1037"/>
            </a:xfrm>
            <a:custGeom>
              <a:avLst/>
              <a:gdLst>
                <a:gd name="T0" fmla="*/ 326 w 583"/>
                <a:gd name="T1" fmla="*/ 347 h 439"/>
                <a:gd name="T2" fmla="*/ 574 w 583"/>
                <a:gd name="T3" fmla="*/ 215 h 439"/>
                <a:gd name="T4" fmla="*/ 994 w 583"/>
                <a:gd name="T5" fmla="*/ 248 h 439"/>
                <a:gd name="T6" fmla="*/ 1209 w 583"/>
                <a:gd name="T7" fmla="*/ 463 h 439"/>
                <a:gd name="T8" fmla="*/ 1219 w 583"/>
                <a:gd name="T9" fmla="*/ 744 h 439"/>
                <a:gd name="T10" fmla="*/ 949 w 583"/>
                <a:gd name="T11" fmla="*/ 876 h 439"/>
                <a:gd name="T12" fmla="*/ 694 w 583"/>
                <a:gd name="T13" fmla="*/ 921 h 439"/>
                <a:gd name="T14" fmla="*/ 392 w 583"/>
                <a:gd name="T15" fmla="*/ 881 h 439"/>
                <a:gd name="T16" fmla="*/ 203 w 583"/>
                <a:gd name="T17" fmla="*/ 692 h 439"/>
                <a:gd name="T18" fmla="*/ 326 w 583"/>
                <a:gd name="T19" fmla="*/ 347 h 4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3"/>
                <a:gd name="T31" fmla="*/ 0 h 439"/>
                <a:gd name="T32" fmla="*/ 583 w 583"/>
                <a:gd name="T33" fmla="*/ 439 h 4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3" h="439">
                  <a:moveTo>
                    <a:pt x="138" y="147"/>
                  </a:moveTo>
                  <a:cubicBezTo>
                    <a:pt x="144" y="78"/>
                    <a:pt x="201" y="68"/>
                    <a:pt x="243" y="91"/>
                  </a:cubicBezTo>
                  <a:cubicBezTo>
                    <a:pt x="276" y="24"/>
                    <a:pt x="384" y="0"/>
                    <a:pt x="421" y="105"/>
                  </a:cubicBezTo>
                  <a:cubicBezTo>
                    <a:pt x="492" y="105"/>
                    <a:pt x="512" y="143"/>
                    <a:pt x="512" y="196"/>
                  </a:cubicBezTo>
                  <a:cubicBezTo>
                    <a:pt x="583" y="223"/>
                    <a:pt x="577" y="298"/>
                    <a:pt x="516" y="315"/>
                  </a:cubicBezTo>
                  <a:cubicBezTo>
                    <a:pt x="499" y="389"/>
                    <a:pt x="449" y="392"/>
                    <a:pt x="402" y="371"/>
                  </a:cubicBezTo>
                  <a:cubicBezTo>
                    <a:pt x="359" y="421"/>
                    <a:pt x="314" y="402"/>
                    <a:pt x="294" y="390"/>
                  </a:cubicBezTo>
                  <a:cubicBezTo>
                    <a:pt x="255" y="418"/>
                    <a:pt x="212" y="439"/>
                    <a:pt x="166" y="373"/>
                  </a:cubicBezTo>
                  <a:cubicBezTo>
                    <a:pt x="62" y="389"/>
                    <a:pt x="86" y="293"/>
                    <a:pt x="86" y="293"/>
                  </a:cubicBezTo>
                  <a:cubicBezTo>
                    <a:pt x="86" y="293"/>
                    <a:pt x="0" y="193"/>
                    <a:pt x="138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350" dirty="0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F0A85D0-F8A4-4BD6-9216-0B8AB32FA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3" y="3136"/>
              <a:ext cx="1235" cy="945"/>
            </a:xfrm>
            <a:custGeom>
              <a:avLst/>
              <a:gdLst>
                <a:gd name="T0" fmla="*/ 215 w 522"/>
                <a:gd name="T1" fmla="*/ 843 h 399"/>
                <a:gd name="T2" fmla="*/ 61 w 522"/>
                <a:gd name="T3" fmla="*/ 633 h 399"/>
                <a:gd name="T4" fmla="*/ 0 w 522"/>
                <a:gd name="T5" fmla="*/ 484 h 399"/>
                <a:gd name="T6" fmla="*/ 189 w 522"/>
                <a:gd name="T7" fmla="*/ 262 h 399"/>
                <a:gd name="T8" fmla="*/ 354 w 522"/>
                <a:gd name="T9" fmla="*/ 97 h 399"/>
                <a:gd name="T10" fmla="*/ 657 w 522"/>
                <a:gd name="T11" fmla="*/ 0 h 399"/>
                <a:gd name="T12" fmla="*/ 888 w 522"/>
                <a:gd name="T13" fmla="*/ 170 h 399"/>
                <a:gd name="T14" fmla="*/ 1016 w 522"/>
                <a:gd name="T15" fmla="*/ 201 h 399"/>
                <a:gd name="T16" fmla="*/ 1020 w 522"/>
                <a:gd name="T17" fmla="*/ 227 h 399"/>
                <a:gd name="T18" fmla="*/ 994 w 522"/>
                <a:gd name="T19" fmla="*/ 231 h 399"/>
                <a:gd name="T20" fmla="*/ 879 w 522"/>
                <a:gd name="T21" fmla="*/ 208 h 399"/>
                <a:gd name="T22" fmla="*/ 857 w 522"/>
                <a:gd name="T23" fmla="*/ 194 h 399"/>
                <a:gd name="T24" fmla="*/ 470 w 522"/>
                <a:gd name="T25" fmla="*/ 163 h 399"/>
                <a:gd name="T26" fmla="*/ 456 w 522"/>
                <a:gd name="T27" fmla="*/ 172 h 399"/>
                <a:gd name="T28" fmla="*/ 354 w 522"/>
                <a:gd name="T29" fmla="*/ 135 h 399"/>
                <a:gd name="T30" fmla="*/ 227 w 522"/>
                <a:gd name="T31" fmla="*/ 262 h 399"/>
                <a:gd name="T32" fmla="*/ 227 w 522"/>
                <a:gd name="T33" fmla="*/ 300 h 399"/>
                <a:gd name="T34" fmla="*/ 213 w 522"/>
                <a:gd name="T35" fmla="*/ 307 h 399"/>
                <a:gd name="T36" fmla="*/ 94 w 522"/>
                <a:gd name="T37" fmla="*/ 614 h 399"/>
                <a:gd name="T38" fmla="*/ 99 w 522"/>
                <a:gd name="T39" fmla="*/ 635 h 399"/>
                <a:gd name="T40" fmla="*/ 215 w 522"/>
                <a:gd name="T41" fmla="*/ 805 h 399"/>
                <a:gd name="T42" fmla="*/ 265 w 522"/>
                <a:gd name="T43" fmla="*/ 796 h 399"/>
                <a:gd name="T44" fmla="*/ 291 w 522"/>
                <a:gd name="T45" fmla="*/ 805 h 399"/>
                <a:gd name="T46" fmla="*/ 435 w 522"/>
                <a:gd name="T47" fmla="*/ 904 h 399"/>
                <a:gd name="T48" fmla="*/ 572 w 522"/>
                <a:gd name="T49" fmla="*/ 833 h 399"/>
                <a:gd name="T50" fmla="*/ 586 w 522"/>
                <a:gd name="T51" fmla="*/ 838 h 399"/>
                <a:gd name="T52" fmla="*/ 813 w 522"/>
                <a:gd name="T53" fmla="*/ 798 h 399"/>
                <a:gd name="T54" fmla="*/ 827 w 522"/>
                <a:gd name="T55" fmla="*/ 789 h 399"/>
                <a:gd name="T56" fmla="*/ 933 w 522"/>
                <a:gd name="T57" fmla="*/ 824 h 399"/>
                <a:gd name="T58" fmla="*/ 1075 w 522"/>
                <a:gd name="T59" fmla="*/ 682 h 399"/>
                <a:gd name="T60" fmla="*/ 1091 w 522"/>
                <a:gd name="T61" fmla="*/ 661 h 399"/>
                <a:gd name="T62" fmla="*/ 1195 w 522"/>
                <a:gd name="T63" fmla="*/ 541 h 399"/>
                <a:gd name="T64" fmla="*/ 1075 w 522"/>
                <a:gd name="T65" fmla="*/ 413 h 399"/>
                <a:gd name="T66" fmla="*/ 1070 w 522"/>
                <a:gd name="T67" fmla="*/ 399 h 399"/>
                <a:gd name="T68" fmla="*/ 1044 w 522"/>
                <a:gd name="T69" fmla="*/ 281 h 399"/>
                <a:gd name="T70" fmla="*/ 1049 w 522"/>
                <a:gd name="T71" fmla="*/ 253 h 399"/>
                <a:gd name="T72" fmla="*/ 1110 w 522"/>
                <a:gd name="T73" fmla="*/ 373 h 399"/>
                <a:gd name="T74" fmla="*/ 1110 w 522"/>
                <a:gd name="T75" fmla="*/ 387 h 399"/>
                <a:gd name="T76" fmla="*/ 1113 w 522"/>
                <a:gd name="T77" fmla="*/ 694 h 399"/>
                <a:gd name="T78" fmla="*/ 933 w 522"/>
                <a:gd name="T79" fmla="*/ 862 h 399"/>
                <a:gd name="T80" fmla="*/ 680 w 522"/>
                <a:gd name="T81" fmla="*/ 909 h 399"/>
                <a:gd name="T82" fmla="*/ 579 w 522"/>
                <a:gd name="T83" fmla="*/ 878 h 399"/>
                <a:gd name="T84" fmla="*/ 262 w 522"/>
                <a:gd name="T85" fmla="*/ 836 h 3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2"/>
                <a:gd name="T130" fmla="*/ 0 h 399"/>
                <a:gd name="T131" fmla="*/ 522 w 522"/>
                <a:gd name="T132" fmla="*/ 399 h 3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2" h="399">
                  <a:moveTo>
                    <a:pt x="111" y="354"/>
                  </a:moveTo>
                  <a:cubicBezTo>
                    <a:pt x="105" y="356"/>
                    <a:pt x="98" y="357"/>
                    <a:pt x="91" y="357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53" y="357"/>
                    <a:pt x="23" y="326"/>
                    <a:pt x="23" y="288"/>
                  </a:cubicBezTo>
                  <a:cubicBezTo>
                    <a:pt x="23" y="288"/>
                    <a:pt x="23" y="288"/>
                    <a:pt x="23" y="288"/>
                  </a:cubicBezTo>
                  <a:cubicBezTo>
                    <a:pt x="23" y="281"/>
                    <a:pt x="24" y="275"/>
                    <a:pt x="26" y="268"/>
                  </a:cubicBezTo>
                  <a:cubicBezTo>
                    <a:pt x="26" y="268"/>
                    <a:pt x="26" y="268"/>
                    <a:pt x="26" y="268"/>
                  </a:cubicBezTo>
                  <a:cubicBezTo>
                    <a:pt x="10" y="252"/>
                    <a:pt x="0" y="230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159"/>
                    <a:pt x="35" y="120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4"/>
                    <a:pt x="80" y="112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72"/>
                    <a:pt x="111" y="41"/>
                    <a:pt x="150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64" y="41"/>
                    <a:pt x="177" y="46"/>
                    <a:pt x="188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206" y="21"/>
                    <a:pt x="240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24" y="0"/>
                    <a:pt x="363" y="30"/>
                    <a:pt x="376" y="72"/>
                  </a:cubicBezTo>
                  <a:cubicBezTo>
                    <a:pt x="376" y="72"/>
                    <a:pt x="376" y="72"/>
                    <a:pt x="376" y="72"/>
                  </a:cubicBezTo>
                  <a:cubicBezTo>
                    <a:pt x="379" y="72"/>
                    <a:pt x="381" y="71"/>
                    <a:pt x="383" y="71"/>
                  </a:cubicBezTo>
                  <a:cubicBezTo>
                    <a:pt x="383" y="71"/>
                    <a:pt x="383" y="71"/>
                    <a:pt x="383" y="71"/>
                  </a:cubicBezTo>
                  <a:cubicBezTo>
                    <a:pt x="400" y="71"/>
                    <a:pt x="416" y="76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3" y="87"/>
                    <a:pt x="434" y="92"/>
                    <a:pt x="432" y="96"/>
                  </a:cubicBezTo>
                  <a:cubicBezTo>
                    <a:pt x="432" y="96"/>
                    <a:pt x="432" y="96"/>
                    <a:pt x="432" y="96"/>
                  </a:cubicBezTo>
                  <a:cubicBezTo>
                    <a:pt x="430" y="100"/>
                    <a:pt x="425" y="101"/>
                    <a:pt x="421" y="98"/>
                  </a:cubicBezTo>
                  <a:cubicBezTo>
                    <a:pt x="421" y="98"/>
                    <a:pt x="421" y="98"/>
                    <a:pt x="421" y="98"/>
                  </a:cubicBezTo>
                  <a:cubicBezTo>
                    <a:pt x="410" y="91"/>
                    <a:pt x="397" y="87"/>
                    <a:pt x="383" y="87"/>
                  </a:cubicBezTo>
                  <a:cubicBezTo>
                    <a:pt x="383" y="87"/>
                    <a:pt x="383" y="87"/>
                    <a:pt x="383" y="87"/>
                  </a:cubicBezTo>
                  <a:cubicBezTo>
                    <a:pt x="379" y="87"/>
                    <a:pt x="376" y="88"/>
                    <a:pt x="372" y="88"/>
                  </a:cubicBezTo>
                  <a:cubicBezTo>
                    <a:pt x="372" y="88"/>
                    <a:pt x="372" y="88"/>
                    <a:pt x="372" y="88"/>
                  </a:cubicBezTo>
                  <a:cubicBezTo>
                    <a:pt x="368" y="89"/>
                    <a:pt x="364" y="86"/>
                    <a:pt x="363" y="82"/>
                  </a:cubicBezTo>
                  <a:cubicBezTo>
                    <a:pt x="363" y="82"/>
                    <a:pt x="363" y="82"/>
                    <a:pt x="363" y="82"/>
                  </a:cubicBezTo>
                  <a:cubicBezTo>
                    <a:pt x="354" y="44"/>
                    <a:pt x="319" y="16"/>
                    <a:pt x="278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42" y="16"/>
                    <a:pt x="212" y="38"/>
                    <a:pt x="199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8" y="71"/>
                    <a:pt x="195" y="73"/>
                    <a:pt x="193" y="73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0" y="74"/>
                    <a:pt x="188" y="73"/>
                    <a:pt x="186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6" y="63"/>
                    <a:pt x="164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20" y="57"/>
                    <a:pt x="96" y="8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4"/>
                    <a:pt x="97" y="118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3"/>
                    <a:pt x="97" y="126"/>
                    <a:pt x="96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4" y="129"/>
                    <a:pt x="92" y="130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49" y="131"/>
                    <a:pt x="16" y="164"/>
                    <a:pt x="16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227"/>
                    <a:pt x="25" y="247"/>
                    <a:pt x="40" y="260"/>
                  </a:cubicBezTo>
                  <a:cubicBezTo>
                    <a:pt x="40" y="260"/>
                    <a:pt x="40" y="260"/>
                    <a:pt x="40" y="260"/>
                  </a:cubicBezTo>
                  <a:cubicBezTo>
                    <a:pt x="43" y="263"/>
                    <a:pt x="43" y="266"/>
                    <a:pt x="42" y="269"/>
                  </a:cubicBezTo>
                  <a:cubicBezTo>
                    <a:pt x="42" y="269"/>
                    <a:pt x="42" y="269"/>
                    <a:pt x="42" y="269"/>
                  </a:cubicBezTo>
                  <a:cubicBezTo>
                    <a:pt x="40" y="275"/>
                    <a:pt x="39" y="282"/>
                    <a:pt x="39" y="288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39" y="318"/>
                    <a:pt x="62" y="341"/>
                    <a:pt x="91" y="341"/>
                  </a:cubicBezTo>
                  <a:cubicBezTo>
                    <a:pt x="91" y="341"/>
                    <a:pt x="91" y="341"/>
                    <a:pt x="91" y="341"/>
                  </a:cubicBezTo>
                  <a:cubicBezTo>
                    <a:pt x="99" y="341"/>
                    <a:pt x="106" y="340"/>
                    <a:pt x="112" y="337"/>
                  </a:cubicBezTo>
                  <a:cubicBezTo>
                    <a:pt x="112" y="337"/>
                    <a:pt x="112" y="337"/>
                    <a:pt x="112" y="337"/>
                  </a:cubicBezTo>
                  <a:cubicBezTo>
                    <a:pt x="114" y="336"/>
                    <a:pt x="116" y="336"/>
                    <a:pt x="118" y="337"/>
                  </a:cubicBezTo>
                  <a:cubicBezTo>
                    <a:pt x="118" y="337"/>
                    <a:pt x="118" y="337"/>
                    <a:pt x="118" y="337"/>
                  </a:cubicBezTo>
                  <a:cubicBezTo>
                    <a:pt x="120" y="338"/>
                    <a:pt x="122" y="339"/>
                    <a:pt x="123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32" y="366"/>
                    <a:pt x="156" y="383"/>
                    <a:pt x="184" y="383"/>
                  </a:cubicBezTo>
                  <a:cubicBezTo>
                    <a:pt x="184" y="383"/>
                    <a:pt x="184" y="383"/>
                    <a:pt x="184" y="383"/>
                  </a:cubicBezTo>
                  <a:cubicBezTo>
                    <a:pt x="206" y="383"/>
                    <a:pt x="225" y="373"/>
                    <a:pt x="237" y="357"/>
                  </a:cubicBezTo>
                  <a:cubicBezTo>
                    <a:pt x="237" y="357"/>
                    <a:pt x="237" y="357"/>
                    <a:pt x="237" y="357"/>
                  </a:cubicBezTo>
                  <a:cubicBezTo>
                    <a:pt x="238" y="355"/>
                    <a:pt x="240" y="354"/>
                    <a:pt x="242" y="353"/>
                  </a:cubicBezTo>
                  <a:cubicBezTo>
                    <a:pt x="242" y="353"/>
                    <a:pt x="242" y="353"/>
                    <a:pt x="242" y="353"/>
                  </a:cubicBezTo>
                  <a:cubicBezTo>
                    <a:pt x="244" y="353"/>
                    <a:pt x="246" y="354"/>
                    <a:pt x="248" y="355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9" y="364"/>
                    <a:pt x="273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312" y="369"/>
                    <a:pt x="333" y="356"/>
                    <a:pt x="344" y="338"/>
                  </a:cubicBezTo>
                  <a:cubicBezTo>
                    <a:pt x="344" y="338"/>
                    <a:pt x="344" y="338"/>
                    <a:pt x="344" y="338"/>
                  </a:cubicBezTo>
                  <a:cubicBezTo>
                    <a:pt x="345" y="336"/>
                    <a:pt x="347" y="334"/>
                    <a:pt x="350" y="334"/>
                  </a:cubicBezTo>
                  <a:cubicBezTo>
                    <a:pt x="350" y="334"/>
                    <a:pt x="350" y="334"/>
                    <a:pt x="350" y="334"/>
                  </a:cubicBezTo>
                  <a:cubicBezTo>
                    <a:pt x="352" y="334"/>
                    <a:pt x="354" y="334"/>
                    <a:pt x="356" y="336"/>
                  </a:cubicBezTo>
                  <a:cubicBezTo>
                    <a:pt x="356" y="336"/>
                    <a:pt x="356" y="336"/>
                    <a:pt x="356" y="336"/>
                  </a:cubicBezTo>
                  <a:cubicBezTo>
                    <a:pt x="367" y="344"/>
                    <a:pt x="380" y="349"/>
                    <a:pt x="395" y="349"/>
                  </a:cubicBezTo>
                  <a:cubicBezTo>
                    <a:pt x="395" y="349"/>
                    <a:pt x="395" y="349"/>
                    <a:pt x="395" y="349"/>
                  </a:cubicBezTo>
                  <a:cubicBezTo>
                    <a:pt x="428" y="349"/>
                    <a:pt x="455" y="322"/>
                    <a:pt x="455" y="289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5" y="289"/>
                    <a:pt x="455" y="288"/>
                    <a:pt x="455" y="288"/>
                  </a:cubicBezTo>
                  <a:cubicBezTo>
                    <a:pt x="455" y="288"/>
                    <a:pt x="455" y="288"/>
                    <a:pt x="455" y="288"/>
                  </a:cubicBezTo>
                  <a:cubicBezTo>
                    <a:pt x="455" y="284"/>
                    <a:pt x="458" y="280"/>
                    <a:pt x="462" y="280"/>
                  </a:cubicBezTo>
                  <a:cubicBezTo>
                    <a:pt x="462" y="280"/>
                    <a:pt x="462" y="280"/>
                    <a:pt x="462" y="280"/>
                  </a:cubicBezTo>
                  <a:cubicBezTo>
                    <a:pt x="487" y="276"/>
                    <a:pt x="506" y="255"/>
                    <a:pt x="506" y="229"/>
                  </a:cubicBezTo>
                  <a:cubicBezTo>
                    <a:pt x="506" y="229"/>
                    <a:pt x="506" y="229"/>
                    <a:pt x="506" y="229"/>
                  </a:cubicBezTo>
                  <a:cubicBezTo>
                    <a:pt x="506" y="203"/>
                    <a:pt x="486" y="181"/>
                    <a:pt x="460" y="178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58" y="178"/>
                    <a:pt x="456" y="177"/>
                    <a:pt x="455" y="175"/>
                  </a:cubicBezTo>
                  <a:cubicBezTo>
                    <a:pt x="455" y="175"/>
                    <a:pt x="455" y="175"/>
                    <a:pt x="455" y="175"/>
                  </a:cubicBezTo>
                  <a:cubicBezTo>
                    <a:pt x="453" y="173"/>
                    <a:pt x="453" y="171"/>
                    <a:pt x="453" y="169"/>
                  </a:cubicBezTo>
                  <a:cubicBezTo>
                    <a:pt x="453" y="169"/>
                    <a:pt x="453" y="169"/>
                    <a:pt x="453" y="169"/>
                  </a:cubicBezTo>
                  <a:cubicBezTo>
                    <a:pt x="454" y="165"/>
                    <a:pt x="454" y="162"/>
                    <a:pt x="454" y="158"/>
                  </a:cubicBezTo>
                  <a:cubicBezTo>
                    <a:pt x="454" y="158"/>
                    <a:pt x="454" y="158"/>
                    <a:pt x="454" y="158"/>
                  </a:cubicBezTo>
                  <a:cubicBezTo>
                    <a:pt x="454" y="143"/>
                    <a:pt x="449" y="130"/>
                    <a:pt x="442" y="119"/>
                  </a:cubicBezTo>
                  <a:cubicBezTo>
                    <a:pt x="442" y="119"/>
                    <a:pt x="442" y="119"/>
                    <a:pt x="442" y="119"/>
                  </a:cubicBezTo>
                  <a:cubicBezTo>
                    <a:pt x="439" y="115"/>
                    <a:pt x="440" y="110"/>
                    <a:pt x="444" y="107"/>
                  </a:cubicBezTo>
                  <a:cubicBezTo>
                    <a:pt x="444" y="107"/>
                    <a:pt x="444" y="107"/>
                    <a:pt x="444" y="107"/>
                  </a:cubicBezTo>
                  <a:cubicBezTo>
                    <a:pt x="448" y="105"/>
                    <a:pt x="453" y="106"/>
                    <a:pt x="455" y="110"/>
                  </a:cubicBezTo>
                  <a:cubicBezTo>
                    <a:pt x="455" y="110"/>
                    <a:pt x="455" y="110"/>
                    <a:pt x="455" y="110"/>
                  </a:cubicBezTo>
                  <a:cubicBezTo>
                    <a:pt x="464" y="123"/>
                    <a:pt x="470" y="140"/>
                    <a:pt x="470" y="158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160"/>
                    <a:pt x="470" y="162"/>
                    <a:pt x="470" y="164"/>
                  </a:cubicBezTo>
                  <a:cubicBezTo>
                    <a:pt x="470" y="164"/>
                    <a:pt x="470" y="164"/>
                    <a:pt x="470" y="164"/>
                  </a:cubicBezTo>
                  <a:cubicBezTo>
                    <a:pt x="500" y="170"/>
                    <a:pt x="522" y="197"/>
                    <a:pt x="522" y="229"/>
                  </a:cubicBezTo>
                  <a:cubicBezTo>
                    <a:pt x="522" y="229"/>
                    <a:pt x="522" y="229"/>
                    <a:pt x="522" y="229"/>
                  </a:cubicBezTo>
                  <a:cubicBezTo>
                    <a:pt x="522" y="261"/>
                    <a:pt x="500" y="287"/>
                    <a:pt x="471" y="294"/>
                  </a:cubicBezTo>
                  <a:cubicBezTo>
                    <a:pt x="471" y="294"/>
                    <a:pt x="471" y="294"/>
                    <a:pt x="471" y="294"/>
                  </a:cubicBezTo>
                  <a:cubicBezTo>
                    <a:pt x="468" y="334"/>
                    <a:pt x="435" y="365"/>
                    <a:pt x="395" y="365"/>
                  </a:cubicBezTo>
                  <a:cubicBezTo>
                    <a:pt x="395" y="365"/>
                    <a:pt x="395" y="365"/>
                    <a:pt x="395" y="365"/>
                  </a:cubicBezTo>
                  <a:cubicBezTo>
                    <a:pt x="379" y="365"/>
                    <a:pt x="365" y="361"/>
                    <a:pt x="353" y="353"/>
                  </a:cubicBezTo>
                  <a:cubicBezTo>
                    <a:pt x="353" y="353"/>
                    <a:pt x="353" y="353"/>
                    <a:pt x="353" y="353"/>
                  </a:cubicBezTo>
                  <a:cubicBezTo>
                    <a:pt x="338" y="372"/>
                    <a:pt x="315" y="385"/>
                    <a:pt x="288" y="385"/>
                  </a:cubicBezTo>
                  <a:cubicBezTo>
                    <a:pt x="288" y="385"/>
                    <a:pt x="288" y="385"/>
                    <a:pt x="288" y="385"/>
                  </a:cubicBezTo>
                  <a:cubicBezTo>
                    <a:pt x="272" y="385"/>
                    <a:pt x="257" y="380"/>
                    <a:pt x="245" y="372"/>
                  </a:cubicBezTo>
                  <a:cubicBezTo>
                    <a:pt x="245" y="372"/>
                    <a:pt x="245" y="372"/>
                    <a:pt x="245" y="372"/>
                  </a:cubicBezTo>
                  <a:cubicBezTo>
                    <a:pt x="230" y="389"/>
                    <a:pt x="208" y="399"/>
                    <a:pt x="184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52" y="399"/>
                    <a:pt x="125" y="381"/>
                    <a:pt x="111" y="3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350" dirty="0"/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6748580E-C8D7-47FD-ABFC-3B49F30606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50" y="3449"/>
              <a:ext cx="877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Deploy VM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5D95F2-9A8E-4EDE-8166-86B307715C70}"/>
              </a:ext>
            </a:extLst>
          </p:cNvPr>
          <p:cNvGrpSpPr>
            <a:grpSpLocks/>
          </p:cNvGrpSpPr>
          <p:nvPr/>
        </p:nvGrpSpPr>
        <p:grpSpPr bwMode="auto">
          <a:xfrm>
            <a:off x="3774951" y="1422969"/>
            <a:ext cx="420247" cy="4751122"/>
            <a:chOff x="1918438" y="1316096"/>
            <a:chExt cx="532634" cy="5162820"/>
          </a:xfrm>
        </p:grpSpPr>
        <p:sp>
          <p:nvSpPr>
            <p:cNvPr id="86" name="Line 14">
              <a:extLst>
                <a:ext uri="{FF2B5EF4-FFF2-40B4-BE49-F238E27FC236}">
                  <a16:creationId xmlns:a16="http://schemas.microsoft.com/office/drawing/2014/main" id="{FF363160-D14D-4F8A-B234-4C276914D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0EE6C91-35DB-4F7B-9A18-A52310C371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88" name="AutoShape 106">
                <a:extLst>
                  <a:ext uri="{FF2B5EF4-FFF2-40B4-BE49-F238E27FC236}">
                    <a16:creationId xmlns:a16="http://schemas.microsoft.com/office/drawing/2014/main" id="{00C6AFE1-3EC3-4AAE-AFF5-C6B5A626C8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6A9C773-3473-4A7E-A4FF-1CD07D6EF6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90" name="Text Box 108">
                <a:extLst>
                  <a:ext uri="{FF2B5EF4-FFF2-40B4-BE49-F238E27FC236}">
                    <a16:creationId xmlns:a16="http://schemas.microsoft.com/office/drawing/2014/main" id="{73461AEF-22C3-4A04-A3D3-38F55C0F978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Nova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BBDCAF8-33A0-4993-AD58-9462FC8D61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A06C16F4-079E-4107-9882-A823B4D0ECF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420B2F7-DFFF-4725-A8BF-BBFF93D0FBB9}"/>
              </a:ext>
            </a:extLst>
          </p:cNvPr>
          <p:cNvGrpSpPr>
            <a:grpSpLocks/>
          </p:cNvGrpSpPr>
          <p:nvPr/>
        </p:nvGrpSpPr>
        <p:grpSpPr bwMode="auto">
          <a:xfrm>
            <a:off x="4586814" y="1422969"/>
            <a:ext cx="420247" cy="4572249"/>
            <a:chOff x="1918438" y="1316096"/>
            <a:chExt cx="532634" cy="5162820"/>
          </a:xfrm>
        </p:grpSpPr>
        <p:sp>
          <p:nvSpPr>
            <p:cNvPr id="94" name="Line 14">
              <a:extLst>
                <a:ext uri="{FF2B5EF4-FFF2-40B4-BE49-F238E27FC236}">
                  <a16:creationId xmlns:a16="http://schemas.microsoft.com/office/drawing/2014/main" id="{3EA21185-A359-4191-A279-2B1F87037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1DBF521-A040-4983-A7BC-A1CCE99C8E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96" name="AutoShape 106">
                <a:extLst>
                  <a:ext uri="{FF2B5EF4-FFF2-40B4-BE49-F238E27FC236}">
                    <a16:creationId xmlns:a16="http://schemas.microsoft.com/office/drawing/2014/main" id="{4BC76E0C-A2D4-4F08-BDCE-A714E811ED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0519E0B-1C9D-44B2-8015-2ED8418C9B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98" name="Text Box 108">
                <a:extLst>
                  <a:ext uri="{FF2B5EF4-FFF2-40B4-BE49-F238E27FC236}">
                    <a16:creationId xmlns:a16="http://schemas.microsoft.com/office/drawing/2014/main" id="{D548347B-922A-4777-919F-C6124E1F2FB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Neutron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840AD91-4F80-4BE0-94E3-FB8421899B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D26232B9-FDBC-4ED4-8C8E-525C984C9E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1" name="Text Box 8">
            <a:extLst>
              <a:ext uri="{FF2B5EF4-FFF2-40B4-BE49-F238E27FC236}">
                <a16:creationId xmlns:a16="http://schemas.microsoft.com/office/drawing/2014/main" id="{C43952DC-3639-4EC1-A5A2-01AE94E9B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105" y="4632518"/>
            <a:ext cx="1756888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Spawn VM</a:t>
            </a:r>
          </a:p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docker-host-1/2/3</a:t>
            </a:r>
          </a:p>
        </p:txBody>
      </p:sp>
      <p:sp>
        <p:nvSpPr>
          <p:cNvPr id="102" name="Line 25">
            <a:extLst>
              <a:ext uri="{FF2B5EF4-FFF2-40B4-BE49-F238E27FC236}">
                <a16:creationId xmlns:a16="http://schemas.microsoft.com/office/drawing/2014/main" id="{23A2BC80-B6D1-4B9A-B876-751A78FED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1674" y="4765862"/>
            <a:ext cx="14880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3" name="Text Box 8">
            <a:extLst>
              <a:ext uri="{FF2B5EF4-FFF2-40B4-BE49-F238E27FC236}">
                <a16:creationId xmlns:a16="http://schemas.microsoft.com/office/drawing/2014/main" id="{50861AF4-F053-4F22-AD2A-4E732FEC6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096" y="2805989"/>
            <a:ext cx="2683629" cy="1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Allocate Consul neutron port</a:t>
            </a:r>
          </a:p>
        </p:txBody>
      </p:sp>
      <p:sp>
        <p:nvSpPr>
          <p:cNvPr id="104" name="Line 25">
            <a:extLst>
              <a:ext uri="{FF2B5EF4-FFF2-40B4-BE49-F238E27FC236}">
                <a16:creationId xmlns:a16="http://schemas.microsoft.com/office/drawing/2014/main" id="{3A6FBEAA-2FCA-4DBF-B216-807662C9B2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3666" y="2949413"/>
            <a:ext cx="228160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5" name="Line 25">
            <a:extLst>
              <a:ext uri="{FF2B5EF4-FFF2-40B4-BE49-F238E27FC236}">
                <a16:creationId xmlns:a16="http://schemas.microsoft.com/office/drawing/2014/main" id="{934E498B-A4CE-4BDD-A519-601F81126D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7665" y="5071182"/>
            <a:ext cx="1522257" cy="1175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6" name="Text Box 8">
            <a:extLst>
              <a:ext uri="{FF2B5EF4-FFF2-40B4-BE49-F238E27FC236}">
                <a16:creationId xmlns:a16="http://schemas.microsoft.com/office/drawing/2014/main" id="{7A0909C5-2761-4D07-BD24-E4D5BE23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785" y="4922063"/>
            <a:ext cx="1391389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VM alive</a:t>
            </a:r>
          </a:p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docker-host-1/2/3</a:t>
            </a:r>
          </a:p>
        </p:txBody>
      </p:sp>
      <p:sp>
        <p:nvSpPr>
          <p:cNvPr id="107" name="Text Box 8">
            <a:extLst>
              <a:ext uri="{FF2B5EF4-FFF2-40B4-BE49-F238E27FC236}">
                <a16:creationId xmlns:a16="http://schemas.microsoft.com/office/drawing/2014/main" id="{0149FCCB-A623-4ADF-83EF-5BE471FE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530" y="2993403"/>
            <a:ext cx="2601368" cy="1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Allocate Consul neutron port Complete</a:t>
            </a:r>
          </a:p>
        </p:txBody>
      </p:sp>
      <p:sp>
        <p:nvSpPr>
          <p:cNvPr id="108" name="Line 25">
            <a:extLst>
              <a:ext uri="{FF2B5EF4-FFF2-40B4-BE49-F238E27FC236}">
                <a16:creationId xmlns:a16="http://schemas.microsoft.com/office/drawing/2014/main" id="{234F032C-98EF-43D7-BFCF-0649083F0C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79004" y="3134220"/>
            <a:ext cx="2315110" cy="1203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TextBox 277">
            <a:extLst>
              <a:ext uri="{FF2B5EF4-FFF2-40B4-BE49-F238E27FC236}">
                <a16:creationId xmlns:a16="http://schemas.microsoft.com/office/drawing/2014/main" id="{57237469-6E1C-4588-8E44-CC03B98485AE}"/>
              </a:ext>
            </a:extLst>
          </p:cNvPr>
          <p:cNvSpPr txBox="1"/>
          <p:nvPr/>
        </p:nvSpPr>
        <p:spPr>
          <a:xfrm>
            <a:off x="570321" y="2005602"/>
            <a:ext cx="1052512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Check DNS and VIM connectivity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9CEACD7-3865-4E75-BD8A-254A65AF9D4A}"/>
              </a:ext>
            </a:extLst>
          </p:cNvPr>
          <p:cNvGrpSpPr>
            <a:grpSpLocks/>
          </p:cNvGrpSpPr>
          <p:nvPr/>
        </p:nvGrpSpPr>
        <p:grpSpPr bwMode="auto">
          <a:xfrm>
            <a:off x="5870379" y="1422970"/>
            <a:ext cx="420247" cy="4572248"/>
            <a:chOff x="1918438" y="1316096"/>
            <a:chExt cx="532634" cy="5162820"/>
          </a:xfrm>
        </p:grpSpPr>
        <p:sp>
          <p:nvSpPr>
            <p:cNvPr id="47" name="Line 14">
              <a:extLst>
                <a:ext uri="{FF2B5EF4-FFF2-40B4-BE49-F238E27FC236}">
                  <a16:creationId xmlns:a16="http://schemas.microsoft.com/office/drawing/2014/main" id="{7D8829B6-45F1-481E-A56C-531CD5898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5F9159-34E3-479D-B8B9-406B6006C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49" name="AutoShape 106">
                <a:extLst>
                  <a:ext uri="{FF2B5EF4-FFF2-40B4-BE49-F238E27FC236}">
                    <a16:creationId xmlns:a16="http://schemas.microsoft.com/office/drawing/2014/main" id="{15A39986-F85B-4AFB-9CFE-2814C34D40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9E637A3-42A2-40D1-BE53-2C11EFBF33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51" name="Text Box 108">
                <a:extLst>
                  <a:ext uri="{FF2B5EF4-FFF2-40B4-BE49-F238E27FC236}">
                    <a16:creationId xmlns:a16="http://schemas.microsoft.com/office/drawing/2014/main" id="{F3F6762F-74F2-493D-9EF3-8CD95FFB12D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Cinder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C147817-58D7-49AB-A68E-92D0B20798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9846DF3B-5913-4209-BD77-5DFE80B1D9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4" name="Text Box 8">
            <a:extLst>
              <a:ext uri="{FF2B5EF4-FFF2-40B4-BE49-F238E27FC236}">
                <a16:creationId xmlns:a16="http://schemas.microsoft.com/office/drawing/2014/main" id="{FC9FDDD6-5D2E-4C5D-B4E3-00DD2EE07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2" y="2414194"/>
            <a:ext cx="3442897" cy="1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Create Cinder Volumes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1CDFB02D-4FA6-4A72-9A04-4D4603ADF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111" y="2547538"/>
            <a:ext cx="358049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6" name="Text Box 8">
            <a:extLst>
              <a:ext uri="{FF2B5EF4-FFF2-40B4-BE49-F238E27FC236}">
                <a16:creationId xmlns:a16="http://schemas.microsoft.com/office/drawing/2014/main" id="{05231724-CD7F-445C-9D64-3C59D4B3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3" y="2604669"/>
            <a:ext cx="3442897" cy="1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Create Cinder Volumes Complete</a:t>
            </a:r>
          </a:p>
        </p:txBody>
      </p:sp>
      <p:sp>
        <p:nvSpPr>
          <p:cNvPr id="57" name="Line 25">
            <a:extLst>
              <a:ext uri="{FF2B5EF4-FFF2-40B4-BE49-F238E27FC236}">
                <a16:creationId xmlns:a16="http://schemas.microsoft.com/office/drawing/2014/main" id="{49C5B774-925D-4E75-AA23-146233D1B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76631" y="2745486"/>
            <a:ext cx="3594422" cy="37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id="{7B98F33C-619D-411C-96A9-1002DC1C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730" y="5129794"/>
            <a:ext cx="1786865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Attach Volume to VM</a:t>
            </a:r>
          </a:p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docker-host2/3</a:t>
            </a:r>
          </a:p>
        </p:txBody>
      </p:sp>
      <p:sp>
        <p:nvSpPr>
          <p:cNvPr id="61" name="Line 25">
            <a:extLst>
              <a:ext uri="{FF2B5EF4-FFF2-40B4-BE49-F238E27FC236}">
                <a16:creationId xmlns:a16="http://schemas.microsoft.com/office/drawing/2014/main" id="{B5E9619C-4776-4E3D-B6F6-72D6A778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449" y="5291294"/>
            <a:ext cx="209542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2" name="Text Box 8">
            <a:extLst>
              <a:ext uri="{FF2B5EF4-FFF2-40B4-BE49-F238E27FC236}">
                <a16:creationId xmlns:a16="http://schemas.microsoft.com/office/drawing/2014/main" id="{305D15B8-DC07-4CB6-B739-1B9A92B78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626" y="5380167"/>
            <a:ext cx="1601419" cy="1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Attach Volume complete</a:t>
            </a:r>
          </a:p>
        </p:txBody>
      </p:sp>
      <p:sp>
        <p:nvSpPr>
          <p:cNvPr id="63" name="Line 25">
            <a:extLst>
              <a:ext uri="{FF2B5EF4-FFF2-40B4-BE49-F238E27FC236}">
                <a16:creationId xmlns:a16="http://schemas.microsoft.com/office/drawing/2014/main" id="{C9ACA8AF-11D7-4C8E-BA61-24E7CAC29B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206" y="5531426"/>
            <a:ext cx="2117670" cy="705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5" name="Text Box 8">
            <a:extLst>
              <a:ext uri="{FF2B5EF4-FFF2-40B4-BE49-F238E27FC236}">
                <a16:creationId xmlns:a16="http://schemas.microsoft.com/office/drawing/2014/main" id="{99415D0D-B28D-4FC1-B664-C09B9942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93" y="3274101"/>
            <a:ext cx="1504814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Create </a:t>
            </a:r>
            <a:r>
              <a:rPr lang="en-US" altLang="en-US" sz="788" dirty="0" err="1">
                <a:latin typeface="Courier New" panose="02070309020205020404" pitchFamily="49" charset="0"/>
              </a:rPr>
              <a:t>vran</a:t>
            </a:r>
            <a:r>
              <a:rPr lang="en-US" altLang="en-US" sz="788" dirty="0">
                <a:latin typeface="Courier New" panose="02070309020205020404" pitchFamily="49" charset="0"/>
              </a:rPr>
              <a:t> infra</a:t>
            </a:r>
            <a:br>
              <a:rPr lang="en-US" altLang="en-US" sz="788" dirty="0">
                <a:latin typeface="Courier New" panose="02070309020205020404" pitchFamily="49" charset="0"/>
              </a:rPr>
            </a:br>
            <a:r>
              <a:rPr lang="en-US" altLang="en-US" sz="788" dirty="0" err="1">
                <a:latin typeface="Courier New" panose="02070309020205020404" pitchFamily="49" charset="0"/>
              </a:rPr>
              <a:t>vran</a:t>
            </a:r>
            <a:r>
              <a:rPr lang="en-US" altLang="en-US" sz="788" dirty="0">
                <a:latin typeface="Courier New" panose="02070309020205020404" pitchFamily="49" charset="0"/>
              </a:rPr>
              <a:t>-service</a:t>
            </a:r>
          </a:p>
        </p:txBody>
      </p:sp>
      <p:sp>
        <p:nvSpPr>
          <p:cNvPr id="66" name="Line 25">
            <a:extLst>
              <a:ext uri="{FF2B5EF4-FFF2-40B4-BE49-F238E27FC236}">
                <a16:creationId xmlns:a16="http://schemas.microsoft.com/office/drawing/2014/main" id="{D2344C0A-5AF1-4CBB-B55F-532FD56074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241" y="3407445"/>
            <a:ext cx="150033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7" name="Text Box 8">
            <a:extLst>
              <a:ext uri="{FF2B5EF4-FFF2-40B4-BE49-F238E27FC236}">
                <a16:creationId xmlns:a16="http://schemas.microsoft.com/office/drawing/2014/main" id="{FA299696-AE7F-4F00-9DD5-60A42606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828" y="3602886"/>
            <a:ext cx="1420621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Spawn VM</a:t>
            </a:r>
          </a:p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Consul server VM</a:t>
            </a:r>
          </a:p>
        </p:txBody>
      </p:sp>
      <p:sp>
        <p:nvSpPr>
          <p:cNvPr id="68" name="Line 25">
            <a:extLst>
              <a:ext uri="{FF2B5EF4-FFF2-40B4-BE49-F238E27FC236}">
                <a16:creationId xmlns:a16="http://schemas.microsoft.com/office/drawing/2014/main" id="{C0E4B8DC-67ED-4B74-9DE2-BBBFF100C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9144" y="3768248"/>
            <a:ext cx="14880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9" name="Line 25">
            <a:extLst>
              <a:ext uri="{FF2B5EF4-FFF2-40B4-BE49-F238E27FC236}">
                <a16:creationId xmlns:a16="http://schemas.microsoft.com/office/drawing/2014/main" id="{2BB3164F-CF64-4696-B211-5B489F8227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0016" y="3223829"/>
            <a:ext cx="1490254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0" name="Text Box 8">
            <a:extLst>
              <a:ext uri="{FF2B5EF4-FFF2-40B4-BE49-F238E27FC236}">
                <a16:creationId xmlns:a16="http://schemas.microsoft.com/office/drawing/2014/main" id="{478C1CA5-FC67-4507-BAB5-16D02637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08" y="3059868"/>
            <a:ext cx="1516379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 err="1">
                <a:latin typeface="Courier New" panose="02070309020205020404" pitchFamily="49" charset="0"/>
              </a:rPr>
              <a:t>Prerequistites</a:t>
            </a:r>
            <a:r>
              <a:rPr lang="en-US" altLang="en-US" sz="788" dirty="0">
                <a:latin typeface="Courier New" panose="02070309020205020404" pitchFamily="49" charset="0"/>
              </a:rPr>
              <a:t> created</a:t>
            </a:r>
          </a:p>
          <a:p>
            <a:pPr algn="ctr" eaLnBrk="1" hangingPunct="1">
              <a:defRPr/>
            </a:pPr>
            <a:r>
              <a:rPr lang="en-US" altLang="en-US" sz="788" dirty="0" err="1">
                <a:latin typeface="Courier New" panose="02070309020205020404" pitchFamily="49" charset="0"/>
              </a:rPr>
              <a:t>Vran</a:t>
            </a:r>
            <a:r>
              <a:rPr lang="en-US" altLang="en-US" sz="788" dirty="0">
                <a:latin typeface="Courier New" panose="02070309020205020404" pitchFamily="49" charset="0"/>
              </a:rPr>
              <a:t>-service </a:t>
            </a:r>
            <a:r>
              <a:rPr lang="en-US" altLang="en-US" sz="788" dirty="0" err="1">
                <a:latin typeface="Courier New" panose="02070309020205020404" pitchFamily="49" charset="0"/>
              </a:rPr>
              <a:t>permenent</a:t>
            </a:r>
            <a:endParaRPr lang="en-US" altLang="en-US" sz="788" dirty="0">
              <a:latin typeface="Courier New" panose="02070309020205020404" pitchFamily="49" charset="0"/>
            </a:endParaRPr>
          </a:p>
        </p:txBody>
      </p:sp>
      <p:sp>
        <p:nvSpPr>
          <p:cNvPr id="82" name="Text Box 8">
            <a:extLst>
              <a:ext uri="{FF2B5EF4-FFF2-40B4-BE49-F238E27FC236}">
                <a16:creationId xmlns:a16="http://schemas.microsoft.com/office/drawing/2014/main" id="{0FA29CED-830F-4571-968E-B49A2325A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591" y="3726134"/>
            <a:ext cx="1150841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attach Consul </a:t>
            </a:r>
          </a:p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neutron port</a:t>
            </a:r>
          </a:p>
        </p:txBody>
      </p:sp>
      <p:sp>
        <p:nvSpPr>
          <p:cNvPr id="83" name="Line 25">
            <a:extLst>
              <a:ext uri="{FF2B5EF4-FFF2-40B4-BE49-F238E27FC236}">
                <a16:creationId xmlns:a16="http://schemas.microsoft.com/office/drawing/2014/main" id="{4FEE1DE1-35FA-46BB-A6DA-A725B5A3E5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7162" y="3857407"/>
            <a:ext cx="825344" cy="20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4" name="Text Box 8">
            <a:extLst>
              <a:ext uri="{FF2B5EF4-FFF2-40B4-BE49-F238E27FC236}">
                <a16:creationId xmlns:a16="http://schemas.microsoft.com/office/drawing/2014/main" id="{30877787-0163-4093-8AFC-E4F5F56B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228" y="3958803"/>
            <a:ext cx="1212429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attach port </a:t>
            </a:r>
          </a:p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Complete</a:t>
            </a:r>
          </a:p>
        </p:txBody>
      </p:sp>
      <p:sp>
        <p:nvSpPr>
          <p:cNvPr id="111" name="Line 25">
            <a:extLst>
              <a:ext uri="{FF2B5EF4-FFF2-40B4-BE49-F238E27FC236}">
                <a16:creationId xmlns:a16="http://schemas.microsoft.com/office/drawing/2014/main" id="{DBC7B607-69A0-4204-9E9A-982B695612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8116" y="4114235"/>
            <a:ext cx="82971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2" name="TextBox 277">
            <a:extLst>
              <a:ext uri="{FF2B5EF4-FFF2-40B4-BE49-F238E27FC236}">
                <a16:creationId xmlns:a16="http://schemas.microsoft.com/office/drawing/2014/main" id="{291E064A-8F72-4742-9ED5-57AEC52F2AD4}"/>
              </a:ext>
            </a:extLst>
          </p:cNvPr>
          <p:cNvSpPr txBox="1"/>
          <p:nvPr/>
        </p:nvSpPr>
        <p:spPr>
          <a:xfrm>
            <a:off x="3461403" y="6174091"/>
            <a:ext cx="1052512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Continue on docker-host VMs</a:t>
            </a:r>
          </a:p>
        </p:txBody>
      </p:sp>
      <p:sp>
        <p:nvSpPr>
          <p:cNvPr id="113" name="TextBox 277">
            <a:extLst>
              <a:ext uri="{FF2B5EF4-FFF2-40B4-BE49-F238E27FC236}">
                <a16:creationId xmlns:a16="http://schemas.microsoft.com/office/drawing/2014/main" id="{08C97BB2-92F3-45DC-8048-E6BD2AD6B0E2}"/>
              </a:ext>
            </a:extLst>
          </p:cNvPr>
          <p:cNvSpPr txBox="1"/>
          <p:nvPr/>
        </p:nvSpPr>
        <p:spPr>
          <a:xfrm>
            <a:off x="1957941" y="4356542"/>
            <a:ext cx="1052512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Create docker config resources</a:t>
            </a:r>
          </a:p>
        </p:txBody>
      </p:sp>
      <p:sp>
        <p:nvSpPr>
          <p:cNvPr id="115" name="TextBox 277">
            <a:extLst>
              <a:ext uri="{FF2B5EF4-FFF2-40B4-BE49-F238E27FC236}">
                <a16:creationId xmlns:a16="http://schemas.microsoft.com/office/drawing/2014/main" id="{308F7670-7DFE-4832-A370-606915EC4106}"/>
              </a:ext>
            </a:extLst>
          </p:cNvPr>
          <p:cNvSpPr txBox="1"/>
          <p:nvPr/>
        </p:nvSpPr>
        <p:spPr>
          <a:xfrm>
            <a:off x="3447435" y="4303398"/>
            <a:ext cx="1052512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could-</a:t>
            </a:r>
            <a:r>
              <a:rPr lang="en-US" sz="750" dirty="0" err="1"/>
              <a:t>init</a:t>
            </a:r>
            <a:r>
              <a:rPr lang="en-US" sz="750" dirty="0"/>
              <a:t>:</a:t>
            </a:r>
          </a:p>
          <a:p>
            <a:pPr algn="ctr" eaLnBrk="1" hangingPunct="1">
              <a:defRPr/>
            </a:pPr>
            <a:r>
              <a:rPr lang="en-US" sz="750" dirty="0"/>
              <a:t>Start consul server </a:t>
            </a:r>
          </a:p>
        </p:txBody>
      </p:sp>
      <p:sp>
        <p:nvSpPr>
          <p:cNvPr id="116" name="TextBox 277">
            <a:extLst>
              <a:ext uri="{FF2B5EF4-FFF2-40B4-BE49-F238E27FC236}">
                <a16:creationId xmlns:a16="http://schemas.microsoft.com/office/drawing/2014/main" id="{61FDDC14-7C16-4FD1-A304-57E999125528}"/>
              </a:ext>
            </a:extLst>
          </p:cNvPr>
          <p:cNvSpPr txBox="1"/>
          <p:nvPr/>
        </p:nvSpPr>
        <p:spPr>
          <a:xfrm>
            <a:off x="3461403" y="5602634"/>
            <a:ext cx="1052512" cy="4385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cloud-</a:t>
            </a:r>
            <a:r>
              <a:rPr lang="en-US" sz="750" dirty="0" err="1"/>
              <a:t>init</a:t>
            </a:r>
            <a:r>
              <a:rPr lang="en-US" sz="750" dirty="0"/>
              <a:t>: </a:t>
            </a:r>
          </a:p>
          <a:p>
            <a:pPr algn="ctr" eaLnBrk="1" hangingPunct="1">
              <a:defRPr/>
            </a:pPr>
            <a:r>
              <a:rPr lang="en-US" sz="750" dirty="0"/>
              <a:t>Start consul client join cluster</a:t>
            </a:r>
          </a:p>
        </p:txBody>
      </p:sp>
      <p:sp>
        <p:nvSpPr>
          <p:cNvPr id="117" name="Text Box 8">
            <a:extLst>
              <a:ext uri="{FF2B5EF4-FFF2-40B4-BE49-F238E27FC236}">
                <a16:creationId xmlns:a16="http://schemas.microsoft.com/office/drawing/2014/main" id="{260F5C3A-B6DD-4C53-88E6-C91A788F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141" y="4636664"/>
            <a:ext cx="916905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Request net port</a:t>
            </a:r>
          </a:p>
        </p:txBody>
      </p:sp>
      <p:sp>
        <p:nvSpPr>
          <p:cNvPr id="118" name="Line 25">
            <a:extLst>
              <a:ext uri="{FF2B5EF4-FFF2-40B4-BE49-F238E27FC236}">
                <a16:creationId xmlns:a16="http://schemas.microsoft.com/office/drawing/2014/main" id="{CD8B2F2E-A232-49B2-B3F4-A052A6E45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6665" y="4780363"/>
            <a:ext cx="825344" cy="20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9" name="Text Box 8">
            <a:extLst>
              <a:ext uri="{FF2B5EF4-FFF2-40B4-BE49-F238E27FC236}">
                <a16:creationId xmlns:a16="http://schemas.microsoft.com/office/drawing/2014/main" id="{DA5F0D73-77EB-48A6-A2C7-EF9501E5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113" y="4856678"/>
            <a:ext cx="820672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attach port </a:t>
            </a:r>
          </a:p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Complete</a:t>
            </a:r>
          </a:p>
        </p:txBody>
      </p:sp>
      <p:sp>
        <p:nvSpPr>
          <p:cNvPr id="120" name="Line 25">
            <a:extLst>
              <a:ext uri="{FF2B5EF4-FFF2-40B4-BE49-F238E27FC236}">
                <a16:creationId xmlns:a16="http://schemas.microsoft.com/office/drawing/2014/main" id="{982C3D40-B815-4DD0-B968-2E91F7A16B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87619" y="5018512"/>
            <a:ext cx="82971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948700A5-2969-4A43-8700-6C8606588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4744" y="4180714"/>
            <a:ext cx="1517999" cy="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9" name="Text Box 8">
            <a:extLst>
              <a:ext uri="{FF2B5EF4-FFF2-40B4-BE49-F238E27FC236}">
                <a16:creationId xmlns:a16="http://schemas.microsoft.com/office/drawing/2014/main" id="{2399FCD1-F55D-4ADA-B483-31CA02C1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792" y="4026910"/>
            <a:ext cx="1108776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VM alive</a:t>
            </a:r>
          </a:p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Consul </a:t>
            </a:r>
            <a:r>
              <a:rPr lang="en-US" altLang="en-US" sz="788" dirty="0" err="1">
                <a:latin typeface="Courier New" panose="02070309020205020404" pitchFamily="49" charset="0"/>
              </a:rPr>
              <a:t>server_VM</a:t>
            </a:r>
            <a:endParaRPr lang="en-US" altLang="en-US" sz="788" dirty="0">
              <a:latin typeface="Courier New" panose="02070309020205020404" pitchFamily="49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2FD692-A530-4463-86C8-D9410FA56283}"/>
              </a:ext>
            </a:extLst>
          </p:cNvPr>
          <p:cNvGrpSpPr>
            <a:grpSpLocks/>
          </p:cNvGrpSpPr>
          <p:nvPr/>
        </p:nvGrpSpPr>
        <p:grpSpPr bwMode="auto">
          <a:xfrm>
            <a:off x="7556599" y="1430655"/>
            <a:ext cx="420247" cy="4572248"/>
            <a:chOff x="1918438" y="1316096"/>
            <a:chExt cx="532634" cy="5162820"/>
          </a:xfrm>
        </p:grpSpPr>
        <p:sp>
          <p:nvSpPr>
            <p:cNvPr id="81" name="Line 14">
              <a:extLst>
                <a:ext uri="{FF2B5EF4-FFF2-40B4-BE49-F238E27FC236}">
                  <a16:creationId xmlns:a16="http://schemas.microsoft.com/office/drawing/2014/main" id="{04C80689-0873-4A0D-A788-2EDB1F3CB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78218A-2B4D-43DA-85D7-F62EB43AF0C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110" name="AutoShape 106">
                <a:extLst>
                  <a:ext uri="{FF2B5EF4-FFF2-40B4-BE49-F238E27FC236}">
                    <a16:creationId xmlns:a16="http://schemas.microsoft.com/office/drawing/2014/main" id="{5FF877D1-5393-43D0-A763-ADC6A7E5AE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4A46B26-6DD0-45D5-AE6B-BE38BA53FC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121" name="Text Box 108">
                <a:extLst>
                  <a:ext uri="{FF2B5EF4-FFF2-40B4-BE49-F238E27FC236}">
                    <a16:creationId xmlns:a16="http://schemas.microsoft.com/office/drawing/2014/main" id="{AC872033-F8E0-472A-92B6-617F56DE8DC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Glance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2CA6FF-064C-4D67-AC22-4D1466E024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123" name="Freeform 11">
                <a:extLst>
                  <a:ext uri="{FF2B5EF4-FFF2-40B4-BE49-F238E27FC236}">
                    <a16:creationId xmlns:a16="http://schemas.microsoft.com/office/drawing/2014/main" id="{C99DA699-7D90-4034-9114-471AA32FCF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4" name="Line 25">
            <a:extLst>
              <a:ext uri="{FF2B5EF4-FFF2-40B4-BE49-F238E27FC236}">
                <a16:creationId xmlns:a16="http://schemas.microsoft.com/office/drawing/2014/main" id="{DE1C72EE-CFE2-46AA-B0EA-C78D3991C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9576" y="3483419"/>
            <a:ext cx="529755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5" name="Line 25">
            <a:extLst>
              <a:ext uri="{FF2B5EF4-FFF2-40B4-BE49-F238E27FC236}">
                <a16:creationId xmlns:a16="http://schemas.microsoft.com/office/drawing/2014/main" id="{AB5E372B-2389-4A1F-991D-0891E0091D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1111" y="3635149"/>
            <a:ext cx="5273671" cy="92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6" name="Text Box 8">
            <a:extLst>
              <a:ext uri="{FF2B5EF4-FFF2-40B4-BE49-F238E27FC236}">
                <a16:creationId xmlns:a16="http://schemas.microsoft.com/office/drawing/2014/main" id="{9BA3AA4E-66EA-42F9-AEA2-E080CA1D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057" y="3304401"/>
            <a:ext cx="1504814" cy="1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Onboard images</a:t>
            </a:r>
          </a:p>
        </p:txBody>
      </p:sp>
      <p:sp>
        <p:nvSpPr>
          <p:cNvPr id="127" name="Text Box 8">
            <a:extLst>
              <a:ext uri="{FF2B5EF4-FFF2-40B4-BE49-F238E27FC236}">
                <a16:creationId xmlns:a16="http://schemas.microsoft.com/office/drawing/2014/main" id="{784EB426-30CC-4113-8ABF-09826CA11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259" y="3490023"/>
            <a:ext cx="1504814" cy="1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Images uploaded</a:t>
            </a:r>
          </a:p>
        </p:txBody>
      </p:sp>
    </p:spTree>
    <p:extLst>
      <p:ext uri="{BB962C8B-B14F-4D97-AF65-F5344CB8AC3E}">
        <p14:creationId xmlns:p14="http://schemas.microsoft.com/office/powerpoint/2010/main" val="283195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Step2.2—continue: deploy </a:t>
            </a:r>
            <a:r>
              <a:rPr lang="en-US" sz="3200" dirty="0" err="1"/>
              <a:t>vran</a:t>
            </a:r>
            <a:r>
              <a:rPr lang="en-US" sz="3200" dirty="0"/>
              <a:t> infrastructure docker instance on docker-host VMs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7B3FD650-03F8-403E-AD75-4411FBDCE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971" y="2140631"/>
            <a:ext cx="13713" cy="37543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EE00E6-C21C-4671-8AC3-72595D153B93}"/>
              </a:ext>
            </a:extLst>
          </p:cNvPr>
          <p:cNvGrpSpPr>
            <a:grpSpLocks/>
          </p:cNvGrpSpPr>
          <p:nvPr/>
        </p:nvGrpSpPr>
        <p:grpSpPr bwMode="auto">
          <a:xfrm>
            <a:off x="4200121" y="1624405"/>
            <a:ext cx="420247" cy="4270566"/>
            <a:chOff x="1918438" y="1316096"/>
            <a:chExt cx="532634" cy="5162820"/>
          </a:xfrm>
        </p:grpSpPr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7B073570-3579-4796-869F-B72EE3D62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755" y="1902343"/>
              <a:ext cx="0" cy="45765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60A34C-D935-471E-AB9B-B6CA454DE7C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438" y="1316096"/>
              <a:ext cx="532634" cy="620403"/>
              <a:chOff x="3508" y="1583"/>
              <a:chExt cx="363" cy="520"/>
            </a:xfrm>
          </p:grpSpPr>
          <p:sp>
            <p:nvSpPr>
              <p:cNvPr id="73" name="AutoShape 106">
                <a:extLst>
                  <a:ext uri="{FF2B5EF4-FFF2-40B4-BE49-F238E27FC236}">
                    <a16:creationId xmlns:a16="http://schemas.microsoft.com/office/drawing/2014/main" id="{D44AE3D5-D0A6-497B-B4B7-8C00ECE249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1731"/>
                <a:ext cx="350" cy="366"/>
              </a:xfrm>
              <a:prstGeom prst="roundRect">
                <a:avLst>
                  <a:gd name="adj" fmla="val 9356"/>
                </a:avLst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F4B3F88-6220-4604-AA46-91696FFD9F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3" y="1590"/>
                <a:ext cx="352" cy="355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 dirty="0"/>
              </a:p>
            </p:txBody>
          </p:sp>
          <p:sp>
            <p:nvSpPr>
              <p:cNvPr id="75" name="Text Box 108">
                <a:extLst>
                  <a:ext uri="{FF2B5EF4-FFF2-40B4-BE49-F238E27FC236}">
                    <a16:creationId xmlns:a16="http://schemas.microsoft.com/office/drawing/2014/main" id="{DB90A7AA-5043-454E-985F-C18FE00B300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25" y="1865"/>
                <a:ext cx="32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en-US" altLang="en-US" sz="750" dirty="0">
                    <a:ea typeface="MS PGothic" panose="020B0600070205080204" pitchFamily="34" charset="-128"/>
                  </a:rPr>
                  <a:t>Heat</a:t>
                </a:r>
                <a:endParaRPr lang="en-US" altLang="en-US" sz="788" dirty="0">
                  <a:ea typeface="MS PGothic" panose="020B0600070205080204" pitchFamily="34" charset="-128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B4F5FA2-5721-4678-AB39-DE8764DB4E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8" y="1583"/>
                <a:ext cx="363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rIns="54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en-US" sz="1500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34FC37CF-A30B-4D4B-80D8-932C999EC89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08" y="1583"/>
                <a:ext cx="363" cy="519"/>
              </a:xfrm>
              <a:custGeom>
                <a:avLst/>
                <a:gdLst>
                  <a:gd name="T0" fmla="*/ 732176 w 410"/>
                  <a:gd name="T1" fmla="*/ 391989 h 589"/>
                  <a:gd name="T2" fmla="*/ 717605 w 410"/>
                  <a:gd name="T3" fmla="*/ 405684 h 589"/>
                  <a:gd name="T4" fmla="*/ 717605 w 410"/>
                  <a:gd name="T5" fmla="*/ 939746 h 589"/>
                  <a:gd name="T6" fmla="*/ 673893 w 410"/>
                  <a:gd name="T7" fmla="*/ 980828 h 589"/>
                  <a:gd name="T8" fmla="*/ 74674 w 410"/>
                  <a:gd name="T9" fmla="*/ 980828 h 589"/>
                  <a:gd name="T10" fmla="*/ 29141 w 410"/>
                  <a:gd name="T11" fmla="*/ 939746 h 589"/>
                  <a:gd name="T12" fmla="*/ 29141 w 410"/>
                  <a:gd name="T13" fmla="*/ 350907 h 589"/>
                  <a:gd name="T14" fmla="*/ 373374 w 410"/>
                  <a:gd name="T15" fmla="*/ 27388 h 589"/>
                  <a:gd name="T16" fmla="*/ 717605 w 410"/>
                  <a:gd name="T17" fmla="*/ 350907 h 589"/>
                  <a:gd name="T18" fmla="*/ 732176 w 410"/>
                  <a:gd name="T19" fmla="*/ 364601 h 589"/>
                  <a:gd name="T20" fmla="*/ 746747 w 410"/>
                  <a:gd name="T21" fmla="*/ 350907 h 589"/>
                  <a:gd name="T22" fmla="*/ 746747 w 410"/>
                  <a:gd name="T23" fmla="*/ 350907 h 589"/>
                  <a:gd name="T24" fmla="*/ 373374 w 410"/>
                  <a:gd name="T25" fmla="*/ 0 h 589"/>
                  <a:gd name="T26" fmla="*/ 0 w 410"/>
                  <a:gd name="T27" fmla="*/ 350907 h 589"/>
                  <a:gd name="T28" fmla="*/ 0 w 410"/>
                  <a:gd name="T29" fmla="*/ 350907 h 589"/>
                  <a:gd name="T30" fmla="*/ 1821 w 410"/>
                  <a:gd name="T31" fmla="*/ 939746 h 589"/>
                  <a:gd name="T32" fmla="*/ 74674 w 410"/>
                  <a:gd name="T33" fmla="*/ 1008216 h 589"/>
                  <a:gd name="T34" fmla="*/ 673893 w 410"/>
                  <a:gd name="T35" fmla="*/ 1008216 h 589"/>
                  <a:gd name="T36" fmla="*/ 746747 w 410"/>
                  <a:gd name="T37" fmla="*/ 939746 h 589"/>
                  <a:gd name="T38" fmla="*/ 746747 w 410"/>
                  <a:gd name="T39" fmla="*/ 405684 h 589"/>
                  <a:gd name="T40" fmla="*/ 732176 w 410"/>
                  <a:gd name="T41" fmla="*/ 391989 h 589"/>
                  <a:gd name="T42" fmla="*/ 373374 w 410"/>
                  <a:gd name="T43" fmla="*/ 90722 h 589"/>
                  <a:gd name="T44" fmla="*/ 360623 w 410"/>
                  <a:gd name="T45" fmla="*/ 99281 h 589"/>
                  <a:gd name="T46" fmla="*/ 138422 w 410"/>
                  <a:gd name="T47" fmla="*/ 498118 h 589"/>
                  <a:gd name="T48" fmla="*/ 140242 w 410"/>
                  <a:gd name="T49" fmla="*/ 511811 h 589"/>
                  <a:gd name="T50" fmla="*/ 151170 w 410"/>
                  <a:gd name="T51" fmla="*/ 518658 h 589"/>
                  <a:gd name="T52" fmla="*/ 595576 w 410"/>
                  <a:gd name="T53" fmla="*/ 518658 h 589"/>
                  <a:gd name="T54" fmla="*/ 608326 w 410"/>
                  <a:gd name="T55" fmla="*/ 511811 h 589"/>
                  <a:gd name="T56" fmla="*/ 608326 w 410"/>
                  <a:gd name="T57" fmla="*/ 498118 h 589"/>
                  <a:gd name="T58" fmla="*/ 386122 w 410"/>
                  <a:gd name="T59" fmla="*/ 99281 h 589"/>
                  <a:gd name="T60" fmla="*/ 373374 w 410"/>
                  <a:gd name="T61" fmla="*/ 90722 h 589"/>
                  <a:gd name="T62" fmla="*/ 174847 w 410"/>
                  <a:gd name="T63" fmla="*/ 491270 h 589"/>
                  <a:gd name="T64" fmla="*/ 373374 w 410"/>
                  <a:gd name="T65" fmla="*/ 135227 h 589"/>
                  <a:gd name="T66" fmla="*/ 571899 w 410"/>
                  <a:gd name="T67" fmla="*/ 491270 h 589"/>
                  <a:gd name="T68" fmla="*/ 174847 w 410"/>
                  <a:gd name="T69" fmla="*/ 491270 h 5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10"/>
                  <a:gd name="T106" fmla="*/ 0 h 589"/>
                  <a:gd name="T107" fmla="*/ 410 w 410"/>
                  <a:gd name="T108" fmla="*/ 589 h 5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10" h="589">
                    <a:moveTo>
                      <a:pt x="402" y="229"/>
                    </a:moveTo>
                    <a:cubicBezTo>
                      <a:pt x="397" y="229"/>
                      <a:pt x="394" y="233"/>
                      <a:pt x="394" y="237"/>
                    </a:cubicBezTo>
                    <a:cubicBezTo>
                      <a:pt x="394" y="549"/>
                      <a:pt x="394" y="549"/>
                      <a:pt x="394" y="549"/>
                    </a:cubicBezTo>
                    <a:cubicBezTo>
                      <a:pt x="394" y="563"/>
                      <a:pt x="383" y="573"/>
                      <a:pt x="370" y="573"/>
                    </a:cubicBezTo>
                    <a:cubicBezTo>
                      <a:pt x="41" y="573"/>
                      <a:pt x="41" y="573"/>
                      <a:pt x="41" y="573"/>
                    </a:cubicBezTo>
                    <a:cubicBezTo>
                      <a:pt x="27" y="573"/>
                      <a:pt x="17" y="563"/>
                      <a:pt x="16" y="549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7" y="101"/>
                      <a:pt x="101" y="16"/>
                      <a:pt x="205" y="16"/>
                    </a:cubicBezTo>
                    <a:cubicBezTo>
                      <a:pt x="309" y="16"/>
                      <a:pt x="394" y="101"/>
                      <a:pt x="394" y="205"/>
                    </a:cubicBezTo>
                    <a:cubicBezTo>
                      <a:pt x="394" y="209"/>
                      <a:pt x="397" y="213"/>
                      <a:pt x="402" y="213"/>
                    </a:cubicBezTo>
                    <a:cubicBezTo>
                      <a:pt x="406" y="213"/>
                      <a:pt x="410" y="209"/>
                      <a:pt x="410" y="205"/>
                    </a:cubicBezTo>
                    <a:cubicBezTo>
                      <a:pt x="410" y="205"/>
                      <a:pt x="410" y="205"/>
                      <a:pt x="410" y="205"/>
                    </a:cubicBezTo>
                    <a:cubicBezTo>
                      <a:pt x="410" y="92"/>
                      <a:pt x="318" y="0"/>
                      <a:pt x="205" y="0"/>
                    </a:cubicBezTo>
                    <a:cubicBezTo>
                      <a:pt x="92" y="0"/>
                      <a:pt x="0" y="92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571"/>
                      <a:pt x="18" y="589"/>
                      <a:pt x="41" y="589"/>
                    </a:cubicBezTo>
                    <a:cubicBezTo>
                      <a:pt x="370" y="589"/>
                      <a:pt x="370" y="589"/>
                      <a:pt x="370" y="589"/>
                    </a:cubicBezTo>
                    <a:cubicBezTo>
                      <a:pt x="392" y="589"/>
                      <a:pt x="410" y="571"/>
                      <a:pt x="410" y="549"/>
                    </a:cubicBezTo>
                    <a:cubicBezTo>
                      <a:pt x="410" y="237"/>
                      <a:pt x="410" y="237"/>
                      <a:pt x="410" y="237"/>
                    </a:cubicBezTo>
                    <a:cubicBezTo>
                      <a:pt x="410" y="233"/>
                      <a:pt x="406" y="229"/>
                      <a:pt x="402" y="229"/>
                    </a:cubicBezTo>
                    <a:moveTo>
                      <a:pt x="205" y="53"/>
                    </a:moveTo>
                    <a:cubicBezTo>
                      <a:pt x="202" y="53"/>
                      <a:pt x="199" y="55"/>
                      <a:pt x="198" y="58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5" y="294"/>
                      <a:pt x="75" y="297"/>
                      <a:pt x="77" y="299"/>
                    </a:cubicBezTo>
                    <a:cubicBezTo>
                      <a:pt x="78" y="301"/>
                      <a:pt x="81" y="303"/>
                      <a:pt x="83" y="303"/>
                    </a:cubicBezTo>
                    <a:cubicBezTo>
                      <a:pt x="327" y="303"/>
                      <a:pt x="327" y="303"/>
                      <a:pt x="327" y="303"/>
                    </a:cubicBezTo>
                    <a:cubicBezTo>
                      <a:pt x="330" y="303"/>
                      <a:pt x="332" y="301"/>
                      <a:pt x="334" y="299"/>
                    </a:cubicBezTo>
                    <a:cubicBezTo>
                      <a:pt x="335" y="297"/>
                      <a:pt x="335" y="294"/>
                      <a:pt x="334" y="291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1" y="55"/>
                      <a:pt x="208" y="53"/>
                      <a:pt x="205" y="53"/>
                    </a:cubicBezTo>
                    <a:moveTo>
                      <a:pt x="96" y="287"/>
                    </a:moveTo>
                    <a:cubicBezTo>
                      <a:pt x="205" y="79"/>
                      <a:pt x="205" y="79"/>
                      <a:pt x="205" y="79"/>
                    </a:cubicBezTo>
                    <a:cubicBezTo>
                      <a:pt x="314" y="287"/>
                      <a:pt x="314" y="287"/>
                      <a:pt x="314" y="287"/>
                    </a:cubicBezTo>
                    <a:lnTo>
                      <a:pt x="96" y="28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810000" anchor="ctr"/>
              <a:lstStyle>
                <a:defPPr>
                  <a:defRPr lang="sv-S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9E6458-EDDC-420B-A265-C9CB72F27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9580" y="1624405"/>
            <a:ext cx="885869" cy="584217"/>
            <a:chOff x="1454" y="3073"/>
            <a:chExt cx="1377" cy="1037"/>
          </a:xfrm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E4FBB4E-F2CE-4FB0-BF91-CCA91393F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" y="3073"/>
              <a:ext cx="1377" cy="1037"/>
            </a:xfrm>
            <a:custGeom>
              <a:avLst/>
              <a:gdLst>
                <a:gd name="T0" fmla="*/ 326 w 583"/>
                <a:gd name="T1" fmla="*/ 347 h 439"/>
                <a:gd name="T2" fmla="*/ 574 w 583"/>
                <a:gd name="T3" fmla="*/ 215 h 439"/>
                <a:gd name="T4" fmla="*/ 994 w 583"/>
                <a:gd name="T5" fmla="*/ 248 h 439"/>
                <a:gd name="T6" fmla="*/ 1209 w 583"/>
                <a:gd name="T7" fmla="*/ 463 h 439"/>
                <a:gd name="T8" fmla="*/ 1219 w 583"/>
                <a:gd name="T9" fmla="*/ 744 h 439"/>
                <a:gd name="T10" fmla="*/ 949 w 583"/>
                <a:gd name="T11" fmla="*/ 876 h 439"/>
                <a:gd name="T12" fmla="*/ 694 w 583"/>
                <a:gd name="T13" fmla="*/ 921 h 439"/>
                <a:gd name="T14" fmla="*/ 392 w 583"/>
                <a:gd name="T15" fmla="*/ 881 h 439"/>
                <a:gd name="T16" fmla="*/ 203 w 583"/>
                <a:gd name="T17" fmla="*/ 692 h 439"/>
                <a:gd name="T18" fmla="*/ 326 w 583"/>
                <a:gd name="T19" fmla="*/ 347 h 4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3"/>
                <a:gd name="T31" fmla="*/ 0 h 439"/>
                <a:gd name="T32" fmla="*/ 583 w 583"/>
                <a:gd name="T33" fmla="*/ 439 h 4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3" h="439">
                  <a:moveTo>
                    <a:pt x="138" y="147"/>
                  </a:moveTo>
                  <a:cubicBezTo>
                    <a:pt x="144" y="78"/>
                    <a:pt x="201" y="68"/>
                    <a:pt x="243" y="91"/>
                  </a:cubicBezTo>
                  <a:cubicBezTo>
                    <a:pt x="276" y="24"/>
                    <a:pt x="384" y="0"/>
                    <a:pt x="421" y="105"/>
                  </a:cubicBezTo>
                  <a:cubicBezTo>
                    <a:pt x="492" y="105"/>
                    <a:pt x="512" y="143"/>
                    <a:pt x="512" y="196"/>
                  </a:cubicBezTo>
                  <a:cubicBezTo>
                    <a:pt x="583" y="223"/>
                    <a:pt x="577" y="298"/>
                    <a:pt x="516" y="315"/>
                  </a:cubicBezTo>
                  <a:cubicBezTo>
                    <a:pt x="499" y="389"/>
                    <a:pt x="449" y="392"/>
                    <a:pt x="402" y="371"/>
                  </a:cubicBezTo>
                  <a:cubicBezTo>
                    <a:pt x="359" y="421"/>
                    <a:pt x="314" y="402"/>
                    <a:pt x="294" y="390"/>
                  </a:cubicBezTo>
                  <a:cubicBezTo>
                    <a:pt x="255" y="418"/>
                    <a:pt x="212" y="439"/>
                    <a:pt x="166" y="373"/>
                  </a:cubicBezTo>
                  <a:cubicBezTo>
                    <a:pt x="62" y="389"/>
                    <a:pt x="86" y="293"/>
                    <a:pt x="86" y="293"/>
                  </a:cubicBezTo>
                  <a:cubicBezTo>
                    <a:pt x="86" y="293"/>
                    <a:pt x="0" y="193"/>
                    <a:pt x="138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350" dirty="0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F0A85D0-F8A4-4BD6-9216-0B8AB32FA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3" y="3136"/>
              <a:ext cx="1235" cy="945"/>
            </a:xfrm>
            <a:custGeom>
              <a:avLst/>
              <a:gdLst>
                <a:gd name="T0" fmla="*/ 215 w 522"/>
                <a:gd name="T1" fmla="*/ 843 h 399"/>
                <a:gd name="T2" fmla="*/ 61 w 522"/>
                <a:gd name="T3" fmla="*/ 633 h 399"/>
                <a:gd name="T4" fmla="*/ 0 w 522"/>
                <a:gd name="T5" fmla="*/ 484 h 399"/>
                <a:gd name="T6" fmla="*/ 189 w 522"/>
                <a:gd name="T7" fmla="*/ 262 h 399"/>
                <a:gd name="T8" fmla="*/ 354 w 522"/>
                <a:gd name="T9" fmla="*/ 97 h 399"/>
                <a:gd name="T10" fmla="*/ 657 w 522"/>
                <a:gd name="T11" fmla="*/ 0 h 399"/>
                <a:gd name="T12" fmla="*/ 888 w 522"/>
                <a:gd name="T13" fmla="*/ 170 h 399"/>
                <a:gd name="T14" fmla="*/ 1016 w 522"/>
                <a:gd name="T15" fmla="*/ 201 h 399"/>
                <a:gd name="T16" fmla="*/ 1020 w 522"/>
                <a:gd name="T17" fmla="*/ 227 h 399"/>
                <a:gd name="T18" fmla="*/ 994 w 522"/>
                <a:gd name="T19" fmla="*/ 231 h 399"/>
                <a:gd name="T20" fmla="*/ 879 w 522"/>
                <a:gd name="T21" fmla="*/ 208 h 399"/>
                <a:gd name="T22" fmla="*/ 857 w 522"/>
                <a:gd name="T23" fmla="*/ 194 h 399"/>
                <a:gd name="T24" fmla="*/ 470 w 522"/>
                <a:gd name="T25" fmla="*/ 163 h 399"/>
                <a:gd name="T26" fmla="*/ 456 w 522"/>
                <a:gd name="T27" fmla="*/ 172 h 399"/>
                <a:gd name="T28" fmla="*/ 354 w 522"/>
                <a:gd name="T29" fmla="*/ 135 h 399"/>
                <a:gd name="T30" fmla="*/ 227 w 522"/>
                <a:gd name="T31" fmla="*/ 262 h 399"/>
                <a:gd name="T32" fmla="*/ 227 w 522"/>
                <a:gd name="T33" fmla="*/ 300 h 399"/>
                <a:gd name="T34" fmla="*/ 213 w 522"/>
                <a:gd name="T35" fmla="*/ 307 h 399"/>
                <a:gd name="T36" fmla="*/ 94 w 522"/>
                <a:gd name="T37" fmla="*/ 614 h 399"/>
                <a:gd name="T38" fmla="*/ 99 w 522"/>
                <a:gd name="T39" fmla="*/ 635 h 399"/>
                <a:gd name="T40" fmla="*/ 215 w 522"/>
                <a:gd name="T41" fmla="*/ 805 h 399"/>
                <a:gd name="T42" fmla="*/ 265 w 522"/>
                <a:gd name="T43" fmla="*/ 796 h 399"/>
                <a:gd name="T44" fmla="*/ 291 w 522"/>
                <a:gd name="T45" fmla="*/ 805 h 399"/>
                <a:gd name="T46" fmla="*/ 435 w 522"/>
                <a:gd name="T47" fmla="*/ 904 h 399"/>
                <a:gd name="T48" fmla="*/ 572 w 522"/>
                <a:gd name="T49" fmla="*/ 833 h 399"/>
                <a:gd name="T50" fmla="*/ 586 w 522"/>
                <a:gd name="T51" fmla="*/ 838 h 399"/>
                <a:gd name="T52" fmla="*/ 813 w 522"/>
                <a:gd name="T53" fmla="*/ 798 h 399"/>
                <a:gd name="T54" fmla="*/ 827 w 522"/>
                <a:gd name="T55" fmla="*/ 789 h 399"/>
                <a:gd name="T56" fmla="*/ 933 w 522"/>
                <a:gd name="T57" fmla="*/ 824 h 399"/>
                <a:gd name="T58" fmla="*/ 1075 w 522"/>
                <a:gd name="T59" fmla="*/ 682 h 399"/>
                <a:gd name="T60" fmla="*/ 1091 w 522"/>
                <a:gd name="T61" fmla="*/ 661 h 399"/>
                <a:gd name="T62" fmla="*/ 1195 w 522"/>
                <a:gd name="T63" fmla="*/ 541 h 399"/>
                <a:gd name="T64" fmla="*/ 1075 w 522"/>
                <a:gd name="T65" fmla="*/ 413 h 399"/>
                <a:gd name="T66" fmla="*/ 1070 w 522"/>
                <a:gd name="T67" fmla="*/ 399 h 399"/>
                <a:gd name="T68" fmla="*/ 1044 w 522"/>
                <a:gd name="T69" fmla="*/ 281 h 399"/>
                <a:gd name="T70" fmla="*/ 1049 w 522"/>
                <a:gd name="T71" fmla="*/ 253 h 399"/>
                <a:gd name="T72" fmla="*/ 1110 w 522"/>
                <a:gd name="T73" fmla="*/ 373 h 399"/>
                <a:gd name="T74" fmla="*/ 1110 w 522"/>
                <a:gd name="T75" fmla="*/ 387 h 399"/>
                <a:gd name="T76" fmla="*/ 1113 w 522"/>
                <a:gd name="T77" fmla="*/ 694 h 399"/>
                <a:gd name="T78" fmla="*/ 933 w 522"/>
                <a:gd name="T79" fmla="*/ 862 h 399"/>
                <a:gd name="T80" fmla="*/ 680 w 522"/>
                <a:gd name="T81" fmla="*/ 909 h 399"/>
                <a:gd name="T82" fmla="*/ 579 w 522"/>
                <a:gd name="T83" fmla="*/ 878 h 399"/>
                <a:gd name="T84" fmla="*/ 262 w 522"/>
                <a:gd name="T85" fmla="*/ 836 h 3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2"/>
                <a:gd name="T130" fmla="*/ 0 h 399"/>
                <a:gd name="T131" fmla="*/ 522 w 522"/>
                <a:gd name="T132" fmla="*/ 399 h 3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2" h="399">
                  <a:moveTo>
                    <a:pt x="111" y="354"/>
                  </a:moveTo>
                  <a:cubicBezTo>
                    <a:pt x="105" y="356"/>
                    <a:pt x="98" y="357"/>
                    <a:pt x="91" y="357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53" y="357"/>
                    <a:pt x="23" y="326"/>
                    <a:pt x="23" y="288"/>
                  </a:cubicBezTo>
                  <a:cubicBezTo>
                    <a:pt x="23" y="288"/>
                    <a:pt x="23" y="288"/>
                    <a:pt x="23" y="288"/>
                  </a:cubicBezTo>
                  <a:cubicBezTo>
                    <a:pt x="23" y="281"/>
                    <a:pt x="24" y="275"/>
                    <a:pt x="26" y="268"/>
                  </a:cubicBezTo>
                  <a:cubicBezTo>
                    <a:pt x="26" y="268"/>
                    <a:pt x="26" y="268"/>
                    <a:pt x="26" y="268"/>
                  </a:cubicBezTo>
                  <a:cubicBezTo>
                    <a:pt x="10" y="252"/>
                    <a:pt x="0" y="230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159"/>
                    <a:pt x="35" y="120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4"/>
                    <a:pt x="80" y="112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72"/>
                    <a:pt x="111" y="41"/>
                    <a:pt x="150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64" y="41"/>
                    <a:pt x="177" y="46"/>
                    <a:pt x="188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206" y="21"/>
                    <a:pt x="240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24" y="0"/>
                    <a:pt x="363" y="30"/>
                    <a:pt x="376" y="72"/>
                  </a:cubicBezTo>
                  <a:cubicBezTo>
                    <a:pt x="376" y="72"/>
                    <a:pt x="376" y="72"/>
                    <a:pt x="376" y="72"/>
                  </a:cubicBezTo>
                  <a:cubicBezTo>
                    <a:pt x="379" y="72"/>
                    <a:pt x="381" y="71"/>
                    <a:pt x="383" y="71"/>
                  </a:cubicBezTo>
                  <a:cubicBezTo>
                    <a:pt x="383" y="71"/>
                    <a:pt x="383" y="71"/>
                    <a:pt x="383" y="71"/>
                  </a:cubicBezTo>
                  <a:cubicBezTo>
                    <a:pt x="400" y="71"/>
                    <a:pt x="416" y="76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3" y="87"/>
                    <a:pt x="434" y="92"/>
                    <a:pt x="432" y="96"/>
                  </a:cubicBezTo>
                  <a:cubicBezTo>
                    <a:pt x="432" y="96"/>
                    <a:pt x="432" y="96"/>
                    <a:pt x="432" y="96"/>
                  </a:cubicBezTo>
                  <a:cubicBezTo>
                    <a:pt x="430" y="100"/>
                    <a:pt x="425" y="101"/>
                    <a:pt x="421" y="98"/>
                  </a:cubicBezTo>
                  <a:cubicBezTo>
                    <a:pt x="421" y="98"/>
                    <a:pt x="421" y="98"/>
                    <a:pt x="421" y="98"/>
                  </a:cubicBezTo>
                  <a:cubicBezTo>
                    <a:pt x="410" y="91"/>
                    <a:pt x="397" y="87"/>
                    <a:pt x="383" y="87"/>
                  </a:cubicBezTo>
                  <a:cubicBezTo>
                    <a:pt x="383" y="87"/>
                    <a:pt x="383" y="87"/>
                    <a:pt x="383" y="87"/>
                  </a:cubicBezTo>
                  <a:cubicBezTo>
                    <a:pt x="379" y="87"/>
                    <a:pt x="376" y="88"/>
                    <a:pt x="372" y="88"/>
                  </a:cubicBezTo>
                  <a:cubicBezTo>
                    <a:pt x="372" y="88"/>
                    <a:pt x="372" y="88"/>
                    <a:pt x="372" y="88"/>
                  </a:cubicBezTo>
                  <a:cubicBezTo>
                    <a:pt x="368" y="89"/>
                    <a:pt x="364" y="86"/>
                    <a:pt x="363" y="82"/>
                  </a:cubicBezTo>
                  <a:cubicBezTo>
                    <a:pt x="363" y="82"/>
                    <a:pt x="363" y="82"/>
                    <a:pt x="363" y="82"/>
                  </a:cubicBezTo>
                  <a:cubicBezTo>
                    <a:pt x="354" y="44"/>
                    <a:pt x="319" y="16"/>
                    <a:pt x="278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42" y="16"/>
                    <a:pt x="212" y="38"/>
                    <a:pt x="199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8" y="71"/>
                    <a:pt x="195" y="73"/>
                    <a:pt x="193" y="73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0" y="74"/>
                    <a:pt x="188" y="73"/>
                    <a:pt x="186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6" y="63"/>
                    <a:pt x="164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20" y="57"/>
                    <a:pt x="96" y="8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4"/>
                    <a:pt x="97" y="118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3"/>
                    <a:pt x="97" y="126"/>
                    <a:pt x="96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4" y="129"/>
                    <a:pt x="92" y="130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49" y="131"/>
                    <a:pt x="16" y="164"/>
                    <a:pt x="16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227"/>
                    <a:pt x="25" y="247"/>
                    <a:pt x="40" y="260"/>
                  </a:cubicBezTo>
                  <a:cubicBezTo>
                    <a:pt x="40" y="260"/>
                    <a:pt x="40" y="260"/>
                    <a:pt x="40" y="260"/>
                  </a:cubicBezTo>
                  <a:cubicBezTo>
                    <a:pt x="43" y="263"/>
                    <a:pt x="43" y="266"/>
                    <a:pt x="42" y="269"/>
                  </a:cubicBezTo>
                  <a:cubicBezTo>
                    <a:pt x="42" y="269"/>
                    <a:pt x="42" y="269"/>
                    <a:pt x="42" y="269"/>
                  </a:cubicBezTo>
                  <a:cubicBezTo>
                    <a:pt x="40" y="275"/>
                    <a:pt x="39" y="282"/>
                    <a:pt x="39" y="288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39" y="318"/>
                    <a:pt x="62" y="341"/>
                    <a:pt x="91" y="341"/>
                  </a:cubicBezTo>
                  <a:cubicBezTo>
                    <a:pt x="91" y="341"/>
                    <a:pt x="91" y="341"/>
                    <a:pt x="91" y="341"/>
                  </a:cubicBezTo>
                  <a:cubicBezTo>
                    <a:pt x="99" y="341"/>
                    <a:pt x="106" y="340"/>
                    <a:pt x="112" y="337"/>
                  </a:cubicBezTo>
                  <a:cubicBezTo>
                    <a:pt x="112" y="337"/>
                    <a:pt x="112" y="337"/>
                    <a:pt x="112" y="337"/>
                  </a:cubicBezTo>
                  <a:cubicBezTo>
                    <a:pt x="114" y="336"/>
                    <a:pt x="116" y="336"/>
                    <a:pt x="118" y="337"/>
                  </a:cubicBezTo>
                  <a:cubicBezTo>
                    <a:pt x="118" y="337"/>
                    <a:pt x="118" y="337"/>
                    <a:pt x="118" y="337"/>
                  </a:cubicBezTo>
                  <a:cubicBezTo>
                    <a:pt x="120" y="338"/>
                    <a:pt x="122" y="339"/>
                    <a:pt x="123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32" y="366"/>
                    <a:pt x="156" y="383"/>
                    <a:pt x="184" y="383"/>
                  </a:cubicBezTo>
                  <a:cubicBezTo>
                    <a:pt x="184" y="383"/>
                    <a:pt x="184" y="383"/>
                    <a:pt x="184" y="383"/>
                  </a:cubicBezTo>
                  <a:cubicBezTo>
                    <a:pt x="206" y="383"/>
                    <a:pt x="225" y="373"/>
                    <a:pt x="237" y="357"/>
                  </a:cubicBezTo>
                  <a:cubicBezTo>
                    <a:pt x="237" y="357"/>
                    <a:pt x="237" y="357"/>
                    <a:pt x="237" y="357"/>
                  </a:cubicBezTo>
                  <a:cubicBezTo>
                    <a:pt x="238" y="355"/>
                    <a:pt x="240" y="354"/>
                    <a:pt x="242" y="353"/>
                  </a:cubicBezTo>
                  <a:cubicBezTo>
                    <a:pt x="242" y="353"/>
                    <a:pt x="242" y="353"/>
                    <a:pt x="242" y="353"/>
                  </a:cubicBezTo>
                  <a:cubicBezTo>
                    <a:pt x="244" y="353"/>
                    <a:pt x="246" y="354"/>
                    <a:pt x="248" y="355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9" y="364"/>
                    <a:pt x="273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312" y="369"/>
                    <a:pt x="333" y="356"/>
                    <a:pt x="344" y="338"/>
                  </a:cubicBezTo>
                  <a:cubicBezTo>
                    <a:pt x="344" y="338"/>
                    <a:pt x="344" y="338"/>
                    <a:pt x="344" y="338"/>
                  </a:cubicBezTo>
                  <a:cubicBezTo>
                    <a:pt x="345" y="336"/>
                    <a:pt x="347" y="334"/>
                    <a:pt x="350" y="334"/>
                  </a:cubicBezTo>
                  <a:cubicBezTo>
                    <a:pt x="350" y="334"/>
                    <a:pt x="350" y="334"/>
                    <a:pt x="350" y="334"/>
                  </a:cubicBezTo>
                  <a:cubicBezTo>
                    <a:pt x="352" y="334"/>
                    <a:pt x="354" y="334"/>
                    <a:pt x="356" y="336"/>
                  </a:cubicBezTo>
                  <a:cubicBezTo>
                    <a:pt x="356" y="336"/>
                    <a:pt x="356" y="336"/>
                    <a:pt x="356" y="336"/>
                  </a:cubicBezTo>
                  <a:cubicBezTo>
                    <a:pt x="367" y="344"/>
                    <a:pt x="380" y="349"/>
                    <a:pt x="395" y="349"/>
                  </a:cubicBezTo>
                  <a:cubicBezTo>
                    <a:pt x="395" y="349"/>
                    <a:pt x="395" y="349"/>
                    <a:pt x="395" y="349"/>
                  </a:cubicBezTo>
                  <a:cubicBezTo>
                    <a:pt x="428" y="349"/>
                    <a:pt x="455" y="322"/>
                    <a:pt x="455" y="289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5" y="289"/>
                    <a:pt x="455" y="288"/>
                    <a:pt x="455" y="288"/>
                  </a:cubicBezTo>
                  <a:cubicBezTo>
                    <a:pt x="455" y="288"/>
                    <a:pt x="455" y="288"/>
                    <a:pt x="455" y="288"/>
                  </a:cubicBezTo>
                  <a:cubicBezTo>
                    <a:pt x="455" y="284"/>
                    <a:pt x="458" y="280"/>
                    <a:pt x="462" y="280"/>
                  </a:cubicBezTo>
                  <a:cubicBezTo>
                    <a:pt x="462" y="280"/>
                    <a:pt x="462" y="280"/>
                    <a:pt x="462" y="280"/>
                  </a:cubicBezTo>
                  <a:cubicBezTo>
                    <a:pt x="487" y="276"/>
                    <a:pt x="506" y="255"/>
                    <a:pt x="506" y="229"/>
                  </a:cubicBezTo>
                  <a:cubicBezTo>
                    <a:pt x="506" y="229"/>
                    <a:pt x="506" y="229"/>
                    <a:pt x="506" y="229"/>
                  </a:cubicBezTo>
                  <a:cubicBezTo>
                    <a:pt x="506" y="203"/>
                    <a:pt x="486" y="181"/>
                    <a:pt x="460" y="178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58" y="178"/>
                    <a:pt x="456" y="177"/>
                    <a:pt x="455" y="175"/>
                  </a:cubicBezTo>
                  <a:cubicBezTo>
                    <a:pt x="455" y="175"/>
                    <a:pt x="455" y="175"/>
                    <a:pt x="455" y="175"/>
                  </a:cubicBezTo>
                  <a:cubicBezTo>
                    <a:pt x="453" y="173"/>
                    <a:pt x="453" y="171"/>
                    <a:pt x="453" y="169"/>
                  </a:cubicBezTo>
                  <a:cubicBezTo>
                    <a:pt x="453" y="169"/>
                    <a:pt x="453" y="169"/>
                    <a:pt x="453" y="169"/>
                  </a:cubicBezTo>
                  <a:cubicBezTo>
                    <a:pt x="454" y="165"/>
                    <a:pt x="454" y="162"/>
                    <a:pt x="454" y="158"/>
                  </a:cubicBezTo>
                  <a:cubicBezTo>
                    <a:pt x="454" y="158"/>
                    <a:pt x="454" y="158"/>
                    <a:pt x="454" y="158"/>
                  </a:cubicBezTo>
                  <a:cubicBezTo>
                    <a:pt x="454" y="143"/>
                    <a:pt x="449" y="130"/>
                    <a:pt x="442" y="119"/>
                  </a:cubicBezTo>
                  <a:cubicBezTo>
                    <a:pt x="442" y="119"/>
                    <a:pt x="442" y="119"/>
                    <a:pt x="442" y="119"/>
                  </a:cubicBezTo>
                  <a:cubicBezTo>
                    <a:pt x="439" y="115"/>
                    <a:pt x="440" y="110"/>
                    <a:pt x="444" y="107"/>
                  </a:cubicBezTo>
                  <a:cubicBezTo>
                    <a:pt x="444" y="107"/>
                    <a:pt x="444" y="107"/>
                    <a:pt x="444" y="107"/>
                  </a:cubicBezTo>
                  <a:cubicBezTo>
                    <a:pt x="448" y="105"/>
                    <a:pt x="453" y="106"/>
                    <a:pt x="455" y="110"/>
                  </a:cubicBezTo>
                  <a:cubicBezTo>
                    <a:pt x="455" y="110"/>
                    <a:pt x="455" y="110"/>
                    <a:pt x="455" y="110"/>
                  </a:cubicBezTo>
                  <a:cubicBezTo>
                    <a:pt x="464" y="123"/>
                    <a:pt x="470" y="140"/>
                    <a:pt x="470" y="158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160"/>
                    <a:pt x="470" y="162"/>
                    <a:pt x="470" y="164"/>
                  </a:cubicBezTo>
                  <a:cubicBezTo>
                    <a:pt x="470" y="164"/>
                    <a:pt x="470" y="164"/>
                    <a:pt x="470" y="164"/>
                  </a:cubicBezTo>
                  <a:cubicBezTo>
                    <a:pt x="500" y="170"/>
                    <a:pt x="522" y="197"/>
                    <a:pt x="522" y="229"/>
                  </a:cubicBezTo>
                  <a:cubicBezTo>
                    <a:pt x="522" y="229"/>
                    <a:pt x="522" y="229"/>
                    <a:pt x="522" y="229"/>
                  </a:cubicBezTo>
                  <a:cubicBezTo>
                    <a:pt x="522" y="261"/>
                    <a:pt x="500" y="287"/>
                    <a:pt x="471" y="294"/>
                  </a:cubicBezTo>
                  <a:cubicBezTo>
                    <a:pt x="471" y="294"/>
                    <a:pt x="471" y="294"/>
                    <a:pt x="471" y="294"/>
                  </a:cubicBezTo>
                  <a:cubicBezTo>
                    <a:pt x="468" y="334"/>
                    <a:pt x="435" y="365"/>
                    <a:pt x="395" y="365"/>
                  </a:cubicBezTo>
                  <a:cubicBezTo>
                    <a:pt x="395" y="365"/>
                    <a:pt x="395" y="365"/>
                    <a:pt x="395" y="365"/>
                  </a:cubicBezTo>
                  <a:cubicBezTo>
                    <a:pt x="379" y="365"/>
                    <a:pt x="365" y="361"/>
                    <a:pt x="353" y="353"/>
                  </a:cubicBezTo>
                  <a:cubicBezTo>
                    <a:pt x="353" y="353"/>
                    <a:pt x="353" y="353"/>
                    <a:pt x="353" y="353"/>
                  </a:cubicBezTo>
                  <a:cubicBezTo>
                    <a:pt x="338" y="372"/>
                    <a:pt x="315" y="385"/>
                    <a:pt x="288" y="385"/>
                  </a:cubicBezTo>
                  <a:cubicBezTo>
                    <a:pt x="288" y="385"/>
                    <a:pt x="288" y="385"/>
                    <a:pt x="288" y="385"/>
                  </a:cubicBezTo>
                  <a:cubicBezTo>
                    <a:pt x="272" y="385"/>
                    <a:pt x="257" y="380"/>
                    <a:pt x="245" y="372"/>
                  </a:cubicBezTo>
                  <a:cubicBezTo>
                    <a:pt x="245" y="372"/>
                    <a:pt x="245" y="372"/>
                    <a:pt x="245" y="372"/>
                  </a:cubicBezTo>
                  <a:cubicBezTo>
                    <a:pt x="230" y="389"/>
                    <a:pt x="208" y="399"/>
                    <a:pt x="184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52" y="399"/>
                    <a:pt x="125" y="381"/>
                    <a:pt x="111" y="3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350" dirty="0"/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6748580E-C8D7-47FD-ABFC-3B49F30606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05" y="3404"/>
              <a:ext cx="967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Docker-host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VM</a:t>
              </a:r>
            </a:p>
          </p:txBody>
        </p:sp>
      </p:grpSp>
      <p:sp>
        <p:nvSpPr>
          <p:cNvPr id="78" name="TextBox 277">
            <a:extLst>
              <a:ext uri="{FF2B5EF4-FFF2-40B4-BE49-F238E27FC236}">
                <a16:creationId xmlns:a16="http://schemas.microsoft.com/office/drawing/2014/main" id="{DD63C3B3-F492-4233-9A7D-623F14649A6C}"/>
              </a:ext>
            </a:extLst>
          </p:cNvPr>
          <p:cNvSpPr txBox="1"/>
          <p:nvPr/>
        </p:nvSpPr>
        <p:spPr>
          <a:xfrm>
            <a:off x="3799324" y="2576657"/>
            <a:ext cx="1208281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Generate </a:t>
            </a:r>
            <a:r>
              <a:rPr lang="en-US" sz="750" dirty="0" err="1"/>
              <a:t>runcmd</a:t>
            </a:r>
            <a:r>
              <a:rPr lang="en-US" sz="750" dirty="0"/>
              <a:t> script from resources</a:t>
            </a:r>
          </a:p>
        </p:txBody>
      </p:sp>
      <p:sp>
        <p:nvSpPr>
          <p:cNvPr id="80" name="TextBox 277">
            <a:extLst>
              <a:ext uri="{FF2B5EF4-FFF2-40B4-BE49-F238E27FC236}">
                <a16:creationId xmlns:a16="http://schemas.microsoft.com/office/drawing/2014/main" id="{CFD77925-BF59-4E28-8583-2591EC46DAAB}"/>
              </a:ext>
            </a:extLst>
          </p:cNvPr>
          <p:cNvSpPr txBox="1"/>
          <p:nvPr/>
        </p:nvSpPr>
        <p:spPr>
          <a:xfrm>
            <a:off x="3799324" y="2176123"/>
            <a:ext cx="1208282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Generate docker-share from resources</a:t>
            </a:r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2E1D6CA2-89FB-4BB1-B107-0D4F235B0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227" y="2176123"/>
            <a:ext cx="13713" cy="37543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344AA76-FB65-46EB-AFCF-DD12243961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9836" y="1659897"/>
            <a:ext cx="885869" cy="584217"/>
            <a:chOff x="1454" y="3073"/>
            <a:chExt cx="1377" cy="1037"/>
          </a:xfrm>
        </p:grpSpPr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A87D75CD-EBC8-4028-BE75-A1D5DDD8AA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" y="3073"/>
              <a:ext cx="1377" cy="1037"/>
            </a:xfrm>
            <a:custGeom>
              <a:avLst/>
              <a:gdLst>
                <a:gd name="T0" fmla="*/ 326 w 583"/>
                <a:gd name="T1" fmla="*/ 347 h 439"/>
                <a:gd name="T2" fmla="*/ 574 w 583"/>
                <a:gd name="T3" fmla="*/ 215 h 439"/>
                <a:gd name="T4" fmla="*/ 994 w 583"/>
                <a:gd name="T5" fmla="*/ 248 h 439"/>
                <a:gd name="T6" fmla="*/ 1209 w 583"/>
                <a:gd name="T7" fmla="*/ 463 h 439"/>
                <a:gd name="T8" fmla="*/ 1219 w 583"/>
                <a:gd name="T9" fmla="*/ 744 h 439"/>
                <a:gd name="T10" fmla="*/ 949 w 583"/>
                <a:gd name="T11" fmla="*/ 876 h 439"/>
                <a:gd name="T12" fmla="*/ 694 w 583"/>
                <a:gd name="T13" fmla="*/ 921 h 439"/>
                <a:gd name="T14" fmla="*/ 392 w 583"/>
                <a:gd name="T15" fmla="*/ 881 h 439"/>
                <a:gd name="T16" fmla="*/ 203 w 583"/>
                <a:gd name="T17" fmla="*/ 692 h 439"/>
                <a:gd name="T18" fmla="*/ 326 w 583"/>
                <a:gd name="T19" fmla="*/ 347 h 4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3"/>
                <a:gd name="T31" fmla="*/ 0 h 439"/>
                <a:gd name="T32" fmla="*/ 583 w 583"/>
                <a:gd name="T33" fmla="*/ 439 h 4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3" h="439">
                  <a:moveTo>
                    <a:pt x="138" y="147"/>
                  </a:moveTo>
                  <a:cubicBezTo>
                    <a:pt x="144" y="78"/>
                    <a:pt x="201" y="68"/>
                    <a:pt x="243" y="91"/>
                  </a:cubicBezTo>
                  <a:cubicBezTo>
                    <a:pt x="276" y="24"/>
                    <a:pt x="384" y="0"/>
                    <a:pt x="421" y="105"/>
                  </a:cubicBezTo>
                  <a:cubicBezTo>
                    <a:pt x="492" y="105"/>
                    <a:pt x="512" y="143"/>
                    <a:pt x="512" y="196"/>
                  </a:cubicBezTo>
                  <a:cubicBezTo>
                    <a:pt x="583" y="223"/>
                    <a:pt x="577" y="298"/>
                    <a:pt x="516" y="315"/>
                  </a:cubicBezTo>
                  <a:cubicBezTo>
                    <a:pt x="499" y="389"/>
                    <a:pt x="449" y="392"/>
                    <a:pt x="402" y="371"/>
                  </a:cubicBezTo>
                  <a:cubicBezTo>
                    <a:pt x="359" y="421"/>
                    <a:pt x="314" y="402"/>
                    <a:pt x="294" y="390"/>
                  </a:cubicBezTo>
                  <a:cubicBezTo>
                    <a:pt x="255" y="418"/>
                    <a:pt x="212" y="439"/>
                    <a:pt x="166" y="373"/>
                  </a:cubicBezTo>
                  <a:cubicBezTo>
                    <a:pt x="62" y="389"/>
                    <a:pt x="86" y="293"/>
                    <a:pt x="86" y="293"/>
                  </a:cubicBezTo>
                  <a:cubicBezTo>
                    <a:pt x="86" y="293"/>
                    <a:pt x="0" y="193"/>
                    <a:pt x="138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350" dirty="0"/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2E532E48-6020-4D63-A09B-8812F31B51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3" y="3136"/>
              <a:ext cx="1235" cy="945"/>
            </a:xfrm>
            <a:custGeom>
              <a:avLst/>
              <a:gdLst>
                <a:gd name="T0" fmla="*/ 215 w 522"/>
                <a:gd name="T1" fmla="*/ 843 h 399"/>
                <a:gd name="T2" fmla="*/ 61 w 522"/>
                <a:gd name="T3" fmla="*/ 633 h 399"/>
                <a:gd name="T4" fmla="*/ 0 w 522"/>
                <a:gd name="T5" fmla="*/ 484 h 399"/>
                <a:gd name="T6" fmla="*/ 189 w 522"/>
                <a:gd name="T7" fmla="*/ 262 h 399"/>
                <a:gd name="T8" fmla="*/ 354 w 522"/>
                <a:gd name="T9" fmla="*/ 97 h 399"/>
                <a:gd name="T10" fmla="*/ 657 w 522"/>
                <a:gd name="T11" fmla="*/ 0 h 399"/>
                <a:gd name="T12" fmla="*/ 888 w 522"/>
                <a:gd name="T13" fmla="*/ 170 h 399"/>
                <a:gd name="T14" fmla="*/ 1016 w 522"/>
                <a:gd name="T15" fmla="*/ 201 h 399"/>
                <a:gd name="T16" fmla="*/ 1020 w 522"/>
                <a:gd name="T17" fmla="*/ 227 h 399"/>
                <a:gd name="T18" fmla="*/ 994 w 522"/>
                <a:gd name="T19" fmla="*/ 231 h 399"/>
                <a:gd name="T20" fmla="*/ 879 w 522"/>
                <a:gd name="T21" fmla="*/ 208 h 399"/>
                <a:gd name="T22" fmla="*/ 857 w 522"/>
                <a:gd name="T23" fmla="*/ 194 h 399"/>
                <a:gd name="T24" fmla="*/ 470 w 522"/>
                <a:gd name="T25" fmla="*/ 163 h 399"/>
                <a:gd name="T26" fmla="*/ 456 w 522"/>
                <a:gd name="T27" fmla="*/ 172 h 399"/>
                <a:gd name="T28" fmla="*/ 354 w 522"/>
                <a:gd name="T29" fmla="*/ 135 h 399"/>
                <a:gd name="T30" fmla="*/ 227 w 522"/>
                <a:gd name="T31" fmla="*/ 262 h 399"/>
                <a:gd name="T32" fmla="*/ 227 w 522"/>
                <a:gd name="T33" fmla="*/ 300 h 399"/>
                <a:gd name="T34" fmla="*/ 213 w 522"/>
                <a:gd name="T35" fmla="*/ 307 h 399"/>
                <a:gd name="T36" fmla="*/ 94 w 522"/>
                <a:gd name="T37" fmla="*/ 614 h 399"/>
                <a:gd name="T38" fmla="*/ 99 w 522"/>
                <a:gd name="T39" fmla="*/ 635 h 399"/>
                <a:gd name="T40" fmla="*/ 215 w 522"/>
                <a:gd name="T41" fmla="*/ 805 h 399"/>
                <a:gd name="T42" fmla="*/ 265 w 522"/>
                <a:gd name="T43" fmla="*/ 796 h 399"/>
                <a:gd name="T44" fmla="*/ 291 w 522"/>
                <a:gd name="T45" fmla="*/ 805 h 399"/>
                <a:gd name="T46" fmla="*/ 435 w 522"/>
                <a:gd name="T47" fmla="*/ 904 h 399"/>
                <a:gd name="T48" fmla="*/ 572 w 522"/>
                <a:gd name="T49" fmla="*/ 833 h 399"/>
                <a:gd name="T50" fmla="*/ 586 w 522"/>
                <a:gd name="T51" fmla="*/ 838 h 399"/>
                <a:gd name="T52" fmla="*/ 813 w 522"/>
                <a:gd name="T53" fmla="*/ 798 h 399"/>
                <a:gd name="T54" fmla="*/ 827 w 522"/>
                <a:gd name="T55" fmla="*/ 789 h 399"/>
                <a:gd name="T56" fmla="*/ 933 w 522"/>
                <a:gd name="T57" fmla="*/ 824 h 399"/>
                <a:gd name="T58" fmla="*/ 1075 w 522"/>
                <a:gd name="T59" fmla="*/ 682 h 399"/>
                <a:gd name="T60" fmla="*/ 1091 w 522"/>
                <a:gd name="T61" fmla="*/ 661 h 399"/>
                <a:gd name="T62" fmla="*/ 1195 w 522"/>
                <a:gd name="T63" fmla="*/ 541 h 399"/>
                <a:gd name="T64" fmla="*/ 1075 w 522"/>
                <a:gd name="T65" fmla="*/ 413 h 399"/>
                <a:gd name="T66" fmla="*/ 1070 w 522"/>
                <a:gd name="T67" fmla="*/ 399 h 399"/>
                <a:gd name="T68" fmla="*/ 1044 w 522"/>
                <a:gd name="T69" fmla="*/ 281 h 399"/>
                <a:gd name="T70" fmla="*/ 1049 w 522"/>
                <a:gd name="T71" fmla="*/ 253 h 399"/>
                <a:gd name="T72" fmla="*/ 1110 w 522"/>
                <a:gd name="T73" fmla="*/ 373 h 399"/>
                <a:gd name="T74" fmla="*/ 1110 w 522"/>
                <a:gd name="T75" fmla="*/ 387 h 399"/>
                <a:gd name="T76" fmla="*/ 1113 w 522"/>
                <a:gd name="T77" fmla="*/ 694 h 399"/>
                <a:gd name="T78" fmla="*/ 933 w 522"/>
                <a:gd name="T79" fmla="*/ 862 h 399"/>
                <a:gd name="T80" fmla="*/ 680 w 522"/>
                <a:gd name="T81" fmla="*/ 909 h 399"/>
                <a:gd name="T82" fmla="*/ 579 w 522"/>
                <a:gd name="T83" fmla="*/ 878 h 399"/>
                <a:gd name="T84" fmla="*/ 262 w 522"/>
                <a:gd name="T85" fmla="*/ 836 h 3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2"/>
                <a:gd name="T130" fmla="*/ 0 h 399"/>
                <a:gd name="T131" fmla="*/ 522 w 522"/>
                <a:gd name="T132" fmla="*/ 399 h 3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2" h="399">
                  <a:moveTo>
                    <a:pt x="111" y="354"/>
                  </a:moveTo>
                  <a:cubicBezTo>
                    <a:pt x="105" y="356"/>
                    <a:pt x="98" y="357"/>
                    <a:pt x="91" y="357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53" y="357"/>
                    <a:pt x="23" y="326"/>
                    <a:pt x="23" y="288"/>
                  </a:cubicBezTo>
                  <a:cubicBezTo>
                    <a:pt x="23" y="288"/>
                    <a:pt x="23" y="288"/>
                    <a:pt x="23" y="288"/>
                  </a:cubicBezTo>
                  <a:cubicBezTo>
                    <a:pt x="23" y="281"/>
                    <a:pt x="24" y="275"/>
                    <a:pt x="26" y="268"/>
                  </a:cubicBezTo>
                  <a:cubicBezTo>
                    <a:pt x="26" y="268"/>
                    <a:pt x="26" y="268"/>
                    <a:pt x="26" y="268"/>
                  </a:cubicBezTo>
                  <a:cubicBezTo>
                    <a:pt x="10" y="252"/>
                    <a:pt x="0" y="230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159"/>
                    <a:pt x="35" y="120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4"/>
                    <a:pt x="80" y="112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72"/>
                    <a:pt x="111" y="41"/>
                    <a:pt x="150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64" y="41"/>
                    <a:pt x="177" y="46"/>
                    <a:pt x="188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206" y="21"/>
                    <a:pt x="240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24" y="0"/>
                    <a:pt x="363" y="30"/>
                    <a:pt x="376" y="72"/>
                  </a:cubicBezTo>
                  <a:cubicBezTo>
                    <a:pt x="376" y="72"/>
                    <a:pt x="376" y="72"/>
                    <a:pt x="376" y="72"/>
                  </a:cubicBezTo>
                  <a:cubicBezTo>
                    <a:pt x="379" y="72"/>
                    <a:pt x="381" y="71"/>
                    <a:pt x="383" y="71"/>
                  </a:cubicBezTo>
                  <a:cubicBezTo>
                    <a:pt x="383" y="71"/>
                    <a:pt x="383" y="71"/>
                    <a:pt x="383" y="71"/>
                  </a:cubicBezTo>
                  <a:cubicBezTo>
                    <a:pt x="400" y="71"/>
                    <a:pt x="416" y="76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3" y="87"/>
                    <a:pt x="434" y="92"/>
                    <a:pt x="432" y="96"/>
                  </a:cubicBezTo>
                  <a:cubicBezTo>
                    <a:pt x="432" y="96"/>
                    <a:pt x="432" y="96"/>
                    <a:pt x="432" y="96"/>
                  </a:cubicBezTo>
                  <a:cubicBezTo>
                    <a:pt x="430" y="100"/>
                    <a:pt x="425" y="101"/>
                    <a:pt x="421" y="98"/>
                  </a:cubicBezTo>
                  <a:cubicBezTo>
                    <a:pt x="421" y="98"/>
                    <a:pt x="421" y="98"/>
                    <a:pt x="421" y="98"/>
                  </a:cubicBezTo>
                  <a:cubicBezTo>
                    <a:pt x="410" y="91"/>
                    <a:pt x="397" y="87"/>
                    <a:pt x="383" y="87"/>
                  </a:cubicBezTo>
                  <a:cubicBezTo>
                    <a:pt x="383" y="87"/>
                    <a:pt x="383" y="87"/>
                    <a:pt x="383" y="87"/>
                  </a:cubicBezTo>
                  <a:cubicBezTo>
                    <a:pt x="379" y="87"/>
                    <a:pt x="376" y="88"/>
                    <a:pt x="372" y="88"/>
                  </a:cubicBezTo>
                  <a:cubicBezTo>
                    <a:pt x="372" y="88"/>
                    <a:pt x="372" y="88"/>
                    <a:pt x="372" y="88"/>
                  </a:cubicBezTo>
                  <a:cubicBezTo>
                    <a:pt x="368" y="89"/>
                    <a:pt x="364" y="86"/>
                    <a:pt x="363" y="82"/>
                  </a:cubicBezTo>
                  <a:cubicBezTo>
                    <a:pt x="363" y="82"/>
                    <a:pt x="363" y="82"/>
                    <a:pt x="363" y="82"/>
                  </a:cubicBezTo>
                  <a:cubicBezTo>
                    <a:pt x="354" y="44"/>
                    <a:pt x="319" y="16"/>
                    <a:pt x="278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42" y="16"/>
                    <a:pt x="212" y="38"/>
                    <a:pt x="199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8" y="71"/>
                    <a:pt x="195" y="73"/>
                    <a:pt x="193" y="73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0" y="74"/>
                    <a:pt x="188" y="73"/>
                    <a:pt x="186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6" y="63"/>
                    <a:pt x="164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20" y="57"/>
                    <a:pt x="96" y="8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4"/>
                    <a:pt x="97" y="118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3"/>
                    <a:pt x="97" y="126"/>
                    <a:pt x="96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4" y="129"/>
                    <a:pt x="92" y="130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49" y="131"/>
                    <a:pt x="16" y="164"/>
                    <a:pt x="16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227"/>
                    <a:pt x="25" y="247"/>
                    <a:pt x="40" y="260"/>
                  </a:cubicBezTo>
                  <a:cubicBezTo>
                    <a:pt x="40" y="260"/>
                    <a:pt x="40" y="260"/>
                    <a:pt x="40" y="260"/>
                  </a:cubicBezTo>
                  <a:cubicBezTo>
                    <a:pt x="43" y="263"/>
                    <a:pt x="43" y="266"/>
                    <a:pt x="42" y="269"/>
                  </a:cubicBezTo>
                  <a:cubicBezTo>
                    <a:pt x="42" y="269"/>
                    <a:pt x="42" y="269"/>
                    <a:pt x="42" y="269"/>
                  </a:cubicBezTo>
                  <a:cubicBezTo>
                    <a:pt x="40" y="275"/>
                    <a:pt x="39" y="282"/>
                    <a:pt x="39" y="288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39" y="318"/>
                    <a:pt x="62" y="341"/>
                    <a:pt x="91" y="341"/>
                  </a:cubicBezTo>
                  <a:cubicBezTo>
                    <a:pt x="91" y="341"/>
                    <a:pt x="91" y="341"/>
                    <a:pt x="91" y="341"/>
                  </a:cubicBezTo>
                  <a:cubicBezTo>
                    <a:pt x="99" y="341"/>
                    <a:pt x="106" y="340"/>
                    <a:pt x="112" y="337"/>
                  </a:cubicBezTo>
                  <a:cubicBezTo>
                    <a:pt x="112" y="337"/>
                    <a:pt x="112" y="337"/>
                    <a:pt x="112" y="337"/>
                  </a:cubicBezTo>
                  <a:cubicBezTo>
                    <a:pt x="114" y="336"/>
                    <a:pt x="116" y="336"/>
                    <a:pt x="118" y="337"/>
                  </a:cubicBezTo>
                  <a:cubicBezTo>
                    <a:pt x="118" y="337"/>
                    <a:pt x="118" y="337"/>
                    <a:pt x="118" y="337"/>
                  </a:cubicBezTo>
                  <a:cubicBezTo>
                    <a:pt x="120" y="338"/>
                    <a:pt x="122" y="339"/>
                    <a:pt x="123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32" y="366"/>
                    <a:pt x="156" y="383"/>
                    <a:pt x="184" y="383"/>
                  </a:cubicBezTo>
                  <a:cubicBezTo>
                    <a:pt x="184" y="383"/>
                    <a:pt x="184" y="383"/>
                    <a:pt x="184" y="383"/>
                  </a:cubicBezTo>
                  <a:cubicBezTo>
                    <a:pt x="206" y="383"/>
                    <a:pt x="225" y="373"/>
                    <a:pt x="237" y="357"/>
                  </a:cubicBezTo>
                  <a:cubicBezTo>
                    <a:pt x="237" y="357"/>
                    <a:pt x="237" y="357"/>
                    <a:pt x="237" y="357"/>
                  </a:cubicBezTo>
                  <a:cubicBezTo>
                    <a:pt x="238" y="355"/>
                    <a:pt x="240" y="354"/>
                    <a:pt x="242" y="353"/>
                  </a:cubicBezTo>
                  <a:cubicBezTo>
                    <a:pt x="242" y="353"/>
                    <a:pt x="242" y="353"/>
                    <a:pt x="242" y="353"/>
                  </a:cubicBezTo>
                  <a:cubicBezTo>
                    <a:pt x="244" y="353"/>
                    <a:pt x="246" y="354"/>
                    <a:pt x="248" y="355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9" y="364"/>
                    <a:pt x="273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312" y="369"/>
                    <a:pt x="333" y="356"/>
                    <a:pt x="344" y="338"/>
                  </a:cubicBezTo>
                  <a:cubicBezTo>
                    <a:pt x="344" y="338"/>
                    <a:pt x="344" y="338"/>
                    <a:pt x="344" y="338"/>
                  </a:cubicBezTo>
                  <a:cubicBezTo>
                    <a:pt x="345" y="336"/>
                    <a:pt x="347" y="334"/>
                    <a:pt x="350" y="334"/>
                  </a:cubicBezTo>
                  <a:cubicBezTo>
                    <a:pt x="350" y="334"/>
                    <a:pt x="350" y="334"/>
                    <a:pt x="350" y="334"/>
                  </a:cubicBezTo>
                  <a:cubicBezTo>
                    <a:pt x="352" y="334"/>
                    <a:pt x="354" y="334"/>
                    <a:pt x="356" y="336"/>
                  </a:cubicBezTo>
                  <a:cubicBezTo>
                    <a:pt x="356" y="336"/>
                    <a:pt x="356" y="336"/>
                    <a:pt x="356" y="336"/>
                  </a:cubicBezTo>
                  <a:cubicBezTo>
                    <a:pt x="367" y="344"/>
                    <a:pt x="380" y="349"/>
                    <a:pt x="395" y="349"/>
                  </a:cubicBezTo>
                  <a:cubicBezTo>
                    <a:pt x="395" y="349"/>
                    <a:pt x="395" y="349"/>
                    <a:pt x="395" y="349"/>
                  </a:cubicBezTo>
                  <a:cubicBezTo>
                    <a:pt x="428" y="349"/>
                    <a:pt x="455" y="322"/>
                    <a:pt x="455" y="289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5" y="289"/>
                    <a:pt x="455" y="288"/>
                    <a:pt x="455" y="288"/>
                  </a:cubicBezTo>
                  <a:cubicBezTo>
                    <a:pt x="455" y="288"/>
                    <a:pt x="455" y="288"/>
                    <a:pt x="455" y="288"/>
                  </a:cubicBezTo>
                  <a:cubicBezTo>
                    <a:pt x="455" y="284"/>
                    <a:pt x="458" y="280"/>
                    <a:pt x="462" y="280"/>
                  </a:cubicBezTo>
                  <a:cubicBezTo>
                    <a:pt x="462" y="280"/>
                    <a:pt x="462" y="280"/>
                    <a:pt x="462" y="280"/>
                  </a:cubicBezTo>
                  <a:cubicBezTo>
                    <a:pt x="487" y="276"/>
                    <a:pt x="506" y="255"/>
                    <a:pt x="506" y="229"/>
                  </a:cubicBezTo>
                  <a:cubicBezTo>
                    <a:pt x="506" y="229"/>
                    <a:pt x="506" y="229"/>
                    <a:pt x="506" y="229"/>
                  </a:cubicBezTo>
                  <a:cubicBezTo>
                    <a:pt x="506" y="203"/>
                    <a:pt x="486" y="181"/>
                    <a:pt x="460" y="178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58" y="178"/>
                    <a:pt x="456" y="177"/>
                    <a:pt x="455" y="175"/>
                  </a:cubicBezTo>
                  <a:cubicBezTo>
                    <a:pt x="455" y="175"/>
                    <a:pt x="455" y="175"/>
                    <a:pt x="455" y="175"/>
                  </a:cubicBezTo>
                  <a:cubicBezTo>
                    <a:pt x="453" y="173"/>
                    <a:pt x="453" y="171"/>
                    <a:pt x="453" y="169"/>
                  </a:cubicBezTo>
                  <a:cubicBezTo>
                    <a:pt x="453" y="169"/>
                    <a:pt x="453" y="169"/>
                    <a:pt x="453" y="169"/>
                  </a:cubicBezTo>
                  <a:cubicBezTo>
                    <a:pt x="454" y="165"/>
                    <a:pt x="454" y="162"/>
                    <a:pt x="454" y="158"/>
                  </a:cubicBezTo>
                  <a:cubicBezTo>
                    <a:pt x="454" y="158"/>
                    <a:pt x="454" y="158"/>
                    <a:pt x="454" y="158"/>
                  </a:cubicBezTo>
                  <a:cubicBezTo>
                    <a:pt x="454" y="143"/>
                    <a:pt x="449" y="130"/>
                    <a:pt x="442" y="119"/>
                  </a:cubicBezTo>
                  <a:cubicBezTo>
                    <a:pt x="442" y="119"/>
                    <a:pt x="442" y="119"/>
                    <a:pt x="442" y="119"/>
                  </a:cubicBezTo>
                  <a:cubicBezTo>
                    <a:pt x="439" y="115"/>
                    <a:pt x="440" y="110"/>
                    <a:pt x="444" y="107"/>
                  </a:cubicBezTo>
                  <a:cubicBezTo>
                    <a:pt x="444" y="107"/>
                    <a:pt x="444" y="107"/>
                    <a:pt x="444" y="107"/>
                  </a:cubicBezTo>
                  <a:cubicBezTo>
                    <a:pt x="448" y="105"/>
                    <a:pt x="453" y="106"/>
                    <a:pt x="455" y="110"/>
                  </a:cubicBezTo>
                  <a:cubicBezTo>
                    <a:pt x="455" y="110"/>
                    <a:pt x="455" y="110"/>
                    <a:pt x="455" y="110"/>
                  </a:cubicBezTo>
                  <a:cubicBezTo>
                    <a:pt x="464" y="123"/>
                    <a:pt x="470" y="140"/>
                    <a:pt x="470" y="158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160"/>
                    <a:pt x="470" y="162"/>
                    <a:pt x="470" y="164"/>
                  </a:cubicBezTo>
                  <a:cubicBezTo>
                    <a:pt x="470" y="164"/>
                    <a:pt x="470" y="164"/>
                    <a:pt x="470" y="164"/>
                  </a:cubicBezTo>
                  <a:cubicBezTo>
                    <a:pt x="500" y="170"/>
                    <a:pt x="522" y="197"/>
                    <a:pt x="522" y="229"/>
                  </a:cubicBezTo>
                  <a:cubicBezTo>
                    <a:pt x="522" y="229"/>
                    <a:pt x="522" y="229"/>
                    <a:pt x="522" y="229"/>
                  </a:cubicBezTo>
                  <a:cubicBezTo>
                    <a:pt x="522" y="261"/>
                    <a:pt x="500" y="287"/>
                    <a:pt x="471" y="294"/>
                  </a:cubicBezTo>
                  <a:cubicBezTo>
                    <a:pt x="471" y="294"/>
                    <a:pt x="471" y="294"/>
                    <a:pt x="471" y="294"/>
                  </a:cubicBezTo>
                  <a:cubicBezTo>
                    <a:pt x="468" y="334"/>
                    <a:pt x="435" y="365"/>
                    <a:pt x="395" y="365"/>
                  </a:cubicBezTo>
                  <a:cubicBezTo>
                    <a:pt x="395" y="365"/>
                    <a:pt x="395" y="365"/>
                    <a:pt x="395" y="365"/>
                  </a:cubicBezTo>
                  <a:cubicBezTo>
                    <a:pt x="379" y="365"/>
                    <a:pt x="365" y="361"/>
                    <a:pt x="353" y="353"/>
                  </a:cubicBezTo>
                  <a:cubicBezTo>
                    <a:pt x="353" y="353"/>
                    <a:pt x="353" y="353"/>
                    <a:pt x="353" y="353"/>
                  </a:cubicBezTo>
                  <a:cubicBezTo>
                    <a:pt x="338" y="372"/>
                    <a:pt x="315" y="385"/>
                    <a:pt x="288" y="385"/>
                  </a:cubicBezTo>
                  <a:cubicBezTo>
                    <a:pt x="288" y="385"/>
                    <a:pt x="288" y="385"/>
                    <a:pt x="288" y="385"/>
                  </a:cubicBezTo>
                  <a:cubicBezTo>
                    <a:pt x="272" y="385"/>
                    <a:pt x="257" y="380"/>
                    <a:pt x="245" y="372"/>
                  </a:cubicBezTo>
                  <a:cubicBezTo>
                    <a:pt x="245" y="372"/>
                    <a:pt x="245" y="372"/>
                    <a:pt x="245" y="372"/>
                  </a:cubicBezTo>
                  <a:cubicBezTo>
                    <a:pt x="230" y="389"/>
                    <a:pt x="208" y="399"/>
                    <a:pt x="184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52" y="399"/>
                    <a:pt x="125" y="381"/>
                    <a:pt x="111" y="3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350" dirty="0"/>
            </a:p>
          </p:txBody>
        </p:sp>
        <p:sp>
          <p:nvSpPr>
            <p:cNvPr id="114" name="Text Box 39">
              <a:extLst>
                <a:ext uri="{FF2B5EF4-FFF2-40B4-BE49-F238E27FC236}">
                  <a16:creationId xmlns:a16="http://schemas.microsoft.com/office/drawing/2014/main" id="{97324A14-7874-402A-A2BF-A23D04EE64F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50" y="3449"/>
              <a:ext cx="877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defPPr>
                <a:defRPr lang="sv-S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Deploy VM</a:t>
              </a:r>
            </a:p>
          </p:txBody>
        </p:sp>
      </p:grpSp>
      <p:sp>
        <p:nvSpPr>
          <p:cNvPr id="116" name="Line 25">
            <a:extLst>
              <a:ext uri="{FF2B5EF4-FFF2-40B4-BE49-F238E27FC236}">
                <a16:creationId xmlns:a16="http://schemas.microsoft.com/office/drawing/2014/main" id="{C6859812-79D7-41DE-81EB-C5A00F3C75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58568" y="3772304"/>
            <a:ext cx="1377744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7" name="Text Box 8">
            <a:extLst>
              <a:ext uri="{FF2B5EF4-FFF2-40B4-BE49-F238E27FC236}">
                <a16:creationId xmlns:a16="http://schemas.microsoft.com/office/drawing/2014/main" id="{A3F54876-CC78-404F-A481-4CA4D0CBA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80" y="3601765"/>
            <a:ext cx="1172528" cy="3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7" rIns="68553" bIns="34277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788" dirty="0">
                <a:latin typeface="Courier New" panose="02070309020205020404" pitchFamily="49" charset="0"/>
              </a:rPr>
              <a:t>Fetch docker image</a:t>
            </a:r>
          </a:p>
        </p:txBody>
      </p:sp>
      <p:sp>
        <p:nvSpPr>
          <p:cNvPr id="79" name="TextBox 277">
            <a:extLst>
              <a:ext uri="{FF2B5EF4-FFF2-40B4-BE49-F238E27FC236}">
                <a16:creationId xmlns:a16="http://schemas.microsoft.com/office/drawing/2014/main" id="{E55CEC10-00C0-47C1-8B5C-6EC6953EECB3}"/>
              </a:ext>
            </a:extLst>
          </p:cNvPr>
          <p:cNvSpPr txBox="1"/>
          <p:nvPr/>
        </p:nvSpPr>
        <p:spPr>
          <a:xfrm>
            <a:off x="2388821" y="3563571"/>
            <a:ext cx="1158806" cy="4385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Could-</a:t>
            </a:r>
            <a:r>
              <a:rPr lang="en-US" sz="750" dirty="0" err="1"/>
              <a:t>init</a:t>
            </a:r>
            <a:r>
              <a:rPr lang="en-US" sz="750" dirty="0"/>
              <a:t>:</a:t>
            </a:r>
          </a:p>
          <a:p>
            <a:pPr algn="ctr" eaLnBrk="1" hangingPunct="1">
              <a:defRPr/>
            </a:pPr>
            <a:r>
              <a:rPr lang="en-US" sz="750" dirty="0"/>
              <a:t>Execute </a:t>
            </a:r>
            <a:r>
              <a:rPr lang="en-US" sz="750" dirty="0" err="1"/>
              <a:t>runcmd</a:t>
            </a:r>
            <a:r>
              <a:rPr lang="en-US" sz="750" dirty="0"/>
              <a:t> script on </a:t>
            </a:r>
            <a:r>
              <a:rPr lang="en-US" sz="750" dirty="0" err="1"/>
              <a:t>docke</a:t>
            </a:r>
            <a:r>
              <a:rPr lang="en-US" sz="750" dirty="0"/>
              <a:t> hosts</a:t>
            </a:r>
          </a:p>
        </p:txBody>
      </p:sp>
      <p:sp>
        <p:nvSpPr>
          <p:cNvPr id="28" name="TextBox 277">
            <a:extLst>
              <a:ext uri="{FF2B5EF4-FFF2-40B4-BE49-F238E27FC236}">
                <a16:creationId xmlns:a16="http://schemas.microsoft.com/office/drawing/2014/main" id="{5CD91980-64B4-4A81-9D45-9095FE90BC66}"/>
              </a:ext>
            </a:extLst>
          </p:cNvPr>
          <p:cNvSpPr txBox="1"/>
          <p:nvPr/>
        </p:nvSpPr>
        <p:spPr>
          <a:xfrm>
            <a:off x="3799323" y="3070812"/>
            <a:ext cx="1208281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Generate docker service </a:t>
            </a:r>
            <a:r>
              <a:rPr lang="en-US" sz="750" dirty="0" err="1"/>
              <a:t>json</a:t>
            </a:r>
            <a:r>
              <a:rPr lang="en-US" sz="750" dirty="0"/>
              <a:t> files</a:t>
            </a:r>
          </a:p>
        </p:txBody>
      </p:sp>
      <p:sp>
        <p:nvSpPr>
          <p:cNvPr id="29" name="TextBox 277">
            <a:extLst>
              <a:ext uri="{FF2B5EF4-FFF2-40B4-BE49-F238E27FC236}">
                <a16:creationId xmlns:a16="http://schemas.microsoft.com/office/drawing/2014/main" id="{EF5DB7D6-571C-4D78-8C64-468B8CC16DA4}"/>
              </a:ext>
            </a:extLst>
          </p:cNvPr>
          <p:cNvSpPr txBox="1"/>
          <p:nvPr/>
        </p:nvSpPr>
        <p:spPr>
          <a:xfrm>
            <a:off x="2388821" y="4170815"/>
            <a:ext cx="1158806" cy="2077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build consul cluster</a:t>
            </a:r>
          </a:p>
        </p:txBody>
      </p:sp>
      <p:sp>
        <p:nvSpPr>
          <p:cNvPr id="30" name="TextBox 277">
            <a:extLst>
              <a:ext uri="{FF2B5EF4-FFF2-40B4-BE49-F238E27FC236}">
                <a16:creationId xmlns:a16="http://schemas.microsoft.com/office/drawing/2014/main" id="{F0A2D29F-9272-42C0-A353-A520BA540B1A}"/>
              </a:ext>
            </a:extLst>
          </p:cNvPr>
          <p:cNvSpPr txBox="1"/>
          <p:nvPr/>
        </p:nvSpPr>
        <p:spPr>
          <a:xfrm>
            <a:off x="2381238" y="4547226"/>
            <a:ext cx="1158806" cy="2077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Register services</a:t>
            </a:r>
          </a:p>
        </p:txBody>
      </p:sp>
      <p:sp>
        <p:nvSpPr>
          <p:cNvPr id="31" name="TextBox 277">
            <a:extLst>
              <a:ext uri="{FF2B5EF4-FFF2-40B4-BE49-F238E27FC236}">
                <a16:creationId xmlns:a16="http://schemas.microsoft.com/office/drawing/2014/main" id="{CB9BB93F-3F32-4B60-A6B6-A0E585E29CF6}"/>
              </a:ext>
            </a:extLst>
          </p:cNvPr>
          <p:cNvSpPr txBox="1"/>
          <p:nvPr/>
        </p:nvSpPr>
        <p:spPr>
          <a:xfrm>
            <a:off x="2388821" y="4923637"/>
            <a:ext cx="1158806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750" dirty="0"/>
              <a:t>Start dockers to implement services</a:t>
            </a:r>
          </a:p>
        </p:txBody>
      </p:sp>
    </p:spTree>
    <p:extLst>
      <p:ext uri="{BB962C8B-B14F-4D97-AF65-F5344CB8AC3E}">
        <p14:creationId xmlns:p14="http://schemas.microsoft.com/office/powerpoint/2010/main" val="19411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>
            <a:extLst>
              <a:ext uri="{FF2B5EF4-FFF2-40B4-BE49-F238E27FC236}">
                <a16:creationId xmlns:a16="http://schemas.microsoft.com/office/drawing/2014/main" id="{1B2D0D86-C35F-464C-9970-3759F5FA7855}"/>
              </a:ext>
            </a:extLst>
          </p:cNvPr>
          <p:cNvSpPr/>
          <p:nvPr/>
        </p:nvSpPr>
        <p:spPr>
          <a:xfrm>
            <a:off x="2675403" y="2694264"/>
            <a:ext cx="1061500" cy="10381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61">
            <a:extLst>
              <a:ext uri="{FF2B5EF4-FFF2-40B4-BE49-F238E27FC236}">
                <a16:creationId xmlns:a16="http://schemas.microsoft.com/office/drawing/2014/main" id="{93C57B7D-C501-4DB2-9CD8-0A8EF18B05D0}"/>
              </a:ext>
            </a:extLst>
          </p:cNvPr>
          <p:cNvSpPr txBox="1"/>
          <p:nvPr/>
        </p:nvSpPr>
        <p:spPr>
          <a:xfrm>
            <a:off x="2485633" y="3670930"/>
            <a:ext cx="586467" cy="1797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dirty="0"/>
              <a:t>OAM VM</a:t>
            </a:r>
          </a:p>
        </p:txBody>
      </p:sp>
      <p:sp>
        <p:nvSpPr>
          <p:cNvPr id="6" name="Shape 63">
            <a:extLst>
              <a:ext uri="{FF2B5EF4-FFF2-40B4-BE49-F238E27FC236}">
                <a16:creationId xmlns:a16="http://schemas.microsoft.com/office/drawing/2014/main" id="{C1292BD8-B69C-4DC1-8718-A9F10525F7C9}"/>
              </a:ext>
            </a:extLst>
          </p:cNvPr>
          <p:cNvSpPr txBox="1"/>
          <p:nvPr/>
        </p:nvSpPr>
        <p:spPr>
          <a:xfrm>
            <a:off x="2642677" y="3028531"/>
            <a:ext cx="586467" cy="156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 dirty="0"/>
              <a:t>DNS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700" dirty="0"/>
              <a:t>(VIM name)</a:t>
            </a:r>
          </a:p>
        </p:txBody>
      </p:sp>
      <p:sp>
        <p:nvSpPr>
          <p:cNvPr id="7" name="Shape 71">
            <a:extLst>
              <a:ext uri="{FF2B5EF4-FFF2-40B4-BE49-F238E27FC236}">
                <a16:creationId xmlns:a16="http://schemas.microsoft.com/office/drawing/2014/main" id="{719A0896-4281-4A37-96F8-3C11BDF4A3A6}"/>
              </a:ext>
            </a:extLst>
          </p:cNvPr>
          <p:cNvSpPr/>
          <p:nvPr/>
        </p:nvSpPr>
        <p:spPr>
          <a:xfrm>
            <a:off x="5609957" y="2084806"/>
            <a:ext cx="1821162" cy="8362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Shape 72">
            <a:extLst>
              <a:ext uri="{FF2B5EF4-FFF2-40B4-BE49-F238E27FC236}">
                <a16:creationId xmlns:a16="http://schemas.microsoft.com/office/drawing/2014/main" id="{FC17705C-E0BA-4145-BDD0-04F70AD4F524}"/>
              </a:ext>
            </a:extLst>
          </p:cNvPr>
          <p:cNvCxnSpPr>
            <a:cxnSpLocks/>
          </p:cNvCxnSpPr>
          <p:nvPr/>
        </p:nvCxnSpPr>
        <p:spPr>
          <a:xfrm flipV="1">
            <a:off x="843732" y="4579003"/>
            <a:ext cx="6879048" cy="7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73">
            <a:extLst>
              <a:ext uri="{FF2B5EF4-FFF2-40B4-BE49-F238E27FC236}">
                <a16:creationId xmlns:a16="http://schemas.microsoft.com/office/drawing/2014/main" id="{3143ECC3-A349-4C1D-998A-34904737722D}"/>
              </a:ext>
            </a:extLst>
          </p:cNvPr>
          <p:cNvSpPr txBox="1"/>
          <p:nvPr/>
        </p:nvSpPr>
        <p:spPr>
          <a:xfrm>
            <a:off x="2057334" y="4553331"/>
            <a:ext cx="1233066" cy="1797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 dirty="0" err="1"/>
              <a:t>Control&amp;OAM</a:t>
            </a:r>
            <a:r>
              <a:rPr lang="en-GB" sz="700" dirty="0"/>
              <a:t> network</a:t>
            </a:r>
          </a:p>
        </p:txBody>
      </p:sp>
      <p:cxnSp>
        <p:nvCxnSpPr>
          <p:cNvPr id="10" name="Shape 74">
            <a:extLst>
              <a:ext uri="{FF2B5EF4-FFF2-40B4-BE49-F238E27FC236}">
                <a16:creationId xmlns:a16="http://schemas.microsoft.com/office/drawing/2014/main" id="{92BA3B0E-16E3-4663-8A44-71DF085BE59B}"/>
              </a:ext>
            </a:extLst>
          </p:cNvPr>
          <p:cNvCxnSpPr>
            <a:cxnSpLocks/>
          </p:cNvCxnSpPr>
          <p:nvPr/>
        </p:nvCxnSpPr>
        <p:spPr>
          <a:xfrm>
            <a:off x="2939381" y="3724722"/>
            <a:ext cx="3470" cy="8511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77">
            <a:extLst>
              <a:ext uri="{FF2B5EF4-FFF2-40B4-BE49-F238E27FC236}">
                <a16:creationId xmlns:a16="http://schemas.microsoft.com/office/drawing/2014/main" id="{2406BFA1-95C8-47D0-A3D9-AEDD06D7E473}"/>
              </a:ext>
            </a:extLst>
          </p:cNvPr>
          <p:cNvSpPr/>
          <p:nvPr/>
        </p:nvSpPr>
        <p:spPr>
          <a:xfrm>
            <a:off x="2915848" y="4548158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85">
            <a:extLst>
              <a:ext uri="{FF2B5EF4-FFF2-40B4-BE49-F238E27FC236}">
                <a16:creationId xmlns:a16="http://schemas.microsoft.com/office/drawing/2014/main" id="{5C83CD6F-8059-4C3A-BA72-17C2F0441BE8}"/>
              </a:ext>
            </a:extLst>
          </p:cNvPr>
          <p:cNvSpPr txBox="1"/>
          <p:nvPr/>
        </p:nvSpPr>
        <p:spPr>
          <a:xfrm>
            <a:off x="7046937" y="2138564"/>
            <a:ext cx="384182" cy="2195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500" dirty="0"/>
              <a:t>Consul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500" dirty="0"/>
              <a:t>agent</a:t>
            </a:r>
            <a:endParaRPr lang="en-GB" sz="800" dirty="0"/>
          </a:p>
        </p:txBody>
      </p:sp>
      <p:pic>
        <p:nvPicPr>
          <p:cNvPr id="13" name="Shape 84">
            <a:extLst>
              <a:ext uri="{FF2B5EF4-FFF2-40B4-BE49-F238E27FC236}">
                <a16:creationId xmlns:a16="http://schemas.microsoft.com/office/drawing/2014/main" id="{1B85BCC3-A1AF-47D1-BB93-C77E4123A7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00800" y="2527895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84">
            <a:extLst>
              <a:ext uri="{FF2B5EF4-FFF2-40B4-BE49-F238E27FC236}">
                <a16:creationId xmlns:a16="http://schemas.microsoft.com/office/drawing/2014/main" id="{9DDAEF8F-5A04-423A-8A93-6F7D11F4A9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8545" y="2223641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84">
            <a:extLst>
              <a:ext uri="{FF2B5EF4-FFF2-40B4-BE49-F238E27FC236}">
                <a16:creationId xmlns:a16="http://schemas.microsoft.com/office/drawing/2014/main" id="{C631C8AA-16E3-4EB4-97EF-5A1E98E492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9139" y="2225641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84">
            <a:extLst>
              <a:ext uri="{FF2B5EF4-FFF2-40B4-BE49-F238E27FC236}">
                <a16:creationId xmlns:a16="http://schemas.microsoft.com/office/drawing/2014/main" id="{566AA0A8-B205-405D-A713-8917FD401A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99473" y="2223586"/>
            <a:ext cx="243912" cy="156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94">
            <a:extLst>
              <a:ext uri="{FF2B5EF4-FFF2-40B4-BE49-F238E27FC236}">
                <a16:creationId xmlns:a16="http://schemas.microsoft.com/office/drawing/2014/main" id="{73349A01-1233-4C5B-B0C0-A9AC7DC070C9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278006" y="2918209"/>
            <a:ext cx="13840" cy="1633711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8" name="Shape 84">
            <a:extLst>
              <a:ext uri="{FF2B5EF4-FFF2-40B4-BE49-F238E27FC236}">
                <a16:creationId xmlns:a16="http://schemas.microsoft.com/office/drawing/2014/main" id="{EE9F4951-0B72-41ED-92EE-33D84FED33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4147" y="2532854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84">
            <a:extLst>
              <a:ext uri="{FF2B5EF4-FFF2-40B4-BE49-F238E27FC236}">
                <a16:creationId xmlns:a16="http://schemas.microsoft.com/office/drawing/2014/main" id="{C0DB18B6-3991-4EB7-BF67-4AD0CCB43E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4026" y="2228761"/>
            <a:ext cx="243912" cy="1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60">
            <a:extLst>
              <a:ext uri="{FF2B5EF4-FFF2-40B4-BE49-F238E27FC236}">
                <a16:creationId xmlns:a16="http://schemas.microsoft.com/office/drawing/2014/main" id="{D00F34C2-1A33-4894-B83A-1563534A9F9E}"/>
              </a:ext>
            </a:extLst>
          </p:cNvPr>
          <p:cNvSpPr/>
          <p:nvPr/>
        </p:nvSpPr>
        <p:spPr>
          <a:xfrm>
            <a:off x="4154123" y="3340598"/>
            <a:ext cx="1061500" cy="7682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61">
            <a:extLst>
              <a:ext uri="{FF2B5EF4-FFF2-40B4-BE49-F238E27FC236}">
                <a16:creationId xmlns:a16="http://schemas.microsoft.com/office/drawing/2014/main" id="{CEE03E41-1ADA-49F6-BF18-31A1AFCC67F5}"/>
              </a:ext>
            </a:extLst>
          </p:cNvPr>
          <p:cNvSpPr txBox="1"/>
          <p:nvPr/>
        </p:nvSpPr>
        <p:spPr>
          <a:xfrm>
            <a:off x="4168377" y="3810871"/>
            <a:ext cx="447633" cy="1797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 dirty="0"/>
              <a:t>VNF VM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3875160-8689-4C0D-9097-74511BB131DE}"/>
              </a:ext>
            </a:extLst>
          </p:cNvPr>
          <p:cNvSpPr/>
          <p:nvPr/>
        </p:nvSpPr>
        <p:spPr bwMode="auto">
          <a:xfrm>
            <a:off x="4242566" y="3433030"/>
            <a:ext cx="438508" cy="14325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VNF APP</a:t>
            </a:r>
          </a:p>
        </p:txBody>
      </p:sp>
      <p:cxnSp>
        <p:nvCxnSpPr>
          <p:cNvPr id="23" name="Shape 76">
            <a:extLst>
              <a:ext uri="{FF2B5EF4-FFF2-40B4-BE49-F238E27FC236}">
                <a16:creationId xmlns:a16="http://schemas.microsoft.com/office/drawing/2014/main" id="{26A88D7A-2D0E-4A0B-A33D-DDAEE33BB273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961314" y="4110149"/>
            <a:ext cx="0" cy="4615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79">
            <a:extLst>
              <a:ext uri="{FF2B5EF4-FFF2-40B4-BE49-F238E27FC236}">
                <a16:creationId xmlns:a16="http://schemas.microsoft.com/office/drawing/2014/main" id="{59666E7A-567C-4E5D-A74C-AF92CFA924B4}"/>
              </a:ext>
            </a:extLst>
          </p:cNvPr>
          <p:cNvSpPr/>
          <p:nvPr/>
        </p:nvSpPr>
        <p:spPr>
          <a:xfrm>
            <a:off x="4940826" y="4544701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5" name="Shape 64">
            <a:extLst>
              <a:ext uri="{FF2B5EF4-FFF2-40B4-BE49-F238E27FC236}">
                <a16:creationId xmlns:a16="http://schemas.microsoft.com/office/drawing/2014/main" id="{B402362A-1FE4-4B6C-8245-0D52CD43C3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38649" y="3524521"/>
            <a:ext cx="344634" cy="20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62">
            <a:extLst>
              <a:ext uri="{FF2B5EF4-FFF2-40B4-BE49-F238E27FC236}">
                <a16:creationId xmlns:a16="http://schemas.microsoft.com/office/drawing/2014/main" id="{FBB781DF-EEF1-4116-B2BC-4B5190D33D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27423" y="2818388"/>
            <a:ext cx="416975" cy="26718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79">
            <a:extLst>
              <a:ext uri="{FF2B5EF4-FFF2-40B4-BE49-F238E27FC236}">
                <a16:creationId xmlns:a16="http://schemas.microsoft.com/office/drawing/2014/main" id="{B2A92C2E-3059-4C44-AE7C-BFFA9E55FF67}"/>
              </a:ext>
            </a:extLst>
          </p:cNvPr>
          <p:cNvSpPr/>
          <p:nvPr/>
        </p:nvSpPr>
        <p:spPr>
          <a:xfrm>
            <a:off x="7252776" y="4551920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79">
            <a:extLst>
              <a:ext uri="{FF2B5EF4-FFF2-40B4-BE49-F238E27FC236}">
                <a16:creationId xmlns:a16="http://schemas.microsoft.com/office/drawing/2014/main" id="{C9CD92DC-C0BE-43B7-84D3-5C39F31764F8}"/>
              </a:ext>
            </a:extLst>
          </p:cNvPr>
          <p:cNvSpPr/>
          <p:nvPr/>
        </p:nvSpPr>
        <p:spPr>
          <a:xfrm>
            <a:off x="5604621" y="4550597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79">
            <a:extLst>
              <a:ext uri="{FF2B5EF4-FFF2-40B4-BE49-F238E27FC236}">
                <a16:creationId xmlns:a16="http://schemas.microsoft.com/office/drawing/2014/main" id="{06662AC3-3AAF-4A3B-9254-B93CDB67AD45}"/>
              </a:ext>
            </a:extLst>
          </p:cNvPr>
          <p:cNvSpPr/>
          <p:nvPr/>
        </p:nvSpPr>
        <p:spPr>
          <a:xfrm>
            <a:off x="5467453" y="4548158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4EE86F-F099-4310-BADD-041AAC98C279}"/>
              </a:ext>
            </a:extLst>
          </p:cNvPr>
          <p:cNvSpPr/>
          <p:nvPr/>
        </p:nvSpPr>
        <p:spPr bwMode="auto">
          <a:xfrm>
            <a:off x="4798242" y="3988721"/>
            <a:ext cx="326143" cy="12142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ens3</a:t>
            </a:r>
          </a:p>
        </p:txBody>
      </p:sp>
      <p:sp>
        <p:nvSpPr>
          <p:cNvPr id="31" name="Shape 65">
            <a:extLst>
              <a:ext uri="{FF2B5EF4-FFF2-40B4-BE49-F238E27FC236}">
                <a16:creationId xmlns:a16="http://schemas.microsoft.com/office/drawing/2014/main" id="{041F9D3A-A5C8-4918-A091-537723092471}"/>
              </a:ext>
            </a:extLst>
          </p:cNvPr>
          <p:cNvSpPr txBox="1"/>
          <p:nvPr/>
        </p:nvSpPr>
        <p:spPr>
          <a:xfrm>
            <a:off x="4673202" y="3665435"/>
            <a:ext cx="830258" cy="156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500" dirty="0"/>
              <a:t>consul agent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500" dirty="0"/>
              <a:t>(docker host mode)</a:t>
            </a:r>
          </a:p>
        </p:txBody>
      </p:sp>
      <p:pic>
        <p:nvPicPr>
          <p:cNvPr id="32" name="Shape 84">
            <a:extLst>
              <a:ext uri="{FF2B5EF4-FFF2-40B4-BE49-F238E27FC236}">
                <a16:creationId xmlns:a16="http://schemas.microsoft.com/office/drawing/2014/main" id="{7AAC9512-B460-488A-9F09-B07E005DDF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9669" y="2526899"/>
            <a:ext cx="243912" cy="1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71">
            <a:extLst>
              <a:ext uri="{FF2B5EF4-FFF2-40B4-BE49-F238E27FC236}">
                <a16:creationId xmlns:a16="http://schemas.microsoft.com/office/drawing/2014/main" id="{341EA4A5-428E-431C-96A8-3299F8A0B7C2}"/>
              </a:ext>
            </a:extLst>
          </p:cNvPr>
          <p:cNvSpPr/>
          <p:nvPr/>
        </p:nvSpPr>
        <p:spPr>
          <a:xfrm>
            <a:off x="5373198" y="2946096"/>
            <a:ext cx="1697586" cy="81472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4" name="Shape 84">
            <a:extLst>
              <a:ext uri="{FF2B5EF4-FFF2-40B4-BE49-F238E27FC236}">
                <a16:creationId xmlns:a16="http://schemas.microsoft.com/office/drawing/2014/main" id="{2CDD9B29-A73D-4958-9687-CDF6EA42F1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8086" y="3064733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84">
            <a:extLst>
              <a:ext uri="{FF2B5EF4-FFF2-40B4-BE49-F238E27FC236}">
                <a16:creationId xmlns:a16="http://schemas.microsoft.com/office/drawing/2014/main" id="{A59BF6F9-527B-42F6-BC66-0E8B2FED00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34984" y="3328968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84">
            <a:extLst>
              <a:ext uri="{FF2B5EF4-FFF2-40B4-BE49-F238E27FC236}">
                <a16:creationId xmlns:a16="http://schemas.microsoft.com/office/drawing/2014/main" id="{FDCF4EBF-A9EA-4FF0-96A7-F7886914ED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3666" y="3062747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84">
            <a:extLst>
              <a:ext uri="{FF2B5EF4-FFF2-40B4-BE49-F238E27FC236}">
                <a16:creationId xmlns:a16="http://schemas.microsoft.com/office/drawing/2014/main" id="{6631E350-EAA4-4C59-B0C5-43F701B2B0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3440" y="3325010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84">
            <a:extLst>
              <a:ext uri="{FF2B5EF4-FFF2-40B4-BE49-F238E27FC236}">
                <a16:creationId xmlns:a16="http://schemas.microsoft.com/office/drawing/2014/main" id="{A0E08214-D138-480E-B257-2CE73CF0FE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6892" y="3327031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84">
            <a:extLst>
              <a:ext uri="{FF2B5EF4-FFF2-40B4-BE49-F238E27FC236}">
                <a16:creationId xmlns:a16="http://schemas.microsoft.com/office/drawing/2014/main" id="{09143C86-F32D-405C-8CF8-3D71A74459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5793" y="3060411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84">
            <a:extLst>
              <a:ext uri="{FF2B5EF4-FFF2-40B4-BE49-F238E27FC236}">
                <a16:creationId xmlns:a16="http://schemas.microsoft.com/office/drawing/2014/main" id="{6D06305E-1BF4-44D4-8EC4-DA789025A7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7376" y="3062306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84">
            <a:extLst>
              <a:ext uri="{FF2B5EF4-FFF2-40B4-BE49-F238E27FC236}">
                <a16:creationId xmlns:a16="http://schemas.microsoft.com/office/drawing/2014/main" id="{AF58FBA9-F70D-4DB7-B317-DDB15A698E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0501" y="3327031"/>
            <a:ext cx="243912" cy="1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71">
            <a:extLst>
              <a:ext uri="{FF2B5EF4-FFF2-40B4-BE49-F238E27FC236}">
                <a16:creationId xmlns:a16="http://schemas.microsoft.com/office/drawing/2014/main" id="{F79615B6-AAC4-4FCB-89BD-9DB2B0B20197}"/>
              </a:ext>
            </a:extLst>
          </p:cNvPr>
          <p:cNvSpPr/>
          <p:nvPr/>
        </p:nvSpPr>
        <p:spPr>
          <a:xfrm>
            <a:off x="5405393" y="3794206"/>
            <a:ext cx="1239317" cy="5393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3" name="Shape 84">
            <a:extLst>
              <a:ext uri="{FF2B5EF4-FFF2-40B4-BE49-F238E27FC236}">
                <a16:creationId xmlns:a16="http://schemas.microsoft.com/office/drawing/2014/main" id="{24AD3A46-4101-48B7-8FA2-6CD2BE3BEE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4007" y="3964589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84">
            <a:extLst>
              <a:ext uri="{FF2B5EF4-FFF2-40B4-BE49-F238E27FC236}">
                <a16:creationId xmlns:a16="http://schemas.microsoft.com/office/drawing/2014/main" id="{8DDA34DB-2E68-47C5-95C7-8C34216342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4235" y="3960274"/>
            <a:ext cx="243912" cy="15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4">
            <a:extLst>
              <a:ext uri="{FF2B5EF4-FFF2-40B4-BE49-F238E27FC236}">
                <a16:creationId xmlns:a16="http://schemas.microsoft.com/office/drawing/2014/main" id="{57A44ADA-8E6A-48B2-AC71-7C1430D0CE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0888" y="3953861"/>
            <a:ext cx="243912" cy="156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94">
            <a:extLst>
              <a:ext uri="{FF2B5EF4-FFF2-40B4-BE49-F238E27FC236}">
                <a16:creationId xmlns:a16="http://schemas.microsoft.com/office/drawing/2014/main" id="{8DE75E30-7C65-4439-890F-8B56BDE62D21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808416" y="3760822"/>
            <a:ext cx="12388" cy="79448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79">
            <a:extLst>
              <a:ext uri="{FF2B5EF4-FFF2-40B4-BE49-F238E27FC236}">
                <a16:creationId xmlns:a16="http://schemas.microsoft.com/office/drawing/2014/main" id="{B6DF1484-2714-4B9B-BAD5-58FEBA8CC82F}"/>
              </a:ext>
            </a:extLst>
          </p:cNvPr>
          <p:cNvSpPr/>
          <p:nvPr/>
        </p:nvSpPr>
        <p:spPr>
          <a:xfrm>
            <a:off x="6783185" y="4555311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94">
            <a:extLst>
              <a:ext uri="{FF2B5EF4-FFF2-40B4-BE49-F238E27FC236}">
                <a16:creationId xmlns:a16="http://schemas.microsoft.com/office/drawing/2014/main" id="{B272AC42-6D05-4D9B-A6F7-C3ECA06B89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190713" y="4333554"/>
            <a:ext cx="1431" cy="221757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79">
            <a:extLst>
              <a:ext uri="{FF2B5EF4-FFF2-40B4-BE49-F238E27FC236}">
                <a16:creationId xmlns:a16="http://schemas.microsoft.com/office/drawing/2014/main" id="{54DA80E4-6F74-4416-B919-21322F5AF389}"/>
              </a:ext>
            </a:extLst>
          </p:cNvPr>
          <p:cNvSpPr/>
          <p:nvPr/>
        </p:nvSpPr>
        <p:spPr>
          <a:xfrm>
            <a:off x="6166914" y="4555311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71">
            <a:extLst>
              <a:ext uri="{FF2B5EF4-FFF2-40B4-BE49-F238E27FC236}">
                <a16:creationId xmlns:a16="http://schemas.microsoft.com/office/drawing/2014/main" id="{5A27D58B-4748-4634-8D5B-51E200B0A92F}"/>
              </a:ext>
            </a:extLst>
          </p:cNvPr>
          <p:cNvSpPr/>
          <p:nvPr/>
        </p:nvSpPr>
        <p:spPr>
          <a:xfrm>
            <a:off x="7411844" y="3876556"/>
            <a:ext cx="465163" cy="3612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" name="Shape 94">
            <a:extLst>
              <a:ext uri="{FF2B5EF4-FFF2-40B4-BE49-F238E27FC236}">
                <a16:creationId xmlns:a16="http://schemas.microsoft.com/office/drawing/2014/main" id="{FF9D5681-B84A-4204-826F-21A01D1703B0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644426" y="4237825"/>
            <a:ext cx="1015" cy="314095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79">
            <a:extLst>
              <a:ext uri="{FF2B5EF4-FFF2-40B4-BE49-F238E27FC236}">
                <a16:creationId xmlns:a16="http://schemas.microsoft.com/office/drawing/2014/main" id="{D9013EA8-EC38-41FB-ADAF-0394869C9378}"/>
              </a:ext>
            </a:extLst>
          </p:cNvPr>
          <p:cNvSpPr/>
          <p:nvPr/>
        </p:nvSpPr>
        <p:spPr>
          <a:xfrm>
            <a:off x="7620210" y="4551920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61">
            <a:extLst>
              <a:ext uri="{FF2B5EF4-FFF2-40B4-BE49-F238E27FC236}">
                <a16:creationId xmlns:a16="http://schemas.microsoft.com/office/drawing/2014/main" id="{7E830F2E-B6A5-4194-869D-2D281CD1A860}"/>
              </a:ext>
            </a:extLst>
          </p:cNvPr>
          <p:cNvSpPr txBox="1"/>
          <p:nvPr/>
        </p:nvSpPr>
        <p:spPr>
          <a:xfrm>
            <a:off x="7446855" y="3957579"/>
            <a:ext cx="447633" cy="1797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500" dirty="0"/>
              <a:t>Deployment VM</a:t>
            </a:r>
          </a:p>
        </p:txBody>
      </p:sp>
      <p:sp>
        <p:nvSpPr>
          <p:cNvPr id="54" name="Shape 71">
            <a:extLst>
              <a:ext uri="{FF2B5EF4-FFF2-40B4-BE49-F238E27FC236}">
                <a16:creationId xmlns:a16="http://schemas.microsoft.com/office/drawing/2014/main" id="{74EDE1E5-51F8-4C89-838C-C2EAC68C6CED}"/>
              </a:ext>
            </a:extLst>
          </p:cNvPr>
          <p:cNvSpPr/>
          <p:nvPr/>
        </p:nvSpPr>
        <p:spPr>
          <a:xfrm>
            <a:off x="3597594" y="3881900"/>
            <a:ext cx="465163" cy="3612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" name="Shape 94">
            <a:extLst>
              <a:ext uri="{FF2B5EF4-FFF2-40B4-BE49-F238E27FC236}">
                <a16:creationId xmlns:a16="http://schemas.microsoft.com/office/drawing/2014/main" id="{3C19E6D8-69E8-4F8F-822D-B1611B36F73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3830176" y="4243169"/>
            <a:ext cx="801" cy="322051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79">
            <a:extLst>
              <a:ext uri="{FF2B5EF4-FFF2-40B4-BE49-F238E27FC236}">
                <a16:creationId xmlns:a16="http://schemas.microsoft.com/office/drawing/2014/main" id="{5A69E53B-DA45-4B2D-8AF3-A22BAFF6C27C}"/>
              </a:ext>
            </a:extLst>
          </p:cNvPr>
          <p:cNvSpPr/>
          <p:nvPr/>
        </p:nvSpPr>
        <p:spPr>
          <a:xfrm>
            <a:off x="3805746" y="4565220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61">
            <a:extLst>
              <a:ext uri="{FF2B5EF4-FFF2-40B4-BE49-F238E27FC236}">
                <a16:creationId xmlns:a16="http://schemas.microsoft.com/office/drawing/2014/main" id="{FB2AF605-B1A5-4C74-9A94-49C64962BC2B}"/>
              </a:ext>
            </a:extLst>
          </p:cNvPr>
          <p:cNvSpPr txBox="1"/>
          <p:nvPr/>
        </p:nvSpPr>
        <p:spPr>
          <a:xfrm>
            <a:off x="3620820" y="3862237"/>
            <a:ext cx="447633" cy="1797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500" dirty="0"/>
              <a:t>Consul server VM</a:t>
            </a:r>
          </a:p>
        </p:txBody>
      </p:sp>
      <p:sp>
        <p:nvSpPr>
          <p:cNvPr id="58" name="Shape 85">
            <a:extLst>
              <a:ext uri="{FF2B5EF4-FFF2-40B4-BE49-F238E27FC236}">
                <a16:creationId xmlns:a16="http://schemas.microsoft.com/office/drawing/2014/main" id="{FCFB8CD0-8B15-43B3-B356-47C2B6219F94}"/>
              </a:ext>
            </a:extLst>
          </p:cNvPr>
          <p:cNvSpPr txBox="1"/>
          <p:nvPr/>
        </p:nvSpPr>
        <p:spPr>
          <a:xfrm>
            <a:off x="6709510" y="3001493"/>
            <a:ext cx="384182" cy="2195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500" dirty="0"/>
              <a:t>Consul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500" dirty="0"/>
              <a:t>agent</a:t>
            </a:r>
            <a:endParaRPr lang="en-GB" sz="800" dirty="0"/>
          </a:p>
        </p:txBody>
      </p:sp>
      <p:sp>
        <p:nvSpPr>
          <p:cNvPr id="59" name="Shape 85">
            <a:extLst>
              <a:ext uri="{FF2B5EF4-FFF2-40B4-BE49-F238E27FC236}">
                <a16:creationId xmlns:a16="http://schemas.microsoft.com/office/drawing/2014/main" id="{F05F8507-5DDA-4E4B-A506-4CC8A043FF69}"/>
              </a:ext>
            </a:extLst>
          </p:cNvPr>
          <p:cNvSpPr txBox="1"/>
          <p:nvPr/>
        </p:nvSpPr>
        <p:spPr>
          <a:xfrm>
            <a:off x="6327578" y="3781657"/>
            <a:ext cx="384182" cy="2195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500" dirty="0"/>
              <a:t>Consul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500" dirty="0"/>
              <a:t>agent</a:t>
            </a:r>
            <a:endParaRPr lang="en-GB" sz="800" dirty="0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6687B3A-6541-4C8B-9D4E-2A510E889A0F}"/>
              </a:ext>
            </a:extLst>
          </p:cNvPr>
          <p:cNvCxnSpPr>
            <a:cxnSpLocks/>
            <a:stCxn id="32" idx="3"/>
            <a:endCxn id="12" idx="2"/>
          </p:cNvCxnSpPr>
          <p:nvPr/>
        </p:nvCxnSpPr>
        <p:spPr bwMode="auto">
          <a:xfrm flipV="1">
            <a:off x="6763581" y="2358091"/>
            <a:ext cx="475447" cy="2469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F941B095-4CE3-4365-AD40-88C990B36A8C}"/>
              </a:ext>
            </a:extLst>
          </p:cNvPr>
          <p:cNvCxnSpPr>
            <a:cxnSpLocks/>
            <a:stCxn id="12" idx="0"/>
            <a:endCxn id="54" idx="0"/>
          </p:cNvCxnSpPr>
          <p:nvPr/>
        </p:nvCxnSpPr>
        <p:spPr bwMode="auto">
          <a:xfrm rot="16200000" flipH="1" flipV="1">
            <a:off x="4662934" y="1305806"/>
            <a:ext cx="1743336" cy="3408852"/>
          </a:xfrm>
          <a:prstGeom prst="curvedConnector3">
            <a:avLst>
              <a:gd name="adj1" fmla="val -1311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B42DF55A-605F-4258-B8E3-2291C38B819B}"/>
              </a:ext>
            </a:extLst>
          </p:cNvPr>
          <p:cNvCxnSpPr>
            <a:cxnSpLocks/>
            <a:stCxn id="54" idx="1"/>
            <a:endCxn id="26" idx="2"/>
          </p:cNvCxnSpPr>
          <p:nvPr/>
        </p:nvCxnSpPr>
        <p:spPr bwMode="auto">
          <a:xfrm rot="10800000">
            <a:off x="2935912" y="3085571"/>
            <a:ext cx="661683" cy="97696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ED313E7C-81CF-4125-B863-D5DBC58A7B37}"/>
              </a:ext>
            </a:extLst>
          </p:cNvPr>
          <p:cNvCxnSpPr>
            <a:cxnSpLocks/>
            <a:stCxn id="22" idx="2"/>
            <a:endCxn id="64" idx="0"/>
          </p:cNvCxnSpPr>
          <p:nvPr/>
        </p:nvCxnSpPr>
        <p:spPr bwMode="auto">
          <a:xfrm rot="5400000">
            <a:off x="4403292" y="3630664"/>
            <a:ext cx="112905" cy="4152"/>
          </a:xfrm>
          <a:prstGeom prst="curvedConnector3">
            <a:avLst>
              <a:gd name="adj1" fmla="val 6779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9322BC6-8F7B-4C84-BBB7-266B803F0E93}"/>
              </a:ext>
            </a:extLst>
          </p:cNvPr>
          <p:cNvSpPr/>
          <p:nvPr/>
        </p:nvSpPr>
        <p:spPr bwMode="auto">
          <a:xfrm>
            <a:off x="4238414" y="3689193"/>
            <a:ext cx="438508" cy="14325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dnsmasq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483E0A7-A7A4-4BCA-819C-05BA39D60894}"/>
              </a:ext>
            </a:extLst>
          </p:cNvPr>
          <p:cNvCxnSpPr>
            <a:cxnSpLocks/>
            <a:stCxn id="64" idx="1"/>
            <a:endCxn id="26" idx="3"/>
          </p:cNvCxnSpPr>
          <p:nvPr/>
        </p:nvCxnSpPr>
        <p:spPr bwMode="auto">
          <a:xfrm rot="10800000">
            <a:off x="3144398" y="2951980"/>
            <a:ext cx="1094016" cy="8088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Shape 61">
            <a:extLst>
              <a:ext uri="{FF2B5EF4-FFF2-40B4-BE49-F238E27FC236}">
                <a16:creationId xmlns:a16="http://schemas.microsoft.com/office/drawing/2014/main" id="{6EBD740C-AFED-4D66-822B-95B031BDADF5}"/>
              </a:ext>
            </a:extLst>
          </p:cNvPr>
          <p:cNvSpPr txBox="1"/>
          <p:nvPr/>
        </p:nvSpPr>
        <p:spPr>
          <a:xfrm>
            <a:off x="808867" y="2950154"/>
            <a:ext cx="1104599" cy="6157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b="1" dirty="0"/>
              <a:t>Current solution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8FA3D10-508A-459B-9013-D5F3C37C12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01" y="3722446"/>
            <a:ext cx="712230" cy="472553"/>
          </a:xfrm>
          <a:prstGeom prst="rect">
            <a:avLst/>
          </a:prstGeom>
        </p:spPr>
      </p:pic>
      <p:sp>
        <p:nvSpPr>
          <p:cNvPr id="68" name="Shape 61">
            <a:extLst>
              <a:ext uri="{FF2B5EF4-FFF2-40B4-BE49-F238E27FC236}">
                <a16:creationId xmlns:a16="http://schemas.microsoft.com/office/drawing/2014/main" id="{184CBFE5-AECD-401E-9FA8-9D4AD16B2D08}"/>
              </a:ext>
            </a:extLst>
          </p:cNvPr>
          <p:cNvSpPr txBox="1"/>
          <p:nvPr/>
        </p:nvSpPr>
        <p:spPr>
          <a:xfrm>
            <a:off x="1151689" y="3897362"/>
            <a:ext cx="964975" cy="1797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00" dirty="0" err="1"/>
              <a:t>Openstack</a:t>
            </a:r>
            <a:r>
              <a:rPr lang="en-GB" sz="900" dirty="0"/>
              <a:t> API</a:t>
            </a:r>
          </a:p>
        </p:txBody>
      </p:sp>
      <p:cxnSp>
        <p:nvCxnSpPr>
          <p:cNvPr id="69" name="Shape 94">
            <a:extLst>
              <a:ext uri="{FF2B5EF4-FFF2-40B4-BE49-F238E27FC236}">
                <a16:creationId xmlns:a16="http://schemas.microsoft.com/office/drawing/2014/main" id="{53308B22-6502-40B6-A8A6-13D96400FE01}"/>
              </a:ext>
            </a:extLst>
          </p:cNvPr>
          <p:cNvCxnSpPr>
            <a:cxnSpLocks/>
          </p:cNvCxnSpPr>
          <p:nvPr/>
        </p:nvCxnSpPr>
        <p:spPr>
          <a:xfrm>
            <a:off x="1547875" y="4146413"/>
            <a:ext cx="0" cy="406918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0" name="Picture 69" descr="A picture containing hat, headdress&#10;&#10;Description generated with high confidence">
            <a:extLst>
              <a:ext uri="{FF2B5EF4-FFF2-40B4-BE49-F238E27FC236}">
                <a16:creationId xmlns:a16="http://schemas.microsoft.com/office/drawing/2014/main" id="{1A1B527E-097C-4744-A928-25E7FDDE39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56" y="4281030"/>
            <a:ext cx="244438" cy="162551"/>
          </a:xfrm>
          <a:prstGeom prst="rect">
            <a:avLst/>
          </a:prstGeom>
        </p:spPr>
      </p:pic>
      <p:sp>
        <p:nvSpPr>
          <p:cNvPr id="71" name="Shape 79">
            <a:extLst>
              <a:ext uri="{FF2B5EF4-FFF2-40B4-BE49-F238E27FC236}">
                <a16:creationId xmlns:a16="http://schemas.microsoft.com/office/drawing/2014/main" id="{DEB7B10B-7F5B-492D-A8FA-2714FDB45826}"/>
              </a:ext>
            </a:extLst>
          </p:cNvPr>
          <p:cNvSpPr/>
          <p:nvPr/>
        </p:nvSpPr>
        <p:spPr>
          <a:xfrm>
            <a:off x="1522644" y="4546562"/>
            <a:ext cx="50462" cy="4624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Title 3">
            <a:extLst>
              <a:ext uri="{FF2B5EF4-FFF2-40B4-BE49-F238E27FC236}">
                <a16:creationId xmlns:a16="http://schemas.microsoft.com/office/drawing/2014/main" id="{21AE146C-38AF-4E90-8840-F15D629F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>
            <a:normAutofit/>
          </a:bodyPr>
          <a:lstStyle/>
          <a:p>
            <a:r>
              <a:rPr lang="en-US"/>
              <a:t>Current DNS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3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F5043B83798144B46923ED1A184B59" ma:contentTypeVersion="8" ma:contentTypeDescription="Create a new document." ma:contentTypeScope="" ma:versionID="d4b2b997fc1b062a3b4185667f88da1b">
  <xsd:schema xmlns:xsd="http://www.w3.org/2001/XMLSchema" xmlns:xs="http://www.w3.org/2001/XMLSchema" xmlns:p="http://schemas.microsoft.com/office/2006/metadata/properties" xmlns:ns2="8d428044-e3d6-4cfe-9d6a-af9749f05ab3" xmlns:ns3="2a9107ab-13e3-457a-bba3-56cfe7463782" targetNamespace="http://schemas.microsoft.com/office/2006/metadata/properties" ma:root="true" ma:fieldsID="847119a7385a946ea17a3623b1af26b2" ns2:_="" ns3:_="">
    <xsd:import namespace="8d428044-e3d6-4cfe-9d6a-af9749f05ab3"/>
    <xsd:import namespace="2a9107ab-13e3-457a-bba3-56cfe74637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28044-e3d6-4cfe-9d6a-af9749f05a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107ab-13e3-457a-bba3-56cfe74637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0EF674-35D8-49C0-B41F-B2C981386529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2a9107ab-13e3-457a-bba3-56cfe7463782"/>
    <ds:schemaRef ds:uri="http://schemas.microsoft.com/office/2006/metadata/properties"/>
    <ds:schemaRef ds:uri="8d428044-e3d6-4cfe-9d6a-af9749f05ab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10E48EA-4792-4757-AD58-DCE085E797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428044-e3d6-4cfe-9d6a-af9749f05ab3"/>
    <ds:schemaRef ds:uri="2a9107ab-13e3-457a-bba3-56cfe74637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B34BA5-CE53-4A87-905A-A091AFCA8D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15797</TotalTime>
  <Words>346</Words>
  <Application>Microsoft Office PowerPoint</Application>
  <PresentationFormat>On-screen Show (4:3)</PresentationFormat>
  <Paragraphs>152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Ericsson Capital TT</vt:lpstr>
      <vt:lpstr>Arial</vt:lpstr>
      <vt:lpstr>MS PGothic</vt:lpstr>
      <vt:lpstr>Courier New</vt:lpstr>
      <vt:lpstr>PresentationTemplate2011</vt:lpstr>
      <vt:lpstr>vRAN infrastructure deploy flow</vt:lpstr>
      <vt:lpstr>Current deployment—with deployment vm</vt:lpstr>
      <vt:lpstr>Step1—Create Deployment VM</vt:lpstr>
      <vt:lpstr>Step2.1—continue: deploy vran infrastructure from  Deployment VM</vt:lpstr>
      <vt:lpstr>Step2.2—continue: deploy vran infrastructure docker instance on docker-host VMs</vt:lpstr>
      <vt:lpstr>Current DNS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vRAN deploy signalling flow</dc:title>
  <dc:creator>ejialii</dc:creator>
  <cp:keywords/>
  <dc:description>Rev PA1</dc:description>
  <cp:lastModifiedBy>Shiyan Hou</cp:lastModifiedBy>
  <cp:revision>83</cp:revision>
  <dcterms:created xsi:type="dcterms:W3CDTF">2017-11-13T14:59:09Z</dcterms:created>
  <dcterms:modified xsi:type="dcterms:W3CDTF">2018-01-18T10:08:28Z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vRAN deploy signalling flow</vt:lpwstr>
  </property>
  <property fmtid="{D5CDD505-2E9C-101B-9397-08002B2CF9AE}" pid="31" name="RightFooterField2">
    <vt:lpwstr>2017-11-13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ejialii</vt:lpwstr>
  </property>
  <property fmtid="{D5CDD505-2E9C-101B-9397-08002B2CF9AE}" pid="38" name="ApprovedBy">
    <vt:lpwstr>ejialii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VRAN DEPLOY SIGNALLING FLOW</vt:lpwstr>
  </property>
  <property fmtid="{D5CDD505-2E9C-101B-9397-08002B2CF9AE}" pid="43" name="Title">
    <vt:lpwstr>vRAN deploy signalling flow</vt:lpwstr>
  </property>
  <property fmtid="{D5CDD505-2E9C-101B-9397-08002B2CF9AE}" pid="44" name="Date">
    <vt:lpwstr>2017-11-13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ContentTypeId">
    <vt:lpwstr>0x0101004BF5043B83798144B46923ED1A184B59</vt:lpwstr>
  </property>
</Properties>
</file>