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Droid Sans Mono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roidSansMono-regular.fntdata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840300"/>
            <a:ext cx="6331500" cy="20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4317933"/>
            <a:ext cx="6331500" cy="16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739800"/>
            <a:ext cx="74361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3892600"/>
            <a:ext cx="74361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>
              <a:spcBef>
                <a:spcPts val="0"/>
              </a:spcBef>
              <a:buClr>
                <a:schemeClr val="dk1"/>
              </a:buClr>
              <a:buNone/>
              <a:defRPr b="0" i="0" sz="4400" u="none" cap="none" strike="noStrike">
                <a:solidFill>
                  <a:schemeClr val="dk1"/>
                </a:solidFill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666666"/>
              </a:buClr>
              <a:buSzPct val="100000"/>
              <a:buFont typeface="Cambria"/>
              <a:buChar char="•"/>
              <a:defRPr b="0" i="0" sz="24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666666"/>
              </a:buClr>
              <a:buSzPct val="100000"/>
              <a:buFont typeface="Cambria"/>
              <a:buChar char="–"/>
              <a:defRPr b="0" i="0" sz="20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666666"/>
              </a:buClr>
              <a:buSzPct val="100000"/>
              <a:buFont typeface="Cambria"/>
              <a:buChar char="•"/>
              <a:defRPr b="0" i="0" sz="24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Cambria"/>
              <a:buChar char="–"/>
              <a:defRPr b="0" i="0" sz="20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Cambria"/>
              <a:buChar char="»"/>
              <a:defRPr b="0" i="0" sz="20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Cambria"/>
              <a:buChar char="•"/>
              <a:defRPr b="0" i="0" sz="20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101600" lvl="6" marL="29718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Cambria"/>
              <a:buChar char="•"/>
              <a:defRPr b="0" i="0" sz="20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101600" lvl="7" marL="34290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Cambria"/>
              <a:buChar char="•"/>
              <a:defRPr b="0" i="0" sz="20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101600" lvl="8" marL="38862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Cambria"/>
              <a:buChar char="•"/>
              <a:defRPr b="0" i="0" sz="20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2409100"/>
            <a:ext cx="8296800" cy="2055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2136900"/>
            <a:ext cx="3071400" cy="40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2136900"/>
            <a:ext cx="3071400" cy="40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548766"/>
            <a:ext cx="8520600" cy="85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1248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2462405"/>
            <a:ext cx="2808000" cy="374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949520"/>
            <a:ext cx="6244200" cy="5114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66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863133"/>
            <a:ext cx="4045200" cy="175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3647160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5634700"/>
            <a:ext cx="8388600" cy="52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://shiny.rstudio.com/" TargetMode="External"/><Relationship Id="rId10" Type="http://schemas.openxmlformats.org/officeDocument/2006/relationships/hyperlink" Target="https://cran.r-project.org/web/packages/igraph/index.html" TargetMode="External"/><Relationship Id="rId12" Type="http://schemas.openxmlformats.org/officeDocument/2006/relationships/hyperlink" Target="https://www.linkedin.com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hantomjs.org/" TargetMode="External"/><Relationship Id="rId4" Type="http://schemas.openxmlformats.org/officeDocument/2006/relationships/hyperlink" Target="https://cran.r-project.org/web/packages/RSelenium/vignettes/RSelenium-basics.html" TargetMode="External"/><Relationship Id="rId9" Type="http://schemas.openxmlformats.org/officeDocument/2006/relationships/hyperlink" Target="http://ggplot2.org/" TargetMode="External"/><Relationship Id="rId5" Type="http://schemas.openxmlformats.org/officeDocument/2006/relationships/hyperlink" Target="https://cran.r-project.org/web/packages/rvest/index.html" TargetMode="External"/><Relationship Id="rId6" Type="http://schemas.openxmlformats.org/officeDocument/2006/relationships/hyperlink" Target="https://cran.r-project.org/web/packages/wordcloud/index.html " TargetMode="External"/><Relationship Id="rId7" Type="http://schemas.openxmlformats.org/officeDocument/2006/relationships/hyperlink" Target="https://cran.r-project.org/web/packages/tm/index.html" TargetMode="External"/><Relationship Id="rId8" Type="http://schemas.openxmlformats.org/officeDocument/2006/relationships/hyperlink" Target="https://cran.r-project.org/web/packages/RColorBrewer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Relationship Id="rId5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2371725" y="840300"/>
            <a:ext cx="6331500" cy="205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Web-Scraping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2390266" y="4317933"/>
            <a:ext cx="6331500" cy="16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buNone/>
            </a:pPr>
            <a:r>
              <a:rPr i="1" lang="en">
                <a:latin typeface="Cambria"/>
                <a:ea typeface="Cambria"/>
                <a:cs typeface="Cambria"/>
                <a:sym typeface="Cambria"/>
              </a:rPr>
              <a:t>Chao Wang, Justin Lee, Michelle </a:t>
            </a:r>
            <a:r>
              <a:rPr i="1" lang="en">
                <a:latin typeface="Cambria"/>
                <a:ea typeface="Cambria"/>
                <a:cs typeface="Cambria"/>
                <a:sym typeface="Cambria"/>
              </a:rPr>
              <a:t>Fairow</a:t>
            </a:r>
          </a:p>
        </p:txBody>
      </p:sp>
      <p:pic>
        <p:nvPicPr>
          <p:cNvPr descr="aa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424" y="840299"/>
            <a:ext cx="3349250" cy="9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>
                <a:latin typeface="Cambria"/>
                <a:ea typeface="Cambria"/>
                <a:cs typeface="Cambria"/>
                <a:sym typeface="Cambria"/>
              </a:rPr>
              <a:t>Output: Possible Improvements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 System</a:t>
            </a:r>
          </a:p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457200" y="2004600"/>
            <a:ext cx="4040100" cy="395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library(</a:t>
            </a:r>
            <a:r>
              <a:rPr lang="en"/>
              <a:t>g</a:t>
            </a:r>
            <a:r>
              <a:rPr lang="en"/>
              <a:t>gplot2)</a:t>
            </a:r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Barplot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Piechart </a:t>
            </a:r>
          </a:p>
        </p:txBody>
      </p:sp>
      <p:sp>
        <p:nvSpPr>
          <p:cNvPr id="166" name="Shape 166"/>
          <p:cNvSpPr txBox="1"/>
          <p:nvPr>
            <p:ph idx="3" type="body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Web </a:t>
            </a:r>
          </a:p>
        </p:txBody>
      </p:sp>
      <p:pic>
        <p:nvPicPr>
          <p:cNvPr descr="Screenshot (6).png" id="167" name="Shape 167"/>
          <p:cNvPicPr preferRelativeResize="0"/>
          <p:nvPr/>
        </p:nvPicPr>
        <p:blipFill rotWithShape="1">
          <a:blip r:embed="rId3">
            <a:alphaModFix/>
          </a:blip>
          <a:srcRect b="15548" l="60851" r="13049" t="43853"/>
          <a:stretch/>
        </p:blipFill>
        <p:spPr>
          <a:xfrm>
            <a:off x="4645025" y="2703049"/>
            <a:ext cx="4041902" cy="35366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3908877_10157273318150422_1187347901254501351_o.jpg"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87" y="3366478"/>
            <a:ext cx="4187825" cy="22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idx="2" type="body"/>
          </p:nvPr>
        </p:nvSpPr>
        <p:spPr>
          <a:xfrm>
            <a:off x="4645025" y="2004600"/>
            <a:ext cx="4498200" cy="52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library(igraph)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adjacency list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Cambria"/>
                <a:ea typeface="Cambria"/>
                <a:cs typeface="Cambria"/>
                <a:sym typeface="Cambria"/>
              </a:rPr>
              <a:t>Output: Shiny</a:t>
            </a:r>
          </a:p>
        </p:txBody>
      </p:sp>
      <p:pic>
        <p:nvPicPr>
          <p:cNvPr descr="Screenshot (4).png" id="175" name="Shape 175"/>
          <p:cNvPicPr preferRelativeResize="0"/>
          <p:nvPr/>
        </p:nvPicPr>
        <p:blipFill rotWithShape="1">
          <a:blip r:embed="rId3">
            <a:alphaModFix/>
          </a:blip>
          <a:srcRect b="4571" l="0" r="0" t="4897"/>
          <a:stretch/>
        </p:blipFill>
        <p:spPr>
          <a:xfrm>
            <a:off x="0" y="1600199"/>
            <a:ext cx="9144000" cy="465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idx="1" type="body"/>
          </p:nvPr>
        </p:nvSpPr>
        <p:spPr>
          <a:xfrm>
            <a:off x="0" y="1730400"/>
            <a:ext cx="34494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running functions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(Saves files in wd)</a:t>
            </a:r>
            <a:r>
              <a:rPr lang="en"/>
              <a:t> 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Cambria"/>
                <a:ea typeface="Cambria"/>
                <a:cs typeface="Cambria"/>
                <a:sym typeface="Cambria"/>
              </a:rPr>
              <a:t>Obstacles</a:t>
            </a:r>
          </a:p>
        </p:txBody>
      </p:sp>
      <p:pic>
        <p:nvPicPr>
          <p:cNvPr descr="Screenshot (7).png" id="182" name="Shape 182"/>
          <p:cNvPicPr preferRelativeResize="0"/>
          <p:nvPr/>
        </p:nvPicPr>
        <p:blipFill rotWithShape="1">
          <a:blip r:embed="rId3">
            <a:alphaModFix/>
          </a:blip>
          <a:srcRect b="12291" l="32477" r="27634" t="31012"/>
          <a:stretch/>
        </p:blipFill>
        <p:spPr>
          <a:xfrm>
            <a:off x="457162" y="2405149"/>
            <a:ext cx="3647476" cy="291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idx="1" type="body"/>
          </p:nvPr>
        </p:nvSpPr>
        <p:spPr>
          <a:xfrm>
            <a:off x="4476875" y="1600200"/>
            <a:ext cx="42813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48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Issues</a:t>
            </a:r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  <a:buAutoNum type="arabicPeriod"/>
            </a:pPr>
            <a:r>
              <a:rPr lang="en">
                <a:solidFill>
                  <a:srgbClr val="999999"/>
                </a:solidFill>
              </a:rPr>
              <a:t>Connections of Connections </a:t>
            </a:r>
          </a:p>
          <a:p>
            <a:pPr indent="-228600" lvl="0" marL="457200">
              <a:spcBef>
                <a:spcPts val="0"/>
              </a:spcBef>
              <a:buClr>
                <a:srgbClr val="999999"/>
              </a:buClr>
              <a:buAutoNum type="arabicPeriod"/>
            </a:pPr>
            <a:r>
              <a:rPr lang="en">
                <a:solidFill>
                  <a:srgbClr val="999999"/>
                </a:solidFill>
              </a:rPr>
              <a:t>Extremely Long Runtime </a:t>
            </a:r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  <a:buAutoNum type="arabicPeriod"/>
            </a:pPr>
            <a:r>
              <a:rPr lang="en">
                <a:solidFill>
                  <a:srgbClr val="999999"/>
                </a:solidFill>
              </a:rPr>
              <a:t>Interactively Sharing Code </a:t>
            </a:r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  <a:buAutoNum type="arabicPeriod"/>
            </a:pPr>
            <a:r>
              <a:rPr lang="en">
                <a:solidFill>
                  <a:srgbClr val="999999"/>
                </a:solidFill>
              </a:rPr>
              <a:t>Comprehending a variety of new packages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rgbClr val="6AA84F"/>
                </a:solidFill>
              </a:rPr>
              <a:t>“igraph”, "rvest", "RSelenium", "ggplot2", "grid", "dplyr", "tm", "SnowballC", "wordcloud", "RColorBrewer"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3318425"/>
            <a:ext cx="3647400" cy="174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</a:endParaRPr>
          </a:p>
          <a:p>
            <a:pPr indent="-2794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mbria"/>
              <a:buChar char="•"/>
            </a:pPr>
            <a:r>
              <a:rPr b="0" i="0" lang="en" sz="1200" u="none" cap="none" strike="noStrike">
                <a:solidFill>
                  <a:srgbClr val="666666"/>
                </a:solidFill>
              </a:rPr>
              <a:t>“My Network &gt; Connections” vs. “This is what your profile looks like to Connections</a:t>
            </a:r>
          </a:p>
          <a:p>
            <a:pPr indent="-292100" lvl="0" marL="3429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Cambria"/>
              <a:buChar char="•"/>
            </a:pPr>
            <a:r>
              <a:rPr b="0" i="0" lang="en" sz="1200" u="none" cap="none" strike="noStrike">
                <a:solidFill>
                  <a:srgbClr val="666666"/>
                </a:solidFill>
              </a:rPr>
              <a:t>remDr$phantomExecute(“code”) vs. script.js</a:t>
            </a:r>
          </a:p>
          <a:p>
            <a:pPr indent="-292100" lvl="0" marL="3429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Cambria"/>
              <a:buChar char="•"/>
            </a:pPr>
            <a:r>
              <a:rPr lang="en" sz="1200">
                <a:solidFill>
                  <a:srgbClr val="666666"/>
                </a:solidFill>
              </a:rPr>
              <a:t>More elaborate scripts using CasperJS &amp; PhantomJS </a:t>
            </a:r>
            <a:r>
              <a:rPr b="0" i="0" lang="en" sz="1200" u="none" cap="none" strike="noStrike">
                <a:solidFill>
                  <a:srgbClr val="666666"/>
                </a:solidFill>
              </a:rPr>
              <a:t> 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25300" y="1600200"/>
            <a:ext cx="3519900" cy="372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480"/>
              </a:spcBef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RSelenium &amp; Phantomjs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5722875"/>
            <a:ext cx="8453400" cy="55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with struggle, came knowledge...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mbria"/>
              <a:buNone/>
            </a:pPr>
            <a:r>
              <a:rPr lang="en" sz="3600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="0" i="0" lang="en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eferences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600200"/>
            <a:ext cx="3594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ambria"/>
            </a:pPr>
            <a:r>
              <a:rPr b="0" i="0" lang="en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PhantomJS 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ambria"/>
            </a:pPr>
            <a:r>
              <a:rPr b="0" i="0" lang="en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RSelenium basics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ambria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rvest 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ambria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6"/>
              </a:rPr>
              <a:t>wordcloud 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ambria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7"/>
              </a:rPr>
              <a:t>tm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608550" y="1600200"/>
            <a:ext cx="3594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 u="sng">
                <a:solidFill>
                  <a:schemeClr val="hlink"/>
                </a:solidFill>
                <a:hlinkClick r:id="rId8"/>
              </a:rPr>
              <a:t>RColorBrewer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 u="sng">
                <a:solidFill>
                  <a:schemeClr val="hlink"/>
                </a:solidFill>
                <a:hlinkClick r:id="rId9"/>
              </a:rPr>
              <a:t>Ggplot2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 u="sng">
                <a:solidFill>
                  <a:schemeClr val="hlink"/>
                </a:solidFill>
                <a:hlinkClick r:id="rId10"/>
              </a:rPr>
              <a:t>Igraph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 u="sng">
                <a:solidFill>
                  <a:schemeClr val="hlink"/>
                </a:solidFill>
                <a:hlinkClick r:id="rId11"/>
              </a:rPr>
              <a:t>Shiny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12"/>
              </a:rPr>
              <a:t>LinkedIn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200000"/>
              </a:lnSpc>
              <a:spcBef>
                <a:spcPts val="64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Cambria"/>
                <a:ea typeface="Cambria"/>
                <a:cs typeface="Cambria"/>
                <a:sym typeface="Cambria"/>
              </a:rPr>
              <a:t>Overview: know your connections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snippet2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37" y="3607987"/>
            <a:ext cx="61817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ippet1.png"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387" y="1618962"/>
            <a:ext cx="61722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Cambria"/>
                <a:ea typeface="Cambria"/>
                <a:cs typeface="Cambria"/>
                <a:sym typeface="Cambria"/>
              </a:rPr>
              <a:t>Features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We don’t store username or password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Cambria"/>
            </a:pPr>
            <a:r>
              <a:rPr lang="en"/>
              <a:t>We can work with 1 ~ 100 connections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make the scraping process observable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Interactive output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mbria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Web-Scraping Methods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2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RSelenium: </a:t>
            </a:r>
            <a:r>
              <a:rPr lang="en" sz="2220"/>
              <a:t>Use of Selenium</a:t>
            </a:r>
            <a:r>
              <a:rPr b="0" i="0" lang="en" sz="222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 server/remote driver to log in and navigate LinkedIn in R</a:t>
            </a:r>
            <a:br>
              <a:rPr b="0" i="0" lang="en" sz="222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rPr b="1" i="0" lang="en" sz="222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PhantomJS: </a:t>
            </a:r>
            <a:r>
              <a:rPr lang="en" sz="2220"/>
              <a:t>Headless browser; PhantomJS s</a:t>
            </a:r>
            <a:r>
              <a:rPr b="0" i="0" lang="en" sz="222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cripts executed in R to save page content as “Page.html”</a:t>
            </a:r>
          </a:p>
          <a:p>
            <a:pPr indent="0" lvl="0" marL="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22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22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868925" y="3561125"/>
            <a:ext cx="7057288" cy="28727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0070C0"/>
                </a:solidFill>
                <a:latin typeface="Droid Sans Mono"/>
              </a:rPr>
              <a:t>remDr$navigate(URL[[i]])</a:t>
            </a:r>
            <a:br>
              <a:rPr b="0" i="0">
                <a:ln>
                  <a:noFill/>
                </a:ln>
                <a:solidFill>
                  <a:srgbClr val="0070C0"/>
                </a:solidFill>
                <a:latin typeface="Droid Sans Mono"/>
              </a:rPr>
            </a:br>
            <a:r>
              <a:rPr b="0" i="0">
                <a:ln>
                  <a:noFill/>
                </a:ln>
                <a:solidFill>
                  <a:srgbClr val="0070C0"/>
                </a:solidFill>
                <a:latin typeface="Droid Sans Mono"/>
              </a:rPr>
              <a:t>    Sys.sleep(3) </a:t>
            </a:r>
            <a:br>
              <a:rPr b="0" i="0">
                <a:ln>
                  <a:noFill/>
                </a:ln>
                <a:solidFill>
                  <a:srgbClr val="0070C0"/>
                </a:solidFill>
                <a:latin typeface="Droid Sans Mono"/>
              </a:rPr>
            </a:br>
            <a:r>
              <a:rPr b="0" i="0">
                <a:ln>
                  <a:noFill/>
                </a:ln>
                <a:solidFill>
                  <a:srgbClr val="0070C0"/>
                </a:solidFill>
                <a:latin typeface="Droid Sans Mono"/>
              </a:rPr>
              <a:t>    </a:t>
            </a:r>
            <a:br>
              <a:rPr b="0" i="0">
                <a:ln>
                  <a:noFill/>
                </a:ln>
                <a:solidFill>
                  <a:srgbClr val="0070C0"/>
                </a:solidFill>
                <a:latin typeface="Droid Sans Mono"/>
              </a:rPr>
            </a:br>
            <a:r>
              <a:rPr b="0" i="0">
                <a:ln>
                  <a:noFill/>
                </a:ln>
                <a:solidFill>
                  <a:srgbClr val="0070C0"/>
                </a:solidFill>
                <a:latin typeface="Droid Sans Mono"/>
              </a:rPr>
              <a:t>    remDr$phantomExecute("var page = this;</a:t>
            </a:r>
            <a:br>
              <a:rPr b="0" i="0">
                <a:ln>
                  <a:noFill/>
                </a:ln>
                <a:solidFill>
                  <a:srgbClr val="0070C0"/>
                </a:solidFill>
                <a:latin typeface="Droid Sans Mono"/>
              </a:rPr>
            </a:br>
            <a:r>
              <a:rPr b="0" i="0">
                <a:ln>
                  <a:noFill/>
                </a:ln>
                <a:solidFill>
                  <a:srgbClr val="0070C0"/>
                </a:solidFill>
                <a:latin typeface="Droid Sans Mono"/>
              </a:rPr>
              <a:t>                         var path = 'Page.html';</a:t>
            </a:r>
            <a:br>
              <a:rPr b="0" i="0">
                <a:ln>
                  <a:noFill/>
                </a:ln>
                <a:solidFill>
                  <a:srgbClr val="0070C0"/>
                </a:solidFill>
                <a:latin typeface="Droid Sans Mono"/>
              </a:rPr>
            </a:br>
            <a:r>
              <a:rPr b="0" i="0">
                <a:ln>
                  <a:noFill/>
                </a:ln>
                <a:solidFill>
                  <a:srgbClr val="0070C0"/>
                </a:solidFill>
                <a:latin typeface="Droid Sans Mono"/>
              </a:rPr>
              <a:t>                         var fs = require('fs');</a:t>
            </a:r>
            <a:br>
              <a:rPr b="0" i="0">
                <a:ln>
                  <a:noFill/>
                </a:ln>
                <a:solidFill>
                  <a:srgbClr val="0070C0"/>
                </a:solidFill>
                <a:latin typeface="Droid Sans Mono"/>
              </a:rPr>
            </a:br>
            <a:r>
              <a:rPr b="0" i="0">
                <a:ln>
                  <a:noFill/>
                </a:ln>
                <a:solidFill>
                  <a:srgbClr val="0070C0"/>
                </a:solidFill>
                <a:latin typeface="Droid Sans Mono"/>
              </a:rPr>
              <a:t>                         var content = page.content; </a:t>
            </a:r>
            <a:br>
              <a:rPr b="0" i="0">
                <a:ln>
                  <a:noFill/>
                </a:ln>
                <a:solidFill>
                  <a:srgbClr val="0070C0"/>
                </a:solidFill>
                <a:latin typeface="Droid Sans Mono"/>
              </a:rPr>
            </a:br>
            <a:r>
              <a:rPr b="0" i="0">
                <a:ln>
                  <a:noFill/>
                </a:ln>
                <a:solidFill>
                  <a:srgbClr val="0070C0"/>
                </a:solidFill>
                <a:latin typeface="Droid Sans Mono"/>
              </a:rPr>
              <a:t>                         fs.write(path,content,'w') </a:t>
            </a:r>
            <a:br>
              <a:rPr b="0" i="0">
                <a:ln>
                  <a:noFill/>
                </a:ln>
                <a:solidFill>
                  <a:srgbClr val="0070C0"/>
                </a:solidFill>
                <a:latin typeface="Droid Sans Mono"/>
              </a:rPr>
            </a:br>
            <a:r>
              <a:rPr b="0" i="0">
                <a:ln>
                  <a:noFill/>
                </a:ln>
                <a:solidFill>
                  <a:srgbClr val="0070C0"/>
                </a:solidFill>
                <a:latin typeface="Droid Sans Mono"/>
              </a:rPr>
              <a:t>                         ");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mbria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Web-Scraping Methods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33400" y="160020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rvest: </a:t>
            </a:r>
            <a:r>
              <a:rPr b="0" i="0" lang="en" sz="22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Extracted information  from “Page.html” file using ID, class, etc., or using pseudo CSS selectors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2857500"/>
            <a:ext cx="3848100" cy="18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603" y="2590800"/>
            <a:ext cx="3838500" cy="24195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</p:pic>
      <p:sp>
        <p:nvSpPr>
          <p:cNvPr id="126" name="Shape 126"/>
          <p:cNvSpPr txBox="1"/>
          <p:nvPr/>
        </p:nvSpPr>
        <p:spPr>
          <a:xfrm>
            <a:off x="685800" y="5173682"/>
            <a:ext cx="5657100" cy="10158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i="0" lang="en" sz="1200" u="none" cap="none" strike="noStrike">
                <a:solidFill>
                  <a:srgbClr val="00206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" sz="1200" u="none" cap="none" strike="noStrike">
                <a:solidFill>
                  <a:srgbClr val="00206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remDr$findElement(using = "id", "session_key-login")</a:t>
            </a:r>
            <a:br>
              <a:rPr b="0" i="0" lang="en" sz="1200" u="none" cap="none" strike="noStrike">
                <a:solidFill>
                  <a:srgbClr val="00206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" sz="1200" u="none" cap="none" strike="noStrike">
                <a:solidFill>
                  <a:srgbClr val="00206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remDr$findElement(using = "id", "session_password-login")</a:t>
            </a:r>
            <a:br>
              <a:rPr b="0" i="0" lang="en" sz="1200" u="none" cap="none" strike="noStrike">
                <a:solidFill>
                  <a:srgbClr val="00206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" sz="1200" u="none" cap="none" strike="noStrike">
                <a:solidFill>
                  <a:srgbClr val="00206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remDr$findElement(using = "id", "btn-primary")</a:t>
            </a:r>
            <a:br>
              <a:rPr b="0" i="0" lang="en" sz="1200" u="none" cap="none" strike="noStrike">
                <a:solidFill>
                  <a:srgbClr val="00206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mbria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Web</a:t>
            </a:r>
            <a:r>
              <a:rPr lang="en" sz="3600">
                <a:latin typeface="Cambria"/>
                <a:ea typeface="Cambria"/>
                <a:cs typeface="Cambria"/>
                <a:sym typeface="Cambria"/>
              </a:rPr>
              <a:t>-</a:t>
            </a:r>
            <a:r>
              <a:rPr b="0" i="0" lang="en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Scraping Results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371600"/>
            <a:ext cx="8001000" cy="23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639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98636"/>
              <a:buFont typeface="Cambria"/>
            </a:pPr>
            <a:r>
              <a:rPr b="0" i="0" lang="en" sz="217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Connection’s </a:t>
            </a:r>
            <a:r>
              <a:rPr b="0" i="0" lang="en" sz="217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name, </a:t>
            </a:r>
            <a:r>
              <a:rPr b="0" i="0" lang="en" sz="217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job, and page URL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7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639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98636"/>
              <a:buFont typeface="Cambria"/>
            </a:pPr>
            <a:r>
              <a:rPr b="0" i="0" lang="en" sz="217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Connection education, experience, industry, and number of connections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7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639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98636"/>
              <a:buFont typeface="Cambria"/>
            </a:pPr>
            <a:r>
              <a:rPr b="0" i="0" lang="en" sz="217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People you may know: title and number of shared connections</a:t>
            </a:r>
          </a:p>
        </p:txBody>
      </p:sp>
      <p:sp>
        <p:nvSpPr>
          <p:cNvPr descr="Inline image 1" id="133" name="Shape 133"/>
          <p:cNvSpPr/>
          <p:nvPr/>
        </p:nvSpPr>
        <p:spPr>
          <a:xfrm>
            <a:off x="155575" y="-296862"/>
            <a:ext cx="41910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nline image 1" id="134" name="Shape 134"/>
          <p:cNvSpPr/>
          <p:nvPr/>
        </p:nvSpPr>
        <p:spPr>
          <a:xfrm>
            <a:off x="307975" y="-144463"/>
            <a:ext cx="41910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Michelle\AppData\Local\Temp\image.png"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8400" y="4006950"/>
            <a:ext cx="3825600" cy="19461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sp>
        <p:nvSpPr>
          <p:cNvPr descr="Inline image 4" id="136" name="Shape 136"/>
          <p:cNvSpPr/>
          <p:nvPr/>
        </p:nvSpPr>
        <p:spPr>
          <a:xfrm>
            <a:off x="155575" y="-365125"/>
            <a:ext cx="3524100" cy="7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5324238"/>
            <a:ext cx="5145600" cy="628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138" name="Shape 1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686400"/>
            <a:ext cx="5145600" cy="1293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Cambria"/>
                <a:ea typeface="Cambria"/>
                <a:cs typeface="Cambria"/>
                <a:sym typeface="Cambria"/>
              </a:rPr>
              <a:t>Output: Connection Data.frame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0" y="1600200"/>
            <a:ext cx="36033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Features: </a:t>
            </a:r>
          </a:p>
          <a:p>
            <a:pPr indent="0" lvl="0" marL="20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Connections, Job, Industry, Education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Observations: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User’s Connections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Sorted by: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Connections</a:t>
            </a:r>
          </a:p>
        </p:txBody>
      </p:sp>
      <p:pic>
        <p:nvPicPr>
          <p:cNvPr descr="Screenshot (5).png" id="145" name="Shape 145"/>
          <p:cNvPicPr preferRelativeResize="0"/>
          <p:nvPr/>
        </p:nvPicPr>
        <p:blipFill rotWithShape="1">
          <a:blip r:embed="rId3">
            <a:alphaModFix/>
          </a:blip>
          <a:srcRect b="18325" l="2269" r="49644" t="22920"/>
          <a:stretch/>
        </p:blipFill>
        <p:spPr>
          <a:xfrm>
            <a:off x="3440400" y="1644800"/>
            <a:ext cx="5703600" cy="3920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Cambria"/>
                <a:ea typeface="Cambria"/>
                <a:cs typeface="Cambria"/>
                <a:sym typeface="Cambria"/>
              </a:rPr>
              <a:t>Output: Word Cloud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666666"/>
                </a:solidFill>
              </a:rPr>
              <a:t>tm</a:t>
            </a:r>
            <a:r>
              <a:rPr lang="en" sz="2400">
                <a:solidFill>
                  <a:srgbClr val="666666"/>
                </a:solidFill>
              </a:rPr>
              <a:t>: do text mining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666666"/>
                </a:solidFill>
              </a:rPr>
              <a:t>wordcloud</a:t>
            </a:r>
            <a:r>
              <a:rPr lang="en" sz="2400">
                <a:solidFill>
                  <a:srgbClr val="666666"/>
                </a:solidFill>
              </a:rPr>
              <a:t>: generate word cloud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666666"/>
                </a:solidFill>
              </a:rPr>
              <a:t>RColorBrewer</a:t>
            </a:r>
            <a:r>
              <a:rPr lang="en" sz="2400">
                <a:solidFill>
                  <a:srgbClr val="666666"/>
                </a:solidFill>
              </a:rPr>
              <a:t>: generate </a:t>
            </a:r>
            <a:r>
              <a:rPr lang="en" sz="2400">
                <a:solidFill>
                  <a:schemeClr val="dk1"/>
                </a:solidFill>
              </a:rPr>
              <a:t>colorful</a:t>
            </a:r>
            <a:r>
              <a:rPr lang="en" sz="2400">
                <a:solidFill>
                  <a:srgbClr val="666666"/>
                </a:solidFill>
              </a:rPr>
              <a:t> word cloud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Cambria"/>
                <a:ea typeface="Cambria"/>
                <a:cs typeface="Cambria"/>
                <a:sym typeface="Cambria"/>
              </a:rPr>
              <a:t>Justin’s Connections</a:t>
            </a:r>
          </a:p>
        </p:txBody>
      </p:sp>
      <p:pic>
        <p:nvPicPr>
          <p:cNvPr descr="cloud_title.png" id="157" name="Shape 157"/>
          <p:cNvPicPr preferRelativeResize="0"/>
          <p:nvPr/>
        </p:nvPicPr>
        <p:blipFill rotWithShape="1">
          <a:blip r:embed="rId3">
            <a:alphaModFix/>
          </a:blip>
          <a:srcRect b="0" l="0" r="10642" t="0"/>
          <a:stretch/>
        </p:blipFill>
        <p:spPr>
          <a:xfrm>
            <a:off x="3396750" y="1537250"/>
            <a:ext cx="5290049" cy="5044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_industry.png" id="158" name="Shape 158"/>
          <p:cNvPicPr preferRelativeResize="0"/>
          <p:nvPr/>
        </p:nvPicPr>
        <p:blipFill rotWithShape="1">
          <a:blip r:embed="rId4">
            <a:alphaModFix/>
          </a:blip>
          <a:srcRect b="0" l="20131" r="16601" t="0"/>
          <a:stretch/>
        </p:blipFill>
        <p:spPr>
          <a:xfrm>
            <a:off x="383474" y="1537275"/>
            <a:ext cx="3745600" cy="50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