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4"/>
  </p:sldMasterIdLst>
  <p:notesMasterIdLst>
    <p:notesMasterId r:id="rId18"/>
  </p:notesMasterIdLst>
  <p:sldIdLst>
    <p:sldId id="256" r:id="rId5"/>
    <p:sldId id="263" r:id="rId6"/>
    <p:sldId id="264" r:id="rId7"/>
    <p:sldId id="265" r:id="rId8"/>
    <p:sldId id="266" r:id="rId9"/>
    <p:sldId id="268" r:id="rId10"/>
    <p:sldId id="269" r:id="rId11"/>
    <p:sldId id="273" r:id="rId12"/>
    <p:sldId id="274" r:id="rId13"/>
    <p:sldId id="272" r:id="rId14"/>
    <p:sldId id="270" r:id="rId15"/>
    <p:sldId id="271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7" autoAdjust="0"/>
    <p:restoredTop sz="86369" autoAdjust="0"/>
  </p:normalViewPr>
  <p:slideViewPr>
    <p:cSldViewPr snapToGrid="0">
      <p:cViewPr varScale="1">
        <p:scale>
          <a:sx n="95" d="100"/>
          <a:sy n="95" d="100"/>
        </p:scale>
        <p:origin x="9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095F26-633F-4564-B85E-E583F671A7C0}" type="datetimeFigureOut">
              <a:rPr lang="en-US" smtClean="0"/>
              <a:t>7/31/2020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1DC14A-439F-4AC5-96C9-6B88A4F191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4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7/31/2020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wil/wiki/RAII-resource-wrappers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wil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3038" y="2238704"/>
            <a:ext cx="9440034" cy="1439917"/>
          </a:xfrm>
        </p:spPr>
        <p:txBody>
          <a:bodyPr>
            <a:normAutofit/>
          </a:bodyPr>
          <a:lstStyle/>
          <a:p>
            <a:r>
              <a:rPr lang="en-US" altLang="zh-TW" dirty="0">
                <a:effectLst/>
              </a:rPr>
              <a:t>Shared Pointer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4893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574" y="236954"/>
            <a:ext cx="978010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WIL </a:t>
            </a:r>
            <a:r>
              <a:rPr lang="en-US" dirty="0" err="1">
                <a:effectLst/>
              </a:rPr>
              <a:t>resource.h</a:t>
            </a:r>
            <a:endParaRPr lang="en-US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43189"/>
            <a:ext cx="12191999" cy="5412695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HLOCAL – resources allocated with ‘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LocalAlloc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()’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hlocal_deleter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function_deleter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LocalFree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LocalFree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 = void&gt;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unique_hlocal_ptr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wistd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hlocal_deleter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foo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make_unique_hlocal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&lt;Foo&gt;(…);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make_unique_hlocal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&lt;Foo[]&gt;(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array_size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LPVOID - resources allocated with ‘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CoTaskMemAlloc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()’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cotaskmem_deleter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function_deleter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CoTaskMemFree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CoTaskMemFree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 = void&gt;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unique_cotaskmem_ptr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wistd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cotaskmem_deleter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foo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make_unique_cotaskmem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&lt;Foo&gt;(…);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foos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make_unique_cotaskmem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&lt;Foo[]&gt;(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array_size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10335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574" y="236954"/>
            <a:ext cx="978010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WIL </a:t>
            </a:r>
            <a:r>
              <a:rPr lang="en-US" dirty="0" err="1">
                <a:effectLst/>
              </a:rPr>
              <a:t>resource.h</a:t>
            </a:r>
            <a:endParaRPr lang="en-US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>
            <a:normAutofit fontScale="25000" lnSpcReduction="2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PWSTR - resources allocated with ‘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CoTaskMemAlloc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()’</a:t>
            </a:r>
            <a:b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&lt;PWSTR,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(&amp;::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CoTaskMemFree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::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CoTaskMemFree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unique_cotaskmem_string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str =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make_cotaskmem_string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(“a string”);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GlobalFree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HeapFree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VirtualFree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WTSFreeMemory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NCryptFreeBuffer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BCryptFreeBuffer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LsaFreeReturnBuffer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LsaFreeMemory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LsaLookupFreeMemory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WcmFreeMemory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WlanFreeMemory</a:t>
            </a:r>
            <a:endParaRPr lang="en-US" altLang="zh-TW" sz="8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BCryptCloseAlgorithmProvider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BCryptDestroyHash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BCryptDestroyKey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BCryptDestroySecret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SysFreeString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CertFreeCertificateChain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CertFreeCertificateContext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CoRevokeClassObject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MIDL_user_free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DestroyAccelerator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CloseHandle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DeleteObject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CertCloseStore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CM_Unregister_Notification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CryptDestroyHash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CryptDestroyKey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CryptReleaseContext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DestroyCursor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DeleteDC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EndPaint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ReleaseDC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CloseDesktop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FindClose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FindCloseChangeNotification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GlobalFree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GlobalUnlock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HeapDestroy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UnhookWindowsHookEx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DestroyIcon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ImageList_Destroy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InternetCloseHandle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RegCloseKey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LsaClose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LsaLookupClose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DestroyMenu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FreeLibrary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UnregisterPowerSettingNotification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WindowsDeleteString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WindowsDeleteStringBuffer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8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CloseThemeData</a:t>
            </a:r>
            <a:r>
              <a:rPr lang="en-US" altLang="zh-TW" sz="8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1651448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574" y="236954"/>
            <a:ext cx="978010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WIL </a:t>
            </a:r>
            <a:r>
              <a:rPr lang="en-US" dirty="0" err="1">
                <a:effectLst/>
              </a:rPr>
              <a:t>resource.h</a:t>
            </a:r>
            <a:endParaRPr lang="en-US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UnhookWinEvent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CloseWindowStation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DestroyWindow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FreeMibTable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NCryptFreeObject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ClosePackageInfo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_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pclose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DestroyPrivateObjectSecurity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RpcBindingFree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RpcBindingVectorFree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MesHandleFree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RpcStringFreeW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SCardReleaseContext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CloseServiceHandle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SelectObject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FreeSid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closesocket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CloseThreadpoolIo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CloseThreadpoolTimer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CloseThreadpoolWait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CloseThreadpoolWork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TlsFree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WdfObjectDelete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WdfObjectDereferenceWithTag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WerReportCloseHandle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WinHttpCloseHandle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CloseWlanHandle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IoFreeIrp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IoFreeWorkItem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ZwClose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Please refer to 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https://github.com/Microsoft/wil/wiki/RAII-resource-wrappers</a:t>
            </a:r>
            <a:endParaRPr lang="en-US" altLang="zh-TW" sz="5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635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574" y="236954"/>
            <a:ext cx="978010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WIL </a:t>
            </a:r>
            <a:r>
              <a:rPr lang="en-US" dirty="0" err="1">
                <a:effectLst/>
              </a:rPr>
              <a:t>resource.h</a:t>
            </a:r>
            <a:r>
              <a:rPr lang="en-US" dirty="0">
                <a:effectLst/>
              </a:rPr>
              <a:t> h (</a:t>
            </a:r>
            <a:r>
              <a:rPr lang="zh-TW" altLang="en-US" dirty="0">
                <a:effectLst/>
              </a:rPr>
              <a:t>簡化</a:t>
            </a:r>
            <a:r>
              <a:rPr lang="en-US" dirty="0">
                <a:effectLst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shared_storage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就是</a:t>
            </a: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shared_any_t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裡存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的地方。而其存放的方式是以</a:t>
            </a:r>
            <a:r>
              <a:rPr lang="en-US" altLang="zh-TW" sz="2000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sz="20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的方式存放的。</a:t>
            </a:r>
            <a:b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storage_t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shared_any_t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pubic </a:t>
            </a: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storage_t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所以</a:t>
            </a: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shared_storage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就是</a:t>
            </a: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shared_any_t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的一個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parameter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20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shared_any_t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是一個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可以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Both copy constructor and copy assignment are enabled.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它也被設計可以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move(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可以偷無名的小孩</a:t>
            </a:r>
            <a:r>
              <a:rPr lang="en-US" altLang="zh-TW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),Both move constructor and move assignment are enabled</a:t>
            </a:r>
            <a:r>
              <a:rPr lang="zh-TW" altLang="en-US" sz="20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sz="20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shared_any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shared_any_t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shared_storage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unique_t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&gt;&gt;;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typedef 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shared_any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unique_hfile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b="1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shared_hfile</a:t>
            </a:r>
            <a:r>
              <a:rPr lang="en-US" altLang="zh-TW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4252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/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會另外配置一塊記憶體去放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reference counter(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計數器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。當計數器減到零時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才把資源釋放。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make_shared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會優化記憶體的配置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讓計數器跟受管理的資源一起配置。但是思考時通常不用特別在意這一優化。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通常如果我們的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不指定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就是在解構時如果計數器為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時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去</a:t>
            </a:r>
            <a:r>
              <a:rPr lang="en-US" altLang="zh-TW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Boost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侵入式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(intrusive)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計數器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(reference counter)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此計數器是侵入我們設計的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中的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它是在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base class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裡的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X : public boost::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intrusive_ref_counter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&lt;X&gt;;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px = new X{};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boost::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&lt;X&gt; ip1(px);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boost::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intrusive_ptr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&lt;X&gt; ip2(px); // OK,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cannot do this</a:t>
            </a:r>
          </a:p>
        </p:txBody>
      </p:sp>
    </p:spTree>
    <p:extLst>
      <p:ext uri="{BB962C8B-B14F-4D97-AF65-F5344CB8AC3E}">
        <p14:creationId xmlns:p14="http://schemas.microsoft.com/office/powerpoint/2010/main" val="20749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effectLst/>
              </a:rPr>
              <a:t>使用時的概念</a:t>
            </a:r>
            <a:endParaRPr lang="en-US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>
            <a:normAutofit lnSpcReduction="10000"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請參考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Herb Sutter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GotW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#91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當沒牽涉到擁有權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(ownership)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時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可用以下的方法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f(widget*);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f(widget&amp;);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&lt;widget&gt;);       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從呼叫者分享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的擁有權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f(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      //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有可能變更呼叫者成新的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f(const </a:t>
            </a:r>
            <a:r>
              <a:rPr lang="en-US" altLang="zh-TW" strike="sngStrike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shared_ptr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&lt;widget&gt;&amp;); // </a:t>
            </a:r>
            <a:r>
              <a:rPr lang="zh-TW" altLang="en-US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有可能從呼叫者分享</a:t>
            </a:r>
            <a:r>
              <a:rPr lang="en-US" altLang="zh-TW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widget</a:t>
            </a:r>
            <a:r>
              <a:rPr lang="zh-TW" altLang="en-US" strike="sngStrike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的擁有權</a:t>
            </a:r>
            <a:endParaRPr lang="en-US" altLang="zh-TW" strike="sngStrike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如何操作成員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(member data):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重要的是職責分配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盡量在</a:t>
            </a:r>
            <a:r>
              <a:rPr lang="zh-TW" altLang="en-US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一個點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把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的職責完全分配出去之後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就可以自由變更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了。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例如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只需要被四個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 access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。我們可以先將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給一個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 variable,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如此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的職責就結束了。此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 variable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再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給四個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。千萬不要直接把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分四次給四個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這樣就很難安全的使用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了。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這個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 variable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也可以搭配其他的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使用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queue,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甚至是兩個互相影響的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。或者是當初不需要用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直接使用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或是根本不該變更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47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effectLst/>
              </a:rPr>
              <a:t>稍好的用法</a:t>
            </a:r>
            <a:endParaRPr lang="en-US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auto </a:t>
            </a:r>
            <a:r>
              <a:rPr lang="en-US" sz="18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sptr</a:t>
            </a:r>
            <a:r>
              <a:rPr lang="en-US" sz="1800" b="1" dirty="0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// </a:t>
            </a:r>
            <a:r>
              <a:rPr lang="en-US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sptr</a:t>
            </a: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responsible for dispatch to diff threads</a:t>
            </a:r>
            <a:b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std::vector&lt;std::thread&gt; threads;</a:t>
            </a:r>
          </a:p>
          <a:p>
            <a:pPr algn="l"/>
            <a:endParaRPr lang="en-US" sz="18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nn-NO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4; ++i)</a:t>
            </a:r>
          </a:p>
          <a:p>
            <a:pPr algn="l"/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threads.push_back</a:t>
            </a: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(std::thread([</a:t>
            </a:r>
            <a:r>
              <a:rPr lang="en-US" sz="18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sptr</a:t>
            </a: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]() // copied to 4 threads</a:t>
            </a:r>
          </a:p>
          <a:p>
            <a:pPr algn="l"/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algn="l"/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f(*</a:t>
            </a:r>
            <a:r>
              <a:rPr lang="en-US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sptr.get</a:t>
            </a: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algn="l"/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}));</a:t>
            </a:r>
          </a:p>
          <a:p>
            <a:pPr algn="l"/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endParaRPr lang="en-US" sz="18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nn-NO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4; ++i)</a:t>
            </a:r>
          </a:p>
          <a:p>
            <a:pPr algn="l"/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threads[</a:t>
            </a:r>
            <a:r>
              <a:rPr lang="en-US" sz="18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].join();</a:t>
            </a:r>
          </a:p>
          <a:p>
            <a:pPr algn="l"/>
            <a:r>
              <a:rPr lang="en-US" sz="18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152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zh-TW" altLang="en-US" b="1" dirty="0">
                <a:solidFill>
                  <a:srgbClr val="FF0000"/>
                </a:solidFill>
                <a:effectLst/>
              </a:rPr>
              <a:t>不好的用法</a:t>
            </a:r>
            <a:endParaRPr lang="en-US" b="1" dirty="0">
              <a:solidFill>
                <a:srgbClr val="FF0000"/>
              </a:solidFill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>
            <a:normAutofit/>
          </a:bodyPr>
          <a:lstStyle/>
          <a:p>
            <a:pPr algn="l"/>
            <a:r>
              <a:rPr lang="en-US" sz="17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std::vector&lt;std::thread&gt; threads;</a:t>
            </a:r>
          </a:p>
          <a:p>
            <a:pPr algn="l"/>
            <a:endParaRPr lang="en-US" sz="17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nn-NO" sz="17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4; ++i)</a:t>
            </a:r>
          </a:p>
          <a:p>
            <a:pPr algn="l"/>
            <a:r>
              <a:rPr lang="en-US" sz="17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US" sz="17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7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threads.push_back</a:t>
            </a:r>
            <a:r>
              <a:rPr lang="en-US" sz="17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(std::thread([</a:t>
            </a:r>
            <a:r>
              <a:rPr lang="en-US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en-US" sz="17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]() // copied to 4 threads</a:t>
            </a:r>
          </a:p>
          <a:p>
            <a:pPr algn="l"/>
            <a:r>
              <a:rPr lang="en-US" sz="17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algn="l"/>
            <a:r>
              <a:rPr lang="en-US" sz="17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f(*</a:t>
            </a:r>
            <a:r>
              <a:rPr lang="en-US" sz="17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en-US" sz="17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</a:t>
            </a:r>
            <a:r>
              <a:rPr lang="en-US" sz="17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pPr algn="l"/>
            <a:r>
              <a:rPr lang="en-US" sz="17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}));</a:t>
            </a:r>
          </a:p>
          <a:p>
            <a:pPr algn="l"/>
            <a:r>
              <a:rPr lang="en-US" sz="17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algn="l"/>
            <a:endParaRPr lang="en-US" sz="17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nn-NO" sz="17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4; ++i)</a:t>
            </a:r>
          </a:p>
          <a:p>
            <a:pPr algn="l"/>
            <a:r>
              <a:rPr lang="en-US" sz="17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algn="l"/>
            <a:r>
              <a:rPr lang="en-US" sz="17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threads[</a:t>
            </a:r>
            <a:r>
              <a:rPr lang="en-US" sz="17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].join();</a:t>
            </a:r>
          </a:p>
          <a:p>
            <a:pPr algn="l"/>
            <a:r>
              <a:rPr lang="en-US" sz="17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zh-TW" sz="17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013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236954"/>
            <a:ext cx="9440034" cy="806235"/>
          </a:xfrm>
        </p:spPr>
        <p:txBody>
          <a:bodyPr>
            <a:normAutofit fontScale="90000"/>
          </a:bodyPr>
          <a:lstStyle/>
          <a:p>
            <a:r>
              <a:rPr lang="zh-TW" altLang="en-US" dirty="0">
                <a:solidFill>
                  <a:schemeClr val="tx1"/>
                </a:solidFill>
                <a:effectLst/>
              </a:rPr>
              <a:t>再進一步</a:t>
            </a:r>
            <a:endParaRPr lang="en-US" dirty="0">
              <a:effectLst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m_shared_ptr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有可能被修改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(write)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多次之後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才被讀取一次。這個問題有可能很重要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也有可能不重要。譬如進來的是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video frame,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而你允許掉幀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那問題就不大。但如果是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audio frame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的話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可能就慘了。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有牽涉到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multiple thread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首先要問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你用什麼機制來保障資料的可用性及一致性。你用了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mutex, critical section, concurrent container (queue, dictionary, …), …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要使用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時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先釐清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 write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。有時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 writer single reader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即可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有時是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multiple writers single reader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才行。當然也有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 writer multiple readers,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甚至是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multiple writers multiple readers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對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single writer single reader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而言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如果可以用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來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implemment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一個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circular queue,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效率是很高的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只不過會有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的考量。我覺得對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audio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frame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的壓縮來看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應該是不錯的選擇。如果選擇的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array size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足夠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應該不會有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buffer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的問題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否則即是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CPU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不夠快。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93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574" y="236954"/>
            <a:ext cx="978010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WIL </a:t>
            </a:r>
            <a:r>
              <a:rPr lang="en-US" dirty="0" err="1">
                <a:effectLst/>
              </a:rPr>
              <a:t>resource.h</a:t>
            </a:r>
            <a:r>
              <a:rPr lang="en-US" dirty="0">
                <a:effectLst/>
              </a:rPr>
              <a:t> (</a:t>
            </a:r>
            <a:r>
              <a:rPr lang="zh-TW" altLang="en-US" dirty="0">
                <a:effectLst/>
              </a:rPr>
              <a:t>簡化</a:t>
            </a:r>
            <a:r>
              <a:rPr lang="en-US" dirty="0">
                <a:effectLst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Windows Implementation Libraries: </a:t>
            </a:r>
            <a:r>
              <a:rPr lang="en-US" dirty="0">
                <a:solidFill>
                  <a:srgbClr val="E9805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https://github.com/microsoft/wil</a:t>
            </a:r>
            <a:endParaRPr lang="en-US" dirty="0">
              <a:solidFill>
                <a:srgbClr val="E98052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Manages a non-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copyable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opaque handle (HANDLE, HKEY, PSECURITY_DESCRIPTOR, …)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resource.h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pointer_access_t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pointer_access_all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pointer_storage_t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invalid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pointer_invalid_t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wistd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nullptr_t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resource_policy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reresource_policy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有定義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functions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執行</a:t>
            </a:r>
            <a:r>
              <a:rPr lang="en-US" altLang="zh-TW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也依據輸入的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值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來定義什麼值是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valid,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什麼值是</a:t>
            </a:r>
            <a:r>
              <a:rPr lang="en-US" altLang="zh-TW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  <a:r>
              <a:rPr lang="zh-TW" altLang="en-US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TW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31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574" y="236954"/>
            <a:ext cx="978010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WIL </a:t>
            </a:r>
            <a:r>
              <a:rPr lang="en-US" dirty="0" err="1">
                <a:effectLst/>
              </a:rPr>
              <a:t>resource.h</a:t>
            </a:r>
            <a:r>
              <a:rPr lang="en-US" dirty="0">
                <a:effectLst/>
              </a:rPr>
              <a:t> (</a:t>
            </a:r>
            <a:r>
              <a:rPr lang="zh-TW" altLang="en-US" dirty="0">
                <a:effectLst/>
              </a:rPr>
              <a:t>簡化</a:t>
            </a:r>
            <a:r>
              <a:rPr lang="en-US" dirty="0">
                <a:effectLst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822" y="1043189"/>
            <a:ext cx="11786716" cy="5412695"/>
          </a:xfrm>
        </p:spPr>
        <p:txBody>
          <a:bodyPr>
            <a:no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unique_storage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就是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wil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&lt;&gt;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裡存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的地方。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pubic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storage_t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所以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unique_storage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就是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unique_any_t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的一個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parameter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unique_storage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會在適當的時機呼叫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。</a:t>
            </a:r>
            <a:endParaRPr lang="en-US" altLang="zh-TW" sz="19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unique_any_t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是一個不能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resource,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為什麼不能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copy?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因為這個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帶有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fuction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destruction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時會呼叫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。如果能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copy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的話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這個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就會被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zh-TW" altLang="en-US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兩次。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So both copy constructor and copy assignment are deleted.</a:t>
            </a: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pointer,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pointer_access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details::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pointer_access_all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pointer_storage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pointer,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pointer,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invalid =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pointer_invalid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wistd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nullptr_t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unique_storage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resource_policy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&lt;pointer,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pointer_access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pointer_storage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invalid_t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invalid, </a:t>
            </a:r>
            <a:r>
              <a:rPr lang="en-US" altLang="zh-TW" sz="19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pointer_invalid</a:t>
            </a:r>
            <a:r>
              <a:rPr lang="en-US" altLang="zh-TW" sz="19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&gt;&gt;&gt;;</a:t>
            </a:r>
          </a:p>
        </p:txBody>
      </p:sp>
    </p:spTree>
    <p:extLst>
      <p:ext uri="{BB962C8B-B14F-4D97-AF65-F5344CB8AC3E}">
        <p14:creationId xmlns:p14="http://schemas.microsoft.com/office/powerpoint/2010/main" val="16422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987A3-AE05-4DD4-B92A-5BB153BF5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574" y="236954"/>
            <a:ext cx="9780104" cy="806235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WIL </a:t>
            </a:r>
            <a:r>
              <a:rPr lang="en-US" dirty="0" err="1">
                <a:effectLst/>
              </a:rPr>
              <a:t>resource.h</a:t>
            </a:r>
            <a:r>
              <a:rPr lang="en-US" dirty="0">
                <a:effectLst/>
              </a:rPr>
              <a:t> (</a:t>
            </a:r>
            <a:r>
              <a:rPr lang="zh-TW" altLang="en-US" dirty="0">
                <a:effectLst/>
              </a:rPr>
              <a:t>簡化</a:t>
            </a:r>
            <a:r>
              <a:rPr lang="en-US" dirty="0">
                <a:effectLst/>
              </a:rPr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840F1F-E23F-4334-943C-3F1A7A2E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228" y="1043189"/>
            <a:ext cx="11140964" cy="5412695"/>
          </a:xfrm>
        </p:spPr>
        <p:txBody>
          <a:bodyPr>
            <a:normAutofit/>
          </a:bodyPr>
          <a:lstStyle/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TW" sz="14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handle_invalid_resource_policy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resource_policy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&lt;HANDLE,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pointer_access_all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HANDLE, INT_PTR, -1, HANDLE&gt;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static bool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(HANDLE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return ((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INVALID_HANDLE_VALUE) &amp;&amp; (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)); }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altLang="zh-TW" sz="14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unique_any_handle_invalid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unique_storage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4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handle_invalid_resource_policy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 </a:t>
            </a:r>
            <a:r>
              <a:rPr lang="en-US" altLang="zh-TW" sz="14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unique_any_handle_invalid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(&amp;::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CloseHandle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::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CloseHandle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400" b="1" dirty="0" err="1"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unique_hfile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altLang="zh-TW" sz="14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altLang="zh-TW" sz="14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handle_null_only_resource_policy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resource_policy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&lt;HANDLE,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static bool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(HANDLE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return (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}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template &lt;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typename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</a:t>
            </a:r>
            <a:r>
              <a:rPr lang="en-US" altLang="zh-TW" sz="14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unique_any_handle_null_only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unique_storage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4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handle_null_only_resource_policy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close_fn_t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close_fn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&gt;&gt;&gt;;</a:t>
            </a: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 </a:t>
            </a:r>
            <a:r>
              <a:rPr lang="en-US" altLang="zh-TW" sz="1400" b="1" dirty="0" err="1">
                <a:solidFill>
                  <a:srgbClr val="00B0F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unique_any_handle_null_only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decltype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(&amp;::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CloseHandle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::</a:t>
            </a:r>
            <a:r>
              <a:rPr lang="en-US" altLang="zh-TW" sz="140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CloseHandle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zh-TW" sz="1400" b="1" dirty="0" err="1">
                <a:solidFill>
                  <a:srgbClr val="FFC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unique_process_handle</a:t>
            </a:r>
            <a:r>
              <a:rPr lang="en-US" altLang="zh-TW" sz="140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169478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63FE6916634947B53A223223127A7D" ma:contentTypeVersion="2" ma:contentTypeDescription="Create a new document." ma:contentTypeScope="" ma:versionID="d0604ca9bc8e81a00563416e3f10055c">
  <xsd:schema xmlns:xsd="http://www.w3.org/2001/XMLSchema" xmlns:xs="http://www.w3.org/2001/XMLSchema" xmlns:p="http://schemas.microsoft.com/office/2006/metadata/properties" xmlns:ns3="8334de96-96af-4a82-8d87-933f304e8461" targetNamespace="http://schemas.microsoft.com/office/2006/metadata/properties" ma:root="true" ma:fieldsID="fd94e03ab4ace4500eb83c3c06fbea6d" ns3:_="">
    <xsd:import namespace="8334de96-96af-4a82-8d87-933f304e846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4de96-96af-4a82-8d87-933f304e846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DFCF9A-CF0B-403A-8345-1BA2DCA02A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334de96-96af-4a82-8d87-933f304e84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F8C9F32-7161-48C3-9855-9C15C43F57C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72C7E206-98DE-4FC1-A2E2-2854D35018B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26778</TotalTime>
  <Words>2458</Words>
  <Application>Microsoft Office PowerPoint</Application>
  <PresentationFormat>Widescreen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Calisto MT</vt:lpstr>
      <vt:lpstr>Courier New</vt:lpstr>
      <vt:lpstr>Wingdings 2</vt:lpstr>
      <vt:lpstr>Slate</vt:lpstr>
      <vt:lpstr>Shared Pointer</vt:lpstr>
      <vt:lpstr>Design</vt:lpstr>
      <vt:lpstr>使用時的概念</vt:lpstr>
      <vt:lpstr>稍好的用法</vt:lpstr>
      <vt:lpstr>不好的用法</vt:lpstr>
      <vt:lpstr>再進一步</vt:lpstr>
      <vt:lpstr>WIL resource.h (簡化)</vt:lpstr>
      <vt:lpstr>WIL resource.h (簡化)</vt:lpstr>
      <vt:lpstr>WIL resource.h (簡化)</vt:lpstr>
      <vt:lpstr>WIL resource.h</vt:lpstr>
      <vt:lpstr>WIL resource.h</vt:lpstr>
      <vt:lpstr>WIL resource.h</vt:lpstr>
      <vt:lpstr>WIL resource.h h (簡化)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</dc:title>
  <dc:creator>J.J. Lee</dc:creator>
  <cp:lastModifiedBy>J.J. Lee</cp:lastModifiedBy>
  <cp:revision>196</cp:revision>
  <dcterms:created xsi:type="dcterms:W3CDTF">2019-12-06T03:35:38Z</dcterms:created>
  <dcterms:modified xsi:type="dcterms:W3CDTF">2020-07-31T03:13:54Z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SetDate">
    <vt:lpwstr>2019-12-06T04:34:46.0237370Z</vt:lpwstr>
  </property>
  <property fmtid="{D5CDD505-2E9C-101B-9397-08002B2CF9AE}" pid="5" name="MSIP_Label_f42aa342-8706-4288-bd11-ebb85995028c_Name">
    <vt:lpwstr>General</vt:lpwstr>
  </property>
  <property fmtid="{D5CDD505-2E9C-101B-9397-08002B2CF9AE}" pid="6" name="MSIP_Label_f42aa342-8706-4288-bd11-ebb85995028c_ActionId">
    <vt:lpwstr>3fcb600d-1ec2-4958-ba58-76f048d7da16</vt:lpwstr>
  </property>
  <property fmtid="{D5CDD505-2E9C-101B-9397-08002B2CF9AE}" pid="7" name="MSIP_Label_f42aa342-8706-4288-bd11-ebb85995028c_Extended_MSFT_Method">
    <vt:lpwstr>Automatic</vt:lpwstr>
  </property>
  <property fmtid="{D5CDD505-2E9C-101B-9397-08002B2CF9AE}" pid="8" name="Sensitivity">
    <vt:lpwstr>General</vt:lpwstr>
  </property>
  <property fmtid="{D5CDD505-2E9C-101B-9397-08002B2CF9AE}" pid="9" name="ContentTypeId">
    <vt:lpwstr>0x0101004D63FE6916634947B53A223223127A7D</vt:lpwstr>
  </property>
</Properties>
</file>