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6" r:id="rId7"/>
    <p:sldId id="267" r:id="rId8"/>
    <p:sldId id="265" r:id="rId9"/>
    <p:sldId id="268" r:id="rId10"/>
    <p:sldId id="269" r:id="rId11"/>
    <p:sldId id="270" r:id="rId12"/>
    <p:sldId id="272" r:id="rId13"/>
    <p:sldId id="271" r:id="rId14"/>
    <p:sldId id="259" r:id="rId15"/>
    <p:sldId id="273" r:id="rId16"/>
    <p:sldId id="276" r:id="rId17"/>
    <p:sldId id="274" r:id="rId18"/>
    <p:sldId id="277" r:id="rId19"/>
    <p:sldId id="278" r:id="rId20"/>
    <p:sldId id="261" r:id="rId21"/>
    <p:sldId id="279" r:id="rId22"/>
    <p:sldId id="281" r:id="rId23"/>
    <p:sldId id="260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76DA5-A264-6CED-7117-357F3A4F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E7289-1BD8-93B1-CD1F-5C442575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1E68D-9E68-5F9C-66F7-327FD523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7C76-E4EB-4BB9-8D5B-96ACBFC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EC8CA-82A8-6387-4CA5-0E27B9D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DB98-BB81-B312-1715-5E0BE4B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368B7-91B4-96AA-BF53-0B158F2E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09537-9B46-F4DD-25DB-F1364586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EFEF8-130B-12B8-45DD-D15A7438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9336-0980-5AAD-ABE9-7865EAC9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4713A8-D3DB-3830-1F53-59240186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12D70-271A-C004-07DB-0F88C0088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D36A2-9AEC-0E18-9C5C-50CFA1E4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111D1-7444-7AC3-C8CE-035E00C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C0287-0498-0CE7-AA81-B5483605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04AF8-366F-EB47-7729-2CAE128F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B5E01-60F5-3627-31C3-B4AFD86A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EBD26-5281-B153-B0A0-A88A252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DDFE5-2DBA-FBBA-010D-C31DD86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91D4F-2FDC-0768-2A22-8A07CD02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7F37C-D1F7-7270-6B32-5E69A1BE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8A339-EC83-C5D2-942E-361CE586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AEC40-DB96-E6FC-E0F9-3C0D3668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5E54-7B25-C84F-200B-A6905736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AC109-7842-4427-237C-7364498E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FCE3-92F9-EC5A-8BA1-12B8875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6283A-4B58-E00E-9503-118522A7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C3BA2-C370-A5A6-9605-E5FCFD87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C74EB-3B3D-5820-E4E2-AFF7D3A0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A11B-5C41-8EB0-AFDB-09D6E53B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6900C-8391-351D-308B-B60398D2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8CAB5-2FBF-BD77-4284-89A9C1C9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EBE62-CA9B-C9A8-E022-90A8250E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4EA98-36BD-D90D-B7FB-02DC5ED7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75805-1D9D-E59A-E18B-45B54847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1801DB-3AB6-1EFF-6EEB-2E6354C76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31CD-2F41-5A98-2B2E-FD4DA735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F5036-4D46-A16F-04CF-DAF28718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4577F3-B750-E9EA-F566-5456E972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196F-BC0A-72B4-4ED3-3667A174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B6ABE0-5A7B-486E-3701-39F5C0CE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3321E4-618C-5F6A-0CAC-0189A93A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62380-BCC2-489C-4EBC-45D2375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0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8EC8C-FCD7-15BB-7373-5A54CA6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A8E30-C6D5-8E0D-CB10-30C4B0C8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78344-7DE7-E973-6DCC-933CA03D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6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9386-8A28-0EFD-F4B8-FCBC7756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51625-E095-FEA8-F954-B4BC1647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E3E32-981E-31C6-DB08-65D43B7C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B8F1-0760-5090-33F3-D8422414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27350-31F3-48AD-82B2-36CA7A1F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D6B05-E7E4-437A-EF9C-9B13273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EE9A-AF6A-6BD2-A6D5-BD083965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757B3-082F-C9EB-7559-3AF01E0BD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8722A-20BA-48D9-9C26-3B7580DE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624E8-92D3-3EBA-FDC0-0C0AB96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17062-0BE2-6D98-4EE8-DA059102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41251-CA7A-B88F-2629-D9F8AA4B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DAC4F9-0167-10A3-9611-06B5454C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E2C5B-CF5F-CC06-DCCC-B606AC6A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BF90D-4822-8963-0689-A3D8F44E1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2382-CD8F-4613-A17C-FA3DCC94470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20902-0483-C16B-3975-553007293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1D4A5-A6AB-8306-0760-D45AEF39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1237-CEF8-45A4-B0AB-FED4E580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C89E-25AB-A41B-95AB-BBF647FE2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161" y="3101223"/>
            <a:ext cx="5855677" cy="65555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Data Analysis Project</a:t>
            </a:r>
            <a:endParaRPr lang="ko-KR" altLang="en-US" sz="44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EEC186-6F8A-05D5-8281-53D34CEA2405}"/>
              </a:ext>
            </a:extLst>
          </p:cNvPr>
          <p:cNvSpPr txBox="1">
            <a:spLocks/>
          </p:cNvSpPr>
          <p:nvPr/>
        </p:nvSpPr>
        <p:spPr>
          <a:xfrm>
            <a:off x="1044719" y="400176"/>
            <a:ext cx="4677121" cy="808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Video Game Industry</a:t>
            </a:r>
            <a:endParaRPr lang="ko-KR" altLang="en-US" sz="3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B866A7-1383-C441-1732-F1BB214AD431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5614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AF27E-7752-A4D0-C32F-C0BCBA6907EB}"/>
              </a:ext>
            </a:extLst>
          </p:cNvPr>
          <p:cNvCxnSpPr>
            <a:cxnSpLocks/>
          </p:cNvCxnSpPr>
          <p:nvPr/>
        </p:nvCxnSpPr>
        <p:spPr>
          <a:xfrm>
            <a:off x="3288791" y="4003591"/>
            <a:ext cx="57350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9E0DAD-8407-214F-66A2-3EE599245198}"/>
              </a:ext>
            </a:extLst>
          </p:cNvPr>
          <p:cNvSpPr txBox="1"/>
          <p:nvPr/>
        </p:nvSpPr>
        <p:spPr>
          <a:xfrm>
            <a:off x="10940715" y="6233556"/>
            <a:ext cx="1136603" cy="514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latin typeface="고도 M" panose="02000503000000020004" pitchFamily="2" charset="-127"/>
                <a:ea typeface="고도 M" panose="02000503000000020004" pitchFamily="2" charset="-127"/>
              </a:rPr>
              <a:t>이진재</a:t>
            </a:r>
            <a:r>
              <a:rPr lang="en-US" altLang="ko-KR" sz="20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21BEE-980D-0691-F13C-DC82FB1B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5" y="1064445"/>
            <a:ext cx="5088216" cy="4687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EB91E6-F95C-F940-F5FD-3B1B987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39" y="1055019"/>
            <a:ext cx="5145957" cy="46870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B550C1-FE30-9152-2FA5-ED9E6A971951}"/>
              </a:ext>
            </a:extLst>
          </p:cNvPr>
          <p:cNvSpPr/>
          <p:nvPr/>
        </p:nvSpPr>
        <p:spPr>
          <a:xfrm>
            <a:off x="768106" y="1055019"/>
            <a:ext cx="5145958" cy="4687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C7EA1F-4DC7-6D49-DAD4-A7E26611DD58}"/>
              </a:ext>
            </a:extLst>
          </p:cNvPr>
          <p:cNvSpPr/>
          <p:nvPr/>
        </p:nvSpPr>
        <p:spPr>
          <a:xfrm>
            <a:off x="6277938" y="1055019"/>
            <a:ext cx="5145958" cy="4687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8911-D315-CB06-F3E5-6F7C73A95B74}"/>
              </a:ext>
            </a:extLst>
          </p:cNvPr>
          <p:cNvSpPr txBox="1"/>
          <p:nvPr/>
        </p:nvSpPr>
        <p:spPr>
          <a:xfrm>
            <a:off x="4460620" y="523824"/>
            <a:ext cx="32707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Western vs Non-Western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32CD2-3AAD-82DC-EAD7-21497BFC14BE}"/>
              </a:ext>
            </a:extLst>
          </p:cNvPr>
          <p:cNvSpPr txBox="1"/>
          <p:nvPr/>
        </p:nvSpPr>
        <p:spPr>
          <a:xfrm>
            <a:off x="768103" y="6011550"/>
            <a:ext cx="4550345" cy="472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두 그룹 간 선호도 차이는 없었음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8911-D315-CB06-F3E5-6F7C73A95B74}"/>
              </a:ext>
            </a:extLst>
          </p:cNvPr>
          <p:cNvSpPr txBox="1"/>
          <p:nvPr/>
        </p:nvSpPr>
        <p:spPr>
          <a:xfrm>
            <a:off x="5318448" y="36540"/>
            <a:ext cx="16353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4 Locations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32CD2-3AAD-82DC-EAD7-21497BFC14BE}"/>
              </a:ext>
            </a:extLst>
          </p:cNvPr>
          <p:cNvSpPr txBox="1"/>
          <p:nvPr/>
        </p:nvSpPr>
        <p:spPr>
          <a:xfrm>
            <a:off x="768103" y="6011550"/>
            <a:ext cx="4550345" cy="472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두 그룹 간 선호도 차이는 없었음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5D294-1443-94D4-4E26-C8F7D0F0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76250"/>
            <a:ext cx="5795963" cy="2952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A3E37-3DBE-FA55-32F6-EDEA6CAD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7" y="462351"/>
            <a:ext cx="5795963" cy="29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85422-9BA0-A2F0-FB7C-E9957908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3560085"/>
            <a:ext cx="5776913" cy="29384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B32DD-46F5-4A75-BA54-7F0D5E537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38" y="3544204"/>
            <a:ext cx="5765650" cy="2939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B550C1-FE30-9152-2FA5-ED9E6A971951}"/>
              </a:ext>
            </a:extLst>
          </p:cNvPr>
          <p:cNvSpPr/>
          <p:nvPr/>
        </p:nvSpPr>
        <p:spPr>
          <a:xfrm>
            <a:off x="291989" y="481827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BD6C01-2E81-A4FB-0415-3A0D3C0F50B1}"/>
              </a:ext>
            </a:extLst>
          </p:cNvPr>
          <p:cNvSpPr/>
          <p:nvPr/>
        </p:nvSpPr>
        <p:spPr>
          <a:xfrm>
            <a:off x="291989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7FE040-1F91-7530-434A-9D601FC95F46}"/>
              </a:ext>
            </a:extLst>
          </p:cNvPr>
          <p:cNvSpPr/>
          <p:nvPr/>
        </p:nvSpPr>
        <p:spPr>
          <a:xfrm>
            <a:off x="6233077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1EF05-7B05-BF7E-B196-805B4831CFF3}"/>
              </a:ext>
            </a:extLst>
          </p:cNvPr>
          <p:cNvSpPr/>
          <p:nvPr/>
        </p:nvSpPr>
        <p:spPr>
          <a:xfrm>
            <a:off x="6233077" y="475589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10C46-AB93-32FE-8BAB-61CFD055104D}"/>
              </a:ext>
            </a:extLst>
          </p:cNvPr>
          <p:cNvSpPr txBox="1"/>
          <p:nvPr/>
        </p:nvSpPr>
        <p:spPr>
          <a:xfrm>
            <a:off x="614703" y="3815438"/>
            <a:ext cx="887526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Japan</a:t>
            </a:r>
            <a:endParaRPr lang="en-US" altLang="ko-KR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786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8911-D315-CB06-F3E5-6F7C73A95B74}"/>
              </a:ext>
            </a:extLst>
          </p:cNvPr>
          <p:cNvSpPr txBox="1"/>
          <p:nvPr/>
        </p:nvSpPr>
        <p:spPr>
          <a:xfrm>
            <a:off x="5318448" y="36540"/>
            <a:ext cx="16353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4 Locations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32CD2-3AAD-82DC-EAD7-21497BFC14BE}"/>
              </a:ext>
            </a:extLst>
          </p:cNvPr>
          <p:cNvSpPr txBox="1"/>
          <p:nvPr/>
        </p:nvSpPr>
        <p:spPr>
          <a:xfrm>
            <a:off x="768103" y="6011550"/>
            <a:ext cx="4550345" cy="472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두 그룹 간 선호도 차이는 없었음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5D294-1443-94D4-4E26-C8F7D0F0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76250"/>
            <a:ext cx="5795963" cy="2952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A3E37-3DBE-FA55-32F6-EDEA6CAD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7" y="462351"/>
            <a:ext cx="5795963" cy="29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85422-9BA0-A2F0-FB7C-E9957908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3560085"/>
            <a:ext cx="5776913" cy="29384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B32DD-46F5-4A75-BA54-7F0D5E537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38" y="3544204"/>
            <a:ext cx="5765650" cy="2939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B550C1-FE30-9152-2FA5-ED9E6A971951}"/>
              </a:ext>
            </a:extLst>
          </p:cNvPr>
          <p:cNvSpPr/>
          <p:nvPr/>
        </p:nvSpPr>
        <p:spPr>
          <a:xfrm>
            <a:off x="291989" y="481827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BD6C01-2E81-A4FB-0415-3A0D3C0F50B1}"/>
              </a:ext>
            </a:extLst>
          </p:cNvPr>
          <p:cNvSpPr/>
          <p:nvPr/>
        </p:nvSpPr>
        <p:spPr>
          <a:xfrm>
            <a:off x="291989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7FE040-1F91-7530-434A-9D601FC95F46}"/>
              </a:ext>
            </a:extLst>
          </p:cNvPr>
          <p:cNvSpPr/>
          <p:nvPr/>
        </p:nvSpPr>
        <p:spPr>
          <a:xfrm>
            <a:off x="6233077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1EF05-7B05-BF7E-B196-805B4831CFF3}"/>
              </a:ext>
            </a:extLst>
          </p:cNvPr>
          <p:cNvSpPr/>
          <p:nvPr/>
        </p:nvSpPr>
        <p:spPr>
          <a:xfrm>
            <a:off x="6233077" y="475589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10C46-AB93-32FE-8BAB-61CFD055104D}"/>
              </a:ext>
            </a:extLst>
          </p:cNvPr>
          <p:cNvSpPr txBox="1"/>
          <p:nvPr/>
        </p:nvSpPr>
        <p:spPr>
          <a:xfrm>
            <a:off x="614703" y="3815438"/>
            <a:ext cx="887526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Japan</a:t>
            </a:r>
            <a:endParaRPr lang="en-US" altLang="ko-KR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797E1B-56C6-A354-B85F-9E9461801759}"/>
              </a:ext>
            </a:extLst>
          </p:cNvPr>
          <p:cNvSpPr/>
          <p:nvPr/>
        </p:nvSpPr>
        <p:spPr>
          <a:xfrm>
            <a:off x="1743" y="0"/>
            <a:ext cx="12190255" cy="6857999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65B54D-014F-F532-8F47-B15A354F2F12}"/>
              </a:ext>
            </a:extLst>
          </p:cNvPr>
          <p:cNvSpPr/>
          <p:nvPr/>
        </p:nvSpPr>
        <p:spPr>
          <a:xfrm>
            <a:off x="1742" y="1300192"/>
            <a:ext cx="12188515" cy="385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B509-6E3B-9668-CBF6-9BAEA207FCC2}"/>
              </a:ext>
            </a:extLst>
          </p:cNvPr>
          <p:cNvSpPr txBox="1"/>
          <p:nvPr/>
        </p:nvSpPr>
        <p:spPr>
          <a:xfrm>
            <a:off x="63451" y="1307141"/>
            <a:ext cx="2943494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  <a:endParaRPr lang="en-US" altLang="ko-KR" sz="32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1C9A5-192C-3D9D-0810-17A2A73B22DC}"/>
              </a:ext>
            </a:extLst>
          </p:cNvPr>
          <p:cNvSpPr txBox="1"/>
          <p:nvPr/>
        </p:nvSpPr>
        <p:spPr>
          <a:xfrm>
            <a:off x="1866425" y="2387433"/>
            <a:ext cx="9628889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① 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Western vs Non-Western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국가간 선호도에 차이가 없었음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② 일본을 제외한 세 지역의 선호도는 차이가 없었음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03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8911-D315-CB06-F3E5-6F7C73A95B74}"/>
              </a:ext>
            </a:extLst>
          </p:cNvPr>
          <p:cNvSpPr txBox="1"/>
          <p:nvPr/>
        </p:nvSpPr>
        <p:spPr>
          <a:xfrm>
            <a:off x="5318448" y="36540"/>
            <a:ext cx="16353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4 Locations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32CD2-3AAD-82DC-EAD7-21497BFC14BE}"/>
              </a:ext>
            </a:extLst>
          </p:cNvPr>
          <p:cNvSpPr txBox="1"/>
          <p:nvPr/>
        </p:nvSpPr>
        <p:spPr>
          <a:xfrm>
            <a:off x="768103" y="6011550"/>
            <a:ext cx="4550345" cy="472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두 그룹 간 선호도 차이는 없었음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5D294-1443-94D4-4E26-C8F7D0F0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76250"/>
            <a:ext cx="5795963" cy="2952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A3E37-3DBE-FA55-32F6-EDEA6CAD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7" y="462351"/>
            <a:ext cx="5795963" cy="29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85422-9BA0-A2F0-FB7C-E9957908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3560085"/>
            <a:ext cx="5776913" cy="29384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B32DD-46F5-4A75-BA54-7F0D5E537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38" y="3544204"/>
            <a:ext cx="5765650" cy="2939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B550C1-FE30-9152-2FA5-ED9E6A971951}"/>
              </a:ext>
            </a:extLst>
          </p:cNvPr>
          <p:cNvSpPr/>
          <p:nvPr/>
        </p:nvSpPr>
        <p:spPr>
          <a:xfrm>
            <a:off x="291989" y="481827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BD6C01-2E81-A4FB-0415-3A0D3C0F50B1}"/>
              </a:ext>
            </a:extLst>
          </p:cNvPr>
          <p:cNvSpPr/>
          <p:nvPr/>
        </p:nvSpPr>
        <p:spPr>
          <a:xfrm>
            <a:off x="291989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7FE040-1F91-7530-434A-9D601FC95F46}"/>
              </a:ext>
            </a:extLst>
          </p:cNvPr>
          <p:cNvSpPr/>
          <p:nvPr/>
        </p:nvSpPr>
        <p:spPr>
          <a:xfrm>
            <a:off x="6233077" y="3560085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1EF05-7B05-BF7E-B196-805B4831CFF3}"/>
              </a:ext>
            </a:extLst>
          </p:cNvPr>
          <p:cNvSpPr/>
          <p:nvPr/>
        </p:nvSpPr>
        <p:spPr>
          <a:xfrm>
            <a:off x="6233077" y="475589"/>
            <a:ext cx="5810511" cy="29471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10C46-AB93-32FE-8BAB-61CFD055104D}"/>
              </a:ext>
            </a:extLst>
          </p:cNvPr>
          <p:cNvSpPr txBox="1"/>
          <p:nvPr/>
        </p:nvSpPr>
        <p:spPr>
          <a:xfrm>
            <a:off x="614703" y="3815438"/>
            <a:ext cx="887526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Japan</a:t>
            </a:r>
            <a:endParaRPr lang="en-US" altLang="ko-KR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797E1B-56C6-A354-B85F-9E9461801759}"/>
              </a:ext>
            </a:extLst>
          </p:cNvPr>
          <p:cNvSpPr/>
          <p:nvPr/>
        </p:nvSpPr>
        <p:spPr>
          <a:xfrm>
            <a:off x="1743" y="0"/>
            <a:ext cx="12190255" cy="6857999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65B54D-014F-F532-8F47-B15A354F2F12}"/>
              </a:ext>
            </a:extLst>
          </p:cNvPr>
          <p:cNvSpPr/>
          <p:nvPr/>
        </p:nvSpPr>
        <p:spPr>
          <a:xfrm>
            <a:off x="1742" y="1300192"/>
            <a:ext cx="12188515" cy="385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B509-6E3B-9668-CBF6-9BAEA207FCC2}"/>
              </a:ext>
            </a:extLst>
          </p:cNvPr>
          <p:cNvSpPr txBox="1"/>
          <p:nvPr/>
        </p:nvSpPr>
        <p:spPr>
          <a:xfrm>
            <a:off x="63451" y="1307141"/>
            <a:ext cx="2943494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>
                <a:latin typeface="고도 M" panose="02000503000000020004" pitchFamily="2" charset="-127"/>
                <a:ea typeface="고도 M" panose="02000503000000020004" pitchFamily="2" charset="-127"/>
              </a:rPr>
              <a:t>추가 고려사항</a:t>
            </a:r>
            <a:endParaRPr lang="en-US" altLang="ko-KR" sz="32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1C9A5-192C-3D9D-0810-17A2A73B22DC}"/>
              </a:ext>
            </a:extLst>
          </p:cNvPr>
          <p:cNvSpPr txBox="1"/>
          <p:nvPr/>
        </p:nvSpPr>
        <p:spPr>
          <a:xfrm>
            <a:off x="1866425" y="2387433"/>
            <a:ext cx="9628889" cy="19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u="sng" dirty="0">
                <a:latin typeface="고도 M" panose="02000503000000020004" pitchFamily="2" charset="-127"/>
                <a:ea typeface="고도 M" panose="02000503000000020004" pitchFamily="2" charset="-127"/>
              </a:rPr>
              <a:t>각 장르 별 게임 발매 개수 고려의 필요성</a:t>
            </a:r>
            <a:endParaRPr lang="en-US" altLang="ko-KR" sz="2800" b="1" u="sng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① 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Western vs Non-Western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국가간 선호도에 차이가 있었음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② 네 지역간 선호도 역시 서로 달랐음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84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연도별 게임의 트렌드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662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27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64A7E0-D18D-5977-1047-9A89038895FD}"/>
              </a:ext>
            </a:extLst>
          </p:cNvPr>
          <p:cNvGrpSpPr/>
          <p:nvPr/>
        </p:nvGrpSpPr>
        <p:grpSpPr>
          <a:xfrm>
            <a:off x="2745058" y="1565321"/>
            <a:ext cx="6701884" cy="4889914"/>
            <a:chOff x="1809867" y="148615"/>
            <a:chExt cx="4601301" cy="302311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1FEDBE3-E88F-4B4E-9F61-CBB75A5E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9867" y="148615"/>
              <a:ext cx="4601300" cy="302311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299FD98-D58A-4465-3041-2B352EA6A82A}"/>
                </a:ext>
              </a:extLst>
            </p:cNvPr>
            <p:cNvSpPr/>
            <p:nvPr/>
          </p:nvSpPr>
          <p:spPr>
            <a:xfrm>
              <a:off x="1809868" y="148615"/>
              <a:ext cx="4601300" cy="30231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15A2B5-C03C-2A2A-32CB-0F6DF0F17809}"/>
              </a:ext>
            </a:extLst>
          </p:cNvPr>
          <p:cNvSpPr txBox="1"/>
          <p:nvPr/>
        </p:nvSpPr>
        <p:spPr>
          <a:xfrm>
            <a:off x="8383709" y="1365500"/>
            <a:ext cx="221417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플랫폼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274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27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FB63A8-33A4-52EE-7D4D-F275FCD3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53" y="0"/>
            <a:ext cx="10296293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D12946-3E0D-7340-3C6F-DB71E843281A}"/>
              </a:ext>
            </a:extLst>
          </p:cNvPr>
          <p:cNvGrpSpPr/>
          <p:nvPr/>
        </p:nvGrpSpPr>
        <p:grpSpPr>
          <a:xfrm rot="20043356">
            <a:off x="1975585" y="409872"/>
            <a:ext cx="4601301" cy="3023117"/>
            <a:chOff x="1809867" y="148615"/>
            <a:chExt cx="4601301" cy="30231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1BB29B-3D64-5AE5-B67C-3A4ADDF5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867" y="148615"/>
              <a:ext cx="4601300" cy="30231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4F340D-6BD5-DB8D-5944-3C5D729BC129}"/>
                </a:ext>
              </a:extLst>
            </p:cNvPr>
            <p:cNvSpPr/>
            <p:nvPr/>
          </p:nvSpPr>
          <p:spPr>
            <a:xfrm>
              <a:off x="1809868" y="148615"/>
              <a:ext cx="4601300" cy="30231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2E39536-36DC-A855-A63C-3709CE15E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807">
            <a:off x="5263846" y="2800340"/>
            <a:ext cx="663907" cy="6639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ABE317-3B67-BC3D-AC2B-4627A9266CED}"/>
              </a:ext>
            </a:extLst>
          </p:cNvPr>
          <p:cNvSpPr txBox="1"/>
          <p:nvPr/>
        </p:nvSpPr>
        <p:spPr>
          <a:xfrm>
            <a:off x="10189029" y="-26225"/>
            <a:ext cx="19271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플랫폼사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600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27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FB63A8-33A4-52EE-7D4D-F275FCD3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53" y="0"/>
            <a:ext cx="10296293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ABE317-3B67-BC3D-AC2B-4627A9266CED}"/>
              </a:ext>
            </a:extLst>
          </p:cNvPr>
          <p:cNvSpPr txBox="1"/>
          <p:nvPr/>
        </p:nvSpPr>
        <p:spPr>
          <a:xfrm>
            <a:off x="10189029" y="-26225"/>
            <a:ext cx="19271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플랫폼사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9B9F0A-24CB-CD65-2211-1989CB6528EA}"/>
              </a:ext>
            </a:extLst>
          </p:cNvPr>
          <p:cNvCxnSpPr>
            <a:cxnSpLocks/>
          </p:cNvCxnSpPr>
          <p:nvPr/>
        </p:nvCxnSpPr>
        <p:spPr>
          <a:xfrm>
            <a:off x="5121923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ED20C5-A250-E488-9B96-79E63DB810CB}"/>
              </a:ext>
            </a:extLst>
          </p:cNvPr>
          <p:cNvCxnSpPr>
            <a:cxnSpLocks/>
          </p:cNvCxnSpPr>
          <p:nvPr/>
        </p:nvCxnSpPr>
        <p:spPr>
          <a:xfrm>
            <a:off x="6726788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6F1A6F-4A82-1A72-38F6-BED8B63DF767}"/>
              </a:ext>
            </a:extLst>
          </p:cNvPr>
          <p:cNvCxnSpPr>
            <a:cxnSpLocks/>
          </p:cNvCxnSpPr>
          <p:nvPr/>
        </p:nvCxnSpPr>
        <p:spPr>
          <a:xfrm>
            <a:off x="7267964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ECE80-0038-F05F-477F-F868F5C9CDEB}"/>
              </a:ext>
            </a:extLst>
          </p:cNvPr>
          <p:cNvCxnSpPr>
            <a:cxnSpLocks/>
          </p:cNvCxnSpPr>
          <p:nvPr/>
        </p:nvCxnSpPr>
        <p:spPr>
          <a:xfrm>
            <a:off x="7781147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35876A-C251-2F1A-DD2C-F8690EBB975A}"/>
              </a:ext>
            </a:extLst>
          </p:cNvPr>
          <p:cNvCxnSpPr>
            <a:cxnSpLocks/>
          </p:cNvCxnSpPr>
          <p:nvPr/>
        </p:nvCxnSpPr>
        <p:spPr>
          <a:xfrm>
            <a:off x="8882159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BB7EA0-B0E5-840F-CA2E-DD2A72990E5D}"/>
              </a:ext>
            </a:extLst>
          </p:cNvPr>
          <p:cNvCxnSpPr>
            <a:cxnSpLocks/>
          </p:cNvCxnSpPr>
          <p:nvPr/>
        </p:nvCxnSpPr>
        <p:spPr>
          <a:xfrm>
            <a:off x="10169784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763BF2-53D1-ADBE-D2CC-77306A851497}"/>
              </a:ext>
            </a:extLst>
          </p:cNvPr>
          <p:cNvCxnSpPr>
            <a:cxnSpLocks/>
          </p:cNvCxnSpPr>
          <p:nvPr/>
        </p:nvCxnSpPr>
        <p:spPr>
          <a:xfrm>
            <a:off x="1931437" y="5615731"/>
            <a:ext cx="66189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B1F5BB-4C27-8902-0A13-5C8F56568DC6}"/>
              </a:ext>
            </a:extLst>
          </p:cNvPr>
          <p:cNvCxnSpPr>
            <a:cxnSpLocks/>
          </p:cNvCxnSpPr>
          <p:nvPr/>
        </p:nvCxnSpPr>
        <p:spPr>
          <a:xfrm>
            <a:off x="2593327" y="5410457"/>
            <a:ext cx="25285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65CB36-EE90-A863-8BE9-954CB6843A31}"/>
              </a:ext>
            </a:extLst>
          </p:cNvPr>
          <p:cNvCxnSpPr>
            <a:cxnSpLocks/>
          </p:cNvCxnSpPr>
          <p:nvPr/>
        </p:nvCxnSpPr>
        <p:spPr>
          <a:xfrm>
            <a:off x="5121923" y="3917559"/>
            <a:ext cx="160486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F78CF17-E5B4-E92E-FDE7-33089CF3595B}"/>
              </a:ext>
            </a:extLst>
          </p:cNvPr>
          <p:cNvCxnSpPr>
            <a:cxnSpLocks/>
          </p:cNvCxnSpPr>
          <p:nvPr/>
        </p:nvCxnSpPr>
        <p:spPr>
          <a:xfrm>
            <a:off x="6726788" y="3429000"/>
            <a:ext cx="5411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7091AEA-6133-B935-6642-B69D85DE0CFC}"/>
              </a:ext>
            </a:extLst>
          </p:cNvPr>
          <p:cNvCxnSpPr>
            <a:cxnSpLocks/>
          </p:cNvCxnSpPr>
          <p:nvPr/>
        </p:nvCxnSpPr>
        <p:spPr>
          <a:xfrm>
            <a:off x="7239971" y="2598576"/>
            <a:ext cx="5411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5F3DCC-F698-4A0B-C501-78C8E3CDF624}"/>
              </a:ext>
            </a:extLst>
          </p:cNvPr>
          <p:cNvCxnSpPr>
            <a:cxnSpLocks/>
          </p:cNvCxnSpPr>
          <p:nvPr/>
        </p:nvCxnSpPr>
        <p:spPr>
          <a:xfrm>
            <a:off x="7781147" y="4539343"/>
            <a:ext cx="110101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274DB7-D4DC-2AFA-796E-02DC544309C4}"/>
              </a:ext>
            </a:extLst>
          </p:cNvPr>
          <p:cNvCxnSpPr>
            <a:cxnSpLocks/>
          </p:cNvCxnSpPr>
          <p:nvPr/>
        </p:nvCxnSpPr>
        <p:spPr>
          <a:xfrm>
            <a:off x="8882159" y="3298371"/>
            <a:ext cx="128762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F7671E-0C72-84AC-838E-5EE069617D5C}"/>
              </a:ext>
            </a:extLst>
          </p:cNvPr>
          <p:cNvCxnSpPr>
            <a:cxnSpLocks/>
          </p:cNvCxnSpPr>
          <p:nvPr/>
        </p:nvCxnSpPr>
        <p:spPr>
          <a:xfrm>
            <a:off x="10169784" y="5789644"/>
            <a:ext cx="73770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E6E46-9EF3-4523-A213-717EC371C2ED}"/>
              </a:ext>
            </a:extLst>
          </p:cNvPr>
          <p:cNvSpPr txBox="1"/>
          <p:nvPr/>
        </p:nvSpPr>
        <p:spPr>
          <a:xfrm>
            <a:off x="1843768" y="5201809"/>
            <a:ext cx="72778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Others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6FD25F-D8AD-D9C5-569F-B933CA5DF167}"/>
              </a:ext>
            </a:extLst>
          </p:cNvPr>
          <p:cNvCxnSpPr>
            <a:cxnSpLocks/>
          </p:cNvCxnSpPr>
          <p:nvPr/>
        </p:nvCxnSpPr>
        <p:spPr>
          <a:xfrm>
            <a:off x="2593327" y="223837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25BAEC-E12F-CB1D-F0A7-4913AA313F05}"/>
              </a:ext>
            </a:extLst>
          </p:cNvPr>
          <p:cNvSpPr txBox="1"/>
          <p:nvPr/>
        </p:nvSpPr>
        <p:spPr>
          <a:xfrm>
            <a:off x="5429253" y="3544112"/>
            <a:ext cx="1026947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PlayStation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2A451A-8EF2-5FEC-A0BE-90A80EE990F5}"/>
              </a:ext>
            </a:extLst>
          </p:cNvPr>
          <p:cNvSpPr txBox="1"/>
          <p:nvPr/>
        </p:nvSpPr>
        <p:spPr>
          <a:xfrm>
            <a:off x="6623278" y="3046222"/>
            <a:ext cx="840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Nintendo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5FA97-1A74-8917-A28F-788032F826AD}"/>
              </a:ext>
            </a:extLst>
          </p:cNvPr>
          <p:cNvSpPr txBox="1"/>
          <p:nvPr/>
        </p:nvSpPr>
        <p:spPr>
          <a:xfrm>
            <a:off x="3471083" y="5044651"/>
            <a:ext cx="840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Nintendo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0A8E10-0079-B7E5-0652-E70EFBEDD310}"/>
              </a:ext>
            </a:extLst>
          </p:cNvPr>
          <p:cNvSpPr txBox="1"/>
          <p:nvPr/>
        </p:nvSpPr>
        <p:spPr>
          <a:xfrm>
            <a:off x="7928893" y="4174834"/>
            <a:ext cx="840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Nintendo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0AD0D0-A65A-2C8C-A2B4-BED02460710E}"/>
              </a:ext>
            </a:extLst>
          </p:cNvPr>
          <p:cNvSpPr txBox="1"/>
          <p:nvPr/>
        </p:nvSpPr>
        <p:spPr>
          <a:xfrm>
            <a:off x="6997085" y="2215798"/>
            <a:ext cx="1026947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PlayStation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B917B-E33C-56DE-7C66-AB238DEA370E}"/>
              </a:ext>
            </a:extLst>
          </p:cNvPr>
          <p:cNvSpPr txBox="1"/>
          <p:nvPr/>
        </p:nvSpPr>
        <p:spPr>
          <a:xfrm>
            <a:off x="9012498" y="2945047"/>
            <a:ext cx="1026947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PlayStation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D6DF95-ABFB-1118-DE03-7D7C5DEBCFBA}"/>
              </a:ext>
            </a:extLst>
          </p:cNvPr>
          <p:cNvSpPr txBox="1"/>
          <p:nvPr/>
        </p:nvSpPr>
        <p:spPr>
          <a:xfrm>
            <a:off x="10185625" y="5410457"/>
            <a:ext cx="840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Nintendo</a:t>
            </a:r>
          </a:p>
        </p:txBody>
      </p:sp>
    </p:spTree>
    <p:extLst>
      <p:ext uri="{BB962C8B-B14F-4D97-AF65-F5344CB8AC3E}">
        <p14:creationId xmlns:p14="http://schemas.microsoft.com/office/powerpoint/2010/main" val="129397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742DED-F158-4442-6082-28AE0C91E992}"/>
              </a:ext>
            </a:extLst>
          </p:cNvPr>
          <p:cNvSpPr/>
          <p:nvPr/>
        </p:nvSpPr>
        <p:spPr>
          <a:xfrm>
            <a:off x="1287624" y="904344"/>
            <a:ext cx="9675845" cy="5579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BE317-3B67-BC3D-AC2B-4627A9266CED}"/>
              </a:ext>
            </a:extLst>
          </p:cNvPr>
          <p:cNvSpPr txBox="1"/>
          <p:nvPr/>
        </p:nvSpPr>
        <p:spPr>
          <a:xfrm>
            <a:off x="9959471" y="671945"/>
            <a:ext cx="199244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장르 출시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67A583-C1F7-2208-4240-2DAC205A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7" y="1507672"/>
            <a:ext cx="2781007" cy="171138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40BC8CF-8BE1-F27B-4149-700E03D9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01" y="1507672"/>
            <a:ext cx="2781007" cy="169278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3E16288-A12C-13B7-E179-853DC712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535" y="1507672"/>
            <a:ext cx="2753759" cy="1692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D58AB11-2BBA-FE57-FE8B-149317CCAA81}"/>
              </a:ext>
            </a:extLst>
          </p:cNvPr>
          <p:cNvSpPr txBox="1"/>
          <p:nvPr/>
        </p:nvSpPr>
        <p:spPr>
          <a:xfrm>
            <a:off x="2127669" y="3177081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7EC67-F428-E897-28C0-DC2B6BCD2B00}"/>
              </a:ext>
            </a:extLst>
          </p:cNvPr>
          <p:cNvSpPr txBox="1"/>
          <p:nvPr/>
        </p:nvSpPr>
        <p:spPr>
          <a:xfrm>
            <a:off x="3354604" y="3177081"/>
            <a:ext cx="760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Shooter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3FAA5-D0E5-D46A-6B85-B2108BFD8E29}"/>
              </a:ext>
            </a:extLst>
          </p:cNvPr>
          <p:cNvSpPr txBox="1"/>
          <p:nvPr/>
        </p:nvSpPr>
        <p:spPr>
          <a:xfrm>
            <a:off x="5187822" y="3148097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B516D7-0D14-3A5D-0A05-DB80CF78DE69}"/>
              </a:ext>
            </a:extLst>
          </p:cNvPr>
          <p:cNvSpPr txBox="1"/>
          <p:nvPr/>
        </p:nvSpPr>
        <p:spPr>
          <a:xfrm>
            <a:off x="6537810" y="3148097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83BD52-F940-681D-A688-47D583AEACAB}"/>
              </a:ext>
            </a:extLst>
          </p:cNvPr>
          <p:cNvSpPr txBox="1"/>
          <p:nvPr/>
        </p:nvSpPr>
        <p:spPr>
          <a:xfrm>
            <a:off x="8335207" y="3129435"/>
            <a:ext cx="7250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923B3-F706-5AE9-6E30-D01B501D0A92}"/>
              </a:ext>
            </a:extLst>
          </p:cNvPr>
          <p:cNvSpPr txBox="1"/>
          <p:nvPr/>
        </p:nvSpPr>
        <p:spPr>
          <a:xfrm>
            <a:off x="9563879" y="3129435"/>
            <a:ext cx="791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Fighting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443F5-6491-5FAC-287B-23C0706C5EC8}"/>
              </a:ext>
            </a:extLst>
          </p:cNvPr>
          <p:cNvSpPr txBox="1"/>
          <p:nvPr/>
        </p:nvSpPr>
        <p:spPr>
          <a:xfrm>
            <a:off x="2727377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6F81D1-0038-5704-9601-69AE20E6F087}"/>
              </a:ext>
            </a:extLst>
          </p:cNvPr>
          <p:cNvSpPr txBox="1"/>
          <p:nvPr/>
        </p:nvSpPr>
        <p:spPr>
          <a:xfrm>
            <a:off x="5845935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DE1E1C-1709-DA4C-6BE7-2B0D86B665A7}"/>
              </a:ext>
            </a:extLst>
          </p:cNvPr>
          <p:cNvSpPr txBox="1"/>
          <p:nvPr/>
        </p:nvSpPr>
        <p:spPr>
          <a:xfrm>
            <a:off x="8923621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1990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0110A0-7BA0-4C26-51DD-EECF8F938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667" y="4383272"/>
            <a:ext cx="2737345" cy="164590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3587FEB-3A9F-A4FB-5D4A-34164690D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187" y="4351559"/>
            <a:ext cx="2753759" cy="163942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E7B6328-E671-0E15-9D36-C9F05A9B5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21" y="4314237"/>
            <a:ext cx="2755621" cy="163942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4C929BA-3161-7522-2553-155D8D638D2E}"/>
              </a:ext>
            </a:extLst>
          </p:cNvPr>
          <p:cNvSpPr txBox="1"/>
          <p:nvPr/>
        </p:nvSpPr>
        <p:spPr>
          <a:xfrm>
            <a:off x="2727377" y="4036186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858A0D-A691-A4DF-1546-CC477107F316}"/>
              </a:ext>
            </a:extLst>
          </p:cNvPr>
          <p:cNvSpPr txBox="1"/>
          <p:nvPr/>
        </p:nvSpPr>
        <p:spPr>
          <a:xfrm>
            <a:off x="5845935" y="4036186"/>
            <a:ext cx="5455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944228-3ADA-51B6-0D0D-C0D3C559CBBD}"/>
              </a:ext>
            </a:extLst>
          </p:cNvPr>
          <p:cNvSpPr txBox="1"/>
          <p:nvPr/>
        </p:nvSpPr>
        <p:spPr>
          <a:xfrm>
            <a:off x="8923621" y="4036186"/>
            <a:ext cx="5410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C5004D-B544-2831-1471-764F9F2AC67E}"/>
              </a:ext>
            </a:extLst>
          </p:cNvPr>
          <p:cNvSpPr txBox="1"/>
          <p:nvPr/>
        </p:nvSpPr>
        <p:spPr>
          <a:xfrm>
            <a:off x="2104509" y="5953657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BBA8D6-F4F8-1F99-52C9-82B3520FA801}"/>
              </a:ext>
            </a:extLst>
          </p:cNvPr>
          <p:cNvSpPr txBox="1"/>
          <p:nvPr/>
        </p:nvSpPr>
        <p:spPr>
          <a:xfrm>
            <a:off x="3363935" y="5953657"/>
            <a:ext cx="760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Shooter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2C65D5-8E72-2F03-E578-4E9F4B0F1C95}"/>
              </a:ext>
            </a:extLst>
          </p:cNvPr>
          <p:cNvSpPr txBox="1"/>
          <p:nvPr/>
        </p:nvSpPr>
        <p:spPr>
          <a:xfrm>
            <a:off x="5159829" y="5953657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217450-B38C-D712-DE01-DDE2D6C146A5}"/>
              </a:ext>
            </a:extLst>
          </p:cNvPr>
          <p:cNvSpPr txBox="1"/>
          <p:nvPr/>
        </p:nvSpPr>
        <p:spPr>
          <a:xfrm>
            <a:off x="6519148" y="5953657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42DF6C-7AA2-4B5F-B898-468677E7CEAC}"/>
              </a:ext>
            </a:extLst>
          </p:cNvPr>
          <p:cNvSpPr txBox="1"/>
          <p:nvPr/>
        </p:nvSpPr>
        <p:spPr>
          <a:xfrm>
            <a:off x="8381862" y="5953657"/>
            <a:ext cx="7250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34075A-72B7-5A22-C3BB-E975B5A83279}"/>
              </a:ext>
            </a:extLst>
          </p:cNvPr>
          <p:cNvSpPr txBox="1"/>
          <p:nvPr/>
        </p:nvSpPr>
        <p:spPr>
          <a:xfrm>
            <a:off x="9554548" y="5953657"/>
            <a:ext cx="791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Fighting</a:t>
            </a:r>
          </a:p>
        </p:txBody>
      </p:sp>
    </p:spTree>
    <p:extLst>
      <p:ext uri="{BB962C8B-B14F-4D97-AF65-F5344CB8AC3E}">
        <p14:creationId xmlns:p14="http://schemas.microsoft.com/office/powerpoint/2010/main" val="343487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742DED-F158-4442-6082-28AE0C91E992}"/>
              </a:ext>
            </a:extLst>
          </p:cNvPr>
          <p:cNvSpPr/>
          <p:nvPr/>
        </p:nvSpPr>
        <p:spPr>
          <a:xfrm>
            <a:off x="1287624" y="904344"/>
            <a:ext cx="9675845" cy="5579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BE317-3B67-BC3D-AC2B-4627A9266CED}"/>
              </a:ext>
            </a:extLst>
          </p:cNvPr>
          <p:cNvSpPr txBox="1"/>
          <p:nvPr/>
        </p:nvSpPr>
        <p:spPr>
          <a:xfrm>
            <a:off x="9959471" y="671945"/>
            <a:ext cx="199244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장르 선호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58AB11-2BBA-FE57-FE8B-149317CCAA81}"/>
              </a:ext>
            </a:extLst>
          </p:cNvPr>
          <p:cNvSpPr txBox="1"/>
          <p:nvPr/>
        </p:nvSpPr>
        <p:spPr>
          <a:xfrm>
            <a:off x="3443348" y="3177081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7EC67-F428-E897-28C0-DC2B6BCD2B00}"/>
              </a:ext>
            </a:extLst>
          </p:cNvPr>
          <p:cNvSpPr txBox="1"/>
          <p:nvPr/>
        </p:nvSpPr>
        <p:spPr>
          <a:xfrm>
            <a:off x="2106198" y="3167794"/>
            <a:ext cx="760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Shooter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3FAA5-D0E5-D46A-6B85-B2108BFD8E29}"/>
              </a:ext>
            </a:extLst>
          </p:cNvPr>
          <p:cNvSpPr txBox="1"/>
          <p:nvPr/>
        </p:nvSpPr>
        <p:spPr>
          <a:xfrm>
            <a:off x="5187822" y="3166759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B516D7-0D14-3A5D-0A05-DB80CF78DE69}"/>
              </a:ext>
            </a:extLst>
          </p:cNvPr>
          <p:cNvSpPr txBox="1"/>
          <p:nvPr/>
        </p:nvSpPr>
        <p:spPr>
          <a:xfrm>
            <a:off x="6528479" y="3166759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Puzzle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443F5-6491-5FAC-287B-23C0706C5EC8}"/>
              </a:ext>
            </a:extLst>
          </p:cNvPr>
          <p:cNvSpPr txBox="1"/>
          <p:nvPr/>
        </p:nvSpPr>
        <p:spPr>
          <a:xfrm>
            <a:off x="2727377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6F81D1-0038-5704-9601-69AE20E6F087}"/>
              </a:ext>
            </a:extLst>
          </p:cNvPr>
          <p:cNvSpPr txBox="1"/>
          <p:nvPr/>
        </p:nvSpPr>
        <p:spPr>
          <a:xfrm>
            <a:off x="5845935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DE1E1C-1709-DA4C-6BE7-2B0D86B665A7}"/>
              </a:ext>
            </a:extLst>
          </p:cNvPr>
          <p:cNvSpPr txBox="1"/>
          <p:nvPr/>
        </p:nvSpPr>
        <p:spPr>
          <a:xfrm>
            <a:off x="8923621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C929BA-3161-7522-2553-155D8D638D2E}"/>
              </a:ext>
            </a:extLst>
          </p:cNvPr>
          <p:cNvSpPr txBox="1"/>
          <p:nvPr/>
        </p:nvSpPr>
        <p:spPr>
          <a:xfrm>
            <a:off x="2727377" y="4036186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858A0D-A691-A4DF-1546-CC477107F316}"/>
              </a:ext>
            </a:extLst>
          </p:cNvPr>
          <p:cNvSpPr txBox="1"/>
          <p:nvPr/>
        </p:nvSpPr>
        <p:spPr>
          <a:xfrm>
            <a:off x="5845935" y="4036186"/>
            <a:ext cx="5455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944228-3ADA-51B6-0D0D-C0D3C559CBBD}"/>
              </a:ext>
            </a:extLst>
          </p:cNvPr>
          <p:cNvSpPr txBox="1"/>
          <p:nvPr/>
        </p:nvSpPr>
        <p:spPr>
          <a:xfrm>
            <a:off x="8923621" y="4036186"/>
            <a:ext cx="5410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C5004D-B544-2831-1471-764F9F2AC67E}"/>
              </a:ext>
            </a:extLst>
          </p:cNvPr>
          <p:cNvSpPr txBox="1"/>
          <p:nvPr/>
        </p:nvSpPr>
        <p:spPr>
          <a:xfrm>
            <a:off x="1934708" y="5953657"/>
            <a:ext cx="11031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Role-Playing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BBA8D6-F4F8-1F99-52C9-82B3520FA801}"/>
              </a:ext>
            </a:extLst>
          </p:cNvPr>
          <p:cNvSpPr txBox="1"/>
          <p:nvPr/>
        </p:nvSpPr>
        <p:spPr>
          <a:xfrm>
            <a:off x="3436046" y="5953657"/>
            <a:ext cx="6575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Racing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2C65D5-8E72-2F03-E578-4E9F4B0F1C95}"/>
              </a:ext>
            </a:extLst>
          </p:cNvPr>
          <p:cNvSpPr txBox="1"/>
          <p:nvPr/>
        </p:nvSpPr>
        <p:spPr>
          <a:xfrm>
            <a:off x="5227814" y="5953657"/>
            <a:ext cx="6575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217450-B38C-D712-DE01-DDE2D6C146A5}"/>
              </a:ext>
            </a:extLst>
          </p:cNvPr>
          <p:cNvSpPr txBox="1"/>
          <p:nvPr/>
        </p:nvSpPr>
        <p:spPr>
          <a:xfrm>
            <a:off x="6519147" y="5953657"/>
            <a:ext cx="666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42DF6C-7AA2-4B5F-B898-468677E7CEAC}"/>
              </a:ext>
            </a:extLst>
          </p:cNvPr>
          <p:cNvSpPr txBox="1"/>
          <p:nvPr/>
        </p:nvSpPr>
        <p:spPr>
          <a:xfrm>
            <a:off x="8381862" y="5953657"/>
            <a:ext cx="666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34075A-72B7-5A22-C3BB-E975B5A83279}"/>
              </a:ext>
            </a:extLst>
          </p:cNvPr>
          <p:cNvSpPr txBox="1"/>
          <p:nvPr/>
        </p:nvSpPr>
        <p:spPr>
          <a:xfrm>
            <a:off x="9608099" y="5953657"/>
            <a:ext cx="7027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84742-913C-1CD8-7E6C-EA822117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7" y="1515486"/>
            <a:ext cx="2812001" cy="1711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7ADA8-56EF-8972-D003-5F299929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44" y="1515487"/>
            <a:ext cx="2771112" cy="1711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EA2125-2160-9F36-7500-F6E43634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471" y="1503157"/>
            <a:ext cx="2875884" cy="1709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E3DEC-C2EA-1A2A-50A6-F400A94724D3}"/>
              </a:ext>
            </a:extLst>
          </p:cNvPr>
          <p:cNvSpPr txBox="1"/>
          <p:nvPr/>
        </p:nvSpPr>
        <p:spPr>
          <a:xfrm>
            <a:off x="8246293" y="3166759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3E5F73-91EA-85A6-C3D4-2B5AE7DF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111" y="4315600"/>
            <a:ext cx="2771112" cy="1715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CAE3F0-E1FF-7307-4D4B-27AF86F74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355" y="4313185"/>
            <a:ext cx="2887201" cy="17113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3B00F7-71C3-A93A-CAFD-7F0004280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964" y="4347673"/>
            <a:ext cx="2812001" cy="167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3923B3-F706-5AE9-6E30-D01B501D0A92}"/>
              </a:ext>
            </a:extLst>
          </p:cNvPr>
          <p:cNvSpPr txBox="1"/>
          <p:nvPr/>
        </p:nvSpPr>
        <p:spPr>
          <a:xfrm>
            <a:off x="9563879" y="3153498"/>
            <a:ext cx="791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Fighting</a:t>
            </a:r>
          </a:p>
        </p:txBody>
      </p:sp>
    </p:spTree>
    <p:extLst>
      <p:ext uri="{BB962C8B-B14F-4D97-AF65-F5344CB8AC3E}">
        <p14:creationId xmlns:p14="http://schemas.microsoft.com/office/powerpoint/2010/main" val="36062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D8DE6C-2073-9A45-45B2-6BA05C4DA062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742DED-F158-4442-6082-28AE0C91E992}"/>
              </a:ext>
            </a:extLst>
          </p:cNvPr>
          <p:cNvSpPr/>
          <p:nvPr/>
        </p:nvSpPr>
        <p:spPr>
          <a:xfrm>
            <a:off x="1287624" y="904344"/>
            <a:ext cx="9675845" cy="5579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BE317-3B67-BC3D-AC2B-4627A9266CED}"/>
              </a:ext>
            </a:extLst>
          </p:cNvPr>
          <p:cNvSpPr txBox="1"/>
          <p:nvPr/>
        </p:nvSpPr>
        <p:spPr>
          <a:xfrm>
            <a:off x="9959471" y="671945"/>
            <a:ext cx="199244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장르 선호 트렌드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58AB11-2BBA-FE57-FE8B-149317CCAA81}"/>
              </a:ext>
            </a:extLst>
          </p:cNvPr>
          <p:cNvSpPr txBox="1"/>
          <p:nvPr/>
        </p:nvSpPr>
        <p:spPr>
          <a:xfrm>
            <a:off x="3443348" y="3177081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7EC67-F428-E897-28C0-DC2B6BCD2B00}"/>
              </a:ext>
            </a:extLst>
          </p:cNvPr>
          <p:cNvSpPr txBox="1"/>
          <p:nvPr/>
        </p:nvSpPr>
        <p:spPr>
          <a:xfrm>
            <a:off x="2106198" y="3167794"/>
            <a:ext cx="760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Shooter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3FAA5-D0E5-D46A-6B85-B2108BFD8E29}"/>
              </a:ext>
            </a:extLst>
          </p:cNvPr>
          <p:cNvSpPr txBox="1"/>
          <p:nvPr/>
        </p:nvSpPr>
        <p:spPr>
          <a:xfrm>
            <a:off x="5187822" y="3166759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B516D7-0D14-3A5D-0A05-DB80CF78DE69}"/>
              </a:ext>
            </a:extLst>
          </p:cNvPr>
          <p:cNvSpPr txBox="1"/>
          <p:nvPr/>
        </p:nvSpPr>
        <p:spPr>
          <a:xfrm>
            <a:off x="6528479" y="3166759"/>
            <a:ext cx="657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Puzzle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923B3-F706-5AE9-6E30-D01B501D0A92}"/>
              </a:ext>
            </a:extLst>
          </p:cNvPr>
          <p:cNvSpPr txBox="1"/>
          <p:nvPr/>
        </p:nvSpPr>
        <p:spPr>
          <a:xfrm>
            <a:off x="9563879" y="3129435"/>
            <a:ext cx="791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Fighting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443F5-6491-5FAC-287B-23C0706C5EC8}"/>
              </a:ext>
            </a:extLst>
          </p:cNvPr>
          <p:cNvSpPr txBox="1"/>
          <p:nvPr/>
        </p:nvSpPr>
        <p:spPr>
          <a:xfrm>
            <a:off x="2727377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6F81D1-0038-5704-9601-69AE20E6F087}"/>
              </a:ext>
            </a:extLst>
          </p:cNvPr>
          <p:cNvSpPr txBox="1"/>
          <p:nvPr/>
        </p:nvSpPr>
        <p:spPr>
          <a:xfrm>
            <a:off x="5845935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1985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DE1E1C-1709-DA4C-6BE7-2B0D86B665A7}"/>
              </a:ext>
            </a:extLst>
          </p:cNvPr>
          <p:cNvSpPr txBox="1"/>
          <p:nvPr/>
        </p:nvSpPr>
        <p:spPr>
          <a:xfrm>
            <a:off x="8923621" y="1159069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C929BA-3161-7522-2553-155D8D638D2E}"/>
              </a:ext>
            </a:extLst>
          </p:cNvPr>
          <p:cNvSpPr txBox="1"/>
          <p:nvPr/>
        </p:nvSpPr>
        <p:spPr>
          <a:xfrm>
            <a:off x="2727377" y="4036186"/>
            <a:ext cx="5095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1995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858A0D-A691-A4DF-1546-CC477107F316}"/>
              </a:ext>
            </a:extLst>
          </p:cNvPr>
          <p:cNvSpPr txBox="1"/>
          <p:nvPr/>
        </p:nvSpPr>
        <p:spPr>
          <a:xfrm>
            <a:off x="5845935" y="4036186"/>
            <a:ext cx="5455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944228-3ADA-51B6-0D0D-C0D3C559CBBD}"/>
              </a:ext>
            </a:extLst>
          </p:cNvPr>
          <p:cNvSpPr txBox="1"/>
          <p:nvPr/>
        </p:nvSpPr>
        <p:spPr>
          <a:xfrm>
            <a:off x="8923621" y="4036186"/>
            <a:ext cx="5410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2005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C5004D-B544-2831-1471-764F9F2AC67E}"/>
              </a:ext>
            </a:extLst>
          </p:cNvPr>
          <p:cNvSpPr txBox="1"/>
          <p:nvPr/>
        </p:nvSpPr>
        <p:spPr>
          <a:xfrm>
            <a:off x="1934708" y="5953657"/>
            <a:ext cx="11031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Role-Playing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BBA8D6-F4F8-1F99-52C9-82B3520FA801}"/>
              </a:ext>
            </a:extLst>
          </p:cNvPr>
          <p:cNvSpPr txBox="1"/>
          <p:nvPr/>
        </p:nvSpPr>
        <p:spPr>
          <a:xfrm>
            <a:off x="3436046" y="5953657"/>
            <a:ext cx="6575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Racing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2C65D5-8E72-2F03-E578-4E9F4B0F1C95}"/>
              </a:ext>
            </a:extLst>
          </p:cNvPr>
          <p:cNvSpPr txBox="1"/>
          <p:nvPr/>
        </p:nvSpPr>
        <p:spPr>
          <a:xfrm>
            <a:off x="5227814" y="5953657"/>
            <a:ext cx="6575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217450-B38C-D712-DE01-DDE2D6C146A5}"/>
              </a:ext>
            </a:extLst>
          </p:cNvPr>
          <p:cNvSpPr txBox="1"/>
          <p:nvPr/>
        </p:nvSpPr>
        <p:spPr>
          <a:xfrm>
            <a:off x="6519147" y="5953657"/>
            <a:ext cx="666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42DF6C-7AA2-4B5F-B898-468677E7CEAC}"/>
              </a:ext>
            </a:extLst>
          </p:cNvPr>
          <p:cNvSpPr txBox="1"/>
          <p:nvPr/>
        </p:nvSpPr>
        <p:spPr>
          <a:xfrm>
            <a:off x="8381862" y="5953657"/>
            <a:ext cx="666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34075A-72B7-5A22-C3BB-E975B5A83279}"/>
              </a:ext>
            </a:extLst>
          </p:cNvPr>
          <p:cNvSpPr txBox="1"/>
          <p:nvPr/>
        </p:nvSpPr>
        <p:spPr>
          <a:xfrm>
            <a:off x="9608099" y="5953657"/>
            <a:ext cx="7027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Sports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84742-913C-1CD8-7E6C-EA822117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7" y="1515486"/>
            <a:ext cx="2812001" cy="1711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7ADA8-56EF-8972-D003-5F299929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44" y="1515487"/>
            <a:ext cx="2771112" cy="1711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EA2125-2160-9F36-7500-F6E43634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471" y="1503157"/>
            <a:ext cx="2875884" cy="1709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E3DEC-C2EA-1A2A-50A6-F400A94724D3}"/>
              </a:ext>
            </a:extLst>
          </p:cNvPr>
          <p:cNvSpPr txBox="1"/>
          <p:nvPr/>
        </p:nvSpPr>
        <p:spPr>
          <a:xfrm>
            <a:off x="8246293" y="3166759"/>
            <a:ext cx="8117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3E5F73-91EA-85A6-C3D4-2B5AE7DF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111" y="4315600"/>
            <a:ext cx="2771112" cy="1715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CAE3F0-E1FF-7307-4D4B-27AF86F74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355" y="4313185"/>
            <a:ext cx="2887201" cy="17113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3B00F7-71C3-A93A-CAFD-7F0004280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964" y="4347673"/>
            <a:ext cx="2812001" cy="1679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9386F4-8A81-7CB7-BCC0-A71A19C8E30E}"/>
              </a:ext>
            </a:extLst>
          </p:cNvPr>
          <p:cNvSpPr/>
          <p:nvPr/>
        </p:nvSpPr>
        <p:spPr>
          <a:xfrm>
            <a:off x="1743" y="0"/>
            <a:ext cx="12190255" cy="6857999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D7869-E748-7F94-FE47-3B9DCCBCDE64}"/>
              </a:ext>
            </a:extLst>
          </p:cNvPr>
          <p:cNvSpPr/>
          <p:nvPr/>
        </p:nvSpPr>
        <p:spPr>
          <a:xfrm>
            <a:off x="1742" y="1300192"/>
            <a:ext cx="12188515" cy="385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F1FE-1368-09DA-6C68-7B614376E345}"/>
              </a:ext>
            </a:extLst>
          </p:cNvPr>
          <p:cNvSpPr txBox="1"/>
          <p:nvPr/>
        </p:nvSpPr>
        <p:spPr>
          <a:xfrm>
            <a:off x="63451" y="1307141"/>
            <a:ext cx="2943494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  <a:endParaRPr lang="en-US" altLang="ko-KR" sz="32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730B8-6E5A-4128-03B4-0335EFA25324}"/>
              </a:ext>
            </a:extLst>
          </p:cNvPr>
          <p:cNvSpPr txBox="1"/>
          <p:nvPr/>
        </p:nvSpPr>
        <p:spPr>
          <a:xfrm>
            <a:off x="1575645" y="2387433"/>
            <a:ext cx="9628889" cy="26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① 시간의 흐름에 따라 플랫폼이 변함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② 플랫폼 회사에서 출시한 게임의 장르에도 트렌드 변화 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③ 고객의 구매 트렌드 역시 변화가 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④ 출시되는 게임과 실제 구매되는 게임의 장르에 차이가 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3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22446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게임 산업의 발전</a:t>
            </a:r>
            <a:endParaRPr lang="en-US" altLang="ko-KR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148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7" y="1070827"/>
            <a:ext cx="589346" cy="589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E46E2-FBA8-0C89-0533-619E979F922F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1. Introduction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C5AA13-FA6B-D56B-E15E-6804B409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3" y="2195377"/>
            <a:ext cx="6176013" cy="359179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F2F77A-1D76-D6E8-323E-2E207081A721}"/>
              </a:ext>
            </a:extLst>
          </p:cNvPr>
          <p:cNvCxnSpPr>
            <a:cxnSpLocks/>
          </p:cNvCxnSpPr>
          <p:nvPr/>
        </p:nvCxnSpPr>
        <p:spPr>
          <a:xfrm flipV="1">
            <a:off x="5915025" y="2643923"/>
            <a:ext cx="731470" cy="870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DA7F86-8CAC-9D14-E34A-94430F4921C7}"/>
              </a:ext>
            </a:extLst>
          </p:cNvPr>
          <p:cNvSpPr txBox="1"/>
          <p:nvPr/>
        </p:nvSpPr>
        <p:spPr>
          <a:xfrm>
            <a:off x="7055970" y="2368710"/>
            <a:ext cx="4141426" cy="306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70</a:t>
            </a:r>
            <a:r>
              <a:rPr lang="ko-KR" altLang="en-US" sz="1600" b="1" dirty="0"/>
              <a:t>년대를 기점으로 게임 산업 발전</a:t>
            </a:r>
            <a:endParaRPr lang="en-US" altLang="ko-KR" sz="1600" b="1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콘솔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컴퓨터 보급이 산업 성장에 기여</a:t>
            </a:r>
            <a:endParaRPr lang="en-US" altLang="ko-KR" sz="1600" b="1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16</a:t>
            </a:r>
            <a:r>
              <a:rPr lang="ko-KR" altLang="en-US" sz="1600" b="1" dirty="0"/>
              <a:t>년 이후 매년 약 </a:t>
            </a:r>
            <a:r>
              <a:rPr lang="en-US" altLang="ko-KR" sz="1600" b="1" dirty="0"/>
              <a:t>10%</a:t>
            </a:r>
            <a:r>
              <a:rPr lang="ko-KR" altLang="en-US" sz="1600" b="1" dirty="0"/>
              <a:t> 성장</a:t>
            </a:r>
            <a:endParaRPr lang="en-US" altLang="ko-KR" sz="1600" b="1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모바일 게임 시장 급성장</a:t>
            </a:r>
            <a:endParaRPr lang="en-US" altLang="ko-KR" sz="1600" b="1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VR, Cloud </a:t>
            </a:r>
            <a:r>
              <a:rPr lang="ko-KR" altLang="en-US" sz="1600" b="1" dirty="0"/>
              <a:t>게임의 등장</a:t>
            </a:r>
            <a:endParaRPr lang="en-US" altLang="ko-KR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86944D-176E-9795-1636-F5F26BB1ADBE}"/>
              </a:ext>
            </a:extLst>
          </p:cNvPr>
          <p:cNvSpPr/>
          <p:nvPr/>
        </p:nvSpPr>
        <p:spPr>
          <a:xfrm>
            <a:off x="576072" y="2195377"/>
            <a:ext cx="6176013" cy="3591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268F6-4261-777D-13A2-AD1AE934D0EC}"/>
              </a:ext>
            </a:extLst>
          </p:cNvPr>
          <p:cNvSpPr/>
          <p:nvPr/>
        </p:nvSpPr>
        <p:spPr>
          <a:xfrm>
            <a:off x="11389036" y="0"/>
            <a:ext cx="802963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A9D241-AC00-71AA-979B-6870C20F6944}"/>
              </a:ext>
            </a:extLst>
          </p:cNvPr>
          <p:cNvSpPr/>
          <p:nvPr/>
        </p:nvSpPr>
        <p:spPr>
          <a:xfrm>
            <a:off x="6943725" y="2195376"/>
            <a:ext cx="4319775" cy="359179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7F6646-9DD8-7626-0470-F2938BEED77F}"/>
              </a:ext>
            </a:extLst>
          </p:cNvPr>
          <p:cNvCxnSpPr>
            <a:cxnSpLocks/>
          </p:cNvCxnSpPr>
          <p:nvPr/>
        </p:nvCxnSpPr>
        <p:spPr>
          <a:xfrm>
            <a:off x="5915025" y="1800225"/>
            <a:ext cx="0" cy="4619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97EB3D-E9BA-A631-5D8D-BCFD8D44E010}"/>
              </a:ext>
            </a:extLst>
          </p:cNvPr>
          <p:cNvSpPr txBox="1"/>
          <p:nvPr/>
        </p:nvSpPr>
        <p:spPr>
          <a:xfrm>
            <a:off x="5611140" y="6322376"/>
            <a:ext cx="60777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6063E-FAD0-CBD1-4CCE-A671AEE34231}"/>
              </a:ext>
            </a:extLst>
          </p:cNvPr>
          <p:cNvSpPr txBox="1"/>
          <p:nvPr/>
        </p:nvSpPr>
        <p:spPr>
          <a:xfrm rot="18536377">
            <a:off x="5847382" y="2704636"/>
            <a:ext cx="60777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12883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인기가 많은 게임은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424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02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CD6922-0085-C1C8-2BA3-E9BA10166547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B5D182-E90F-7AF2-DB49-5CEF00E7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26515"/>
            <a:ext cx="105727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0D096-2583-1648-5CA7-50EEE97D1FD4}"/>
              </a:ext>
            </a:extLst>
          </p:cNvPr>
          <p:cNvSpPr/>
          <p:nvPr/>
        </p:nvSpPr>
        <p:spPr>
          <a:xfrm>
            <a:off x="730788" y="2826514"/>
            <a:ext cx="10651587" cy="3657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5607F-7E3A-C5CD-B0A1-35C0ADB1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1980949"/>
            <a:ext cx="6781439" cy="23476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EC833C-220C-9ED7-BBD8-1610618F2453}"/>
              </a:ext>
            </a:extLst>
          </p:cNvPr>
          <p:cNvSpPr/>
          <p:nvPr/>
        </p:nvSpPr>
        <p:spPr>
          <a:xfrm>
            <a:off x="3000375" y="1980949"/>
            <a:ext cx="6781439" cy="2347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76302E-CD16-E990-6B94-4ABBC3F89074}"/>
              </a:ext>
            </a:extLst>
          </p:cNvPr>
          <p:cNvSpPr/>
          <p:nvPr/>
        </p:nvSpPr>
        <p:spPr>
          <a:xfrm>
            <a:off x="1612733" y="2962629"/>
            <a:ext cx="797454" cy="3057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5836C5-E996-B7B9-7493-0DC283CC9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9730">
            <a:off x="2133891" y="3893331"/>
            <a:ext cx="1142777" cy="1142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072AA9-DB2E-98CF-90C3-10437DC9A9D9}"/>
              </a:ext>
            </a:extLst>
          </p:cNvPr>
          <p:cNvSpPr txBox="1"/>
          <p:nvPr/>
        </p:nvSpPr>
        <p:spPr>
          <a:xfrm>
            <a:off x="9959471" y="2562519"/>
            <a:ext cx="20130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판매량 분포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1160-65DC-193A-28D7-803D6A9FB605}"/>
              </a:ext>
            </a:extLst>
          </p:cNvPr>
          <p:cNvSpPr txBox="1"/>
          <p:nvPr/>
        </p:nvSpPr>
        <p:spPr>
          <a:xfrm>
            <a:off x="8696992" y="2037945"/>
            <a:ext cx="9892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단위 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: M (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백 만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57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CD6922-0085-C1C8-2BA3-E9BA10166547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B5D182-E90F-7AF2-DB49-5CEF00E7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00202"/>
            <a:ext cx="105727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0D096-2583-1648-5CA7-50EEE97D1FD4}"/>
              </a:ext>
            </a:extLst>
          </p:cNvPr>
          <p:cNvSpPr/>
          <p:nvPr/>
        </p:nvSpPr>
        <p:spPr>
          <a:xfrm>
            <a:off x="730788" y="1600201"/>
            <a:ext cx="10651587" cy="3657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72AA9-DB2E-98CF-90C3-10437DC9A9D9}"/>
              </a:ext>
            </a:extLst>
          </p:cNvPr>
          <p:cNvSpPr txBox="1"/>
          <p:nvPr/>
        </p:nvSpPr>
        <p:spPr>
          <a:xfrm>
            <a:off x="9959471" y="1336206"/>
            <a:ext cx="20130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판매량 분포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1160-65DC-193A-28D7-803D6A9FB605}"/>
              </a:ext>
            </a:extLst>
          </p:cNvPr>
          <p:cNvSpPr txBox="1"/>
          <p:nvPr/>
        </p:nvSpPr>
        <p:spPr>
          <a:xfrm>
            <a:off x="10325265" y="1790200"/>
            <a:ext cx="9892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단위 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: M (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백 만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511F22-B14E-9C5B-6042-B79C214C8A34}"/>
              </a:ext>
            </a:extLst>
          </p:cNvPr>
          <p:cNvCxnSpPr>
            <a:cxnSpLocks/>
          </p:cNvCxnSpPr>
          <p:nvPr/>
        </p:nvCxnSpPr>
        <p:spPr>
          <a:xfrm>
            <a:off x="1967685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D3717D-8E4E-96C0-10FA-F35967E7B494}"/>
              </a:ext>
            </a:extLst>
          </p:cNvPr>
          <p:cNvSpPr txBox="1"/>
          <p:nvPr/>
        </p:nvSpPr>
        <p:spPr>
          <a:xfrm>
            <a:off x="1790228" y="5039836"/>
            <a:ext cx="47279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10%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D81228-4D62-C9D6-452B-53532771C184}"/>
              </a:ext>
            </a:extLst>
          </p:cNvPr>
          <p:cNvCxnSpPr>
            <a:cxnSpLocks/>
          </p:cNvCxnSpPr>
          <p:nvPr/>
        </p:nvCxnSpPr>
        <p:spPr>
          <a:xfrm>
            <a:off x="2262779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ECF7F-75B7-632A-F966-DF5191108441}"/>
              </a:ext>
            </a:extLst>
          </p:cNvPr>
          <p:cNvSpPr txBox="1"/>
          <p:nvPr/>
        </p:nvSpPr>
        <p:spPr>
          <a:xfrm>
            <a:off x="2125555" y="5039836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5%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B14AEE-92AC-F95C-6DCF-D31CF56BDAA5}"/>
              </a:ext>
            </a:extLst>
          </p:cNvPr>
          <p:cNvCxnSpPr>
            <a:cxnSpLocks/>
          </p:cNvCxnSpPr>
          <p:nvPr/>
        </p:nvCxnSpPr>
        <p:spPr>
          <a:xfrm>
            <a:off x="2822674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20D786-65D8-95F3-6DD1-85334BBA0100}"/>
              </a:ext>
            </a:extLst>
          </p:cNvPr>
          <p:cNvSpPr txBox="1"/>
          <p:nvPr/>
        </p:nvSpPr>
        <p:spPr>
          <a:xfrm>
            <a:off x="2646978" y="5039835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1%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D3BE27-AC6D-2406-40C6-6862A501089D}"/>
              </a:ext>
            </a:extLst>
          </p:cNvPr>
          <p:cNvCxnSpPr>
            <a:cxnSpLocks/>
          </p:cNvCxnSpPr>
          <p:nvPr/>
        </p:nvCxnSpPr>
        <p:spPr>
          <a:xfrm>
            <a:off x="10825671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C35E3C-BCE3-83B6-016C-4F9E9813E823}"/>
              </a:ext>
            </a:extLst>
          </p:cNvPr>
          <p:cNvSpPr txBox="1"/>
          <p:nvPr/>
        </p:nvSpPr>
        <p:spPr>
          <a:xfrm>
            <a:off x="10670514" y="5039834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위</a:t>
            </a:r>
            <a:endParaRPr lang="en-US" altLang="ko-KR" sz="1000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C4CA6-0C83-8985-28A4-0893CBEBADC6}"/>
              </a:ext>
            </a:extLst>
          </p:cNvPr>
          <p:cNvSpPr txBox="1"/>
          <p:nvPr/>
        </p:nvSpPr>
        <p:spPr>
          <a:xfrm>
            <a:off x="696376" y="5311682"/>
            <a:ext cx="2616319" cy="135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10% : 176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5% : 315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1% : 315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: 8274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(Wii Sports)</a:t>
            </a:r>
          </a:p>
        </p:txBody>
      </p:sp>
    </p:spTree>
    <p:extLst>
      <p:ext uri="{BB962C8B-B14F-4D97-AF65-F5344CB8AC3E}">
        <p14:creationId xmlns:p14="http://schemas.microsoft.com/office/powerpoint/2010/main" val="350812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CD6922-0085-C1C8-2BA3-E9BA10166547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B5D182-E90F-7AF2-DB49-5CEF00E7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00202"/>
            <a:ext cx="105727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0D096-2583-1648-5CA7-50EEE97D1FD4}"/>
              </a:ext>
            </a:extLst>
          </p:cNvPr>
          <p:cNvSpPr/>
          <p:nvPr/>
        </p:nvSpPr>
        <p:spPr>
          <a:xfrm>
            <a:off x="730788" y="1600201"/>
            <a:ext cx="10651587" cy="3657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72AA9-DB2E-98CF-90C3-10437DC9A9D9}"/>
              </a:ext>
            </a:extLst>
          </p:cNvPr>
          <p:cNvSpPr txBox="1"/>
          <p:nvPr/>
        </p:nvSpPr>
        <p:spPr>
          <a:xfrm>
            <a:off x="9959471" y="1336206"/>
            <a:ext cx="20130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판매량 분포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1160-65DC-193A-28D7-803D6A9FB605}"/>
              </a:ext>
            </a:extLst>
          </p:cNvPr>
          <p:cNvSpPr txBox="1"/>
          <p:nvPr/>
        </p:nvSpPr>
        <p:spPr>
          <a:xfrm>
            <a:off x="10325265" y="1790200"/>
            <a:ext cx="9892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단위 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: M (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백 만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511F22-B14E-9C5B-6042-B79C214C8A34}"/>
              </a:ext>
            </a:extLst>
          </p:cNvPr>
          <p:cNvCxnSpPr>
            <a:cxnSpLocks/>
          </p:cNvCxnSpPr>
          <p:nvPr/>
        </p:nvCxnSpPr>
        <p:spPr>
          <a:xfrm>
            <a:off x="1967685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D3717D-8E4E-96C0-10FA-F35967E7B494}"/>
              </a:ext>
            </a:extLst>
          </p:cNvPr>
          <p:cNvSpPr txBox="1"/>
          <p:nvPr/>
        </p:nvSpPr>
        <p:spPr>
          <a:xfrm>
            <a:off x="1790228" y="5039836"/>
            <a:ext cx="47279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10%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D81228-4D62-C9D6-452B-53532771C184}"/>
              </a:ext>
            </a:extLst>
          </p:cNvPr>
          <p:cNvCxnSpPr>
            <a:cxnSpLocks/>
          </p:cNvCxnSpPr>
          <p:nvPr/>
        </p:nvCxnSpPr>
        <p:spPr>
          <a:xfrm>
            <a:off x="2262779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ECF7F-75B7-632A-F966-DF5191108441}"/>
              </a:ext>
            </a:extLst>
          </p:cNvPr>
          <p:cNvSpPr txBox="1"/>
          <p:nvPr/>
        </p:nvSpPr>
        <p:spPr>
          <a:xfrm>
            <a:off x="2125555" y="5039836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5%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B14AEE-92AC-F95C-6DCF-D31CF56BDAA5}"/>
              </a:ext>
            </a:extLst>
          </p:cNvPr>
          <p:cNvCxnSpPr>
            <a:cxnSpLocks/>
          </p:cNvCxnSpPr>
          <p:nvPr/>
        </p:nvCxnSpPr>
        <p:spPr>
          <a:xfrm>
            <a:off x="2822674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20D786-65D8-95F3-6DD1-85334BBA0100}"/>
              </a:ext>
            </a:extLst>
          </p:cNvPr>
          <p:cNvSpPr txBox="1"/>
          <p:nvPr/>
        </p:nvSpPr>
        <p:spPr>
          <a:xfrm>
            <a:off x="2646978" y="5039835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1%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D3BE27-AC6D-2406-40C6-6862A501089D}"/>
              </a:ext>
            </a:extLst>
          </p:cNvPr>
          <p:cNvCxnSpPr>
            <a:cxnSpLocks/>
          </p:cNvCxnSpPr>
          <p:nvPr/>
        </p:nvCxnSpPr>
        <p:spPr>
          <a:xfrm>
            <a:off x="10825671" y="3309106"/>
            <a:ext cx="0" cy="17726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C35E3C-BCE3-83B6-016C-4F9E9813E823}"/>
              </a:ext>
            </a:extLst>
          </p:cNvPr>
          <p:cNvSpPr txBox="1"/>
          <p:nvPr/>
        </p:nvSpPr>
        <p:spPr>
          <a:xfrm>
            <a:off x="10670514" y="5039834"/>
            <a:ext cx="4158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위</a:t>
            </a:r>
            <a:endParaRPr lang="en-US" altLang="ko-KR" sz="1000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C4CA6-0C83-8985-28A4-0893CBEBADC6}"/>
              </a:ext>
            </a:extLst>
          </p:cNvPr>
          <p:cNvSpPr txBox="1"/>
          <p:nvPr/>
        </p:nvSpPr>
        <p:spPr>
          <a:xfrm>
            <a:off x="696376" y="5311682"/>
            <a:ext cx="2616319" cy="135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10% : 176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5% : 315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상위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1% : 315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</a:t>
            </a:r>
            <a:endParaRPr lang="en-US" altLang="ko-KR" sz="14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위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: 8274</a:t>
            </a:r>
            <a:r>
              <a:rPr lang="ko-KR" altLang="en-US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만개 </a:t>
            </a:r>
            <a:r>
              <a:rPr lang="en-US" altLang="ko-KR" sz="1400" b="1" dirty="0">
                <a:latin typeface="고도 M" panose="02000503000000020004" pitchFamily="2" charset="-127"/>
                <a:ea typeface="고도 M" panose="02000503000000020004" pitchFamily="2" charset="-127"/>
              </a:rPr>
              <a:t>(Wii Sports)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03039-DCB0-BBF1-7941-83D6C2ED0EB0}"/>
              </a:ext>
            </a:extLst>
          </p:cNvPr>
          <p:cNvSpPr/>
          <p:nvPr/>
        </p:nvSpPr>
        <p:spPr>
          <a:xfrm>
            <a:off x="1743" y="0"/>
            <a:ext cx="12190255" cy="6857999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59549-6753-7978-5A00-81700E147383}"/>
              </a:ext>
            </a:extLst>
          </p:cNvPr>
          <p:cNvSpPr/>
          <p:nvPr/>
        </p:nvSpPr>
        <p:spPr>
          <a:xfrm>
            <a:off x="1742" y="1300192"/>
            <a:ext cx="12188515" cy="385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63442-AC51-DCC8-96B9-4E49954F1A7C}"/>
              </a:ext>
            </a:extLst>
          </p:cNvPr>
          <p:cNvSpPr txBox="1"/>
          <p:nvPr/>
        </p:nvSpPr>
        <p:spPr>
          <a:xfrm>
            <a:off x="63451" y="1307141"/>
            <a:ext cx="2943494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  <a:endParaRPr lang="en-US" altLang="ko-KR" sz="32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AEAA0-4CDD-D219-9B9B-B26AB93AD817}"/>
              </a:ext>
            </a:extLst>
          </p:cNvPr>
          <p:cNvSpPr txBox="1"/>
          <p:nvPr/>
        </p:nvSpPr>
        <p:spPr>
          <a:xfrm>
            <a:off x="1575645" y="2387433"/>
            <a:ext cx="9628889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① 판매량이 인기 여부를 결정하는 중요 요소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② 시리즈 게임이 판매 상위권에 랭크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00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/>
              <a:t>결론</a:t>
            </a:r>
            <a:endParaRPr lang="en-US" altLang="ko-KR" sz="4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713496"/>
            <a:ext cx="106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FA015C-5FD7-DB96-21EF-136BF80F06F4}"/>
              </a:ext>
            </a:extLst>
          </p:cNvPr>
          <p:cNvSpPr txBox="1"/>
          <p:nvPr/>
        </p:nvSpPr>
        <p:spPr>
          <a:xfrm>
            <a:off x="1575645" y="2387433"/>
            <a:ext cx="9628889" cy="326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① 비디오 게임 산업의 주요 플랫폼은 닌텐도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, PlayStation.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② 세계 시장을 목표로 한다면 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Action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Sports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게임을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   일본 시장을 목표로 한다면 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Role-Playing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게임 개발에 투자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③ 게임 시장은 매년마다 트렌드가 바뀌기 때문에</a:t>
            </a:r>
            <a:endParaRPr lang="en-US" altLang="ko-KR" sz="28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시장 흐름을 빠르게 캐치하는 것이 필요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96379-E9FD-09D1-45E2-31810A29E407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1833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/>
              <a:t>결론</a:t>
            </a:r>
            <a:endParaRPr lang="en-US" altLang="ko-KR" sz="4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713496"/>
            <a:ext cx="106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FA015C-5FD7-DB96-21EF-136BF80F06F4}"/>
              </a:ext>
            </a:extLst>
          </p:cNvPr>
          <p:cNvSpPr txBox="1"/>
          <p:nvPr/>
        </p:nvSpPr>
        <p:spPr>
          <a:xfrm>
            <a:off x="1638300" y="4623342"/>
            <a:ext cx="9628889" cy="19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④ 신생 기업이라면 비디오 게임 산업에 올인하기 보다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급성장하는 모바일 게임 시장에 우선 진입하는 것이 </a:t>
            </a:r>
            <a:endParaRPr lang="en-US" altLang="ko-KR" sz="28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바람직할 수 있음</a:t>
            </a:r>
            <a:r>
              <a:rPr lang="en-US" altLang="ko-KR" sz="2800" b="1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CDD13-BB98-4D42-3E01-E2F3B227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193729"/>
            <a:ext cx="7620392" cy="4369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76FCC3-4148-2783-55B4-CDD7FA15F0EF}"/>
              </a:ext>
            </a:extLst>
          </p:cNvPr>
          <p:cNvSpPr/>
          <p:nvPr/>
        </p:nvSpPr>
        <p:spPr>
          <a:xfrm>
            <a:off x="2285805" y="193729"/>
            <a:ext cx="7620392" cy="43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0BC42-57E9-6935-ECB2-A6F9A58CEC33}"/>
              </a:ext>
            </a:extLst>
          </p:cNvPr>
          <p:cNvSpPr txBox="1"/>
          <p:nvPr/>
        </p:nvSpPr>
        <p:spPr>
          <a:xfrm>
            <a:off x="8218987" y="4400402"/>
            <a:ext cx="3374419" cy="324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r>
              <a:rPr lang="ko-KR" altLang="en-US" sz="1100" b="1" dirty="0">
                <a:latin typeface="고도 M" panose="02000503000000020004" pitchFamily="2" charset="-127"/>
                <a:ea typeface="고도 M" panose="02000503000000020004" pitchFamily="2" charset="-127"/>
              </a:rPr>
              <a:t>모바일 게임 시장 크기는 비디오 게임 시장의 약 </a:t>
            </a:r>
            <a:r>
              <a:rPr lang="en-US" altLang="ko-KR" sz="1100" b="1" dirty="0">
                <a:latin typeface="고도 M" panose="02000503000000020004" pitchFamily="2" charset="-127"/>
                <a:ea typeface="고도 M" panose="02000503000000020004" pitchFamily="2" charset="-127"/>
              </a:rPr>
              <a:t>2.5</a:t>
            </a:r>
            <a:r>
              <a:rPr lang="ko-KR" altLang="en-US" sz="1100" b="1" dirty="0">
                <a:latin typeface="고도 M" panose="02000503000000020004" pitchFamily="2" charset="-127"/>
                <a:ea typeface="고도 M" panose="02000503000000020004" pitchFamily="2" charset="-127"/>
              </a:rPr>
              <a:t>배</a:t>
            </a:r>
            <a:endParaRPr lang="en-US" altLang="ko-KR" sz="11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52D43-C14D-8AF6-2D83-77188AB30565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42596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3E46E2-FBA8-0C89-0533-619E979F922F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268F6-4261-777D-13A2-AD1AE934D0EC}"/>
              </a:ext>
            </a:extLst>
          </p:cNvPr>
          <p:cNvSpPr/>
          <p:nvPr/>
        </p:nvSpPr>
        <p:spPr>
          <a:xfrm>
            <a:off x="11389036" y="0"/>
            <a:ext cx="802963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CB1B1-8B63-03B6-B01A-B1D0E1C1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3" y="852487"/>
            <a:ext cx="2348838" cy="2486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466320-0996-0A27-96A8-4A0ED7F9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46" y="852487"/>
            <a:ext cx="2408219" cy="248602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768DF0-5B6B-9138-79CB-6253CA5C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26306"/>
            <a:ext cx="3275052" cy="23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188A02-E7AB-E114-7A5C-0FCD8A84D5DF}"/>
              </a:ext>
            </a:extLst>
          </p:cNvPr>
          <p:cNvCxnSpPr>
            <a:cxnSpLocks/>
          </p:cNvCxnSpPr>
          <p:nvPr/>
        </p:nvCxnSpPr>
        <p:spPr>
          <a:xfrm>
            <a:off x="434473" y="3667125"/>
            <a:ext cx="8566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EB4B88-4189-DC64-59B6-7AAEFC6865D4}"/>
              </a:ext>
            </a:extLst>
          </p:cNvPr>
          <p:cNvSpPr txBox="1"/>
          <p:nvPr/>
        </p:nvSpPr>
        <p:spPr>
          <a:xfrm>
            <a:off x="1280399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1970s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648A1B-8A8D-2E40-F59C-5AAEAE299CF8}"/>
              </a:ext>
            </a:extLst>
          </p:cNvPr>
          <p:cNvSpPr txBox="1"/>
          <p:nvPr/>
        </p:nvSpPr>
        <p:spPr>
          <a:xfrm>
            <a:off x="3882562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1980s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7D23E-FC6E-8CC7-894B-992356013E5D}"/>
              </a:ext>
            </a:extLst>
          </p:cNvPr>
          <p:cNvSpPr txBox="1"/>
          <p:nvPr/>
        </p:nvSpPr>
        <p:spPr>
          <a:xfrm>
            <a:off x="6942035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1990s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796941-5F68-DB7E-9EC1-5BBD702DE647}"/>
              </a:ext>
            </a:extLst>
          </p:cNvPr>
          <p:cNvCxnSpPr>
            <a:cxnSpLocks/>
          </p:cNvCxnSpPr>
          <p:nvPr/>
        </p:nvCxnSpPr>
        <p:spPr>
          <a:xfrm>
            <a:off x="461649" y="6686550"/>
            <a:ext cx="10776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9C9A8AB-15BB-6B75-56E5-20E5C3C1D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02" y="4043363"/>
            <a:ext cx="3143250" cy="22669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4C2F4B-F71A-400D-E35C-C223BD1545A2}"/>
              </a:ext>
            </a:extLst>
          </p:cNvPr>
          <p:cNvSpPr txBox="1"/>
          <p:nvPr/>
        </p:nvSpPr>
        <p:spPr>
          <a:xfrm>
            <a:off x="5203634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2010s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629F8C5-60FB-26CF-F35C-E4F02B21D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49" y="4074027"/>
            <a:ext cx="3420913" cy="22362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420CA97-4484-2A74-4995-CA7F1D7246C9}"/>
              </a:ext>
            </a:extLst>
          </p:cNvPr>
          <p:cNvSpPr txBox="1"/>
          <p:nvPr/>
        </p:nvSpPr>
        <p:spPr>
          <a:xfrm>
            <a:off x="1843612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2000s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A150AEC-DFB5-F513-8E77-CF9FAEB05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515" y="4041028"/>
            <a:ext cx="4052866" cy="22764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2BEB08C-AF3B-EFC5-CC02-32A226D77986}"/>
              </a:ext>
            </a:extLst>
          </p:cNvPr>
          <p:cNvSpPr txBox="1"/>
          <p:nvPr/>
        </p:nvSpPr>
        <p:spPr>
          <a:xfrm>
            <a:off x="8882483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2020s</a:t>
            </a:r>
          </a:p>
        </p:txBody>
      </p:sp>
    </p:spTree>
    <p:extLst>
      <p:ext uri="{BB962C8B-B14F-4D97-AF65-F5344CB8AC3E}">
        <p14:creationId xmlns:p14="http://schemas.microsoft.com/office/powerpoint/2010/main" val="14969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3E46E2-FBA8-0C89-0533-619E979F922F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268F6-4261-777D-13A2-AD1AE934D0EC}"/>
              </a:ext>
            </a:extLst>
          </p:cNvPr>
          <p:cNvSpPr/>
          <p:nvPr/>
        </p:nvSpPr>
        <p:spPr>
          <a:xfrm>
            <a:off x="11389036" y="0"/>
            <a:ext cx="802963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CB1B1-8B63-03B6-B01A-B1D0E1C1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3" y="852487"/>
            <a:ext cx="2348838" cy="2486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466320-0996-0A27-96A8-4A0ED7F9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46" y="852487"/>
            <a:ext cx="2408219" cy="248602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768DF0-5B6B-9138-79CB-6253CA5C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26306"/>
            <a:ext cx="3275052" cy="23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188A02-E7AB-E114-7A5C-0FCD8A84D5DF}"/>
              </a:ext>
            </a:extLst>
          </p:cNvPr>
          <p:cNvCxnSpPr>
            <a:cxnSpLocks/>
          </p:cNvCxnSpPr>
          <p:nvPr/>
        </p:nvCxnSpPr>
        <p:spPr>
          <a:xfrm>
            <a:off x="434473" y="3667125"/>
            <a:ext cx="8566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EB4B88-4189-DC64-59B6-7AAEFC6865D4}"/>
              </a:ext>
            </a:extLst>
          </p:cNvPr>
          <p:cNvSpPr txBox="1"/>
          <p:nvPr/>
        </p:nvSpPr>
        <p:spPr>
          <a:xfrm>
            <a:off x="1280399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1970s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648A1B-8A8D-2E40-F59C-5AAEAE299CF8}"/>
              </a:ext>
            </a:extLst>
          </p:cNvPr>
          <p:cNvSpPr txBox="1"/>
          <p:nvPr/>
        </p:nvSpPr>
        <p:spPr>
          <a:xfrm>
            <a:off x="3882562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1980s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7D23E-FC6E-8CC7-894B-992356013E5D}"/>
              </a:ext>
            </a:extLst>
          </p:cNvPr>
          <p:cNvSpPr txBox="1"/>
          <p:nvPr/>
        </p:nvSpPr>
        <p:spPr>
          <a:xfrm>
            <a:off x="6942035" y="3232348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1990s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796941-5F68-DB7E-9EC1-5BBD702DE647}"/>
              </a:ext>
            </a:extLst>
          </p:cNvPr>
          <p:cNvCxnSpPr>
            <a:cxnSpLocks/>
          </p:cNvCxnSpPr>
          <p:nvPr/>
        </p:nvCxnSpPr>
        <p:spPr>
          <a:xfrm>
            <a:off x="461649" y="6686550"/>
            <a:ext cx="10776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9C9A8AB-15BB-6B75-56E5-20E5C3C1D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02" y="4043363"/>
            <a:ext cx="3143250" cy="22669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4C2F4B-F71A-400D-E35C-C223BD1545A2}"/>
              </a:ext>
            </a:extLst>
          </p:cNvPr>
          <p:cNvSpPr txBox="1"/>
          <p:nvPr/>
        </p:nvSpPr>
        <p:spPr>
          <a:xfrm>
            <a:off x="5203634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2010s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629F8C5-60FB-26CF-F35C-E4F02B21D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49" y="4074027"/>
            <a:ext cx="3420913" cy="22362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420CA97-4484-2A74-4995-CA7F1D7246C9}"/>
              </a:ext>
            </a:extLst>
          </p:cNvPr>
          <p:cNvSpPr txBox="1"/>
          <p:nvPr/>
        </p:nvSpPr>
        <p:spPr>
          <a:xfrm>
            <a:off x="1843612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2000s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A150AEC-DFB5-F513-8E77-CF9FAEB05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515" y="4041028"/>
            <a:ext cx="4052866" cy="22764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2BEB08C-AF3B-EFC5-CC02-32A226D77986}"/>
              </a:ext>
            </a:extLst>
          </p:cNvPr>
          <p:cNvSpPr txBox="1"/>
          <p:nvPr/>
        </p:nvSpPr>
        <p:spPr>
          <a:xfrm>
            <a:off x="8882483" y="6310313"/>
            <a:ext cx="656985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2020s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6710B7-4164-E2D7-8301-54A491C70A31}"/>
              </a:ext>
            </a:extLst>
          </p:cNvPr>
          <p:cNvSpPr/>
          <p:nvPr/>
        </p:nvSpPr>
        <p:spPr>
          <a:xfrm>
            <a:off x="1743" y="0"/>
            <a:ext cx="12190255" cy="6857999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B4C57-79A7-8832-87D3-25317523E739}"/>
              </a:ext>
            </a:extLst>
          </p:cNvPr>
          <p:cNvSpPr/>
          <p:nvPr/>
        </p:nvSpPr>
        <p:spPr>
          <a:xfrm>
            <a:off x="1742" y="1300192"/>
            <a:ext cx="11387293" cy="385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13B42-3598-6087-2D8D-84F64380BE65}"/>
              </a:ext>
            </a:extLst>
          </p:cNvPr>
          <p:cNvSpPr txBox="1"/>
          <p:nvPr/>
        </p:nvSpPr>
        <p:spPr>
          <a:xfrm>
            <a:off x="63451" y="1307141"/>
            <a:ext cx="2943494" cy="7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목표</a:t>
            </a:r>
            <a:endParaRPr lang="en-US" altLang="ko-KR" sz="32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AB083-6CE4-A751-BDB6-181CD43C506B}"/>
              </a:ext>
            </a:extLst>
          </p:cNvPr>
          <p:cNvSpPr txBox="1"/>
          <p:nvPr/>
        </p:nvSpPr>
        <p:spPr>
          <a:xfrm>
            <a:off x="1866425" y="2931527"/>
            <a:ext cx="7544749" cy="68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u="sng" dirty="0">
                <a:latin typeface="고도 M" panose="02000503000000020004" pitchFamily="2" charset="-127"/>
                <a:ea typeface="고도 M" panose="02000503000000020004" pitchFamily="2" charset="-127"/>
              </a:rPr>
              <a:t>비디오 게임 산업 분석 및 비즈니스 전략 도출 </a:t>
            </a:r>
            <a:endParaRPr lang="en-US" altLang="ko-KR" sz="2800" b="1" u="sng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229170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Data Description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195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9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D5C99-05A0-8234-8787-47F323FE68DE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2.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E3BB6C-680C-AFF6-129F-BBE24766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3745342"/>
            <a:ext cx="10658475" cy="1857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A683F4-BEA3-B7EE-A045-27BC04DA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836">
            <a:off x="3688806" y="3415742"/>
            <a:ext cx="354943" cy="3549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453F29-90AF-4D35-A0E7-FBEE679A058C}"/>
              </a:ext>
            </a:extLst>
          </p:cNvPr>
          <p:cNvSpPr txBox="1"/>
          <p:nvPr/>
        </p:nvSpPr>
        <p:spPr>
          <a:xfrm>
            <a:off x="3444630" y="3038136"/>
            <a:ext cx="598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게임명</a:t>
            </a:r>
            <a:endParaRPr lang="ko-KR" altLang="en-US" sz="1200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07A2AA-BF37-6492-9102-2A6503BB6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645">
            <a:off x="4428082" y="3372903"/>
            <a:ext cx="354943" cy="35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82B60-BBDD-10DA-E30F-E0CBE43AB745}"/>
              </a:ext>
            </a:extLst>
          </p:cNvPr>
          <p:cNvSpPr txBox="1"/>
          <p:nvPr/>
        </p:nvSpPr>
        <p:spPr>
          <a:xfrm>
            <a:off x="4215862" y="3038136"/>
            <a:ext cx="6046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콘솔명</a:t>
            </a:r>
            <a:endParaRPr lang="ko-KR" altLang="en-US" sz="1200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E284D1-59EA-12D2-C4CA-5E4866709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645">
            <a:off x="5205724" y="3372903"/>
            <a:ext cx="354943" cy="354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CB627-3FB8-E562-DB8C-FAFFAF938534}"/>
              </a:ext>
            </a:extLst>
          </p:cNvPr>
          <p:cNvSpPr txBox="1"/>
          <p:nvPr/>
        </p:nvSpPr>
        <p:spPr>
          <a:xfrm>
            <a:off x="4993506" y="3038136"/>
            <a:ext cx="7360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출시연도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7CFD3A-17DC-AB37-D0C5-43276B68F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645">
            <a:off x="6003786" y="3372903"/>
            <a:ext cx="354943" cy="354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5391D6-3CC7-D5A5-4635-FC02D631A274}"/>
              </a:ext>
            </a:extLst>
          </p:cNvPr>
          <p:cNvSpPr txBox="1"/>
          <p:nvPr/>
        </p:nvSpPr>
        <p:spPr>
          <a:xfrm>
            <a:off x="5791568" y="3038136"/>
            <a:ext cx="7841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장르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D08DBB-6F78-BF59-65AA-AC50891D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645">
            <a:off x="7391428" y="3372903"/>
            <a:ext cx="354943" cy="354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1E2B56-50AE-E7AE-8F1C-97590148F61C}"/>
              </a:ext>
            </a:extLst>
          </p:cNvPr>
          <p:cNvSpPr txBox="1"/>
          <p:nvPr/>
        </p:nvSpPr>
        <p:spPr>
          <a:xfrm>
            <a:off x="7034831" y="3038136"/>
            <a:ext cx="9220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게임 공급사</a:t>
            </a: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92847846-8D83-4D25-AA74-AD6D797B1520}"/>
              </a:ext>
            </a:extLst>
          </p:cNvPr>
          <p:cNvSpPr/>
          <p:nvPr/>
        </p:nvSpPr>
        <p:spPr>
          <a:xfrm rot="5400000">
            <a:off x="9564362" y="2068235"/>
            <a:ext cx="349461" cy="298076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AAE27-CAC7-FE0A-5460-CE543DBC4E36}"/>
              </a:ext>
            </a:extLst>
          </p:cNvPr>
          <p:cNvSpPr txBox="1"/>
          <p:nvPr/>
        </p:nvSpPr>
        <p:spPr>
          <a:xfrm>
            <a:off x="9209940" y="3038136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지역별 판매량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47322-B2B2-B3F1-9B17-C4FE1E20F728}"/>
              </a:ext>
            </a:extLst>
          </p:cNvPr>
          <p:cNvSpPr/>
          <p:nvPr/>
        </p:nvSpPr>
        <p:spPr>
          <a:xfrm>
            <a:off x="376988" y="2542674"/>
            <a:ext cx="11373853" cy="359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19D13-8B52-082E-EB2B-ACFE1A2619EB}"/>
              </a:ext>
            </a:extLst>
          </p:cNvPr>
          <p:cNvSpPr txBox="1"/>
          <p:nvPr/>
        </p:nvSpPr>
        <p:spPr>
          <a:xfrm>
            <a:off x="4975436" y="2150840"/>
            <a:ext cx="2176956" cy="514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고도 M" panose="02000503000000020004" pitchFamily="2" charset="-127"/>
                <a:ea typeface="고도 M" panose="02000503000000020004" pitchFamily="2" charset="-127"/>
              </a:rPr>
              <a:t>비디오 게임 데이터</a:t>
            </a:r>
            <a:endParaRPr lang="en-US" altLang="ko-KR" sz="20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6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5" y="837416"/>
            <a:ext cx="25863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Data Preprocessing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4318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07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D5C99-05A0-8234-8787-47F323FE68DE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2. Data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47322-B2B2-B3F1-9B17-C4FE1E20F728}"/>
              </a:ext>
            </a:extLst>
          </p:cNvPr>
          <p:cNvSpPr/>
          <p:nvPr/>
        </p:nvSpPr>
        <p:spPr>
          <a:xfrm>
            <a:off x="376988" y="2542674"/>
            <a:ext cx="3561349" cy="359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19D13-8B52-082E-EB2B-ACFE1A2619EB}"/>
              </a:ext>
            </a:extLst>
          </p:cNvPr>
          <p:cNvSpPr txBox="1"/>
          <p:nvPr/>
        </p:nvSpPr>
        <p:spPr>
          <a:xfrm>
            <a:off x="1434397" y="2150840"/>
            <a:ext cx="1389014" cy="514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고도 M" panose="02000503000000020004" pitchFamily="2" charset="-127"/>
                <a:ea typeface="고도 M" panose="02000503000000020004" pitchFamily="2" charset="-127"/>
              </a:rPr>
              <a:t>Null Value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31B0DF0-AABE-3F99-4DCA-0A62AAA2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47800"/>
              </p:ext>
            </p:extLst>
          </p:nvPr>
        </p:nvGraphicFramePr>
        <p:xfrm>
          <a:off x="730788" y="3096252"/>
          <a:ext cx="1446530" cy="2211138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val="21865348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888747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5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Platform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5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Year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271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67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Genre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86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Publisher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58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4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9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EU_Sales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7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JP_Sales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42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Other_Sales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39205"/>
                  </a:ext>
                </a:extLst>
              </a:tr>
            </a:tbl>
          </a:graphicData>
        </a:graphic>
      </p:graphicFrame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3B8ACD79-368E-012B-D6F3-7A22F5A2436D}"/>
              </a:ext>
            </a:extLst>
          </p:cNvPr>
          <p:cNvSpPr/>
          <p:nvPr/>
        </p:nvSpPr>
        <p:spPr>
          <a:xfrm rot="10800000">
            <a:off x="2249900" y="3595493"/>
            <a:ext cx="349461" cy="7278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D8F14-3B18-05CD-C2DA-E1A10EF08490}"/>
              </a:ext>
            </a:extLst>
          </p:cNvPr>
          <p:cNvSpPr txBox="1"/>
          <p:nvPr/>
        </p:nvSpPr>
        <p:spPr>
          <a:xfrm>
            <a:off x="2697657" y="3820920"/>
            <a:ext cx="11402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Missing Value</a:t>
            </a:r>
            <a:endParaRPr lang="ko-KR" altLang="en-US" sz="1200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55B625-698A-1D41-E922-F602E102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6" y="3595493"/>
            <a:ext cx="7962900" cy="9620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464585-FD2A-9943-30C3-ACB4F7CA6349}"/>
              </a:ext>
            </a:extLst>
          </p:cNvPr>
          <p:cNvSpPr/>
          <p:nvPr/>
        </p:nvSpPr>
        <p:spPr>
          <a:xfrm>
            <a:off x="4036633" y="2542674"/>
            <a:ext cx="8059114" cy="359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4E30A1-842C-E596-AFAD-3EBAEA59F94C}"/>
              </a:ext>
            </a:extLst>
          </p:cNvPr>
          <p:cNvSpPr/>
          <p:nvPr/>
        </p:nvSpPr>
        <p:spPr>
          <a:xfrm>
            <a:off x="4063667" y="3595493"/>
            <a:ext cx="7962899" cy="962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88F6A-CEAD-45E3-4553-2DD2F92F826F}"/>
              </a:ext>
            </a:extLst>
          </p:cNvPr>
          <p:cNvSpPr txBox="1"/>
          <p:nvPr/>
        </p:nvSpPr>
        <p:spPr>
          <a:xfrm>
            <a:off x="7084252" y="2150840"/>
            <a:ext cx="1921728" cy="514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고도 M" panose="02000503000000020004" pitchFamily="2" charset="-127"/>
                <a:ea typeface="고도 M" panose="02000503000000020004" pitchFamily="2" charset="-127"/>
              </a:rPr>
              <a:t>Duplicate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19A884-D6AD-490F-6B70-C85BD65BDBA9}"/>
              </a:ext>
            </a:extLst>
          </p:cNvPr>
          <p:cNvSpPr txBox="1"/>
          <p:nvPr/>
        </p:nvSpPr>
        <p:spPr>
          <a:xfrm>
            <a:off x="4063666" y="4810852"/>
            <a:ext cx="23280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 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Null value 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처리 과정에서 제거</a:t>
            </a:r>
          </a:p>
        </p:txBody>
      </p:sp>
    </p:spTree>
    <p:extLst>
      <p:ext uri="{BB962C8B-B14F-4D97-AF65-F5344CB8AC3E}">
        <p14:creationId xmlns:p14="http://schemas.microsoft.com/office/powerpoint/2010/main" val="16969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5" y="837416"/>
            <a:ext cx="25863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Data Preprocessing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24318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07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D5C99-05A0-8234-8787-47F323FE68DE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2. Data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47322-B2B2-B3F1-9B17-C4FE1E20F728}"/>
              </a:ext>
            </a:extLst>
          </p:cNvPr>
          <p:cNvSpPr/>
          <p:nvPr/>
        </p:nvSpPr>
        <p:spPr>
          <a:xfrm>
            <a:off x="376988" y="2542674"/>
            <a:ext cx="3561349" cy="359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19D13-8B52-082E-EB2B-ACFE1A2619EB}"/>
              </a:ext>
            </a:extLst>
          </p:cNvPr>
          <p:cNvSpPr txBox="1"/>
          <p:nvPr/>
        </p:nvSpPr>
        <p:spPr>
          <a:xfrm>
            <a:off x="1681390" y="2150840"/>
            <a:ext cx="952543" cy="514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고도 M" panose="02000503000000020004" pitchFamily="2" charset="-127"/>
                <a:ea typeface="고도 M" panose="02000503000000020004" pitchFamily="2" charset="-127"/>
              </a:rPr>
              <a:t>Dtype</a:t>
            </a:r>
            <a:endParaRPr lang="en-US" altLang="ko-KR" sz="2000" b="1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31B0DF0-AABE-3F99-4DCA-0A62AAA26C02}"/>
              </a:ext>
            </a:extLst>
          </p:cNvPr>
          <p:cNvGraphicFramePr>
            <a:graphicFrameLocks noGrp="1"/>
          </p:cNvGraphicFramePr>
          <p:nvPr/>
        </p:nvGraphicFramePr>
        <p:xfrm>
          <a:off x="730788" y="3096252"/>
          <a:ext cx="1446530" cy="2211138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val="21865348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888747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5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Platform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5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Year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67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Genre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86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Publisher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4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9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EU_Sales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7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JP_Sales</a:t>
                      </a:r>
                      <a:endParaRPr lang="en-US" sz="1000" kern="0" spc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42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Other_Sales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39205"/>
                  </a:ext>
                </a:extLst>
              </a:tr>
            </a:tbl>
          </a:graphicData>
        </a:graphic>
      </p:graphicFrame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886E69C9-7DF3-3E95-54DD-F8A7BFA5BD65}"/>
              </a:ext>
            </a:extLst>
          </p:cNvPr>
          <p:cNvSpPr/>
          <p:nvPr/>
        </p:nvSpPr>
        <p:spPr>
          <a:xfrm rot="10800000">
            <a:off x="2249904" y="4339374"/>
            <a:ext cx="349461" cy="9680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3B8ACD79-368E-012B-D6F3-7A22F5A2436D}"/>
              </a:ext>
            </a:extLst>
          </p:cNvPr>
          <p:cNvSpPr/>
          <p:nvPr/>
        </p:nvSpPr>
        <p:spPr>
          <a:xfrm rot="10800000">
            <a:off x="2249903" y="3604309"/>
            <a:ext cx="349461" cy="22173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E45E4-5E72-20DB-DB99-87799918F6CC}"/>
              </a:ext>
            </a:extLst>
          </p:cNvPr>
          <p:cNvSpPr txBox="1"/>
          <p:nvPr/>
        </p:nvSpPr>
        <p:spPr>
          <a:xfrm>
            <a:off x="2599364" y="4684882"/>
            <a:ext cx="11674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float 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타입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D8F14-3B18-05CD-C2DA-E1A10EF08490}"/>
              </a:ext>
            </a:extLst>
          </p:cNvPr>
          <p:cNvSpPr txBox="1"/>
          <p:nvPr/>
        </p:nvSpPr>
        <p:spPr>
          <a:xfrm>
            <a:off x="2599364" y="3595493"/>
            <a:ext cx="10103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int 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타입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8D9AA-CBD3-122A-588F-DFCA8AFF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76" y="2803966"/>
            <a:ext cx="3324225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2F74E5-3CC9-87D2-4410-6ECF2B39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601" y="4461751"/>
            <a:ext cx="3314700" cy="1504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4A6FF-3069-DBFC-9BDF-FCE53689AAB4}"/>
              </a:ext>
            </a:extLst>
          </p:cNvPr>
          <p:cNvSpPr/>
          <p:nvPr/>
        </p:nvSpPr>
        <p:spPr>
          <a:xfrm>
            <a:off x="4031750" y="2542674"/>
            <a:ext cx="8047955" cy="359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2D17E-3044-E76C-0595-9B4C3BEA3B1F}"/>
              </a:ext>
            </a:extLst>
          </p:cNvPr>
          <p:cNvSpPr/>
          <p:nvPr/>
        </p:nvSpPr>
        <p:spPr>
          <a:xfrm>
            <a:off x="7338076" y="2803965"/>
            <a:ext cx="3324225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C4FE3-9314-2BB9-21C9-F00EB900B458}"/>
              </a:ext>
            </a:extLst>
          </p:cNvPr>
          <p:cNvSpPr/>
          <p:nvPr/>
        </p:nvSpPr>
        <p:spPr>
          <a:xfrm>
            <a:off x="7338076" y="4461750"/>
            <a:ext cx="3324225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BDB9E8-7522-674D-3CC4-1070D3769C1C}"/>
              </a:ext>
            </a:extLst>
          </p:cNvPr>
          <p:cNvSpPr/>
          <p:nvPr/>
        </p:nvSpPr>
        <p:spPr>
          <a:xfrm>
            <a:off x="7571286" y="3649605"/>
            <a:ext cx="2155371" cy="346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619DE2-5AED-1298-143B-F5D48E9B7649}"/>
              </a:ext>
            </a:extLst>
          </p:cNvPr>
          <p:cNvSpPr/>
          <p:nvPr/>
        </p:nvSpPr>
        <p:spPr>
          <a:xfrm>
            <a:off x="7614895" y="5307390"/>
            <a:ext cx="2155371" cy="346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AA3938-4FAE-A172-7F9D-3EDAEC18E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45" y="2710009"/>
            <a:ext cx="483168" cy="150494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8F746D-89DF-9535-ACA8-E2D53F3A19D9}"/>
              </a:ext>
            </a:extLst>
          </p:cNvPr>
          <p:cNvSpPr/>
          <p:nvPr/>
        </p:nvSpPr>
        <p:spPr>
          <a:xfrm>
            <a:off x="4552345" y="2694145"/>
            <a:ext cx="483169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B72BF7-F1D4-67D7-8FE8-FD67BBEBE916}"/>
              </a:ext>
            </a:extLst>
          </p:cNvPr>
          <p:cNvCxnSpPr>
            <a:cxnSpLocks/>
          </p:cNvCxnSpPr>
          <p:nvPr/>
        </p:nvCxnSpPr>
        <p:spPr>
          <a:xfrm>
            <a:off x="5148602" y="3479021"/>
            <a:ext cx="4277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FE9E56F-D625-E9C9-7AD0-C754E7B11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081" y="2694145"/>
            <a:ext cx="371938" cy="152081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3D1088-1CFB-A73A-9B26-AAA78A4B60B2}"/>
              </a:ext>
            </a:extLst>
          </p:cNvPr>
          <p:cNvSpPr/>
          <p:nvPr/>
        </p:nvSpPr>
        <p:spPr>
          <a:xfrm>
            <a:off x="5683788" y="2694145"/>
            <a:ext cx="367231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C2D9D99-1507-D59E-A90E-CB6FFE5CC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99" y="4515381"/>
            <a:ext cx="360228" cy="15049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B983FF-816B-A37A-D592-03F9AD33E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436" y="4515380"/>
            <a:ext cx="376201" cy="152081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74C838-E45A-31C1-A941-C668A998AD27}"/>
              </a:ext>
            </a:extLst>
          </p:cNvPr>
          <p:cNvSpPr/>
          <p:nvPr/>
        </p:nvSpPr>
        <p:spPr>
          <a:xfrm>
            <a:off x="4591647" y="4531244"/>
            <a:ext cx="376201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21981E-0A30-81AB-934D-0FB8D992E92A}"/>
              </a:ext>
            </a:extLst>
          </p:cNvPr>
          <p:cNvSpPr/>
          <p:nvPr/>
        </p:nvSpPr>
        <p:spPr>
          <a:xfrm>
            <a:off x="5696436" y="4531244"/>
            <a:ext cx="376201" cy="1504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637C4C-2C6C-7962-C166-ABCE25DD7EE3}"/>
              </a:ext>
            </a:extLst>
          </p:cNvPr>
          <p:cNvCxnSpPr>
            <a:cxnSpLocks/>
          </p:cNvCxnSpPr>
          <p:nvPr/>
        </p:nvCxnSpPr>
        <p:spPr>
          <a:xfrm>
            <a:off x="5148602" y="5245265"/>
            <a:ext cx="4277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F0BF2B-A6EC-B91E-902A-893432609ECD}"/>
              </a:ext>
            </a:extLst>
          </p:cNvPr>
          <p:cNvSpPr txBox="1"/>
          <p:nvPr/>
        </p:nvSpPr>
        <p:spPr>
          <a:xfrm>
            <a:off x="6153763" y="3340521"/>
            <a:ext cx="11031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가독성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B1D732-22C6-A94A-25D7-2267F38FDF04}"/>
              </a:ext>
            </a:extLst>
          </p:cNvPr>
          <p:cNvSpPr txBox="1"/>
          <p:nvPr/>
        </p:nvSpPr>
        <p:spPr>
          <a:xfrm>
            <a:off x="6153763" y="5145218"/>
            <a:ext cx="9749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② 연도 통일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47E658-C598-6D44-FBF6-45020CF7836F}"/>
              </a:ext>
            </a:extLst>
          </p:cNvPr>
          <p:cNvSpPr txBox="1"/>
          <p:nvPr/>
        </p:nvSpPr>
        <p:spPr>
          <a:xfrm>
            <a:off x="10799804" y="3340521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문자열 제거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12F4F-AFB6-8430-4BC0-8A6E67A4B928}"/>
              </a:ext>
            </a:extLst>
          </p:cNvPr>
          <p:cNvSpPr txBox="1"/>
          <p:nvPr/>
        </p:nvSpPr>
        <p:spPr>
          <a:xfrm>
            <a:off x="10800012" y="3631361"/>
            <a:ext cx="9749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② 단위 통일</a:t>
            </a:r>
          </a:p>
        </p:txBody>
      </p:sp>
    </p:spTree>
    <p:extLst>
      <p:ext uri="{BB962C8B-B14F-4D97-AF65-F5344CB8AC3E}">
        <p14:creationId xmlns:p14="http://schemas.microsoft.com/office/powerpoint/2010/main" val="282336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지역에 따라 선호하는 게임 장르가 </a:t>
            </a:r>
            <a:r>
              <a:rPr lang="ko-KR" altLang="en-US" sz="2000" b="1" dirty="0" err="1"/>
              <a:t>다른가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49316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23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</p:spTree>
    <p:extLst>
      <p:ext uri="{BB962C8B-B14F-4D97-AF65-F5344CB8AC3E}">
        <p14:creationId xmlns:p14="http://schemas.microsoft.com/office/powerpoint/2010/main" val="320275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11CB-7BF9-9DF2-B5F2-85675C9A9832}"/>
              </a:ext>
            </a:extLst>
          </p:cNvPr>
          <p:cNvSpPr txBox="1"/>
          <p:nvPr/>
        </p:nvSpPr>
        <p:spPr>
          <a:xfrm>
            <a:off x="479486" y="837416"/>
            <a:ext cx="60584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지역에 따라 선호하는 게임 장르가 </a:t>
            </a:r>
            <a:r>
              <a:rPr lang="ko-KR" altLang="en-US" sz="2000" b="1" dirty="0" err="1"/>
              <a:t>다른가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129F7-B856-F1C8-0753-C26C4F46B4A5}"/>
              </a:ext>
            </a:extLst>
          </p:cNvPr>
          <p:cNvCxnSpPr>
            <a:cxnSpLocks/>
          </p:cNvCxnSpPr>
          <p:nvPr/>
        </p:nvCxnSpPr>
        <p:spPr>
          <a:xfrm>
            <a:off x="576072" y="1331910"/>
            <a:ext cx="49316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68AA4-38F9-D674-6DC2-E259B9A80410}"/>
              </a:ext>
            </a:extLst>
          </p:cNvPr>
          <p:cNvCxnSpPr>
            <a:cxnSpLocks/>
          </p:cNvCxnSpPr>
          <p:nvPr/>
        </p:nvCxnSpPr>
        <p:spPr>
          <a:xfrm>
            <a:off x="75836" y="373885"/>
            <a:ext cx="13099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CAB54-CC94-915D-C7D3-27374D31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23" y="1070827"/>
            <a:ext cx="589346" cy="58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17568-CC81-8F23-A53B-2E82994F7CB8}"/>
              </a:ext>
            </a:extLst>
          </p:cNvPr>
          <p:cNvSpPr txBox="1"/>
          <p:nvPr/>
        </p:nvSpPr>
        <p:spPr>
          <a:xfrm>
            <a:off x="-5210" y="-9992"/>
            <a:ext cx="2392150" cy="39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3. Analysis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AD1BEE-4FD9-7D79-C556-7E379C08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5" y="101891"/>
            <a:ext cx="7162916" cy="6756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F8911-D315-CB06-F3E5-6F7C73A95B74}"/>
              </a:ext>
            </a:extLst>
          </p:cNvPr>
          <p:cNvSpPr txBox="1"/>
          <p:nvPr/>
        </p:nvSpPr>
        <p:spPr>
          <a:xfrm>
            <a:off x="8441755" y="1660173"/>
            <a:ext cx="3270759" cy="2627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지역 전체 게임 장르 선호도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  <a:p>
            <a:endParaRPr lang="en-US" altLang="ko-KR" sz="1200" dirty="0">
              <a:latin typeface="고도 M" panose="02000503000000020004" pitchFamily="2" charset="-127"/>
              <a:ea typeface="고도 M" panose="02000503000000020004" pitchFamily="2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Action : 19.6%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②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Adventure : 14.9%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③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Fighting : 11.7%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④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Misc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 : 10.3%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⑤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cs typeface="Aharoni" panose="02010803020104030203" pitchFamily="2" charset="-79"/>
              </a:rPr>
              <a:t>Platform : 9.5%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B550C1-FE30-9152-2FA5-ED9E6A971951}"/>
              </a:ext>
            </a:extLst>
          </p:cNvPr>
          <p:cNvSpPr/>
          <p:nvPr/>
        </p:nvSpPr>
        <p:spPr>
          <a:xfrm>
            <a:off x="768105" y="101891"/>
            <a:ext cx="7162916" cy="6766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688</Words>
  <Application>Microsoft Office PowerPoint</Application>
  <PresentationFormat>와이드스크린</PresentationFormat>
  <Paragraphs>243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고도 M</vt:lpstr>
      <vt:lpstr>맑은 고딕</vt:lpstr>
      <vt:lpstr>함초롬바탕</vt:lpstr>
      <vt:lpstr>Arial</vt:lpstr>
      <vt:lpstr>Office 테마</vt:lpstr>
      <vt:lpstr>Data Analysis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진재</dc:creator>
  <cp:lastModifiedBy>이 진재</cp:lastModifiedBy>
  <cp:revision>24</cp:revision>
  <dcterms:created xsi:type="dcterms:W3CDTF">2023-03-10T01:20:26Z</dcterms:created>
  <dcterms:modified xsi:type="dcterms:W3CDTF">2023-03-13T03:45:10Z</dcterms:modified>
</cp:coreProperties>
</file>