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</p:sldMasterIdLst>
  <p:notesMasterIdLst>
    <p:notesMasterId r:id="rId8"/>
  </p:notesMasterIdLst>
  <p:handoutMasterIdLst>
    <p:handoutMasterId r:id="rId9"/>
  </p:handoutMasterIdLst>
  <p:sldIdLst>
    <p:sldId id="1412" r:id="rId2"/>
    <p:sldId id="1402" r:id="rId3"/>
    <p:sldId id="1400" r:id="rId4"/>
    <p:sldId id="1394" r:id="rId5"/>
    <p:sldId id="1395" r:id="rId6"/>
    <p:sldId id="1396" r:id="rId7"/>
  </p:sldIdLst>
  <p:sldSz cx="9906000" cy="6858000" type="A4"/>
  <p:notesSz cx="6794500" cy="9931400"/>
  <p:custDataLst>
    <p:tags r:id="rId10"/>
  </p:custDataLst>
  <p:defaultTextStyle>
    <a:defPPr>
      <a:defRPr lang="en-US"/>
    </a:defPPr>
    <a:lvl1pPr algn="ctr" rtl="0" fontAlgn="base">
      <a:spcBef>
        <a:spcPct val="0"/>
      </a:spcBef>
      <a:spcAft>
        <a:spcPct val="15000"/>
      </a:spcAft>
      <a:buClr>
        <a:schemeClr val="tx1"/>
      </a:buClr>
      <a:buFont typeface="Times" pitchFamily="18" charset="0"/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168" algn="ctr" rtl="0" fontAlgn="base">
      <a:spcBef>
        <a:spcPct val="0"/>
      </a:spcBef>
      <a:spcAft>
        <a:spcPct val="15000"/>
      </a:spcAft>
      <a:buClr>
        <a:schemeClr val="tx1"/>
      </a:buClr>
      <a:buFont typeface="Times" pitchFamily="18" charset="0"/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335" algn="ctr" rtl="0" fontAlgn="base">
      <a:spcBef>
        <a:spcPct val="0"/>
      </a:spcBef>
      <a:spcAft>
        <a:spcPct val="15000"/>
      </a:spcAft>
      <a:buClr>
        <a:schemeClr val="tx1"/>
      </a:buClr>
      <a:buFont typeface="Times" pitchFamily="18" charset="0"/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503" algn="ctr" rtl="0" fontAlgn="base">
      <a:spcBef>
        <a:spcPct val="0"/>
      </a:spcBef>
      <a:spcAft>
        <a:spcPct val="15000"/>
      </a:spcAft>
      <a:buClr>
        <a:schemeClr val="tx1"/>
      </a:buClr>
      <a:buFont typeface="Times" pitchFamily="18" charset="0"/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671" algn="ctr" rtl="0" fontAlgn="base">
      <a:spcBef>
        <a:spcPct val="0"/>
      </a:spcBef>
      <a:spcAft>
        <a:spcPct val="15000"/>
      </a:spcAft>
      <a:buClr>
        <a:schemeClr val="tx1"/>
      </a:buClr>
      <a:buFont typeface="Times" pitchFamily="18" charset="0"/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5839" algn="l" defTabSz="914335" rtl="0" eaLnBrk="1" latinLnBrk="1" hangingPunct="1"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006" algn="l" defTabSz="914335" rtl="0" eaLnBrk="1" latinLnBrk="1" hangingPunct="1"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174" algn="l" defTabSz="914335" rtl="0" eaLnBrk="1" latinLnBrk="1" hangingPunct="1"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342" algn="l" defTabSz="914335" rtl="0" eaLnBrk="1" latinLnBrk="1" hangingPunct="1">
      <a:defRPr sz="2500" b="1" u="sng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1433">
          <p15:clr>
            <a:srgbClr val="A4A3A4"/>
          </p15:clr>
        </p15:guide>
        <p15:guide id="6" pos="3121">
          <p15:clr>
            <a:srgbClr val="A4A3A4"/>
          </p15:clr>
        </p15:guide>
        <p15:guide id="7" pos="172">
          <p15:clr>
            <a:srgbClr val="A4A3A4"/>
          </p15:clr>
        </p15:guide>
        <p15:guide id="8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 SUN Park" initials="JSP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CCFF"/>
    <a:srgbClr val="0000CC"/>
    <a:srgbClr val="E54995"/>
    <a:srgbClr val="EC0B8D"/>
    <a:srgbClr val="CFCFCF"/>
    <a:srgbClr val="262626"/>
    <a:srgbClr val="274F7B"/>
    <a:srgbClr val="DEE6F2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246" autoAdjust="0"/>
  </p:normalViewPr>
  <p:slideViewPr>
    <p:cSldViewPr snapToObjects="1">
      <p:cViewPr varScale="1">
        <p:scale>
          <a:sx n="78" d="100"/>
          <a:sy n="78" d="100"/>
        </p:scale>
        <p:origin x="323" y="62"/>
      </p:cViewPr>
      <p:guideLst>
        <p:guide orient="horz" pos="4156"/>
        <p:guide orient="horz" pos="618"/>
        <p:guide orient="horz" pos="1026"/>
        <p:guide orient="horz" pos="1207"/>
        <p:guide orient="horz" pos="1433"/>
        <p:guide pos="3121"/>
        <p:guide pos="172"/>
        <p:guide pos="6068"/>
      </p:guideLst>
    </p:cSldViewPr>
  </p:slideViewPr>
  <p:outlineViewPr>
    <p:cViewPr>
      <p:scale>
        <a:sx n="33" d="100"/>
        <a:sy n="33" d="100"/>
      </p:scale>
      <p:origin x="0" y="-25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1950" y="-6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 algn="l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28" y="0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 algn="r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239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l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28" y="9433239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r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fld id="{B95C8CCF-206F-45E5-A384-2ED92A25E6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826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 algn="l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28" y="0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 algn="r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9007"/>
            <a:ext cx="543496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239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l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28" y="9433239"/>
            <a:ext cx="2942488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r" defTabSz="919163">
              <a:spcAft>
                <a:spcPct val="0"/>
              </a:spcAft>
              <a:buClrTx/>
              <a:buFontTx/>
              <a:buNone/>
              <a:defRPr sz="1200" b="0" u="none" smtClean="0">
                <a:ea typeface="굴림" pitchFamily="50" charset="-127"/>
              </a:defRPr>
            </a:lvl1pPr>
          </a:lstStyle>
          <a:p>
            <a:pPr>
              <a:defRPr/>
            </a:pPr>
            <a:fld id="{0E63233A-31B3-4B6F-AE73-CD3A2262EC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982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3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0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39" algn="l" defTabSz="9143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06" algn="l" defTabSz="9143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74" algn="l" defTabSz="9143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42" algn="l" defTabSz="9143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 sz="14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 b="0" u="none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1F39C5B2-7E97-4292-B499-30B073ECA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6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 b="0" u="none">
                <a:solidFill>
                  <a:schemeClr val="tx1"/>
                </a:solidFill>
              </a:defRPr>
            </a:lvl1pPr>
          </a:lstStyle>
          <a:p>
            <a:fld id="{1F39C5B2-7E97-4292-B499-30B073ECA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 b="0" u="none">
                <a:solidFill>
                  <a:schemeClr val="tx1"/>
                </a:solidFill>
              </a:defRPr>
            </a:lvl1pPr>
          </a:lstStyle>
          <a:p>
            <a:fld id="{1F39C5B2-7E97-4292-B499-30B073ECA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5" descr="layout_가로 copy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39"/>
          <a:stretch>
            <a:fillRect/>
          </a:stretch>
        </p:blipFill>
        <p:spPr bwMode="auto">
          <a:xfrm>
            <a:off x="0" y="0"/>
            <a:ext cx="9906000" cy="54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665064"/>
            <a:ext cx="93600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2480" y="89321"/>
            <a:ext cx="9360000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0" y="517798"/>
            <a:ext cx="9906000" cy="0"/>
          </a:xfrm>
          <a:prstGeom prst="line">
            <a:avLst/>
          </a:prstGeom>
          <a:noFill/>
          <a:ln w="44450">
            <a:solidFill>
              <a:srgbClr val="E54995"/>
            </a:solidFill>
            <a:round/>
            <a:headEnd/>
            <a:tailEnd/>
          </a:ln>
          <a:effectLst/>
          <a:extLst/>
        </p:spPr>
        <p:txBody>
          <a:bodyPr lIns="36000" tIns="36000" rIns="36000" bIns="36000"/>
          <a:lstStyle/>
          <a:p>
            <a:pPr algn="ctr">
              <a:spcBef>
                <a:spcPct val="30000"/>
              </a:spcBef>
              <a:defRPr/>
            </a:pPr>
            <a:endParaRPr kumimoji="0" lang="ko-KR" altLang="en-US" sz="1200" b="1">
              <a:latin typeface="+mn-ea"/>
              <a:ea typeface="+mn-ea"/>
            </a:endParaRP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7545288" y="517798"/>
            <a:ext cx="2360712" cy="0"/>
          </a:xfrm>
          <a:prstGeom prst="line">
            <a:avLst/>
          </a:prstGeom>
          <a:noFill/>
          <a:ln w="444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/>
        </p:spPr>
        <p:txBody>
          <a:bodyPr lIns="36000" tIns="36000" rIns="36000" bIns="36000"/>
          <a:lstStyle/>
          <a:p>
            <a:pPr algn="ctr">
              <a:spcBef>
                <a:spcPct val="30000"/>
              </a:spcBef>
              <a:defRPr/>
            </a:pPr>
            <a:endParaRPr kumimoji="0" lang="ko-KR" altLang="en-US" sz="1200" b="1">
              <a:latin typeface="+mn-ea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6659743"/>
            <a:ext cx="478760" cy="140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6650845"/>
            <a:ext cx="181430" cy="162531"/>
          </a:xfrm>
          <a:prstGeom prst="rect">
            <a:avLst/>
          </a:prstGeom>
        </p:spPr>
      </p:pic>
      <p:sp>
        <p:nvSpPr>
          <p:cNvPr id="14" name="Text Box 44"/>
          <p:cNvSpPr txBox="1">
            <a:spLocks noChangeArrowheads="1"/>
          </p:cNvSpPr>
          <p:nvPr userDrawn="1"/>
        </p:nvSpPr>
        <p:spPr bwMode="auto">
          <a:xfrm>
            <a:off x="992560" y="6619211"/>
            <a:ext cx="2397982" cy="19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tabLst>
                <a:tab pos="914335" algn="l"/>
                <a:tab pos="7314683" algn="r"/>
              </a:tabLst>
            </a:pPr>
            <a:r>
              <a:rPr lang="en-US" altLang="ko-KR" sz="800" b="0" u="none" dirty="0">
                <a:latin typeface="+mn-ea"/>
                <a:ea typeface="+mn-ea"/>
                <a:cs typeface="Arial Hebrew" charset="-79"/>
              </a:rPr>
              <a:t>APIM</a:t>
            </a:r>
            <a:r>
              <a:rPr lang="en-US" altLang="ko-KR" sz="800" b="0" u="none" baseline="0" dirty="0">
                <a:latin typeface="+mn-ea"/>
                <a:ea typeface="+mn-ea"/>
                <a:cs typeface="Arial Hebrew" charset="-79"/>
              </a:rPr>
              <a:t> </a:t>
            </a:r>
            <a:r>
              <a:rPr lang="ko-KR" altLang="en-US" sz="800" b="0" u="none" baseline="0" dirty="0">
                <a:latin typeface="+mn-ea"/>
                <a:ea typeface="+mn-ea"/>
                <a:cs typeface="Arial Hebrew" charset="-79"/>
              </a:rPr>
              <a:t>시스템 구축을</a:t>
            </a:r>
            <a:r>
              <a:rPr lang="ko-KR" altLang="en-US" sz="800" b="0" u="none" dirty="0">
                <a:latin typeface="+mn-ea"/>
                <a:ea typeface="+mn-ea"/>
                <a:cs typeface="Arial Hebrew" charset="-79"/>
              </a:rPr>
              <a:t> 위한 </a:t>
            </a:r>
            <a:r>
              <a:rPr lang="en-US" altLang="ko-KR" sz="800" b="0" u="none" dirty="0">
                <a:latin typeface="+mn-ea"/>
                <a:ea typeface="+mn-ea"/>
              </a:rPr>
              <a:t>IBM </a:t>
            </a:r>
            <a:r>
              <a:rPr lang="ko-KR" altLang="en-US" sz="800" b="0" u="none" dirty="0">
                <a:latin typeface="+mn-ea"/>
                <a:ea typeface="+mn-ea"/>
              </a:rPr>
              <a:t>제안서</a:t>
            </a:r>
          </a:p>
        </p:txBody>
      </p:sp>
      <p:grpSp>
        <p:nvGrpSpPr>
          <p:cNvPr id="15" name="Group 60"/>
          <p:cNvGrpSpPr>
            <a:grpSpLocks/>
          </p:cNvGrpSpPr>
          <p:nvPr userDrawn="1"/>
        </p:nvGrpSpPr>
        <p:grpSpPr bwMode="auto">
          <a:xfrm>
            <a:off x="7847076" y="6636174"/>
            <a:ext cx="1822451" cy="180977"/>
            <a:chOff x="4935" y="4194"/>
            <a:chExt cx="1148" cy="114"/>
          </a:xfrm>
        </p:grpSpPr>
        <p:sp>
          <p:nvSpPr>
            <p:cNvPr id="16" name="Text Box 44"/>
            <p:cNvSpPr txBox="1">
              <a:spLocks noChangeArrowheads="1"/>
            </p:cNvSpPr>
            <p:nvPr userDrawn="1"/>
          </p:nvSpPr>
          <p:spPr bwMode="auto">
            <a:xfrm>
              <a:off x="4935" y="4194"/>
              <a:ext cx="92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>
              <a:lvl1pPr algn="l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algn="l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algn="l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algn="l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algn="l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ko-KR" sz="700" b="0" u="none" dirty="0">
                  <a:latin typeface="+mn-ea"/>
                  <a:ea typeface="+mn-ea"/>
                </a:rPr>
                <a:t>©</a:t>
              </a:r>
              <a:r>
                <a:rPr lang="en-US" altLang="ko-KR" sz="400" b="0" u="none" dirty="0">
                  <a:latin typeface="+mn-ea"/>
                  <a:ea typeface="+mn-ea"/>
                </a:rPr>
                <a:t> </a:t>
              </a:r>
              <a:r>
                <a:rPr lang="en-US" altLang="ko-KR" sz="700" b="0" u="none" dirty="0">
                  <a:latin typeface="+mn-ea"/>
                  <a:ea typeface="+mn-ea"/>
                </a:rPr>
                <a:t>Copyright</a:t>
              </a:r>
              <a:r>
                <a:rPr lang="en-US" altLang="ko-KR" sz="400" b="0" u="none" dirty="0">
                  <a:latin typeface="+mn-ea"/>
                  <a:ea typeface="+mn-ea"/>
                </a:rPr>
                <a:t> </a:t>
              </a:r>
              <a:r>
                <a:rPr lang="en-US" altLang="ko-KR" sz="700" b="0" u="none" dirty="0">
                  <a:latin typeface="+mn-ea"/>
                  <a:ea typeface="+mn-ea"/>
                </a:rPr>
                <a:t>IBM</a:t>
              </a:r>
              <a:r>
                <a:rPr lang="en-US" altLang="ko-KR" sz="400" b="0" u="none" dirty="0">
                  <a:latin typeface="+mn-ea"/>
                  <a:ea typeface="+mn-ea"/>
                </a:rPr>
                <a:t> </a:t>
              </a:r>
              <a:r>
                <a:rPr lang="en-US" altLang="ko-KR" sz="700" b="0" u="none" dirty="0">
                  <a:latin typeface="+mn-ea"/>
                  <a:ea typeface="+mn-ea"/>
                </a:rPr>
                <a:t>Corporation</a:t>
              </a:r>
              <a:r>
                <a:rPr lang="en-US" altLang="ko-KR" sz="400" b="0" u="none" dirty="0">
                  <a:latin typeface="+mn-ea"/>
                  <a:ea typeface="+mn-ea"/>
                </a:rPr>
                <a:t> </a:t>
              </a:r>
              <a:r>
                <a:rPr lang="en-US" altLang="ko-KR" sz="700" b="0" u="none" dirty="0">
                  <a:latin typeface="+mn-ea"/>
                  <a:ea typeface="+mn-ea"/>
                </a:rPr>
                <a:t>2018</a:t>
              </a:r>
            </a:p>
          </p:txBody>
        </p:sp>
        <p:pic>
          <p:nvPicPr>
            <p:cNvPr id="17" name="Picture 59" descr="IBMⓡ-black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" y="4206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 b="0" u="none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1F39C5B2-7E97-4292-B499-30B073ECA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7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2" r:id="rId3"/>
  </p:sldLayoutIdLst>
  <p:hf hdr="0" ftr="0" dt="0"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168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가는각진제목체" pitchFamily="18" charset="-127"/>
        </a:defRPr>
      </a:lvl6pPr>
      <a:lvl7pPr marL="91433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가는각진제목체" pitchFamily="18" charset="-127"/>
        </a:defRPr>
      </a:lvl7pPr>
      <a:lvl8pPr marL="1371503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가는각진제목체" pitchFamily="18" charset="-127"/>
        </a:defRPr>
      </a:lvl8pPr>
      <a:lvl9pPr marL="1828671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가는각진제목체" pitchFamily="18" charset="-127"/>
        </a:defRPr>
      </a:lvl9pPr>
    </p:titleStyle>
    <p:bodyStyle>
      <a:lvl1pPr marL="342876" indent="-342876" algn="l" rtl="0" eaLnBrk="1" fontAlgn="base" latinLnBrk="1" hangingPunct="1">
        <a:spcBef>
          <a:spcPct val="0"/>
        </a:spcBef>
        <a:spcAft>
          <a:spcPct val="0"/>
        </a:spcAft>
        <a:buClr>
          <a:schemeClr val="accent1"/>
        </a:buClr>
        <a:buSzPct val="50000"/>
        <a:buFont typeface="Monotype Sorts" pitchFamily="2" charset="2"/>
        <a:defRPr kumimoji="1" sz="1800" b="1">
          <a:solidFill>
            <a:srgbClr val="000000"/>
          </a:solidFill>
          <a:latin typeface="+mn-ea"/>
          <a:ea typeface="+mn-ea"/>
          <a:cs typeface="+mn-cs"/>
        </a:defRPr>
      </a:lvl1pPr>
      <a:lvl2pPr marL="723849" indent="-185725" algn="l" rtl="0" eaLnBrk="1" fontAlgn="base" latinLnBrk="1" hangingPunct="1">
        <a:spcBef>
          <a:spcPct val="25000"/>
        </a:spcBef>
        <a:spcAft>
          <a:spcPct val="15000"/>
        </a:spcAft>
        <a:buClr>
          <a:schemeClr val="accent2"/>
        </a:buClr>
        <a:buFont typeface="Arial" charset="0"/>
        <a:buChar char="–"/>
        <a:defRPr kumimoji="1">
          <a:solidFill>
            <a:schemeClr val="tx1"/>
          </a:solidFill>
          <a:latin typeface="Gulim" pitchFamily="50" charset="-127"/>
          <a:ea typeface="Gulim" pitchFamily="50" charset="-127"/>
        </a:defRPr>
      </a:lvl2pPr>
      <a:lvl3pPr marL="1100061" indent="-19683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Gulim" pitchFamily="50" charset="-127"/>
          <a:ea typeface="Gulim" pitchFamily="50" charset="-127"/>
        </a:defRPr>
      </a:lvl3pPr>
      <a:lvl4pPr marL="1449285" indent="-169851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>
          <a:solidFill>
            <a:schemeClr val="tx1"/>
          </a:solidFill>
          <a:latin typeface="Gulim" pitchFamily="50" charset="-127"/>
          <a:ea typeface="Gulim" pitchFamily="50" charset="-127"/>
        </a:defRPr>
      </a:lvl4pPr>
      <a:lvl5pPr marL="1798511" indent="-169851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>
          <a:solidFill>
            <a:schemeClr val="tx1"/>
          </a:solidFill>
          <a:latin typeface="Gulim" pitchFamily="50" charset="-127"/>
          <a:ea typeface="Gulim" pitchFamily="50" charset="-127"/>
        </a:defRPr>
      </a:lvl5pPr>
      <a:lvl6pPr marL="2169959" indent="-169851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627127" indent="-169851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84295" indent="-169851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541463" indent="-169851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9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6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4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2" algn="l" defTabSz="9143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/>
          <a:p>
            <a:r>
              <a:rPr lang="ko-KR" altLang="en-US" dirty="0"/>
              <a:t>대용량 파일 업로드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A9382C5C-C0AF-4D75-A215-CB1955F13437}"/>
              </a:ext>
            </a:extLst>
          </p:cNvPr>
          <p:cNvSpPr txBox="1">
            <a:spLocks/>
          </p:cNvSpPr>
          <p:nvPr/>
        </p:nvSpPr>
        <p:spPr>
          <a:xfrm>
            <a:off x="263986" y="648438"/>
            <a:ext cx="9369533" cy="692330"/>
          </a:xfrm>
          <a:prstGeom prst="rect">
            <a:avLst/>
          </a:prstGeom>
        </p:spPr>
        <p:txBody>
          <a:bodyPr lIns="36000" tIns="36000" rIns="36000" bIns="36000"/>
          <a:lstStyle>
            <a:lvl1pPr marL="342876" indent="-342876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kumimoji="1" sz="1800" b="1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23849" indent="-185725" algn="l" rtl="0" eaLnBrk="1" fontAlgn="base" latin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00061" indent="-196836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44928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1798511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169959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7127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429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1463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600" b="0" u="none" kern="0" dirty="0"/>
              <a:t>API Gateway </a:t>
            </a:r>
            <a:r>
              <a:rPr lang="ko-KR" altLang="en-US" sz="1600" b="0" u="none" kern="0" dirty="0"/>
              <a:t>의 부하를 경감하기 위하여 </a:t>
            </a:r>
            <a:r>
              <a:rPr lang="en-US" altLang="ko-KR" sz="1600" b="0" u="none" kern="0" dirty="0"/>
              <a:t>API Gateway </a:t>
            </a:r>
            <a:r>
              <a:rPr lang="ko-KR" altLang="en-US" sz="1600" b="0" u="none" kern="0" dirty="0"/>
              <a:t>를 경유하지 않고</a:t>
            </a:r>
            <a:r>
              <a:rPr lang="en-US" altLang="ko-KR" sz="1600" b="0" u="none" kern="0" dirty="0"/>
              <a:t>, </a:t>
            </a:r>
            <a:r>
              <a:rPr lang="ko-KR" altLang="en-US" sz="1600" b="0" u="none" kern="0" dirty="0"/>
              <a:t>별도의 서버와 통신하는 경우 클라이언트에 대한 인증 및 사용 권한 관리를 위하여 </a:t>
            </a:r>
            <a:r>
              <a:rPr lang="en-US" altLang="ko-KR" sz="1600" b="0" u="none" kern="0" dirty="0"/>
              <a:t>OAuth </a:t>
            </a:r>
            <a:r>
              <a:rPr lang="ko-KR" altLang="en-US" sz="1600" b="0" u="none" kern="0" dirty="0"/>
              <a:t>서버에서 </a:t>
            </a:r>
            <a:r>
              <a:rPr lang="en-US" altLang="ko-KR" sz="1600" b="0" u="none" kern="0" dirty="0"/>
              <a:t>API </a:t>
            </a:r>
            <a:r>
              <a:rPr lang="ko-KR" altLang="en-US" sz="1600" b="0" u="none" kern="0" dirty="0"/>
              <a:t>를 제공합니다</a:t>
            </a:r>
            <a:r>
              <a:rPr lang="en-US" altLang="ko-KR" sz="1600" b="0" u="none" kern="0" dirty="0"/>
              <a:t>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2C76D10-EF73-42B8-9863-7087C5621929}"/>
              </a:ext>
            </a:extLst>
          </p:cNvPr>
          <p:cNvSpPr/>
          <p:nvPr/>
        </p:nvSpPr>
        <p:spPr bwMode="auto">
          <a:xfrm>
            <a:off x="264975" y="1340768"/>
            <a:ext cx="9367504" cy="517348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1" name="Rounded Rectangle 94">
            <a:extLst>
              <a:ext uri="{FF2B5EF4-FFF2-40B4-BE49-F238E27FC236}">
                <a16:creationId xmlns:a16="http://schemas.microsoft.com/office/drawing/2014/main" id="{F15B6C0B-E3EF-4933-B0FF-7CD9BF54E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85" y="1844824"/>
            <a:ext cx="1711172" cy="101213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3231" tIns="33231" rIns="33231" bIns="33231" anchor="b"/>
          <a:lstStyle/>
          <a:p>
            <a:pPr algn="ctr" defTabSz="42204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8" b="1" kern="0" dirty="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2595DD-EAE4-41C9-B854-615A3976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17" y="3529440"/>
            <a:ext cx="1871824" cy="975928"/>
          </a:xfrm>
          <a:prstGeom prst="rect">
            <a:avLst/>
          </a:prstGeom>
          <a:noFill/>
          <a:ln w="190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</a:b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pic>
        <p:nvPicPr>
          <p:cNvPr id="43" name="Picture 42" descr="Centerhub-pic.png">
            <a:extLst>
              <a:ext uri="{FF2B5EF4-FFF2-40B4-BE49-F238E27FC236}">
                <a16:creationId xmlns:a16="http://schemas.microsoft.com/office/drawing/2014/main" id="{E50CE9C5-AC80-47C1-A169-16074DA7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4" y="4011964"/>
            <a:ext cx="1821433" cy="9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8">
            <a:extLst>
              <a:ext uri="{FF2B5EF4-FFF2-40B4-BE49-F238E27FC236}">
                <a16:creationId xmlns:a16="http://schemas.microsoft.com/office/drawing/2014/main" id="{82278EB3-935B-4EE7-8190-9B305D55A62C}"/>
              </a:ext>
            </a:extLst>
          </p:cNvPr>
          <p:cNvSpPr/>
          <p:nvPr/>
        </p:nvSpPr>
        <p:spPr>
          <a:xfrm>
            <a:off x="1359072" y="3725249"/>
            <a:ext cx="1116124" cy="2265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애플리케이션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CBE85015-FAA1-41CB-A26F-F7D0DA68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915" y="2688206"/>
            <a:ext cx="706438" cy="22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399" tIns="42199" rIns="84399" bIns="42199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000" u="none" dirty="0">
                <a:solidFill>
                  <a:srgbClr val="333333"/>
                </a:solidFill>
                <a:latin typeface="+mn-ea"/>
                <a:ea typeface="+mn-ea"/>
              </a:rPr>
              <a:t>사용자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79245A-A385-4004-8B4A-D96A90B34ED4}"/>
              </a:ext>
            </a:extLst>
          </p:cNvPr>
          <p:cNvCxnSpPr>
            <a:cxnSpLocks/>
          </p:cNvCxnSpPr>
          <p:nvPr/>
        </p:nvCxnSpPr>
        <p:spPr bwMode="gray">
          <a:xfrm>
            <a:off x="2951337" y="4340783"/>
            <a:ext cx="3148175" cy="322659"/>
          </a:xfrm>
          <a:prstGeom prst="straightConnector1">
            <a:avLst/>
          </a:prstGeom>
          <a:noFill/>
          <a:ln w="28575">
            <a:solidFill>
              <a:srgbClr val="0066FF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78B029-E50D-4EA2-BB23-47029C05F378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1810" y="2703343"/>
            <a:ext cx="2886013" cy="1390534"/>
          </a:xfrm>
          <a:prstGeom prst="straightConnector1">
            <a:avLst/>
          </a:prstGeom>
          <a:noFill/>
          <a:ln w="28575">
            <a:solidFill>
              <a:srgbClr val="0066FF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802E44-1A6F-4F20-ABB2-768CC994DFC1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 bwMode="gray">
          <a:xfrm flipH="1">
            <a:off x="1899029" y="2911928"/>
            <a:ext cx="18105" cy="617512"/>
          </a:xfrm>
          <a:prstGeom prst="straightConnector1">
            <a:avLst/>
          </a:prstGeom>
          <a:noFill/>
          <a:ln w="28575">
            <a:solidFill>
              <a:srgbClr val="777777"/>
            </a:solidFill>
            <a:prstDash val="sysDot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grpSp>
        <p:nvGrpSpPr>
          <p:cNvPr id="51" name="Group 144">
            <a:extLst>
              <a:ext uri="{FF2B5EF4-FFF2-40B4-BE49-F238E27FC236}">
                <a16:creationId xmlns:a16="http://schemas.microsoft.com/office/drawing/2014/main" id="{D8883C87-0640-4821-A24C-B829D7E165D8}"/>
              </a:ext>
            </a:extLst>
          </p:cNvPr>
          <p:cNvGrpSpPr>
            <a:grpSpLocks/>
          </p:cNvGrpSpPr>
          <p:nvPr/>
        </p:nvGrpSpPr>
        <p:grpSpPr bwMode="auto">
          <a:xfrm>
            <a:off x="7040010" y="2321461"/>
            <a:ext cx="433270" cy="243443"/>
            <a:chOff x="7408362" y="3177246"/>
            <a:chExt cx="1361103" cy="786220"/>
          </a:xfrm>
        </p:grpSpPr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C322B16A-6D46-4A83-8CAC-507FB781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362" y="3648978"/>
              <a:ext cx="576679" cy="268525"/>
            </a:xfrm>
            <a:custGeom>
              <a:avLst/>
              <a:gdLst>
                <a:gd name="T0" fmla="*/ 0 w 1901952"/>
                <a:gd name="T1" fmla="*/ 0 h 1234440"/>
                <a:gd name="T2" fmla="*/ 0 w 1901952"/>
                <a:gd name="T3" fmla="*/ 0 h 1234440"/>
                <a:gd name="T4" fmla="*/ 0 w 1901952"/>
                <a:gd name="T5" fmla="*/ 0 h 1234440"/>
                <a:gd name="T6" fmla="*/ 0 w 1901952"/>
                <a:gd name="T7" fmla="*/ 0 h 1234440"/>
                <a:gd name="T8" fmla="*/ 0 w 1901952"/>
                <a:gd name="T9" fmla="*/ 0 h 1234440"/>
                <a:gd name="T10" fmla="*/ 0 w 1901952"/>
                <a:gd name="T11" fmla="*/ 0 h 1234440"/>
                <a:gd name="T12" fmla="*/ 0 w 1901952"/>
                <a:gd name="T13" fmla="*/ 0 h 1234440"/>
                <a:gd name="T14" fmla="*/ 0 w 1901952"/>
                <a:gd name="T15" fmla="*/ 0 h 1234440"/>
                <a:gd name="T16" fmla="*/ 0 w 1901952"/>
                <a:gd name="T17" fmla="*/ 0 h 1234440"/>
                <a:gd name="T18" fmla="*/ 0 w 1901952"/>
                <a:gd name="T19" fmla="*/ 0 h 1234440"/>
                <a:gd name="T20" fmla="*/ 0 w 1901952"/>
                <a:gd name="T21" fmla="*/ 0 h 1234440"/>
                <a:gd name="T22" fmla="*/ 0 w 1901952"/>
                <a:gd name="T23" fmla="*/ 0 h 1234440"/>
                <a:gd name="T24" fmla="*/ 0 w 1901952"/>
                <a:gd name="T25" fmla="*/ 0 h 1234440"/>
                <a:gd name="T26" fmla="*/ 0 w 1901952"/>
                <a:gd name="T27" fmla="*/ 0 h 1234440"/>
                <a:gd name="T28" fmla="*/ 0 w 1901952"/>
                <a:gd name="T29" fmla="*/ 0 h 1234440"/>
                <a:gd name="T30" fmla="*/ 0 w 1901952"/>
                <a:gd name="T31" fmla="*/ 0 h 1234440"/>
                <a:gd name="T32" fmla="*/ 0 w 1901952"/>
                <a:gd name="T33" fmla="*/ 0 h 1234440"/>
                <a:gd name="T34" fmla="*/ 0 w 1901952"/>
                <a:gd name="T35" fmla="*/ 0 h 1234440"/>
                <a:gd name="T36" fmla="*/ 0 w 1901952"/>
                <a:gd name="T37" fmla="*/ 0 h 1234440"/>
                <a:gd name="T38" fmla="*/ 0 w 1901952"/>
                <a:gd name="T39" fmla="*/ 0 h 1234440"/>
                <a:gd name="T40" fmla="*/ 0 w 1901952"/>
                <a:gd name="T41" fmla="*/ 0 h 1234440"/>
                <a:gd name="T42" fmla="*/ 0 w 1901952"/>
                <a:gd name="T43" fmla="*/ 0 h 12344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901952" h="1234440">
                  <a:moveTo>
                    <a:pt x="1066800" y="0"/>
                  </a:moveTo>
                  <a:cubicBezTo>
                    <a:pt x="1275537" y="0"/>
                    <a:pt x="1444752" y="151475"/>
                    <a:pt x="1444752" y="338328"/>
                  </a:cubicBezTo>
                  <a:cubicBezTo>
                    <a:pt x="1444752" y="361685"/>
                    <a:pt x="1442108" y="384489"/>
                    <a:pt x="1437074" y="406513"/>
                  </a:cubicBezTo>
                  <a:lnTo>
                    <a:pt x="1425818" y="438972"/>
                  </a:lnTo>
                  <a:lnTo>
                    <a:pt x="1426464" y="438912"/>
                  </a:lnTo>
                  <a:cubicBezTo>
                    <a:pt x="1635201" y="438912"/>
                    <a:pt x="1804416" y="594481"/>
                    <a:pt x="1804416" y="786384"/>
                  </a:cubicBezTo>
                  <a:cubicBezTo>
                    <a:pt x="1804416" y="810372"/>
                    <a:pt x="1801772" y="833792"/>
                    <a:pt x="1796738" y="856412"/>
                  </a:cubicBezTo>
                  <a:lnTo>
                    <a:pt x="1789475" y="877923"/>
                  </a:lnTo>
                  <a:lnTo>
                    <a:pt x="1847495" y="917041"/>
                  </a:lnTo>
                  <a:cubicBezTo>
                    <a:pt x="1881142" y="950688"/>
                    <a:pt x="1901952" y="997170"/>
                    <a:pt x="1901952" y="1048512"/>
                  </a:cubicBezTo>
                  <a:cubicBezTo>
                    <a:pt x="1901952" y="1151197"/>
                    <a:pt x="1818709" y="1234440"/>
                    <a:pt x="1716024" y="1234440"/>
                  </a:cubicBezTo>
                  <a:lnTo>
                    <a:pt x="185928" y="1234440"/>
                  </a:lnTo>
                  <a:cubicBezTo>
                    <a:pt x="83243" y="1234440"/>
                    <a:pt x="0" y="1151197"/>
                    <a:pt x="0" y="1048512"/>
                  </a:cubicBezTo>
                  <a:cubicBezTo>
                    <a:pt x="0" y="945827"/>
                    <a:pt x="83243" y="862584"/>
                    <a:pt x="185928" y="862584"/>
                  </a:cubicBezTo>
                  <a:lnTo>
                    <a:pt x="231227" y="862584"/>
                  </a:lnTo>
                  <a:lnTo>
                    <a:pt x="225252" y="850876"/>
                  </a:lnTo>
                  <a:cubicBezTo>
                    <a:pt x="205818" y="802012"/>
                    <a:pt x="195072" y="748289"/>
                    <a:pt x="195072" y="691896"/>
                  </a:cubicBezTo>
                  <a:cubicBezTo>
                    <a:pt x="195072" y="466325"/>
                    <a:pt x="367016" y="283464"/>
                    <a:pt x="579120" y="283464"/>
                  </a:cubicBezTo>
                  <a:cubicBezTo>
                    <a:pt x="599005" y="283464"/>
                    <a:pt x="618536" y="285071"/>
                    <a:pt x="637607" y="288170"/>
                  </a:cubicBezTo>
                  <a:lnTo>
                    <a:pt x="692969" y="301739"/>
                  </a:lnTo>
                  <a:lnTo>
                    <a:pt x="696527" y="270143"/>
                  </a:lnTo>
                  <a:cubicBezTo>
                    <a:pt x="731770" y="115973"/>
                    <a:pt x="884155" y="0"/>
                    <a:pt x="106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41719C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lIns="33231" tIns="33231" rIns="33231" bIns="33231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64" name="Picture 163">
              <a:extLst>
                <a:ext uri="{FF2B5EF4-FFF2-40B4-BE49-F238E27FC236}">
                  <a16:creationId xmlns:a16="http://schemas.microsoft.com/office/drawing/2014/main" id="{58CD4CE8-E6B1-4A9E-A9EF-3776418A2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826" y="3572400"/>
              <a:ext cx="535302" cy="391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5" name="Group 164">
              <a:extLst>
                <a:ext uri="{FF2B5EF4-FFF2-40B4-BE49-F238E27FC236}">
                  <a16:creationId xmlns:a16="http://schemas.microsoft.com/office/drawing/2014/main" id="{F23D4508-47F3-4F6E-9430-9CD1038240E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031793" y="3177246"/>
              <a:ext cx="737672" cy="249355"/>
              <a:chOff x="2045" y="3454"/>
              <a:chExt cx="879" cy="305"/>
            </a:xfrm>
          </p:grpSpPr>
          <p:sp>
            <p:nvSpPr>
              <p:cNvPr id="69" name="AutoShape 165">
                <a:extLst>
                  <a:ext uri="{FF2B5EF4-FFF2-40B4-BE49-F238E27FC236}">
                    <a16:creationId xmlns:a16="http://schemas.microsoft.com/office/drawing/2014/main" id="{690D6AEF-AC29-4847-B5C7-2E9BF6133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5" y="3457"/>
                <a:ext cx="205" cy="142"/>
              </a:xfrm>
              <a:prstGeom prst="roundRect">
                <a:avLst>
                  <a:gd name="adj" fmla="val 34505"/>
                </a:avLst>
              </a:prstGeom>
              <a:solidFill>
                <a:srgbClr val="FFFFFF"/>
              </a:solidFill>
              <a:ln w="15875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3231" tIns="33231" rIns="33231" bIns="3323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ko-KR" sz="2031" b="1" kern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0" name="AutoShape 166">
                <a:extLst>
                  <a:ext uri="{FF2B5EF4-FFF2-40B4-BE49-F238E27FC236}">
                    <a16:creationId xmlns:a16="http://schemas.microsoft.com/office/drawing/2014/main" id="{FED8B311-DA39-43B8-835F-E2CD8D3DF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" y="3617"/>
                <a:ext cx="205" cy="142"/>
              </a:xfrm>
              <a:prstGeom prst="roundRect">
                <a:avLst>
                  <a:gd name="adj" fmla="val 34505"/>
                </a:avLst>
              </a:prstGeom>
              <a:solidFill>
                <a:srgbClr val="FFFFFF"/>
              </a:solidFill>
              <a:ln w="15875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3231" tIns="33231" rIns="33231" bIns="3323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ko-KR" sz="2031" b="1" kern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1" name="AutoShape 167">
                <a:extLst>
                  <a:ext uri="{FF2B5EF4-FFF2-40B4-BE49-F238E27FC236}">
                    <a16:creationId xmlns:a16="http://schemas.microsoft.com/office/drawing/2014/main" id="{707BEA70-1AA1-40C8-9357-0EB2E5BF2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3454"/>
                <a:ext cx="209" cy="142"/>
              </a:xfrm>
              <a:prstGeom prst="roundRect">
                <a:avLst>
                  <a:gd name="adj" fmla="val 34505"/>
                </a:avLst>
              </a:prstGeom>
              <a:solidFill>
                <a:srgbClr val="FFFFFF"/>
              </a:solidFill>
              <a:ln w="15875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3231" tIns="33231" rIns="33231" bIns="3323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ko-KR" sz="2031" b="1" kern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" name="AutoShape 168">
                <a:extLst>
                  <a:ext uri="{FF2B5EF4-FFF2-40B4-BE49-F238E27FC236}">
                    <a16:creationId xmlns:a16="http://schemas.microsoft.com/office/drawing/2014/main" id="{38B7F546-F8AD-4AC2-8B33-DA51F22C5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9" y="3457"/>
                <a:ext cx="205" cy="142"/>
              </a:xfrm>
              <a:prstGeom prst="roundRect">
                <a:avLst>
                  <a:gd name="adj" fmla="val 34505"/>
                </a:avLst>
              </a:prstGeom>
              <a:solidFill>
                <a:srgbClr val="FFFFFF"/>
              </a:solidFill>
              <a:ln w="15875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3231" tIns="33231" rIns="33231" bIns="33231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IBMHelAprNinSix-Regular" charset="0"/>
                    <a:cs typeface="Arial" panose="020B0604020202020204" pitchFamily="34" charset="0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ko-KR" sz="2031" b="1" kern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3" name="AutoShape 169">
                <a:extLst>
                  <a:ext uri="{FF2B5EF4-FFF2-40B4-BE49-F238E27FC236}">
                    <a16:creationId xmlns:a16="http://schemas.microsoft.com/office/drawing/2014/main" id="{82B2B2EC-195F-4529-B9C9-D394B849092A}"/>
                  </a:ext>
                </a:extLst>
              </p:cNvPr>
              <p:cNvCxnSpPr>
                <a:cxnSpLocks noChangeShapeType="1"/>
                <a:stCxn id="69" idx="2"/>
                <a:endCxn id="70" idx="1"/>
              </p:cNvCxnSpPr>
              <p:nvPr/>
            </p:nvCxnSpPr>
            <p:spPr bwMode="auto">
              <a:xfrm rot="16200000" flipH="1">
                <a:off x="2161" y="3586"/>
                <a:ext cx="90" cy="113"/>
              </a:xfrm>
              <a:prstGeom prst="bentConnector2">
                <a:avLst/>
              </a:prstGeom>
              <a:noFill/>
              <a:ln w="15875">
                <a:solidFill>
                  <a:srgbClr val="FFFFFF"/>
                </a:solidFill>
                <a:miter lim="800000"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AutoShape 170">
                <a:extLst>
                  <a:ext uri="{FF2B5EF4-FFF2-40B4-BE49-F238E27FC236}">
                    <a16:creationId xmlns:a16="http://schemas.microsoft.com/office/drawing/2014/main" id="{EAFF5F95-F0FD-4F1F-97EB-9889E24583A8}"/>
                  </a:ext>
                </a:extLst>
              </p:cNvPr>
              <p:cNvCxnSpPr>
                <a:cxnSpLocks noChangeShapeType="1"/>
                <a:stCxn id="69" idx="3"/>
                <a:endCxn id="71" idx="1"/>
              </p:cNvCxnSpPr>
              <p:nvPr/>
            </p:nvCxnSpPr>
            <p:spPr bwMode="auto">
              <a:xfrm flipV="1">
                <a:off x="2252" y="3525"/>
                <a:ext cx="122" cy="2"/>
              </a:xfrm>
              <a:prstGeom prst="bentConnector3">
                <a:avLst>
                  <a:gd name="adj1" fmla="val 49181"/>
                </a:avLst>
              </a:prstGeom>
              <a:noFill/>
              <a:ln w="15875">
                <a:solidFill>
                  <a:srgbClr val="FFFFFF"/>
                </a:solidFill>
                <a:miter lim="800000"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AutoShape 171">
                <a:extLst>
                  <a:ext uri="{FF2B5EF4-FFF2-40B4-BE49-F238E27FC236}">
                    <a16:creationId xmlns:a16="http://schemas.microsoft.com/office/drawing/2014/main" id="{6A5C8C89-ACC9-49A3-B1EC-B8EFE191268D}"/>
                  </a:ext>
                </a:extLst>
              </p:cNvPr>
              <p:cNvCxnSpPr>
                <a:cxnSpLocks noChangeShapeType="1"/>
                <a:stCxn id="70" idx="3"/>
                <a:endCxn id="72" idx="2"/>
              </p:cNvCxnSpPr>
              <p:nvPr/>
            </p:nvCxnSpPr>
            <p:spPr bwMode="auto">
              <a:xfrm flipV="1">
                <a:off x="2469" y="3597"/>
                <a:ext cx="352" cy="91"/>
              </a:xfrm>
              <a:prstGeom prst="bentConnector2">
                <a:avLst/>
              </a:prstGeom>
              <a:noFill/>
              <a:ln w="15875">
                <a:solidFill>
                  <a:srgbClr val="FFFFFF"/>
                </a:solidFill>
                <a:miter lim="800000"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AutoShape 172">
                <a:extLst>
                  <a:ext uri="{FF2B5EF4-FFF2-40B4-BE49-F238E27FC236}">
                    <a16:creationId xmlns:a16="http://schemas.microsoft.com/office/drawing/2014/main" id="{BC43E2E3-C39D-4212-A6F2-CB5056D98427}"/>
                  </a:ext>
                </a:extLst>
              </p:cNvPr>
              <p:cNvCxnSpPr>
                <a:cxnSpLocks noChangeShapeType="1"/>
                <a:stCxn id="71" idx="3"/>
                <a:endCxn id="72" idx="1"/>
              </p:cNvCxnSpPr>
              <p:nvPr/>
            </p:nvCxnSpPr>
            <p:spPr bwMode="auto">
              <a:xfrm>
                <a:off x="2581" y="3525"/>
                <a:ext cx="136" cy="1"/>
              </a:xfrm>
              <a:prstGeom prst="bentConnector3">
                <a:avLst>
                  <a:gd name="adj1" fmla="val 49264"/>
                </a:avLst>
              </a:prstGeom>
              <a:noFill/>
              <a:ln w="15875">
                <a:solidFill>
                  <a:srgbClr val="FFFFFF"/>
                </a:solidFill>
                <a:miter lim="800000"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187">
              <a:extLst>
                <a:ext uri="{FF2B5EF4-FFF2-40B4-BE49-F238E27FC236}">
                  <a16:creationId xmlns:a16="http://schemas.microsoft.com/office/drawing/2014/main" id="{40CE1265-A790-4BA6-9E8E-340434E35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427" y="3179971"/>
              <a:ext cx="403108" cy="336562"/>
              <a:chOff x="4011" y="2845"/>
              <a:chExt cx="316" cy="316"/>
            </a:xfrm>
          </p:grpSpPr>
          <p:sp>
            <p:nvSpPr>
              <p:cNvPr id="67" name="AutoShape 188">
                <a:extLst>
                  <a:ext uri="{FF2B5EF4-FFF2-40B4-BE49-F238E27FC236}">
                    <a16:creationId xmlns:a16="http://schemas.microsoft.com/office/drawing/2014/main" id="{D560F4F1-5D70-4CDA-BFFA-85491A7A5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2845"/>
                <a:ext cx="317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4 w 21600"/>
                  <a:gd name="T25" fmla="*/ 3144 h 21600"/>
                  <a:gd name="T26" fmla="*/ 18456 w 21600"/>
                  <a:gd name="T27" fmla="*/ 1845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37" y="10800"/>
                    </a:moveTo>
                    <a:cubicBezTo>
                      <a:pt x="1737" y="15805"/>
                      <a:pt x="5795" y="19863"/>
                      <a:pt x="10800" y="19863"/>
                    </a:cubicBezTo>
                    <a:cubicBezTo>
                      <a:pt x="15805" y="19863"/>
                      <a:pt x="19863" y="15805"/>
                      <a:pt x="19863" y="10800"/>
                    </a:cubicBezTo>
                    <a:cubicBezTo>
                      <a:pt x="19863" y="5795"/>
                      <a:pt x="15805" y="1737"/>
                      <a:pt x="10800" y="1737"/>
                    </a:cubicBezTo>
                    <a:cubicBezTo>
                      <a:pt x="5795" y="1737"/>
                      <a:pt x="1737" y="5795"/>
                      <a:pt x="1737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3231" tIns="33231" rIns="33231" bIns="33231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kern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8" name="WordArt 189">
                <a:extLst>
                  <a:ext uri="{FF2B5EF4-FFF2-40B4-BE49-F238E27FC236}">
                    <a16:creationId xmlns:a16="http://schemas.microsoft.com/office/drawing/2014/main" id="{F44363AF-FEF0-4F0F-906E-F3A19CBFF3CA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051" y="2932"/>
                <a:ext cx="220" cy="141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323" b="1" kern="10">
                    <a:solidFill>
                      <a:srgbClr val="FFFFFF"/>
                    </a:solidFill>
                    <a:latin typeface="+mn-ea"/>
                    <a:ea typeface="+mn-ea"/>
                  </a:rPr>
                  <a:t>CRM</a:t>
                </a:r>
                <a:endParaRPr lang="ko-KR" altLang="en-US" sz="3323" b="1" kern="1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77" name="Rounded Rectangle 116">
            <a:extLst>
              <a:ext uri="{FF2B5EF4-FFF2-40B4-BE49-F238E27FC236}">
                <a16:creationId xmlns:a16="http://schemas.microsoft.com/office/drawing/2014/main" id="{D337E9D1-AA49-4B9A-BFF9-ABA58E37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08" y="1983099"/>
            <a:ext cx="1328738" cy="69662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33231" tIns="33231" rIns="33231" bIns="3323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1108" b="1" dirty="0">
                <a:latin typeface="+mn-ea"/>
                <a:ea typeface="+mn-ea"/>
              </a:rPr>
              <a:t>파일 업로드서버</a:t>
            </a:r>
          </a:p>
        </p:txBody>
      </p:sp>
      <p:sp>
        <p:nvSpPr>
          <p:cNvPr id="83" name="Freeform 657">
            <a:extLst>
              <a:ext uri="{FF2B5EF4-FFF2-40B4-BE49-F238E27FC236}">
                <a16:creationId xmlns:a16="http://schemas.microsoft.com/office/drawing/2014/main" id="{FD7ACFFC-40F4-4B17-82A0-25CFC3018A2A}"/>
              </a:ext>
            </a:extLst>
          </p:cNvPr>
          <p:cNvSpPr>
            <a:spLocks noEditPoints="1"/>
          </p:cNvSpPr>
          <p:nvPr/>
        </p:nvSpPr>
        <p:spPr bwMode="auto">
          <a:xfrm>
            <a:off x="1758775" y="2262902"/>
            <a:ext cx="364871" cy="409598"/>
          </a:xfrm>
          <a:custGeom>
            <a:avLst/>
            <a:gdLst>
              <a:gd name="T0" fmla="*/ 2147483646 w 420"/>
              <a:gd name="T1" fmla="*/ 2147483646 h 436"/>
              <a:gd name="T2" fmla="*/ 2147483646 w 420"/>
              <a:gd name="T3" fmla="*/ 2147483646 h 436"/>
              <a:gd name="T4" fmla="*/ 2147483646 w 420"/>
              <a:gd name="T5" fmla="*/ 2147483646 h 436"/>
              <a:gd name="T6" fmla="*/ 2147483646 w 420"/>
              <a:gd name="T7" fmla="*/ 2147483646 h 436"/>
              <a:gd name="T8" fmla="*/ 2147483646 w 420"/>
              <a:gd name="T9" fmla="*/ 2147483646 h 436"/>
              <a:gd name="T10" fmla="*/ 2147483646 w 420"/>
              <a:gd name="T11" fmla="*/ 2147483646 h 436"/>
              <a:gd name="T12" fmla="*/ 2147483646 w 420"/>
              <a:gd name="T13" fmla="*/ 2147483646 h 436"/>
              <a:gd name="T14" fmla="*/ 2147483646 w 420"/>
              <a:gd name="T15" fmla="*/ 2147483646 h 436"/>
              <a:gd name="T16" fmla="*/ 2147483646 w 420"/>
              <a:gd name="T17" fmla="*/ 2147483646 h 436"/>
              <a:gd name="T18" fmla="*/ 2147483646 w 420"/>
              <a:gd name="T19" fmla="*/ 2147483646 h 436"/>
              <a:gd name="T20" fmla="*/ 2147483646 w 420"/>
              <a:gd name="T21" fmla="*/ 0 h 436"/>
              <a:gd name="T22" fmla="*/ 2147483646 w 420"/>
              <a:gd name="T23" fmla="*/ 2147483646 h 436"/>
              <a:gd name="T24" fmla="*/ 2147483646 w 420"/>
              <a:gd name="T25" fmla="*/ 2147483646 h 436"/>
              <a:gd name="T26" fmla="*/ 2147483646 w 420"/>
              <a:gd name="T27" fmla="*/ 2147483646 h 436"/>
              <a:gd name="T28" fmla="*/ 2147483646 w 420"/>
              <a:gd name="T29" fmla="*/ 2147483646 h 436"/>
              <a:gd name="T30" fmla="*/ 2147483646 w 420"/>
              <a:gd name="T31" fmla="*/ 2147483646 h 436"/>
              <a:gd name="T32" fmla="*/ 2147483646 w 420"/>
              <a:gd name="T33" fmla="*/ 2147483646 h 436"/>
              <a:gd name="T34" fmla="*/ 2147483646 w 420"/>
              <a:gd name="T35" fmla="*/ 2147483646 h 436"/>
              <a:gd name="T36" fmla="*/ 2147483646 w 420"/>
              <a:gd name="T37" fmla="*/ 2147483646 h 436"/>
              <a:gd name="T38" fmla="*/ 2147483646 w 420"/>
              <a:gd name="T39" fmla="*/ 2147483646 h 436"/>
              <a:gd name="T40" fmla="*/ 2147483646 w 420"/>
              <a:gd name="T41" fmla="*/ 2147483646 h 436"/>
              <a:gd name="T42" fmla="*/ 2147483646 w 420"/>
              <a:gd name="T43" fmla="*/ 2147483646 h 436"/>
              <a:gd name="T44" fmla="*/ 2147483646 w 420"/>
              <a:gd name="T45" fmla="*/ 2147483646 h 436"/>
              <a:gd name="T46" fmla="*/ 2147483646 w 420"/>
              <a:gd name="T47" fmla="*/ 2147483646 h 436"/>
              <a:gd name="T48" fmla="*/ 2147483646 w 420"/>
              <a:gd name="T49" fmla="*/ 2147483646 h 436"/>
              <a:gd name="T50" fmla="*/ 2147483646 w 420"/>
              <a:gd name="T51" fmla="*/ 2147483646 h 436"/>
              <a:gd name="T52" fmla="*/ 2147483646 w 420"/>
              <a:gd name="T53" fmla="*/ 2147483646 h 436"/>
              <a:gd name="T54" fmla="*/ 2147483646 w 420"/>
              <a:gd name="T55" fmla="*/ 2147483646 h 436"/>
              <a:gd name="T56" fmla="*/ 2147483646 w 420"/>
              <a:gd name="T57" fmla="*/ 2147483646 h 436"/>
              <a:gd name="T58" fmla="*/ 2147483646 w 420"/>
              <a:gd name="T59" fmla="*/ 2147483646 h 436"/>
              <a:gd name="T60" fmla="*/ 2147483646 w 420"/>
              <a:gd name="T61" fmla="*/ 2147483646 h 436"/>
              <a:gd name="T62" fmla="*/ 2147483646 w 420"/>
              <a:gd name="T63" fmla="*/ 2147483646 h 436"/>
              <a:gd name="T64" fmla="*/ 2147483646 w 420"/>
              <a:gd name="T65" fmla="*/ 2147483646 h 436"/>
              <a:gd name="T66" fmla="*/ 2147483646 w 420"/>
              <a:gd name="T67" fmla="*/ 2147483646 h 436"/>
              <a:gd name="T68" fmla="*/ 2147483646 w 420"/>
              <a:gd name="T69" fmla="*/ 2147483646 h 436"/>
              <a:gd name="T70" fmla="*/ 2147483646 w 420"/>
              <a:gd name="T71" fmla="*/ 2147483646 h 436"/>
              <a:gd name="T72" fmla="*/ 2147483646 w 420"/>
              <a:gd name="T73" fmla="*/ 2147483646 h 436"/>
              <a:gd name="T74" fmla="*/ 2147483646 w 420"/>
              <a:gd name="T75" fmla="*/ 2147483646 h 436"/>
              <a:gd name="T76" fmla="*/ 2147483646 w 420"/>
              <a:gd name="T77" fmla="*/ 2147483646 h 436"/>
              <a:gd name="T78" fmla="*/ 2147483646 w 420"/>
              <a:gd name="T79" fmla="*/ 2147483646 h 436"/>
              <a:gd name="T80" fmla="*/ 2147483646 w 420"/>
              <a:gd name="T81" fmla="*/ 2147483646 h 436"/>
              <a:gd name="T82" fmla="*/ 2147483646 w 420"/>
              <a:gd name="T83" fmla="*/ 2147483646 h 436"/>
              <a:gd name="T84" fmla="*/ 2147483646 w 420"/>
              <a:gd name="T85" fmla="*/ 2147483646 h 436"/>
              <a:gd name="T86" fmla="*/ 2147483646 w 420"/>
              <a:gd name="T87" fmla="*/ 2147483646 h 436"/>
              <a:gd name="T88" fmla="*/ 2147483646 w 420"/>
              <a:gd name="T89" fmla="*/ 2147483646 h 436"/>
              <a:gd name="T90" fmla="*/ 2147483646 w 420"/>
              <a:gd name="T91" fmla="*/ 2147483646 h 436"/>
              <a:gd name="T92" fmla="*/ 2147483646 w 420"/>
              <a:gd name="T93" fmla="*/ 2147483646 h 436"/>
              <a:gd name="T94" fmla="*/ 2147483646 w 420"/>
              <a:gd name="T95" fmla="*/ 2147483646 h 436"/>
              <a:gd name="T96" fmla="*/ 2147483646 w 420"/>
              <a:gd name="T97" fmla="*/ 2147483646 h 436"/>
              <a:gd name="T98" fmla="*/ 2147483646 w 420"/>
              <a:gd name="T99" fmla="*/ 2147483646 h 436"/>
              <a:gd name="T100" fmla="*/ 2147483646 w 420"/>
              <a:gd name="T101" fmla="*/ 2147483646 h 436"/>
              <a:gd name="T102" fmla="*/ 2147483646 w 420"/>
              <a:gd name="T103" fmla="*/ 2147483646 h 436"/>
              <a:gd name="T104" fmla="*/ 2147483646 w 420"/>
              <a:gd name="T105" fmla="*/ 2147483646 h 436"/>
              <a:gd name="T106" fmla="*/ 2147483646 w 420"/>
              <a:gd name="T107" fmla="*/ 2147483646 h 4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20" h="436">
                <a:moveTo>
                  <a:pt x="419" y="377"/>
                </a:moveTo>
                <a:lnTo>
                  <a:pt x="419" y="377"/>
                </a:lnTo>
                <a:lnTo>
                  <a:pt x="411" y="359"/>
                </a:lnTo>
                <a:lnTo>
                  <a:pt x="402" y="345"/>
                </a:lnTo>
                <a:lnTo>
                  <a:pt x="393" y="334"/>
                </a:lnTo>
                <a:lnTo>
                  <a:pt x="383" y="326"/>
                </a:lnTo>
                <a:lnTo>
                  <a:pt x="372" y="319"/>
                </a:lnTo>
                <a:lnTo>
                  <a:pt x="362" y="315"/>
                </a:lnTo>
                <a:lnTo>
                  <a:pt x="351" y="311"/>
                </a:lnTo>
                <a:lnTo>
                  <a:pt x="341" y="309"/>
                </a:lnTo>
                <a:lnTo>
                  <a:pt x="324" y="306"/>
                </a:lnTo>
                <a:lnTo>
                  <a:pt x="308" y="302"/>
                </a:lnTo>
                <a:lnTo>
                  <a:pt x="293" y="297"/>
                </a:lnTo>
                <a:lnTo>
                  <a:pt x="283" y="293"/>
                </a:lnTo>
                <a:lnTo>
                  <a:pt x="283" y="282"/>
                </a:lnTo>
                <a:lnTo>
                  <a:pt x="284" y="265"/>
                </a:lnTo>
                <a:lnTo>
                  <a:pt x="285" y="263"/>
                </a:lnTo>
                <a:lnTo>
                  <a:pt x="285" y="262"/>
                </a:lnTo>
                <a:lnTo>
                  <a:pt x="293" y="250"/>
                </a:lnTo>
                <a:lnTo>
                  <a:pt x="299" y="238"/>
                </a:lnTo>
                <a:lnTo>
                  <a:pt x="303" y="228"/>
                </a:lnTo>
                <a:lnTo>
                  <a:pt x="307" y="219"/>
                </a:lnTo>
                <a:lnTo>
                  <a:pt x="313" y="213"/>
                </a:lnTo>
                <a:lnTo>
                  <a:pt x="319" y="205"/>
                </a:lnTo>
                <a:lnTo>
                  <a:pt x="324" y="194"/>
                </a:lnTo>
                <a:lnTo>
                  <a:pt x="328" y="180"/>
                </a:lnTo>
                <a:lnTo>
                  <a:pt x="330" y="169"/>
                </a:lnTo>
                <a:lnTo>
                  <a:pt x="332" y="159"/>
                </a:lnTo>
                <a:lnTo>
                  <a:pt x="330" y="154"/>
                </a:lnTo>
                <a:lnTo>
                  <a:pt x="329" y="148"/>
                </a:lnTo>
                <a:lnTo>
                  <a:pt x="327" y="144"/>
                </a:lnTo>
                <a:lnTo>
                  <a:pt x="325" y="139"/>
                </a:lnTo>
                <a:lnTo>
                  <a:pt x="324" y="138"/>
                </a:lnTo>
                <a:lnTo>
                  <a:pt x="325" y="123"/>
                </a:lnTo>
                <a:lnTo>
                  <a:pt x="324" y="110"/>
                </a:lnTo>
                <a:lnTo>
                  <a:pt x="323" y="97"/>
                </a:lnTo>
                <a:lnTo>
                  <a:pt x="320" y="85"/>
                </a:lnTo>
                <a:lnTo>
                  <a:pt x="316" y="74"/>
                </a:lnTo>
                <a:lnTo>
                  <a:pt x="312" y="63"/>
                </a:lnTo>
                <a:lnTo>
                  <a:pt x="307" y="54"/>
                </a:lnTo>
                <a:lnTo>
                  <a:pt x="301" y="46"/>
                </a:lnTo>
                <a:lnTo>
                  <a:pt x="296" y="38"/>
                </a:lnTo>
                <a:lnTo>
                  <a:pt x="289" y="32"/>
                </a:lnTo>
                <a:lnTo>
                  <a:pt x="283" y="25"/>
                </a:lnTo>
                <a:lnTo>
                  <a:pt x="275" y="20"/>
                </a:lnTo>
                <a:lnTo>
                  <a:pt x="262" y="11"/>
                </a:lnTo>
                <a:lnTo>
                  <a:pt x="250" y="5"/>
                </a:lnTo>
                <a:lnTo>
                  <a:pt x="249" y="5"/>
                </a:lnTo>
                <a:lnTo>
                  <a:pt x="233" y="2"/>
                </a:lnTo>
                <a:lnTo>
                  <a:pt x="217" y="1"/>
                </a:lnTo>
                <a:lnTo>
                  <a:pt x="217" y="0"/>
                </a:lnTo>
                <a:lnTo>
                  <a:pt x="216" y="0"/>
                </a:lnTo>
                <a:lnTo>
                  <a:pt x="210" y="1"/>
                </a:lnTo>
                <a:lnTo>
                  <a:pt x="202" y="0"/>
                </a:lnTo>
                <a:lnTo>
                  <a:pt x="187" y="2"/>
                </a:lnTo>
                <a:lnTo>
                  <a:pt x="169" y="5"/>
                </a:lnTo>
                <a:lnTo>
                  <a:pt x="156" y="11"/>
                </a:lnTo>
                <a:lnTo>
                  <a:pt x="143" y="20"/>
                </a:lnTo>
                <a:lnTo>
                  <a:pt x="137" y="25"/>
                </a:lnTo>
                <a:lnTo>
                  <a:pt x="130" y="32"/>
                </a:lnTo>
                <a:lnTo>
                  <a:pt x="124" y="38"/>
                </a:lnTo>
                <a:lnTo>
                  <a:pt x="117" y="46"/>
                </a:lnTo>
                <a:lnTo>
                  <a:pt x="112" y="54"/>
                </a:lnTo>
                <a:lnTo>
                  <a:pt x="106" y="63"/>
                </a:lnTo>
                <a:lnTo>
                  <a:pt x="102" y="74"/>
                </a:lnTo>
                <a:lnTo>
                  <a:pt x="99" y="85"/>
                </a:lnTo>
                <a:lnTo>
                  <a:pt x="97" y="97"/>
                </a:lnTo>
                <a:lnTo>
                  <a:pt x="94" y="110"/>
                </a:lnTo>
                <a:lnTo>
                  <a:pt x="94" y="123"/>
                </a:lnTo>
                <a:lnTo>
                  <a:pt x="95" y="138"/>
                </a:lnTo>
                <a:lnTo>
                  <a:pt x="94" y="139"/>
                </a:lnTo>
                <a:lnTo>
                  <a:pt x="91" y="144"/>
                </a:lnTo>
                <a:lnTo>
                  <a:pt x="90" y="148"/>
                </a:lnTo>
                <a:lnTo>
                  <a:pt x="88" y="154"/>
                </a:lnTo>
                <a:lnTo>
                  <a:pt x="88" y="159"/>
                </a:lnTo>
                <a:lnTo>
                  <a:pt x="89" y="169"/>
                </a:lnTo>
                <a:lnTo>
                  <a:pt x="90" y="180"/>
                </a:lnTo>
                <a:lnTo>
                  <a:pt x="94" y="194"/>
                </a:lnTo>
                <a:lnTo>
                  <a:pt x="100" y="205"/>
                </a:lnTo>
                <a:lnTo>
                  <a:pt x="106" y="213"/>
                </a:lnTo>
                <a:lnTo>
                  <a:pt x="113" y="219"/>
                </a:lnTo>
                <a:lnTo>
                  <a:pt x="115" y="228"/>
                </a:lnTo>
                <a:lnTo>
                  <a:pt x="119" y="238"/>
                </a:lnTo>
                <a:lnTo>
                  <a:pt x="126" y="249"/>
                </a:lnTo>
                <a:lnTo>
                  <a:pt x="134" y="262"/>
                </a:lnTo>
                <a:lnTo>
                  <a:pt x="136" y="266"/>
                </a:lnTo>
                <a:lnTo>
                  <a:pt x="137" y="282"/>
                </a:lnTo>
                <a:lnTo>
                  <a:pt x="137" y="293"/>
                </a:lnTo>
                <a:lnTo>
                  <a:pt x="126" y="297"/>
                </a:lnTo>
                <a:lnTo>
                  <a:pt x="112" y="302"/>
                </a:lnTo>
                <a:lnTo>
                  <a:pt x="95" y="306"/>
                </a:lnTo>
                <a:lnTo>
                  <a:pt x="78" y="309"/>
                </a:lnTo>
                <a:lnTo>
                  <a:pt x="68" y="311"/>
                </a:lnTo>
                <a:lnTo>
                  <a:pt x="57" y="315"/>
                </a:lnTo>
                <a:lnTo>
                  <a:pt x="48" y="319"/>
                </a:lnTo>
                <a:lnTo>
                  <a:pt x="37" y="326"/>
                </a:lnTo>
                <a:lnTo>
                  <a:pt x="27" y="334"/>
                </a:lnTo>
                <a:lnTo>
                  <a:pt x="17" y="345"/>
                </a:lnTo>
                <a:lnTo>
                  <a:pt x="8" y="359"/>
                </a:lnTo>
                <a:lnTo>
                  <a:pt x="1" y="377"/>
                </a:lnTo>
                <a:lnTo>
                  <a:pt x="0" y="383"/>
                </a:lnTo>
                <a:lnTo>
                  <a:pt x="0" y="390"/>
                </a:lnTo>
                <a:lnTo>
                  <a:pt x="1" y="395"/>
                </a:lnTo>
                <a:lnTo>
                  <a:pt x="4" y="402"/>
                </a:lnTo>
                <a:lnTo>
                  <a:pt x="8" y="407"/>
                </a:lnTo>
                <a:lnTo>
                  <a:pt x="15" y="412"/>
                </a:lnTo>
                <a:lnTo>
                  <a:pt x="24" y="416"/>
                </a:lnTo>
                <a:lnTo>
                  <a:pt x="32" y="419"/>
                </a:lnTo>
                <a:lnTo>
                  <a:pt x="43" y="422"/>
                </a:lnTo>
                <a:lnTo>
                  <a:pt x="56" y="425"/>
                </a:lnTo>
                <a:lnTo>
                  <a:pt x="83" y="429"/>
                </a:lnTo>
                <a:lnTo>
                  <a:pt x="113" y="432"/>
                </a:lnTo>
                <a:lnTo>
                  <a:pt x="145" y="434"/>
                </a:lnTo>
                <a:lnTo>
                  <a:pt x="178" y="436"/>
                </a:lnTo>
                <a:lnTo>
                  <a:pt x="210" y="436"/>
                </a:lnTo>
                <a:lnTo>
                  <a:pt x="241" y="436"/>
                </a:lnTo>
                <a:lnTo>
                  <a:pt x="274" y="434"/>
                </a:lnTo>
                <a:lnTo>
                  <a:pt x="307" y="432"/>
                </a:lnTo>
                <a:lnTo>
                  <a:pt x="336" y="429"/>
                </a:lnTo>
                <a:lnTo>
                  <a:pt x="363" y="425"/>
                </a:lnTo>
                <a:lnTo>
                  <a:pt x="376" y="422"/>
                </a:lnTo>
                <a:lnTo>
                  <a:pt x="387" y="419"/>
                </a:lnTo>
                <a:lnTo>
                  <a:pt x="396" y="416"/>
                </a:lnTo>
                <a:lnTo>
                  <a:pt x="404" y="412"/>
                </a:lnTo>
                <a:lnTo>
                  <a:pt x="411" y="407"/>
                </a:lnTo>
                <a:lnTo>
                  <a:pt x="415" y="402"/>
                </a:lnTo>
                <a:lnTo>
                  <a:pt x="419" y="395"/>
                </a:lnTo>
                <a:lnTo>
                  <a:pt x="420" y="390"/>
                </a:lnTo>
                <a:lnTo>
                  <a:pt x="420" y="383"/>
                </a:lnTo>
                <a:lnTo>
                  <a:pt x="419" y="377"/>
                </a:lnTo>
                <a:close/>
                <a:moveTo>
                  <a:pt x="131" y="204"/>
                </a:moveTo>
                <a:lnTo>
                  <a:pt x="131" y="204"/>
                </a:lnTo>
                <a:lnTo>
                  <a:pt x="130" y="204"/>
                </a:lnTo>
                <a:lnTo>
                  <a:pt x="127" y="203"/>
                </a:lnTo>
                <a:lnTo>
                  <a:pt x="125" y="201"/>
                </a:lnTo>
                <a:lnTo>
                  <a:pt x="122" y="199"/>
                </a:lnTo>
                <a:lnTo>
                  <a:pt x="119" y="196"/>
                </a:lnTo>
                <a:lnTo>
                  <a:pt x="116" y="191"/>
                </a:lnTo>
                <a:lnTo>
                  <a:pt x="113" y="184"/>
                </a:lnTo>
                <a:lnTo>
                  <a:pt x="111" y="174"/>
                </a:lnTo>
                <a:lnTo>
                  <a:pt x="108" y="162"/>
                </a:lnTo>
                <a:lnTo>
                  <a:pt x="108" y="158"/>
                </a:lnTo>
                <a:lnTo>
                  <a:pt x="110" y="155"/>
                </a:lnTo>
                <a:lnTo>
                  <a:pt x="111" y="152"/>
                </a:lnTo>
                <a:lnTo>
                  <a:pt x="112" y="151"/>
                </a:lnTo>
                <a:lnTo>
                  <a:pt x="115" y="150"/>
                </a:lnTo>
                <a:lnTo>
                  <a:pt x="118" y="150"/>
                </a:lnTo>
                <a:lnTo>
                  <a:pt x="127" y="177"/>
                </a:lnTo>
                <a:lnTo>
                  <a:pt x="127" y="166"/>
                </a:lnTo>
                <a:lnTo>
                  <a:pt x="128" y="154"/>
                </a:lnTo>
                <a:lnTo>
                  <a:pt x="129" y="139"/>
                </a:lnTo>
                <a:lnTo>
                  <a:pt x="134" y="125"/>
                </a:lnTo>
                <a:lnTo>
                  <a:pt x="136" y="118"/>
                </a:lnTo>
                <a:lnTo>
                  <a:pt x="139" y="112"/>
                </a:lnTo>
                <a:lnTo>
                  <a:pt x="143" y="107"/>
                </a:lnTo>
                <a:lnTo>
                  <a:pt x="149" y="102"/>
                </a:lnTo>
                <a:lnTo>
                  <a:pt x="155" y="99"/>
                </a:lnTo>
                <a:lnTo>
                  <a:pt x="162" y="97"/>
                </a:lnTo>
                <a:lnTo>
                  <a:pt x="169" y="103"/>
                </a:lnTo>
                <a:lnTo>
                  <a:pt x="178" y="111"/>
                </a:lnTo>
                <a:lnTo>
                  <a:pt x="190" y="120"/>
                </a:lnTo>
                <a:lnTo>
                  <a:pt x="204" y="130"/>
                </a:lnTo>
                <a:lnTo>
                  <a:pt x="221" y="138"/>
                </a:lnTo>
                <a:lnTo>
                  <a:pt x="238" y="146"/>
                </a:lnTo>
                <a:lnTo>
                  <a:pt x="248" y="148"/>
                </a:lnTo>
                <a:lnTo>
                  <a:pt x="258" y="150"/>
                </a:lnTo>
                <a:lnTo>
                  <a:pt x="237" y="110"/>
                </a:lnTo>
                <a:lnTo>
                  <a:pt x="242" y="115"/>
                </a:lnTo>
                <a:lnTo>
                  <a:pt x="255" y="128"/>
                </a:lnTo>
                <a:lnTo>
                  <a:pt x="264" y="135"/>
                </a:lnTo>
                <a:lnTo>
                  <a:pt x="274" y="142"/>
                </a:lnTo>
                <a:lnTo>
                  <a:pt x="284" y="147"/>
                </a:lnTo>
                <a:lnTo>
                  <a:pt x="295" y="150"/>
                </a:lnTo>
                <a:lnTo>
                  <a:pt x="297" y="147"/>
                </a:lnTo>
                <a:lnTo>
                  <a:pt x="303" y="137"/>
                </a:lnTo>
                <a:lnTo>
                  <a:pt x="301" y="150"/>
                </a:lnTo>
                <a:lnTo>
                  <a:pt x="304" y="150"/>
                </a:lnTo>
                <a:lnTo>
                  <a:pt x="308" y="151"/>
                </a:lnTo>
                <a:lnTo>
                  <a:pt x="309" y="152"/>
                </a:lnTo>
                <a:lnTo>
                  <a:pt x="310" y="155"/>
                </a:lnTo>
                <a:lnTo>
                  <a:pt x="310" y="158"/>
                </a:lnTo>
                <a:lnTo>
                  <a:pt x="310" y="162"/>
                </a:lnTo>
                <a:lnTo>
                  <a:pt x="309" y="174"/>
                </a:lnTo>
                <a:lnTo>
                  <a:pt x="305" y="184"/>
                </a:lnTo>
                <a:lnTo>
                  <a:pt x="303" y="191"/>
                </a:lnTo>
                <a:lnTo>
                  <a:pt x="300" y="196"/>
                </a:lnTo>
                <a:lnTo>
                  <a:pt x="297" y="199"/>
                </a:lnTo>
                <a:lnTo>
                  <a:pt x="295" y="201"/>
                </a:lnTo>
                <a:lnTo>
                  <a:pt x="291" y="203"/>
                </a:lnTo>
                <a:lnTo>
                  <a:pt x="288" y="204"/>
                </a:lnTo>
                <a:lnTo>
                  <a:pt x="287" y="208"/>
                </a:lnTo>
                <a:lnTo>
                  <a:pt x="285" y="220"/>
                </a:lnTo>
                <a:lnTo>
                  <a:pt x="282" y="228"/>
                </a:lnTo>
                <a:lnTo>
                  <a:pt x="277" y="237"/>
                </a:lnTo>
                <a:lnTo>
                  <a:pt x="271" y="246"/>
                </a:lnTo>
                <a:lnTo>
                  <a:pt x="263" y="257"/>
                </a:lnTo>
                <a:lnTo>
                  <a:pt x="256" y="263"/>
                </a:lnTo>
                <a:lnTo>
                  <a:pt x="249" y="270"/>
                </a:lnTo>
                <a:lnTo>
                  <a:pt x="242" y="274"/>
                </a:lnTo>
                <a:lnTo>
                  <a:pt x="236" y="279"/>
                </a:lnTo>
                <a:lnTo>
                  <a:pt x="228" y="281"/>
                </a:lnTo>
                <a:lnTo>
                  <a:pt x="222" y="283"/>
                </a:lnTo>
                <a:lnTo>
                  <a:pt x="214" y="284"/>
                </a:lnTo>
                <a:lnTo>
                  <a:pt x="208" y="284"/>
                </a:lnTo>
                <a:lnTo>
                  <a:pt x="199" y="283"/>
                </a:lnTo>
                <a:lnTo>
                  <a:pt x="191" y="281"/>
                </a:lnTo>
                <a:lnTo>
                  <a:pt x="184" y="278"/>
                </a:lnTo>
                <a:lnTo>
                  <a:pt x="177" y="274"/>
                </a:lnTo>
                <a:lnTo>
                  <a:pt x="165" y="266"/>
                </a:lnTo>
                <a:lnTo>
                  <a:pt x="156" y="258"/>
                </a:lnTo>
                <a:lnTo>
                  <a:pt x="156" y="257"/>
                </a:lnTo>
                <a:lnTo>
                  <a:pt x="149" y="247"/>
                </a:lnTo>
                <a:lnTo>
                  <a:pt x="142" y="237"/>
                </a:lnTo>
                <a:lnTo>
                  <a:pt x="138" y="229"/>
                </a:lnTo>
                <a:lnTo>
                  <a:pt x="135" y="220"/>
                </a:lnTo>
                <a:lnTo>
                  <a:pt x="131" y="208"/>
                </a:lnTo>
                <a:lnTo>
                  <a:pt x="131" y="204"/>
                </a:lnTo>
                <a:close/>
                <a:moveTo>
                  <a:pt x="210" y="351"/>
                </a:moveTo>
                <a:lnTo>
                  <a:pt x="210" y="351"/>
                </a:lnTo>
                <a:lnTo>
                  <a:pt x="198" y="351"/>
                </a:lnTo>
                <a:lnTo>
                  <a:pt x="186" y="348"/>
                </a:lnTo>
                <a:lnTo>
                  <a:pt x="175" y="346"/>
                </a:lnTo>
                <a:lnTo>
                  <a:pt x="164" y="342"/>
                </a:lnTo>
                <a:lnTo>
                  <a:pt x="154" y="338"/>
                </a:lnTo>
                <a:lnTo>
                  <a:pt x="144" y="332"/>
                </a:lnTo>
                <a:lnTo>
                  <a:pt x="136" y="326"/>
                </a:lnTo>
                <a:lnTo>
                  <a:pt x="128" y="318"/>
                </a:lnTo>
                <a:lnTo>
                  <a:pt x="138" y="315"/>
                </a:lnTo>
                <a:lnTo>
                  <a:pt x="147" y="310"/>
                </a:lnTo>
                <a:lnTo>
                  <a:pt x="152" y="307"/>
                </a:lnTo>
                <a:lnTo>
                  <a:pt x="154" y="305"/>
                </a:lnTo>
                <a:lnTo>
                  <a:pt x="155" y="303"/>
                </a:lnTo>
                <a:lnTo>
                  <a:pt x="156" y="295"/>
                </a:lnTo>
                <a:lnTo>
                  <a:pt x="157" y="285"/>
                </a:lnTo>
                <a:lnTo>
                  <a:pt x="167" y="292"/>
                </a:lnTo>
                <a:lnTo>
                  <a:pt x="179" y="298"/>
                </a:lnTo>
                <a:lnTo>
                  <a:pt x="192" y="303"/>
                </a:lnTo>
                <a:lnTo>
                  <a:pt x="199" y="304"/>
                </a:lnTo>
                <a:lnTo>
                  <a:pt x="206" y="305"/>
                </a:lnTo>
                <a:lnTo>
                  <a:pt x="210" y="305"/>
                </a:lnTo>
                <a:lnTo>
                  <a:pt x="223" y="304"/>
                </a:lnTo>
                <a:lnTo>
                  <a:pt x="236" y="299"/>
                </a:lnTo>
                <a:lnTo>
                  <a:pt x="249" y="293"/>
                </a:lnTo>
                <a:lnTo>
                  <a:pt x="262" y="285"/>
                </a:lnTo>
                <a:lnTo>
                  <a:pt x="262" y="295"/>
                </a:lnTo>
                <a:lnTo>
                  <a:pt x="264" y="303"/>
                </a:lnTo>
                <a:lnTo>
                  <a:pt x="265" y="305"/>
                </a:lnTo>
                <a:lnTo>
                  <a:pt x="267" y="307"/>
                </a:lnTo>
                <a:lnTo>
                  <a:pt x="273" y="310"/>
                </a:lnTo>
                <a:lnTo>
                  <a:pt x="282" y="315"/>
                </a:lnTo>
                <a:lnTo>
                  <a:pt x="291" y="318"/>
                </a:lnTo>
                <a:lnTo>
                  <a:pt x="284" y="326"/>
                </a:lnTo>
                <a:lnTo>
                  <a:pt x="275" y="332"/>
                </a:lnTo>
                <a:lnTo>
                  <a:pt x="265" y="338"/>
                </a:lnTo>
                <a:lnTo>
                  <a:pt x="255" y="342"/>
                </a:lnTo>
                <a:lnTo>
                  <a:pt x="245" y="346"/>
                </a:lnTo>
                <a:lnTo>
                  <a:pt x="234" y="348"/>
                </a:lnTo>
                <a:lnTo>
                  <a:pt x="222" y="351"/>
                </a:lnTo>
                <a:lnTo>
                  <a:pt x="210" y="35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84" name="Text Box 17">
            <a:extLst>
              <a:ext uri="{FF2B5EF4-FFF2-40B4-BE49-F238E27FC236}">
                <a16:creationId xmlns:a16="http://schemas.microsoft.com/office/drawing/2014/main" id="{9F4721EE-15BC-478A-B735-70AA2802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826" y="4168872"/>
            <a:ext cx="1092124" cy="50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99" tIns="42199" rIns="84399" bIns="42199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000" dirty="0">
                <a:solidFill>
                  <a:srgbClr val="333333"/>
                </a:solidFill>
                <a:latin typeface="+mn-ea"/>
                <a:ea typeface="+mn-ea"/>
              </a:rPr>
              <a:t>인증요청 </a:t>
            </a:r>
            <a:r>
              <a:rPr lang="en-US" altLang="ko-KR" sz="10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333333"/>
                </a:solidFill>
                <a:latin typeface="+mn-ea"/>
                <a:ea typeface="+mn-ea"/>
              </a:rPr>
              <a:t>액세스 토큰 발급</a:t>
            </a:r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5B134203-6B2C-439F-B4D7-C25ABB9E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645" y="3155772"/>
            <a:ext cx="1137490" cy="22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99" tIns="42199" rIns="84399" bIns="42199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000">
                <a:solidFill>
                  <a:srgbClr val="333333"/>
                </a:solidFill>
                <a:latin typeface="+mn-ea"/>
                <a:ea typeface="+mn-ea"/>
              </a:rPr>
              <a:t>액세스토큰 검증</a:t>
            </a:r>
            <a:endParaRPr lang="ko-KR" altLang="en-US"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6" name="Line 14">
            <a:extLst>
              <a:ext uri="{FF2B5EF4-FFF2-40B4-BE49-F238E27FC236}">
                <a16:creationId xmlns:a16="http://schemas.microsoft.com/office/drawing/2014/main" id="{F34DFFFE-522B-417D-88B0-45B8340E8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4" y="5358356"/>
            <a:ext cx="8921184" cy="0"/>
          </a:xfrm>
          <a:prstGeom prst="line">
            <a:avLst/>
          </a:prstGeom>
          <a:noFill/>
          <a:ln w="12700">
            <a:solidFill>
              <a:srgbClr val="8A8A8A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738F05-14EE-42B6-8D71-477D274634CC}"/>
              </a:ext>
            </a:extLst>
          </p:cNvPr>
          <p:cNvCxnSpPr>
            <a:cxnSpLocks/>
            <a:stCxn id="41" idx="2"/>
          </p:cNvCxnSpPr>
          <p:nvPr/>
        </p:nvCxnSpPr>
        <p:spPr bwMode="gray">
          <a:xfrm>
            <a:off x="6889071" y="2856961"/>
            <a:ext cx="0" cy="1038682"/>
          </a:xfrm>
          <a:prstGeom prst="straightConnector1">
            <a:avLst/>
          </a:prstGeom>
          <a:noFill/>
          <a:ln w="28575">
            <a:solidFill>
              <a:srgbClr val="777777"/>
            </a:solidFill>
            <a:prstDash val="sysDot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92" name="Text Box 17">
            <a:extLst>
              <a:ext uri="{FF2B5EF4-FFF2-40B4-BE49-F238E27FC236}">
                <a16:creationId xmlns:a16="http://schemas.microsoft.com/office/drawing/2014/main" id="{DBD2D7C7-A96C-44FD-A22C-B29092EC6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543" y="3443286"/>
            <a:ext cx="1358665" cy="22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99" tIns="42199" rIns="84399" bIns="42199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000">
                <a:solidFill>
                  <a:srgbClr val="333333"/>
                </a:solidFill>
                <a:latin typeface="+mn-ea"/>
                <a:ea typeface="+mn-ea"/>
              </a:rPr>
              <a:t>처리 결과</a:t>
            </a:r>
            <a:endParaRPr lang="ko-KR" altLang="en-US"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5" name="Oval 10">
            <a:extLst>
              <a:ext uri="{FF2B5EF4-FFF2-40B4-BE49-F238E27FC236}">
                <a16:creationId xmlns:a16="http://schemas.microsoft.com/office/drawing/2014/main" id="{A3CEEE16-F720-490D-BC59-E0EF11F376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36952" y="2995539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1400" b="1" i="0" u="none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96" name="Oval 10">
            <a:extLst>
              <a:ext uri="{FF2B5EF4-FFF2-40B4-BE49-F238E27FC236}">
                <a16:creationId xmlns:a16="http://schemas.microsoft.com/office/drawing/2014/main" id="{960140BF-FE30-42BF-9947-AB442EC277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6430" y="4243286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1400" u="none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en-US" altLang="ko-KR" sz="1400" b="1" i="0" u="none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Oval 10">
            <a:extLst>
              <a:ext uri="{FF2B5EF4-FFF2-40B4-BE49-F238E27FC236}">
                <a16:creationId xmlns:a16="http://schemas.microsoft.com/office/drawing/2014/main" id="{40B94EBA-6051-4477-B533-E581267BD0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13390" y="3392580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1400" b="1" i="0" u="none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00" name="Oval 10">
            <a:extLst>
              <a:ext uri="{FF2B5EF4-FFF2-40B4-BE49-F238E27FC236}">
                <a16:creationId xmlns:a16="http://schemas.microsoft.com/office/drawing/2014/main" id="{5D563D64-F52C-4F98-9436-55A9706B80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68995" y="3509249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1400" b="1" i="0" u="none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5DE90AFD-2134-4F01-9A75-9906299C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433376"/>
            <a:ext cx="8842516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Gateway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가 제공하는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OAuth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서버를 통하여 파일업로드 업무에 대한 액세스토큰 발급</a:t>
            </a:r>
            <a:endParaRPr kumimoji="1" lang="en-US" altLang="ko-KR" sz="1400" b="0" u="none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 algn="l" eaLnBrk="0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발급된 액세스토큰을 사용하여 서버로 파일 업로드 시도하면 서버는 </a:t>
            </a:r>
            <a:r>
              <a:rPr kumimoji="1" lang="en-US" altLang="ko-KR" sz="1400" b="0" u="none" dirty="0" err="1">
                <a:solidFill>
                  <a:srgbClr val="000000"/>
                </a:solidFill>
                <a:latin typeface="+mn-ea"/>
                <a:ea typeface="+mn-ea"/>
              </a:rPr>
              <a:t>Oauth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서버의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를 사용하여 수신한 액세스토큰의 검증 처리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정상인 경우 파일 업로드 처리</a:t>
            </a:r>
            <a:endParaRPr kumimoji="1" lang="en-US" altLang="ko-KR" sz="1400" b="0" u="none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 algn="l" eaLnBrk="0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액세스토큰 사용주기 및 사용회수 등을 지정하여 파일 업로드 정책 관리</a:t>
            </a:r>
            <a:endParaRPr kumimoji="1" lang="en-US" altLang="ko-KR" sz="1400" b="0" u="none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8" name="Rectangle 7">
            <a:extLst>
              <a:ext uri="{FF2B5EF4-FFF2-40B4-BE49-F238E27FC236}">
                <a16:creationId xmlns:a16="http://schemas.microsoft.com/office/drawing/2014/main" id="{D70723D1-FDDF-41CC-9CEC-0E5E65D1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206" y="3970662"/>
            <a:ext cx="1266825" cy="919300"/>
          </a:xfrm>
          <a:prstGeom prst="rect">
            <a:avLst/>
          </a:prstGeom>
          <a:solidFill>
            <a:srgbClr val="FFCCFF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latin typeface="+mn-ea"/>
                <a:ea typeface="+mn-ea"/>
                <a:cs typeface="Arial"/>
              </a:rPr>
              <a:t>API Gateway</a:t>
            </a:r>
          </a:p>
        </p:txBody>
      </p:sp>
      <p:sp>
        <p:nvSpPr>
          <p:cNvPr id="133" name="Rectangle 7">
            <a:extLst>
              <a:ext uri="{FF2B5EF4-FFF2-40B4-BE49-F238E27FC236}">
                <a16:creationId xmlns:a16="http://schemas.microsoft.com/office/drawing/2014/main" id="{F2B74981-EECD-45EF-A914-BE3E3F71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806" y="4093876"/>
            <a:ext cx="1266825" cy="919300"/>
          </a:xfrm>
          <a:prstGeom prst="rect">
            <a:avLst/>
          </a:prstGeom>
          <a:solidFill>
            <a:srgbClr val="FFCCFF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latin typeface="+mn-ea"/>
                <a:ea typeface="+mn-ea"/>
                <a:cs typeface="Arial"/>
              </a:rPr>
              <a:t>API Gateway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dirty="0"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 dirty="0"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0" dirty="0">
              <a:latin typeface="+mn-ea"/>
              <a:ea typeface="+mn-ea"/>
              <a:cs typeface="Arial"/>
            </a:endParaRPr>
          </a:p>
        </p:txBody>
      </p:sp>
      <p:sp>
        <p:nvSpPr>
          <p:cNvPr id="135" name="Oval 10">
            <a:extLst>
              <a:ext uri="{FF2B5EF4-FFF2-40B4-BE49-F238E27FC236}">
                <a16:creationId xmlns:a16="http://schemas.microsoft.com/office/drawing/2014/main" id="{0D7604AE-CA5A-4757-9F55-477940C303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830" y="3185721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1400" b="1" i="0" u="none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36" name="Text Box 17">
            <a:extLst>
              <a:ext uri="{FF2B5EF4-FFF2-40B4-BE49-F238E27FC236}">
                <a16:creationId xmlns:a16="http://schemas.microsoft.com/office/drawing/2014/main" id="{919F9D89-EC2D-4806-8669-F0991B77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90" y="2802887"/>
            <a:ext cx="1358665" cy="38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99" tIns="42199" rIns="84399" bIns="42199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000" dirty="0">
                <a:solidFill>
                  <a:srgbClr val="333333"/>
                </a:solidFill>
                <a:latin typeface="+mn-ea"/>
                <a:ea typeface="+mn-ea"/>
              </a:rPr>
              <a:t>파일업로드</a:t>
            </a:r>
            <a:endParaRPr lang="en-US" altLang="ko-KR" sz="1000" dirty="0">
              <a:solidFill>
                <a:srgbClr val="333333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dirty="0">
                <a:solidFill>
                  <a:srgbClr val="333333"/>
                </a:solidFill>
                <a:latin typeface="+mn-ea"/>
                <a:ea typeface="+mn-ea"/>
              </a:rPr>
              <a:t>( with</a:t>
            </a:r>
            <a:r>
              <a:rPr lang="ko-KR" altLang="en-US" sz="1000" dirty="0">
                <a:solidFill>
                  <a:srgbClr val="333333"/>
                </a:solidFill>
                <a:latin typeface="+mn-ea"/>
                <a:ea typeface="+mn-ea"/>
              </a:rPr>
              <a:t> 액세스토큰 </a:t>
            </a:r>
            <a:r>
              <a:rPr lang="en-US" altLang="ko-KR" sz="1000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7" name="슬라이드 번호 개체 틀 6">
            <a:extLst>
              <a:ext uri="{FF2B5EF4-FFF2-40B4-BE49-F238E27FC236}">
                <a16:creationId xmlns:a16="http://schemas.microsoft.com/office/drawing/2014/main" id="{3C8D268A-7C49-4076-8A49-E71E1C539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</p:spPr>
        <p:txBody>
          <a:bodyPr/>
          <a:lstStyle/>
          <a:p>
            <a:fld id="{1F39C5B2-7E97-4292-B499-30B073ECAA6E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B60C4306-9B2C-4023-AACE-87774F9E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106" y="4500646"/>
            <a:ext cx="1085360" cy="35159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 err="1">
                <a:latin typeface="+mn-ea"/>
                <a:ea typeface="+mn-ea"/>
                <a:cs typeface="Arial"/>
              </a:rPr>
              <a:t>Oauth</a:t>
            </a:r>
            <a:r>
              <a:rPr lang="en-US" altLang="ko-KR" sz="1200" b="1" kern="0" dirty="0">
                <a:latin typeface="+mn-ea"/>
                <a:ea typeface="+mn-ea"/>
                <a:cs typeface="Arial"/>
              </a:rPr>
              <a:t> </a:t>
            </a:r>
            <a:r>
              <a:rPr lang="ko-KR" altLang="en-US" sz="1200" b="1" kern="0" dirty="0">
                <a:latin typeface="+mn-ea"/>
                <a:ea typeface="+mn-ea"/>
                <a:cs typeface="Arial"/>
              </a:rPr>
              <a:t>서버</a:t>
            </a:r>
            <a:endParaRPr lang="en-US" altLang="ko-KR" sz="1200" b="1" kern="0" dirty="0">
              <a:latin typeface="+mn-ea"/>
              <a:ea typeface="+mn-ea"/>
              <a:cs typeface="Arial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640E3F-562A-47E6-93C2-E8327829BBC0}"/>
              </a:ext>
            </a:extLst>
          </p:cNvPr>
          <p:cNvCxnSpPr>
            <a:cxnSpLocks/>
          </p:cNvCxnSpPr>
          <p:nvPr/>
        </p:nvCxnSpPr>
        <p:spPr bwMode="gray">
          <a:xfrm flipV="1">
            <a:off x="3001323" y="2525427"/>
            <a:ext cx="2984940" cy="1441733"/>
          </a:xfrm>
          <a:prstGeom prst="straightConnector1">
            <a:avLst/>
          </a:prstGeom>
          <a:noFill/>
          <a:ln w="28575">
            <a:solidFill>
              <a:srgbClr val="0066FF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11" name="Can 12">
            <a:extLst>
              <a:ext uri="{FF2B5EF4-FFF2-40B4-BE49-F238E27FC236}">
                <a16:creationId xmlns:a16="http://schemas.microsoft.com/office/drawing/2014/main" id="{6A714EC1-C352-48FA-9006-249638174F17}"/>
              </a:ext>
            </a:extLst>
          </p:cNvPr>
          <p:cNvSpPr/>
          <p:nvPr/>
        </p:nvSpPr>
        <p:spPr>
          <a:xfrm>
            <a:off x="6321152" y="2303688"/>
            <a:ext cx="582732" cy="270269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40795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/>
          <a:p>
            <a:r>
              <a:rPr lang="ko-KR" altLang="en-US" dirty="0"/>
              <a:t>암호화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A9382C5C-C0AF-4D75-A215-CB1955F13437}"/>
              </a:ext>
            </a:extLst>
          </p:cNvPr>
          <p:cNvSpPr txBox="1">
            <a:spLocks/>
          </p:cNvSpPr>
          <p:nvPr/>
        </p:nvSpPr>
        <p:spPr>
          <a:xfrm>
            <a:off x="263986" y="648438"/>
            <a:ext cx="9369533" cy="692330"/>
          </a:xfrm>
          <a:prstGeom prst="rect">
            <a:avLst/>
          </a:prstGeom>
        </p:spPr>
        <p:txBody>
          <a:bodyPr lIns="36000" tIns="36000" rIns="36000" bIns="36000"/>
          <a:lstStyle>
            <a:lvl1pPr marL="342876" indent="-342876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kumimoji="1" sz="1800" b="1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23849" indent="-185725" algn="l" rtl="0" eaLnBrk="1" fontAlgn="base" latin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00061" indent="-196836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44928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1798511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169959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7127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429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1463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600" b="0" u="none" kern="0" dirty="0"/>
              <a:t>API Gateway</a:t>
            </a:r>
            <a:r>
              <a:rPr lang="ko-KR" altLang="en-US" sz="1600" b="0" u="none" kern="0" dirty="0"/>
              <a:t>와 </a:t>
            </a:r>
            <a:r>
              <a:rPr lang="en-US" altLang="ko-KR" sz="1600" b="0" u="none" kern="0" dirty="0"/>
              <a:t>OAuth </a:t>
            </a:r>
            <a:r>
              <a:rPr lang="ko-KR" altLang="en-US" sz="1600" b="0" u="none" kern="0" dirty="0"/>
              <a:t>서버는 각각 내부 연계와 외부 연계로 각각 분리 구성되고</a:t>
            </a:r>
            <a:r>
              <a:rPr lang="en-US" altLang="ko-KR" sz="1600" b="0" u="none" kern="0" dirty="0"/>
              <a:t>, </a:t>
            </a:r>
            <a:r>
              <a:rPr lang="ko-KR" altLang="en-US" sz="1600" b="0" u="none" kern="0" dirty="0"/>
              <a:t>각 </a:t>
            </a:r>
            <a:r>
              <a:rPr lang="en-US" altLang="ko-KR" sz="1600" b="0" u="none" kern="0" dirty="0"/>
              <a:t>OAuth </a:t>
            </a:r>
            <a:r>
              <a:rPr lang="ko-KR" altLang="en-US" sz="1600" b="0" u="none" kern="0" dirty="0"/>
              <a:t>인가 서버는 해당하는 인증 서버를 통해 사용자를 인증하고</a:t>
            </a:r>
            <a:r>
              <a:rPr lang="en-US" altLang="ko-KR" sz="1600" b="0" u="none" kern="0" dirty="0"/>
              <a:t>, </a:t>
            </a:r>
            <a:r>
              <a:rPr lang="ko-KR" altLang="en-US" sz="1600" b="0" u="none" kern="0" dirty="0"/>
              <a:t>토큰을 발급합니다</a:t>
            </a:r>
            <a:r>
              <a:rPr lang="en-US" altLang="ko-KR" sz="1600" b="0" u="none" kern="0" dirty="0"/>
              <a:t>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2C76D10-EF73-42B8-9863-7087C5621929}"/>
              </a:ext>
            </a:extLst>
          </p:cNvPr>
          <p:cNvSpPr/>
          <p:nvPr/>
        </p:nvSpPr>
        <p:spPr bwMode="auto">
          <a:xfrm>
            <a:off x="264975" y="1340768"/>
            <a:ext cx="9367504" cy="517348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51665-914B-4B05-85AC-5020D0E1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12534"/>
            <a:ext cx="6133646" cy="27221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DA8C98-32ED-4DDF-A4E9-0F8004CB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44" y="3456915"/>
            <a:ext cx="3172333" cy="2940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7F8880-E51F-4FF4-B3FC-BA7A18F91256}"/>
              </a:ext>
            </a:extLst>
          </p:cNvPr>
          <p:cNvSpPr/>
          <p:nvPr/>
        </p:nvSpPr>
        <p:spPr bwMode="auto">
          <a:xfrm>
            <a:off x="6173155" y="5229200"/>
            <a:ext cx="3316349" cy="7920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15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A9382C5C-C0AF-4D75-A215-CB1955F13437}"/>
              </a:ext>
            </a:extLst>
          </p:cNvPr>
          <p:cNvSpPr txBox="1">
            <a:spLocks/>
          </p:cNvSpPr>
          <p:nvPr/>
        </p:nvSpPr>
        <p:spPr>
          <a:xfrm>
            <a:off x="263986" y="648438"/>
            <a:ext cx="9369533" cy="692330"/>
          </a:xfrm>
          <a:prstGeom prst="rect">
            <a:avLst/>
          </a:prstGeom>
        </p:spPr>
        <p:txBody>
          <a:bodyPr lIns="36000" tIns="36000" rIns="36000" bIns="36000"/>
          <a:lstStyle>
            <a:lvl1pPr marL="342876" indent="-342876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kumimoji="1" sz="1800" b="1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23849" indent="-185725" algn="l" rtl="0" eaLnBrk="1" fontAlgn="base" latin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00061" indent="-196836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44928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1798511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169959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7127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429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1463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ko-KR" altLang="en-US" sz="1600" b="0" u="none" kern="0" dirty="0"/>
              <a:t>내부에 등록된 사용자가 아닌 경우</a:t>
            </a:r>
            <a:r>
              <a:rPr lang="en-US" altLang="ko-KR" sz="1600" b="0" u="none" kern="0" dirty="0"/>
              <a:t>, </a:t>
            </a:r>
            <a:r>
              <a:rPr lang="ko-KR" altLang="en-US" sz="1600" b="0" u="none" kern="0" dirty="0"/>
              <a:t>외부 </a:t>
            </a:r>
            <a:r>
              <a:rPr lang="en-US" altLang="ko-KR" sz="1600" b="0" u="none" kern="0" dirty="0"/>
              <a:t>SAML </a:t>
            </a:r>
            <a:r>
              <a:rPr lang="en-US" altLang="ko-KR" sz="1600" b="0" u="none" kern="0" dirty="0" err="1"/>
              <a:t>IdP</a:t>
            </a:r>
            <a:r>
              <a:rPr lang="en-US" altLang="ko-KR" sz="1600" b="0" u="none" kern="0" dirty="0"/>
              <a:t> </a:t>
            </a:r>
            <a:r>
              <a:rPr lang="ko-KR" altLang="en-US" sz="1600" b="0" u="none" kern="0" dirty="0"/>
              <a:t>로그인을 통해서 발급된 </a:t>
            </a:r>
            <a:r>
              <a:rPr lang="en-US" altLang="ko-KR" sz="1600" b="0" u="none" kern="0" dirty="0"/>
              <a:t>SAML Token </a:t>
            </a:r>
            <a:r>
              <a:rPr lang="ko-KR" altLang="en-US" sz="1600" b="0" u="none" kern="0" dirty="0"/>
              <a:t>을 검증하여 사용자 인증을 수행하고</a:t>
            </a:r>
            <a:r>
              <a:rPr lang="en-US" altLang="ko-KR" sz="1600" b="0" u="none" kern="0" dirty="0"/>
              <a:t>, OAuth </a:t>
            </a:r>
            <a:r>
              <a:rPr lang="ko-KR" altLang="en-US" sz="1600" b="0" u="none" kern="0" dirty="0"/>
              <a:t>인가서버에서 액세스 토큰을 발급하게 됩니다</a:t>
            </a:r>
            <a:r>
              <a:rPr lang="en-US" altLang="ko-KR" sz="1600" b="0" u="none" kern="0" dirty="0"/>
              <a:t>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873BE9-A4DC-49E9-892D-D2962CB8DE68}"/>
              </a:ext>
            </a:extLst>
          </p:cNvPr>
          <p:cNvSpPr/>
          <p:nvPr/>
        </p:nvSpPr>
        <p:spPr bwMode="auto">
          <a:xfrm>
            <a:off x="264975" y="1340768"/>
            <a:ext cx="9367504" cy="517348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67" name="슬라이드 번호 개체 틀 6">
            <a:extLst>
              <a:ext uri="{FF2B5EF4-FFF2-40B4-BE49-F238E27FC236}">
                <a16:creationId xmlns:a16="http://schemas.microsoft.com/office/drawing/2014/main" id="{8217B21A-3047-4A4C-8AD2-688A7A27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</p:spPr>
        <p:txBody>
          <a:bodyPr/>
          <a:lstStyle/>
          <a:p>
            <a:fld id="{1F39C5B2-7E97-4292-B499-30B073ECAA6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8" name="Arrow: Curved Left 77">
            <a:extLst>
              <a:ext uri="{FF2B5EF4-FFF2-40B4-BE49-F238E27FC236}">
                <a16:creationId xmlns:a16="http://schemas.microsoft.com/office/drawing/2014/main" id="{C5453C5B-E7EB-4822-BF89-ACBF40C22745}"/>
              </a:ext>
            </a:extLst>
          </p:cNvPr>
          <p:cNvSpPr/>
          <p:nvPr/>
        </p:nvSpPr>
        <p:spPr bwMode="auto">
          <a:xfrm>
            <a:off x="7318281" y="3040196"/>
            <a:ext cx="505600" cy="19459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81" name="Oval 10">
            <a:extLst>
              <a:ext uri="{FF2B5EF4-FFF2-40B4-BE49-F238E27FC236}">
                <a16:creationId xmlns:a16="http://schemas.microsoft.com/office/drawing/2014/main" id="{50F7AFAB-1F0E-442E-807A-821DAF486E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5061" y="2511586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1400" u="none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1400" b="1" i="0" u="none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AED2CBC9-9BD7-403F-9511-B3AA7C8D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869" y="2734452"/>
            <a:ext cx="758844" cy="25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99" tIns="42199" rIns="84399" bIns="42199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u="none" dirty="0">
                <a:solidFill>
                  <a:srgbClr val="0070C0"/>
                </a:solidFill>
                <a:latin typeface="+mn-ea"/>
                <a:ea typeface="+mn-ea"/>
              </a:rPr>
              <a:t>Polling</a:t>
            </a:r>
            <a:endParaRPr lang="ko-KR" altLang="en-US" sz="1200" u="none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8" name="Rounded Rectangle 94">
            <a:extLst>
              <a:ext uri="{FF2B5EF4-FFF2-40B4-BE49-F238E27FC236}">
                <a16:creationId xmlns:a16="http://schemas.microsoft.com/office/drawing/2014/main" id="{53994DE7-9210-41B8-B768-8404D672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814" y="2626235"/>
            <a:ext cx="1422813" cy="101213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3231" tIns="33231" rIns="33231" bIns="33231" anchor="b"/>
          <a:lstStyle/>
          <a:p>
            <a:pPr algn="ctr" defTabSz="42204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8" b="1" kern="0" dirty="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9" name="Rounded Rectangle 116">
            <a:extLst>
              <a:ext uri="{FF2B5EF4-FFF2-40B4-BE49-F238E27FC236}">
                <a16:creationId xmlns:a16="http://schemas.microsoft.com/office/drawing/2014/main" id="{D82B833F-C846-4165-BD08-2818C45C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228" y="2764510"/>
            <a:ext cx="1328738" cy="69662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33231" tIns="33231" rIns="33231" bIns="3323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1108" dirty="0">
                <a:latin typeface="+mn-ea"/>
                <a:ea typeface="+mn-ea"/>
              </a:rPr>
              <a:t>배치서비스</a:t>
            </a:r>
            <a:r>
              <a:rPr lang="ko-KR" altLang="en-US" sz="1108" b="1" dirty="0">
                <a:latin typeface="+mn-ea"/>
                <a:ea typeface="+mn-ea"/>
              </a:rPr>
              <a:t> </a:t>
            </a:r>
            <a:r>
              <a:rPr lang="en-US" altLang="ko-KR" sz="1108" b="1" dirty="0">
                <a:latin typeface="+mn-ea"/>
                <a:ea typeface="+mn-ea"/>
              </a:rPr>
              <a:t>(API)</a:t>
            </a:r>
            <a:endParaRPr lang="ko-KR" altLang="en-US" sz="1108" b="1" dirty="0">
              <a:latin typeface="+mn-ea"/>
              <a:ea typeface="+mn-ea"/>
            </a:endParaRPr>
          </a:p>
        </p:txBody>
      </p:sp>
      <p:grpSp>
        <p:nvGrpSpPr>
          <p:cNvPr id="139" name="Group 170">
            <a:extLst>
              <a:ext uri="{FF2B5EF4-FFF2-40B4-BE49-F238E27FC236}">
                <a16:creationId xmlns:a16="http://schemas.microsoft.com/office/drawing/2014/main" id="{A5BC1649-7C0D-4735-9178-F50CA24B65EE}"/>
              </a:ext>
            </a:extLst>
          </p:cNvPr>
          <p:cNvGrpSpPr>
            <a:grpSpLocks/>
          </p:cNvGrpSpPr>
          <p:nvPr/>
        </p:nvGrpSpPr>
        <p:grpSpPr bwMode="auto">
          <a:xfrm>
            <a:off x="8113803" y="3045822"/>
            <a:ext cx="333375" cy="443842"/>
            <a:chOff x="8421128" y="4676106"/>
            <a:chExt cx="360000" cy="611722"/>
          </a:xfrm>
        </p:grpSpPr>
        <p:grpSp>
          <p:nvGrpSpPr>
            <p:cNvPr id="140" name="Group 171">
              <a:extLst>
                <a:ext uri="{FF2B5EF4-FFF2-40B4-BE49-F238E27FC236}">
                  <a16:creationId xmlns:a16="http://schemas.microsoft.com/office/drawing/2014/main" id="{4A677659-96AF-45C8-9093-E97C63DDF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21128" y="4676106"/>
              <a:ext cx="360000" cy="360000"/>
              <a:chOff x="6221951" y="2312876"/>
              <a:chExt cx="540000" cy="539501"/>
            </a:xfrm>
          </p:grpSpPr>
          <p:sp>
            <p:nvSpPr>
              <p:cNvPr id="142" name="Oval 67">
                <a:extLst>
                  <a:ext uri="{FF2B5EF4-FFF2-40B4-BE49-F238E27FC236}">
                    <a16:creationId xmlns:a16="http://schemas.microsoft.com/office/drawing/2014/main" id="{DB251CB2-5E66-41CA-838F-51B0569F5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1951" y="2312876"/>
                <a:ext cx="540000" cy="538920"/>
              </a:xfrm>
              <a:prstGeom prst="ellipse">
                <a:avLst/>
              </a:prstGeom>
              <a:gradFill rotWithShape="1">
                <a:gsLst>
                  <a:gs pos="0">
                    <a:srgbClr val="77CFF5"/>
                  </a:gs>
                  <a:gs pos="100000">
                    <a:srgbClr val="19B9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3231" tIns="33231" rIns="33231" bIns="33231"/>
              <a:lstStyle>
                <a:lvl1pPr defTabSz="50641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50641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50641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50641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506413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5064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5064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5064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5064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endParaRPr lang="en-US" altLang="en-US" sz="2308">
                  <a:solidFill>
                    <a:srgbClr val="000000"/>
                  </a:solidFill>
                  <a:latin typeface="+mn-ea"/>
                  <a:ea typeface="+mn-ea"/>
                  <a:cs typeface="ヒラギノ角ゴ ProN W3"/>
                </a:endParaRPr>
              </a:p>
            </p:txBody>
          </p:sp>
          <p:pic>
            <p:nvPicPr>
              <p:cNvPr id="143" name="Picture 2" descr="C:\Mike\Connectivity Decks\API Discussion\images\Gears3.png">
                <a:extLst>
                  <a:ext uri="{FF2B5EF4-FFF2-40B4-BE49-F238E27FC236}">
                    <a16:creationId xmlns:a16="http://schemas.microsoft.com/office/drawing/2014/main" id="{070FB297-E582-475A-920B-86EFC0780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2440" y="2407236"/>
                <a:ext cx="393084" cy="337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1" name="Text Box 52">
              <a:extLst>
                <a:ext uri="{FF2B5EF4-FFF2-40B4-BE49-F238E27FC236}">
                  <a16:creationId xmlns:a16="http://schemas.microsoft.com/office/drawing/2014/main" id="{D9D5C73F-6EC1-4044-A4A4-F9AF59E2A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174" y="4999585"/>
              <a:ext cx="280194" cy="288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lIns="33231" tIns="33231" rIns="33231" bIns="33231">
              <a:spAutoFit/>
            </a:bodyPr>
            <a:lstStyle/>
            <a:p>
              <a:pPr defTabSz="46841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23" b="1" dirty="0">
                  <a:latin typeface="+mn-ea"/>
                  <a:ea typeface="+mn-ea"/>
                  <a:cs typeface="+mn-cs"/>
                </a:rPr>
                <a:t>API</a:t>
              </a:r>
            </a:p>
          </p:txBody>
        </p:sp>
      </p:grpSp>
      <p:sp>
        <p:nvSpPr>
          <p:cNvPr id="144" name="Can 12">
            <a:extLst>
              <a:ext uri="{FF2B5EF4-FFF2-40B4-BE49-F238E27FC236}">
                <a16:creationId xmlns:a16="http://schemas.microsoft.com/office/drawing/2014/main" id="{150AC0EC-1539-4521-B5B4-F361B2B2CC29}"/>
              </a:ext>
            </a:extLst>
          </p:cNvPr>
          <p:cNvSpPr/>
          <p:nvPr/>
        </p:nvSpPr>
        <p:spPr>
          <a:xfrm>
            <a:off x="8550485" y="3026113"/>
            <a:ext cx="491492" cy="260921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Rectangle: Folded Corner 144">
            <a:extLst>
              <a:ext uri="{FF2B5EF4-FFF2-40B4-BE49-F238E27FC236}">
                <a16:creationId xmlns:a16="http://schemas.microsoft.com/office/drawing/2014/main" id="{AE2DEEB2-190E-42AE-A1AF-3927366B1434}"/>
              </a:ext>
            </a:extLst>
          </p:cNvPr>
          <p:cNvSpPr/>
          <p:nvPr/>
        </p:nvSpPr>
        <p:spPr bwMode="auto">
          <a:xfrm>
            <a:off x="8788205" y="3206861"/>
            <a:ext cx="397269" cy="21905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File</a:t>
            </a:r>
            <a:endParaRPr kumimoji="0" lang="ko-KR" altLang="en-US" sz="800" b="1" i="0" u="none" strike="noStrike" cap="none" normalizeH="0" baseline="0" dirty="0" err="1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46" name="Rectangle 7">
            <a:extLst>
              <a:ext uri="{FF2B5EF4-FFF2-40B4-BE49-F238E27FC236}">
                <a16:creationId xmlns:a16="http://schemas.microsoft.com/office/drawing/2014/main" id="{3EC4CA63-DAF0-4691-AF84-8F01C6A5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949" y="2164094"/>
            <a:ext cx="4056291" cy="1984986"/>
          </a:xfrm>
          <a:prstGeom prst="rect">
            <a:avLst/>
          </a:prstGeom>
          <a:solidFill>
            <a:srgbClr val="FFCCFF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anchor="t" anchorCtr="0"/>
          <a:lstStyle/>
          <a:p>
            <a:pPr marL="0" marR="0" lvl="0" indent="0" algn="l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latin typeface="+mn-ea"/>
                <a:ea typeface="+mn-ea"/>
                <a:cs typeface="Arial"/>
              </a:rPr>
              <a:t>API Gateway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ABE22801-49C6-4E6E-9A61-F79CC7261C91}"/>
              </a:ext>
            </a:extLst>
          </p:cNvPr>
          <p:cNvSpPr/>
          <p:nvPr/>
        </p:nvSpPr>
        <p:spPr bwMode="auto">
          <a:xfrm>
            <a:off x="4440914" y="2501129"/>
            <a:ext cx="2493038" cy="4788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Request Processing</a:t>
            </a:r>
          </a:p>
        </p:txBody>
      </p:sp>
      <p:sp>
        <p:nvSpPr>
          <p:cNvPr id="154" name="Rounded Rectangle 94">
            <a:extLst>
              <a:ext uri="{FF2B5EF4-FFF2-40B4-BE49-F238E27FC236}">
                <a16:creationId xmlns:a16="http://schemas.microsoft.com/office/drawing/2014/main" id="{D98A68D9-6EF8-4771-BB29-F6497332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2654893"/>
            <a:ext cx="1711172" cy="101213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000" tIns="36000" rIns="36000" bIns="36000" anchor="b"/>
          <a:lstStyle/>
          <a:p>
            <a:pPr algn="ctr" defTabSz="42204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8" b="1" kern="0" dirty="0">
              <a:solidFill>
                <a:srgbClr val="00000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5" name="Rounded Rectangle 116">
            <a:extLst>
              <a:ext uri="{FF2B5EF4-FFF2-40B4-BE49-F238E27FC236}">
                <a16:creationId xmlns:a16="http://schemas.microsoft.com/office/drawing/2014/main" id="{63F575BA-C948-449E-9257-2581A7FB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19" y="2880700"/>
            <a:ext cx="1328738" cy="69662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200" b="1" u="none" dirty="0">
                <a:latin typeface="+mn-ea"/>
                <a:ea typeface="+mn-ea"/>
              </a:rPr>
              <a:t>API </a:t>
            </a:r>
            <a:r>
              <a:rPr lang="ko-KR" altLang="en-US" sz="1200" b="1" u="none" dirty="0">
                <a:latin typeface="+mn-ea"/>
                <a:ea typeface="+mn-ea"/>
              </a:rPr>
              <a:t>클라이언트</a:t>
            </a:r>
          </a:p>
        </p:txBody>
      </p:sp>
      <p:sp>
        <p:nvSpPr>
          <p:cNvPr id="156" name="Rounded Rectangle 8">
            <a:extLst>
              <a:ext uri="{FF2B5EF4-FFF2-40B4-BE49-F238E27FC236}">
                <a16:creationId xmlns:a16="http://schemas.microsoft.com/office/drawing/2014/main" id="{D8A12C0B-4AD5-40F3-8EDF-8C278CD87D36}"/>
              </a:ext>
            </a:extLst>
          </p:cNvPr>
          <p:cNvSpPr/>
          <p:nvPr/>
        </p:nvSpPr>
        <p:spPr>
          <a:xfrm>
            <a:off x="740532" y="3195617"/>
            <a:ext cx="1116124" cy="2265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u="none" dirty="0">
                <a:latin typeface="+mn-ea"/>
              </a:rPr>
              <a:t>애플리케이션</a:t>
            </a:r>
          </a:p>
        </p:txBody>
      </p:sp>
      <p:sp>
        <p:nvSpPr>
          <p:cNvPr id="158" name="Text Box 17">
            <a:extLst>
              <a:ext uri="{FF2B5EF4-FFF2-40B4-BE49-F238E27FC236}">
                <a16:creationId xmlns:a16="http://schemas.microsoft.com/office/drawing/2014/main" id="{DB86F44F-DBBB-47DD-9713-F3F87F297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492" y="2843022"/>
            <a:ext cx="1326309" cy="2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u="none" dirty="0">
                <a:solidFill>
                  <a:srgbClr val="C00000"/>
                </a:solidFill>
                <a:latin typeface="+mn-ea"/>
                <a:ea typeface="+mn-ea"/>
              </a:rPr>
              <a:t>API</a:t>
            </a:r>
            <a:r>
              <a:rPr lang="ko-KR" altLang="en-US" sz="1200" u="none" dirty="0">
                <a:solidFill>
                  <a:srgbClr val="C00000"/>
                </a:solidFill>
                <a:latin typeface="+mn-ea"/>
                <a:ea typeface="+mn-ea"/>
              </a:rPr>
              <a:t> 호출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4FD5C9C-B3CA-4D2A-98A7-E6B8352D45FC}"/>
              </a:ext>
            </a:extLst>
          </p:cNvPr>
          <p:cNvCxnSpPr>
            <a:cxnSpLocks/>
            <a:stCxn id="154" idx="3"/>
            <a:endCxn id="146" idx="1"/>
          </p:cNvCxnSpPr>
          <p:nvPr/>
        </p:nvCxnSpPr>
        <p:spPr bwMode="gray">
          <a:xfrm flipV="1">
            <a:off x="2127668" y="3156587"/>
            <a:ext cx="929281" cy="4375"/>
          </a:xfrm>
          <a:prstGeom prst="straightConnector1">
            <a:avLst/>
          </a:prstGeom>
          <a:noFill/>
          <a:ln w="28575">
            <a:solidFill>
              <a:srgbClr val="0066FF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60" name="Oval 10">
            <a:extLst>
              <a:ext uri="{FF2B5EF4-FFF2-40B4-BE49-F238E27FC236}">
                <a16:creationId xmlns:a16="http://schemas.microsoft.com/office/drawing/2014/main" id="{97FD93C3-28A5-43AF-8480-3CD9BEE027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32744" y="2624865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400" u="none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en-US" altLang="ko-KR" sz="1400" b="1" i="0" u="none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2" name="Oval 10">
            <a:extLst>
              <a:ext uri="{FF2B5EF4-FFF2-40B4-BE49-F238E27FC236}">
                <a16:creationId xmlns:a16="http://schemas.microsoft.com/office/drawing/2014/main" id="{FAEB547C-BE80-473B-8896-C2A8D111EC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60136" y="3545732"/>
            <a:ext cx="216000" cy="216000"/>
          </a:xfrm>
          <a:prstGeom prst="ellipse">
            <a:avLst/>
          </a:prstGeom>
          <a:solidFill>
            <a:srgbClr val="0066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400" u="none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en-US" altLang="ko-KR" sz="1400" b="1" i="0" u="none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 Box 17">
            <a:extLst>
              <a:ext uri="{FF2B5EF4-FFF2-40B4-BE49-F238E27FC236}">
                <a16:creationId xmlns:a16="http://schemas.microsoft.com/office/drawing/2014/main" id="{64EA024E-4070-4485-98B5-5F9C371C6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492" y="3270618"/>
            <a:ext cx="1326309" cy="2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200" u="none" dirty="0">
                <a:solidFill>
                  <a:srgbClr val="C00000"/>
                </a:solidFill>
                <a:latin typeface="+mn-ea"/>
                <a:ea typeface="+mn-ea"/>
              </a:rPr>
              <a:t>API</a:t>
            </a:r>
            <a:r>
              <a:rPr lang="ko-KR" altLang="en-US" sz="1200" u="none" dirty="0">
                <a:solidFill>
                  <a:srgbClr val="C00000"/>
                </a:solidFill>
                <a:latin typeface="+mn-ea"/>
                <a:ea typeface="+mn-ea"/>
              </a:rPr>
              <a:t> 응답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2071DA0-BB8F-44D3-8E1D-D6FE28D5F5C2}"/>
              </a:ext>
            </a:extLst>
          </p:cNvPr>
          <p:cNvCxnSpPr>
            <a:cxnSpLocks/>
            <a:endCxn id="147" idx="2"/>
          </p:cNvCxnSpPr>
          <p:nvPr/>
        </p:nvCxnSpPr>
        <p:spPr bwMode="auto">
          <a:xfrm flipV="1">
            <a:off x="5136667" y="2979947"/>
            <a:ext cx="550766" cy="488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AD33CD4-60AA-4000-A164-4C69C2E0D315}"/>
              </a:ext>
            </a:extLst>
          </p:cNvPr>
          <p:cNvSpPr/>
          <p:nvPr/>
        </p:nvSpPr>
        <p:spPr bwMode="auto">
          <a:xfrm>
            <a:off x="4440914" y="3073165"/>
            <a:ext cx="2493038" cy="4725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Response Processing</a:t>
            </a:r>
          </a:p>
        </p:txBody>
      </p:sp>
      <p:pic>
        <p:nvPicPr>
          <p:cNvPr id="149" name="Picture 83" descr="AG00334_">
            <a:extLst>
              <a:ext uri="{FF2B5EF4-FFF2-40B4-BE49-F238E27FC236}">
                <a16:creationId xmlns:a16="http://schemas.microsoft.com/office/drawing/2014/main" id="{A738EC38-59BE-478E-B853-0169498778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72" y="2834348"/>
            <a:ext cx="379413" cy="3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4E05DC7-4FBF-4788-9F75-3BE704CD63C5}"/>
              </a:ext>
            </a:extLst>
          </p:cNvPr>
          <p:cNvSpPr/>
          <p:nvPr/>
        </p:nvSpPr>
        <p:spPr bwMode="auto">
          <a:xfrm>
            <a:off x="3208638" y="2465611"/>
            <a:ext cx="1111511" cy="15411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사전 처리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u="none" dirty="0">
                <a:latin typeface="+mn-ea"/>
                <a:ea typeface="+mn-ea"/>
              </a:rPr>
              <a:t>필터</a:t>
            </a:r>
            <a:endParaRPr lang="en-US" altLang="ko-KR" sz="1200" u="none" dirty="0">
              <a:latin typeface="+mn-ea"/>
              <a:ea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(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접근제어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69" name="Flowchart: Document 168">
            <a:extLst>
              <a:ext uri="{FF2B5EF4-FFF2-40B4-BE49-F238E27FC236}">
                <a16:creationId xmlns:a16="http://schemas.microsoft.com/office/drawing/2014/main" id="{FE234225-FB21-4783-81AC-0E0AC41657B1}"/>
              </a:ext>
            </a:extLst>
          </p:cNvPr>
          <p:cNvSpPr/>
          <p:nvPr/>
        </p:nvSpPr>
        <p:spPr bwMode="auto">
          <a:xfrm>
            <a:off x="4500387" y="3681878"/>
            <a:ext cx="749044" cy="32484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u="none" dirty="0">
                <a:latin typeface="+mn-ea"/>
                <a:ea typeface="+mn-ea"/>
              </a:rPr>
              <a:t>API </a:t>
            </a:r>
            <a:r>
              <a:rPr lang="ko-KR" altLang="en-US" sz="1000" b="0" u="none" dirty="0">
                <a:latin typeface="+mn-ea"/>
                <a:ea typeface="+mn-ea"/>
              </a:rPr>
              <a:t>정책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71" name="Flowchart: Document 170">
            <a:extLst>
              <a:ext uri="{FF2B5EF4-FFF2-40B4-BE49-F238E27FC236}">
                <a16:creationId xmlns:a16="http://schemas.microsoft.com/office/drawing/2014/main" id="{CB424B39-4A44-463E-A796-F4585ACEACB4}"/>
              </a:ext>
            </a:extLst>
          </p:cNvPr>
          <p:cNvSpPr/>
          <p:nvPr/>
        </p:nvSpPr>
        <p:spPr bwMode="auto">
          <a:xfrm>
            <a:off x="5314507" y="3681878"/>
            <a:ext cx="749044" cy="32484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u="none" dirty="0">
                <a:latin typeface="+mn-ea"/>
                <a:ea typeface="+mn-ea"/>
              </a:rPr>
              <a:t>API </a:t>
            </a:r>
            <a:r>
              <a:rPr lang="ko-KR" altLang="en-US" sz="1000" b="0" u="none" dirty="0">
                <a:latin typeface="+mn-ea"/>
                <a:ea typeface="+mn-ea"/>
              </a:rPr>
              <a:t>정책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72" name="Flowchart: Document 171">
            <a:extLst>
              <a:ext uri="{FF2B5EF4-FFF2-40B4-BE49-F238E27FC236}">
                <a16:creationId xmlns:a16="http://schemas.microsoft.com/office/drawing/2014/main" id="{B4BAB85B-5324-4FA5-9C49-1EB37C8A2EF0}"/>
              </a:ext>
            </a:extLst>
          </p:cNvPr>
          <p:cNvSpPr/>
          <p:nvPr/>
        </p:nvSpPr>
        <p:spPr bwMode="auto">
          <a:xfrm>
            <a:off x="6106548" y="3681878"/>
            <a:ext cx="749044" cy="32484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u="none" dirty="0">
                <a:latin typeface="+mn-ea"/>
                <a:ea typeface="+mn-ea"/>
              </a:rPr>
              <a:t>API </a:t>
            </a:r>
            <a:r>
              <a:rPr lang="ko-KR" altLang="en-US" sz="1000" b="0" u="none" dirty="0">
                <a:latin typeface="+mn-ea"/>
                <a:ea typeface="+mn-ea"/>
              </a:rPr>
              <a:t>정책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73" name="Line 14">
            <a:extLst>
              <a:ext uri="{FF2B5EF4-FFF2-40B4-BE49-F238E27FC236}">
                <a16:creationId xmlns:a16="http://schemas.microsoft.com/office/drawing/2014/main" id="{D1FB2EAC-E138-4031-B217-2DBD6FC90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44" y="5070324"/>
            <a:ext cx="8921184" cy="0"/>
          </a:xfrm>
          <a:prstGeom prst="line">
            <a:avLst/>
          </a:prstGeom>
          <a:noFill/>
          <a:ln w="12700">
            <a:solidFill>
              <a:srgbClr val="8A8A8A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4" name="Rectangle 9">
            <a:extLst>
              <a:ext uri="{FF2B5EF4-FFF2-40B4-BE49-F238E27FC236}">
                <a16:creationId xmlns:a16="http://schemas.microsoft.com/office/drawing/2014/main" id="{7C1AAEE4-8A6A-4FBF-89BA-23543A23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145344"/>
            <a:ext cx="8842516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요청에 대한 검증 및 접근 제한 정책은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Gateway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의 요청 처리 전단계에서 사전 처리 필터로 적용하여 요청이 허용되지 않는 경우는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Gateway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진입 차단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 algn="l" eaLnBrk="0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모든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요청에 대한 접근 제한 정책 적용 뿐 아니라 필요한 경우 접근 제한 정책을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별로 적용할 수 있는 사용자 정의 정책으로 구성하여 개별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플로우에 적용 가능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 algn="l" eaLnBrk="0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일자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요일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시간대별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, IP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정보 등에 기준하여 </a:t>
            </a:r>
            <a:r>
              <a:rPr kumimoji="1" lang="en-US" altLang="ko-KR" sz="1400" b="0" u="none" dirty="0">
                <a:solidFill>
                  <a:srgbClr val="000000"/>
                </a:solidFill>
                <a:latin typeface="+mn-ea"/>
                <a:ea typeface="+mn-ea"/>
              </a:rPr>
              <a:t>API </a:t>
            </a:r>
            <a:r>
              <a:rPr kumimoji="1" lang="ko-KR" altLang="en-US" sz="1400" b="0" u="none" dirty="0">
                <a:solidFill>
                  <a:srgbClr val="000000"/>
                </a:solidFill>
                <a:latin typeface="+mn-ea"/>
                <a:ea typeface="+mn-ea"/>
              </a:rPr>
              <a:t>요청의 접근 제한 정책 적용</a:t>
            </a:r>
            <a:endParaRPr kumimoji="1" lang="en-US" altLang="ko-KR" sz="1400" b="0" u="none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0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/>
          <a:p>
            <a:r>
              <a:rPr lang="ko-KR" altLang="en-US" dirty="0"/>
              <a:t>프로토콜 지원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A9382C5C-C0AF-4D75-A215-CB1955F13437}"/>
              </a:ext>
            </a:extLst>
          </p:cNvPr>
          <p:cNvSpPr txBox="1">
            <a:spLocks/>
          </p:cNvSpPr>
          <p:nvPr/>
        </p:nvSpPr>
        <p:spPr>
          <a:xfrm>
            <a:off x="263986" y="648438"/>
            <a:ext cx="9369533" cy="692330"/>
          </a:xfrm>
          <a:prstGeom prst="rect">
            <a:avLst/>
          </a:prstGeom>
        </p:spPr>
        <p:txBody>
          <a:bodyPr lIns="36000" tIns="36000" rIns="36000" bIns="36000"/>
          <a:lstStyle>
            <a:lvl1pPr marL="342876" indent="-342876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kumimoji="1" sz="1800" b="1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23849" indent="-185725" algn="l" rtl="0" eaLnBrk="1" fontAlgn="base" latin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00061" indent="-196836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44928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1798511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169959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7127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429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1463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600" b="0" u="none" kern="0" dirty="0"/>
              <a:t>API </a:t>
            </a:r>
            <a:r>
              <a:rPr lang="ko-KR" altLang="en-US" sz="1600" b="0" u="none" kern="0" dirty="0"/>
              <a:t>개발자 포털 내에 </a:t>
            </a:r>
            <a:r>
              <a:rPr lang="en-US" altLang="ko-KR" sz="1600" b="0" u="none" kern="0" dirty="0"/>
              <a:t>API </a:t>
            </a:r>
            <a:r>
              <a:rPr lang="ko-KR" altLang="en-US" sz="1600" b="0" u="none" kern="0" dirty="0"/>
              <a:t>규격 문서 자동 생성 기능을 추가하여 내부 메타관리 시스템과 </a:t>
            </a:r>
            <a:r>
              <a:rPr lang="en-US" altLang="ko-KR" sz="1600" b="0" u="none" kern="0" dirty="0"/>
              <a:t>API Management </a:t>
            </a:r>
            <a:r>
              <a:rPr lang="ko-KR" altLang="en-US" sz="1600" b="0" u="none" kern="0" dirty="0"/>
              <a:t>에서 규격서 생성을 위한 파일과 정보를 조회 및 추출하여 규격서를 자동 생성합니다</a:t>
            </a:r>
            <a:r>
              <a:rPr lang="en-US" altLang="ko-KR" sz="1600" b="0" u="none" kern="0" dirty="0"/>
              <a:t>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873BE9-A4DC-49E9-892D-D2962CB8DE68}"/>
              </a:ext>
            </a:extLst>
          </p:cNvPr>
          <p:cNvSpPr/>
          <p:nvPr/>
        </p:nvSpPr>
        <p:spPr bwMode="auto">
          <a:xfrm>
            <a:off x="264975" y="1340768"/>
            <a:ext cx="9367504" cy="517348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59" name="슬라이드 번호 개체 틀 6">
            <a:extLst>
              <a:ext uri="{FF2B5EF4-FFF2-40B4-BE49-F238E27FC236}">
                <a16:creationId xmlns:a16="http://schemas.microsoft.com/office/drawing/2014/main" id="{E32582E4-8D32-4FDF-A2E3-695331DBF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</p:spPr>
        <p:txBody>
          <a:bodyPr/>
          <a:lstStyle/>
          <a:p>
            <a:fld id="{1F39C5B2-7E97-4292-B499-30B073ECAA6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9C9B5-4366-4EBD-B9DC-24D9B759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72816"/>
            <a:ext cx="4501759" cy="293317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670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/>
          <a:p>
            <a:r>
              <a:rPr lang="ko-KR" altLang="en-US" dirty="0"/>
              <a:t>프로토콜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A9382C5C-C0AF-4D75-A215-CB1955F13437}"/>
              </a:ext>
            </a:extLst>
          </p:cNvPr>
          <p:cNvSpPr txBox="1">
            <a:spLocks/>
          </p:cNvSpPr>
          <p:nvPr/>
        </p:nvSpPr>
        <p:spPr>
          <a:xfrm>
            <a:off x="263986" y="648438"/>
            <a:ext cx="9369533" cy="692330"/>
          </a:xfrm>
          <a:prstGeom prst="rect">
            <a:avLst/>
          </a:prstGeom>
        </p:spPr>
        <p:txBody>
          <a:bodyPr lIns="36000" tIns="36000" rIns="36000" bIns="36000"/>
          <a:lstStyle>
            <a:lvl1pPr marL="342876" indent="-342876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kumimoji="1" sz="1800" b="1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723849" indent="-185725" algn="l" rtl="0" eaLnBrk="1" fontAlgn="base" latin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2pPr>
            <a:lvl3pPr marL="1100061" indent="-196836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3pPr>
            <a:lvl4pPr marL="144928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4pPr>
            <a:lvl5pPr marL="1798511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Gulim" pitchFamily="50" charset="-127"/>
                <a:ea typeface="Gulim" pitchFamily="50" charset="-127"/>
              </a:defRPr>
            </a:lvl5pPr>
            <a:lvl6pPr marL="2169959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7127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4295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1463" indent="-169851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&gt;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600" b="0" u="none" kern="0" dirty="0"/>
              <a:t>API Connect</a:t>
            </a:r>
            <a:r>
              <a:rPr lang="ko-KR" altLang="en-US" sz="1600" b="0" u="none" kern="0" dirty="0"/>
              <a:t>는 </a:t>
            </a:r>
            <a:r>
              <a:rPr lang="en-US" altLang="ko-KR" sz="1600" b="0" u="none" kern="0" dirty="0"/>
              <a:t>Drupal </a:t>
            </a:r>
            <a:r>
              <a:rPr lang="ko-KR" altLang="en-US" sz="1600" b="0" u="none" kern="0" dirty="0"/>
              <a:t>기반의 기본 개발자 포털을 제공하여 단순한 수정 및 변경에 대한 기능을 제공합니다</a:t>
            </a:r>
            <a:r>
              <a:rPr lang="en-US" altLang="ko-KR" sz="1600" b="0" u="none" kern="0" dirty="0"/>
              <a:t>. </a:t>
            </a:r>
            <a:r>
              <a:rPr lang="ko-KR" altLang="en-US" sz="1600" b="0" u="none" kern="0" dirty="0"/>
              <a:t>또한 </a:t>
            </a:r>
            <a:r>
              <a:rPr lang="en-US" altLang="ko-KR" sz="1600" b="0" u="none" kern="0" dirty="0"/>
              <a:t>API Connect</a:t>
            </a:r>
            <a:r>
              <a:rPr lang="ko-KR" altLang="en-US" sz="1600" b="0" u="none" kern="0" dirty="0"/>
              <a:t>에서 제공하는 </a:t>
            </a:r>
            <a:r>
              <a:rPr lang="en-US" altLang="ko-KR" sz="1600" b="0" u="none" kern="0" dirty="0"/>
              <a:t>REST API</a:t>
            </a:r>
            <a:r>
              <a:rPr lang="ko-KR" altLang="en-US" sz="1600" b="0" u="none" kern="0" dirty="0"/>
              <a:t>를 사용하여 </a:t>
            </a:r>
            <a:r>
              <a:rPr lang="en-US" altLang="ko-KR" sz="1600" b="0" u="none" kern="0" dirty="0"/>
              <a:t>In-House </a:t>
            </a:r>
            <a:r>
              <a:rPr lang="ko-KR" altLang="en-US" sz="1600" b="0" u="none" kern="0" dirty="0"/>
              <a:t>개발 환경도 제공합니다</a:t>
            </a:r>
            <a:r>
              <a:rPr lang="en-US" altLang="ko-KR" sz="1600" b="0" u="none" kern="0" dirty="0"/>
              <a:t>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873BE9-A4DC-49E9-892D-D2962CB8DE68}"/>
              </a:ext>
            </a:extLst>
          </p:cNvPr>
          <p:cNvSpPr/>
          <p:nvPr/>
        </p:nvSpPr>
        <p:spPr bwMode="auto">
          <a:xfrm>
            <a:off x="264975" y="1340768"/>
            <a:ext cx="9367504" cy="517348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79" name="슬라이드 번호 개체 틀 6">
            <a:extLst>
              <a:ext uri="{FF2B5EF4-FFF2-40B4-BE49-F238E27FC236}">
                <a16:creationId xmlns:a16="http://schemas.microsoft.com/office/drawing/2014/main" id="{B8D30A92-E1BD-4CF6-9ECF-F5E8252F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</p:spPr>
        <p:txBody>
          <a:bodyPr/>
          <a:lstStyle/>
          <a:p>
            <a:fld id="{1F39C5B2-7E97-4292-B499-30B073ECAA6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BF2326-CB30-4504-A680-588EFAB3989D}"/>
              </a:ext>
            </a:extLst>
          </p:cNvPr>
          <p:cNvSpPr/>
          <p:nvPr/>
        </p:nvSpPr>
        <p:spPr bwMode="auto">
          <a:xfrm>
            <a:off x="236476" y="1722712"/>
            <a:ext cx="9432000" cy="48746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err="1">
              <a:ln>
                <a:noFill/>
              </a:ln>
              <a:effectLst/>
              <a:latin typeface="+mn-ea"/>
            </a:endParaRPr>
          </a:p>
        </p:txBody>
      </p:sp>
      <p:grpSp>
        <p:nvGrpSpPr>
          <p:cNvPr id="20" name="Group 184">
            <a:extLst>
              <a:ext uri="{FF2B5EF4-FFF2-40B4-BE49-F238E27FC236}">
                <a16:creationId xmlns:a16="http://schemas.microsoft.com/office/drawing/2014/main" id="{BE870180-C9B1-40A1-A88B-21C89151CDFB}"/>
              </a:ext>
            </a:extLst>
          </p:cNvPr>
          <p:cNvGrpSpPr>
            <a:grpSpLocks/>
          </p:cNvGrpSpPr>
          <p:nvPr/>
        </p:nvGrpSpPr>
        <p:grpSpPr bwMode="auto">
          <a:xfrm>
            <a:off x="261328" y="1646700"/>
            <a:ext cx="9360001" cy="905799"/>
            <a:chOff x="150" y="978"/>
            <a:chExt cx="5937" cy="333"/>
          </a:xfrm>
        </p:grpSpPr>
        <p:grpSp>
          <p:nvGrpSpPr>
            <p:cNvPr id="21" name="Group 185">
              <a:extLst>
                <a:ext uri="{FF2B5EF4-FFF2-40B4-BE49-F238E27FC236}">
                  <a16:creationId xmlns:a16="http://schemas.microsoft.com/office/drawing/2014/main" id="{8EB33543-7F52-40B7-86D2-F8CBCBE72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" y="978"/>
              <a:ext cx="5937" cy="333"/>
              <a:chOff x="150" y="978"/>
              <a:chExt cx="5937" cy="333"/>
            </a:xfrm>
          </p:grpSpPr>
          <p:sp>
            <p:nvSpPr>
              <p:cNvPr id="23" name="AutoShape 186">
                <a:extLst>
                  <a:ext uri="{FF2B5EF4-FFF2-40B4-BE49-F238E27FC236}">
                    <a16:creationId xmlns:a16="http://schemas.microsoft.com/office/drawing/2014/main" id="{54C51A2A-E397-4937-9338-CA6D119BE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" y="1044"/>
                <a:ext cx="5937" cy="213"/>
              </a:xfrm>
              <a:prstGeom prst="roundRect">
                <a:avLst>
                  <a:gd name="adj" fmla="val 0"/>
                </a:avLst>
              </a:pr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>
                    <a:tab pos="914400" algn="l"/>
                    <a:tab pos="7315200" algn="r"/>
                  </a:tabLst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4" name="제목 1">
                <a:extLst>
                  <a:ext uri="{FF2B5EF4-FFF2-40B4-BE49-F238E27FC236}">
                    <a16:creationId xmlns:a16="http://schemas.microsoft.com/office/drawing/2014/main" id="{8EFC5F9E-A4F9-4A61-BE0D-D0D6653673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" y="978"/>
                <a:ext cx="5793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4400" algn="l"/>
                    <a:tab pos="7315200" algn="r"/>
                  </a:tabLst>
                  <a:defRPr kumimoji="1" sz="800">
                    <a:solidFill>
                      <a:srgbClr val="808080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lvl="0" eaLnBrk="1" fontAlgn="base" latinLnBrk="0" hangingPunct="1">
                  <a:spcBef>
                    <a:spcPct val="20000"/>
                  </a:spcBef>
                  <a:spcAft>
                    <a:spcPct val="15000"/>
                  </a:spcAft>
                  <a:buClr>
                    <a:srgbClr val="000000"/>
                  </a:buClr>
                  <a:defRPr/>
                </a:pP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DB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연계를 위하여 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API Gateway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내의 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SQL Action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제공 및 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API Create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모듈을 사용하여 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Database Table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에 대한 </a:t>
                </a:r>
                <a:endParaRPr kumimoji="0" lang="en-US" altLang="ko-KR" sz="14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lvl="0" eaLnBrk="1" fontAlgn="base" latinLnBrk="0" hangingPunct="1">
                  <a:spcBef>
                    <a:spcPct val="20000"/>
                  </a:spcBef>
                  <a:spcAft>
                    <a:spcPct val="15000"/>
                  </a:spcAft>
                  <a:buClr>
                    <a:srgbClr val="000000"/>
                  </a:buClr>
                  <a:defRPr/>
                </a:pP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REST API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를 자동으로 생성해주는 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Loopback Framework </a:t>
                </a:r>
                <a:r>
                  <a:rPr kumimoji="0"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을 제공하고 있습니다</a:t>
                </a:r>
                <a:r>
                  <a:rPr kumimoji="0" lang="en-US" altLang="ko-KR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p:grpSp>
        <p:sp>
          <p:nvSpPr>
            <p:cNvPr id="22" name="AutoShape 188">
              <a:extLst>
                <a:ext uri="{FF2B5EF4-FFF2-40B4-BE49-F238E27FC236}">
                  <a16:creationId xmlns:a16="http://schemas.microsoft.com/office/drawing/2014/main" id="{1BF0F71E-0DFB-49A4-9884-E004C667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1044"/>
              <a:ext cx="22" cy="213"/>
            </a:xfrm>
            <a:prstGeom prst="roundRect">
              <a:avLst>
                <a:gd name="adj" fmla="val 0"/>
              </a:avLst>
            </a:prstGeom>
            <a:solidFill>
              <a:srgbClr val="386A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>
                  <a:tab pos="914400" algn="l"/>
                  <a:tab pos="7315200" algn="r"/>
                </a:tabLst>
                <a:defRPr/>
              </a:pPr>
              <a:endParaRPr kumimoji="0" lang="ko-KR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25" name="Rectangle 7">
            <a:extLst>
              <a:ext uri="{FF2B5EF4-FFF2-40B4-BE49-F238E27FC236}">
                <a16:creationId xmlns:a16="http://schemas.microsoft.com/office/drawing/2014/main" id="{9589A237-C01D-490B-A04E-87F0659E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106" y="2780928"/>
            <a:ext cx="2928784" cy="123974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anchor="t" anchorCtr="0"/>
          <a:lstStyle/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u="sng" kern="0" dirty="0">
                <a:solidFill>
                  <a:prstClr val="black"/>
                </a:solidFill>
                <a:latin typeface="맑은 고딕"/>
                <a:cs typeface="Arial"/>
              </a:rPr>
              <a:t>API Gateway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F5CFB5-B43D-45C8-B067-A439AA1BEC70}"/>
              </a:ext>
            </a:extLst>
          </p:cNvPr>
          <p:cNvSpPr/>
          <p:nvPr/>
        </p:nvSpPr>
        <p:spPr bwMode="auto">
          <a:xfrm>
            <a:off x="3615734" y="3125851"/>
            <a:ext cx="472848" cy="7793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REST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/>
              </a:rPr>
              <a:t>API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0F6FF7-8D1B-47FA-83F5-B71359024FDF}"/>
              </a:ext>
            </a:extLst>
          </p:cNvPr>
          <p:cNvCxnSpPr>
            <a:cxnSpLocks/>
          </p:cNvCxnSpPr>
          <p:nvPr/>
        </p:nvCxnSpPr>
        <p:spPr bwMode="gray">
          <a:xfrm flipH="1">
            <a:off x="2799606" y="3411521"/>
            <a:ext cx="712849" cy="6342"/>
          </a:xfrm>
          <a:prstGeom prst="straightConnector1">
            <a:avLst/>
          </a:prstGeom>
          <a:noFill/>
          <a:ln w="28575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BAA79CD-B728-4602-B279-7D4ED911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9" y="3032956"/>
            <a:ext cx="996319" cy="767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7E689E2-4A9D-4C91-B9AA-491EA9B400C0}"/>
              </a:ext>
            </a:extLst>
          </p:cNvPr>
          <p:cNvGrpSpPr/>
          <p:nvPr/>
        </p:nvGrpSpPr>
        <p:grpSpPr>
          <a:xfrm>
            <a:off x="4172488" y="3135558"/>
            <a:ext cx="2100440" cy="704886"/>
            <a:chOff x="3548844" y="4959842"/>
            <a:chExt cx="2100440" cy="70488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28D0641-BE11-48F3-BBB9-0858E4174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2727" y="4959842"/>
              <a:ext cx="2076557" cy="704886"/>
            </a:xfrm>
            <a:prstGeom prst="rect">
              <a:avLst/>
            </a:prstGeom>
          </p:spPr>
        </p:pic>
        <p:sp>
          <p:nvSpPr>
            <p:cNvPr id="31" name="TextBox 35">
              <a:extLst>
                <a:ext uri="{FF2B5EF4-FFF2-40B4-BE49-F238E27FC236}">
                  <a16:creationId xmlns:a16="http://schemas.microsoft.com/office/drawing/2014/main" id="{23939158-101D-49C5-9D8D-A7AC8511A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844" y="5399638"/>
              <a:ext cx="93166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0" hangingPunct="0"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SQL Action</a:t>
              </a:r>
              <a:endParaRPr lang="en-US" altLang="ko-KR" sz="1100" b="1" u="none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2" name="Rectangle 7">
            <a:extLst>
              <a:ext uri="{FF2B5EF4-FFF2-40B4-BE49-F238E27FC236}">
                <a16:creationId xmlns:a16="http://schemas.microsoft.com/office/drawing/2014/main" id="{77DE9358-F07B-44AC-AFB5-41A53134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844" y="4797152"/>
            <a:ext cx="4115545" cy="123974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anchor="t" anchorCtr="0"/>
          <a:lstStyle/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u="sng" kern="0" dirty="0">
                <a:solidFill>
                  <a:prstClr val="black"/>
                </a:solidFill>
                <a:latin typeface="맑은 고딕"/>
                <a:cs typeface="Arial"/>
              </a:rPr>
              <a:t>API Create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E09068-A474-456B-B2DA-A4AEAC47D6B1}"/>
              </a:ext>
            </a:extLst>
          </p:cNvPr>
          <p:cNvSpPr/>
          <p:nvPr/>
        </p:nvSpPr>
        <p:spPr bwMode="auto">
          <a:xfrm>
            <a:off x="4330907" y="5181034"/>
            <a:ext cx="726993" cy="51909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Model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4E38B33-6B0F-4D27-8AD1-E004E44E6DFD}"/>
              </a:ext>
            </a:extLst>
          </p:cNvPr>
          <p:cNvSpPr/>
          <p:nvPr/>
        </p:nvSpPr>
        <p:spPr bwMode="auto">
          <a:xfrm>
            <a:off x="5306437" y="5181034"/>
            <a:ext cx="952154" cy="51909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DataSource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C86E36-AECC-4217-939D-910CCB695653}"/>
              </a:ext>
            </a:extLst>
          </p:cNvPr>
          <p:cNvSpPr/>
          <p:nvPr/>
        </p:nvSpPr>
        <p:spPr bwMode="auto">
          <a:xfrm>
            <a:off x="6514523" y="5181034"/>
            <a:ext cx="952154" cy="51909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/>
              </a:rPr>
              <a:t>Connector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07BAE68-7648-43C0-A2C8-C0FF7FFB2EFE}"/>
              </a:ext>
            </a:extLst>
          </p:cNvPr>
          <p:cNvSpPr/>
          <p:nvPr/>
        </p:nvSpPr>
        <p:spPr bwMode="auto">
          <a:xfrm>
            <a:off x="3656856" y="5060728"/>
            <a:ext cx="472848" cy="7793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REST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맑은 고딕"/>
              </a:rPr>
              <a:t>API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EA7DF1-15D1-4DC8-9A09-DF96C775DFF2}"/>
              </a:ext>
            </a:extLst>
          </p:cNvPr>
          <p:cNvSpPr txBox="1"/>
          <p:nvPr/>
        </p:nvSpPr>
        <p:spPr>
          <a:xfrm>
            <a:off x="4834339" y="5779105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Loopback Framework</a:t>
            </a:r>
            <a:endParaRPr lang="ko-KR" altLang="en-US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02AE99-DCDD-4AE5-B98E-D05C3DFE8DB8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 bwMode="auto">
          <a:xfrm flipV="1">
            <a:off x="4129704" y="5440583"/>
            <a:ext cx="201203" cy="9821"/>
          </a:xfrm>
          <a:prstGeom prst="straightConnector1">
            <a:avLst/>
          </a:prstGeom>
          <a:solidFill>
            <a:srgbClr val="D8D8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539990-3F72-4348-A687-65178A5DBFC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>
            <a:off x="5057900" y="5440583"/>
            <a:ext cx="248537" cy="0"/>
          </a:xfrm>
          <a:prstGeom prst="straightConnector1">
            <a:avLst/>
          </a:prstGeom>
          <a:solidFill>
            <a:srgbClr val="D8D8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6B9784-94E9-4730-BE53-FECA2ABB7A0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6258591" y="5440583"/>
            <a:ext cx="255932" cy="0"/>
          </a:xfrm>
          <a:prstGeom prst="straightConnector1">
            <a:avLst/>
          </a:prstGeom>
          <a:solidFill>
            <a:srgbClr val="D8D8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2" name="Picture 42" descr="Centerhub-pic.png">
            <a:extLst>
              <a:ext uri="{FF2B5EF4-FFF2-40B4-BE49-F238E27FC236}">
                <a16:creationId xmlns:a16="http://schemas.microsoft.com/office/drawing/2014/main" id="{C13CB4D4-BA4C-40FE-96A0-26142276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337" y="2923627"/>
            <a:ext cx="1821433" cy="9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8">
            <a:extLst>
              <a:ext uri="{FF2B5EF4-FFF2-40B4-BE49-F238E27FC236}">
                <a16:creationId xmlns:a16="http://schemas.microsoft.com/office/drawing/2014/main" id="{C40305B2-D5A3-4853-BB3E-AF444FA67293}"/>
              </a:ext>
            </a:extLst>
          </p:cNvPr>
          <p:cNvSpPr/>
          <p:nvPr/>
        </p:nvSpPr>
        <p:spPr>
          <a:xfrm>
            <a:off x="1612945" y="3693651"/>
            <a:ext cx="1116124" cy="226511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C7A84D-F713-45D8-9FF4-5C4FD713D4B5}"/>
              </a:ext>
            </a:extLst>
          </p:cNvPr>
          <p:cNvCxnSpPr>
            <a:cxnSpLocks/>
          </p:cNvCxnSpPr>
          <p:nvPr/>
        </p:nvCxnSpPr>
        <p:spPr bwMode="gray">
          <a:xfrm flipH="1">
            <a:off x="6478347" y="3411521"/>
            <a:ext cx="712849" cy="6342"/>
          </a:xfrm>
          <a:prstGeom prst="straightConnector1">
            <a:avLst/>
          </a:prstGeom>
          <a:noFill/>
          <a:ln w="28575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45" name="Line 14">
            <a:extLst>
              <a:ext uri="{FF2B5EF4-FFF2-40B4-BE49-F238E27FC236}">
                <a16:creationId xmlns:a16="http://schemas.microsoft.com/office/drawing/2014/main" id="{EB1A8554-4E74-465D-892D-2FE7F9D2B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92" y="4246004"/>
            <a:ext cx="9181269" cy="11088"/>
          </a:xfrm>
          <a:prstGeom prst="line">
            <a:avLst/>
          </a:prstGeom>
          <a:noFill/>
          <a:ln w="25400">
            <a:solidFill>
              <a:srgbClr val="8A8A8A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46" name="Picture 42" descr="Centerhub-pic.png">
            <a:extLst>
              <a:ext uri="{FF2B5EF4-FFF2-40B4-BE49-F238E27FC236}">
                <a16:creationId xmlns:a16="http://schemas.microsoft.com/office/drawing/2014/main" id="{E4B33E4C-D006-4BED-B414-B1A22BF6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337" y="4841684"/>
            <a:ext cx="1821433" cy="9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8">
            <a:extLst>
              <a:ext uri="{FF2B5EF4-FFF2-40B4-BE49-F238E27FC236}">
                <a16:creationId xmlns:a16="http://schemas.microsoft.com/office/drawing/2014/main" id="{297048F3-A393-467B-A341-B781C29D0B8E}"/>
              </a:ext>
            </a:extLst>
          </p:cNvPr>
          <p:cNvSpPr/>
          <p:nvPr/>
        </p:nvSpPr>
        <p:spPr>
          <a:xfrm>
            <a:off x="1612945" y="5611708"/>
            <a:ext cx="1116124" cy="226511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148975-ED04-4BE8-AE45-9386CE08955E}"/>
              </a:ext>
            </a:extLst>
          </p:cNvPr>
          <p:cNvCxnSpPr>
            <a:cxnSpLocks/>
          </p:cNvCxnSpPr>
          <p:nvPr/>
        </p:nvCxnSpPr>
        <p:spPr bwMode="gray">
          <a:xfrm flipH="1">
            <a:off x="2799606" y="5420890"/>
            <a:ext cx="712849" cy="6342"/>
          </a:xfrm>
          <a:prstGeom prst="straightConnector1">
            <a:avLst/>
          </a:prstGeom>
          <a:noFill/>
          <a:ln w="28575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964561F-E968-4CA5-8ECA-D1AF617D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010" y="5085184"/>
            <a:ext cx="996319" cy="76728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C243A7-6F8F-4B91-A027-E54B93019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7725308" y="5463749"/>
            <a:ext cx="712849" cy="6342"/>
          </a:xfrm>
          <a:prstGeom prst="straightConnector1">
            <a:avLst/>
          </a:prstGeom>
          <a:noFill/>
          <a:ln w="28575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7777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1" name="설명선 2 30">
            <a:extLst>
              <a:ext uri="{FF2B5EF4-FFF2-40B4-BE49-F238E27FC236}">
                <a16:creationId xmlns:a16="http://schemas.microsoft.com/office/drawing/2014/main" id="{176A390F-FFC9-4804-80F7-20DE020FD4A2}"/>
              </a:ext>
            </a:extLst>
          </p:cNvPr>
          <p:cNvSpPr/>
          <p:nvPr/>
        </p:nvSpPr>
        <p:spPr bwMode="auto">
          <a:xfrm>
            <a:off x="5757569" y="5950597"/>
            <a:ext cx="2435942" cy="722787"/>
          </a:xfrm>
          <a:prstGeom prst="borderCallout2">
            <a:avLst>
              <a:gd name="adj1" fmla="val 44970"/>
              <a:gd name="adj2" fmla="val -1874"/>
              <a:gd name="adj3" fmla="val 38564"/>
              <a:gd name="adj4" fmla="val -25236"/>
              <a:gd name="adj5" fmla="val -28824"/>
              <a:gd name="adj6" fmla="val -44839"/>
            </a:avLst>
          </a:prstGeom>
          <a:solidFill>
            <a:sysClr val="window" lastClr="FFFFFF"/>
          </a:solidFill>
          <a:ln w="6350" cap="flat" cmpd="sng" algn="ctr">
            <a:solidFill>
              <a:srgbClr val="4A7598"/>
            </a:solidFill>
            <a:prstDash val="solid"/>
            <a:round/>
            <a:headEnd type="none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r>
              <a:rPr lang="en-US" altLang="ko-KR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Model Discovery 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기능을 제공하여 </a:t>
            </a:r>
            <a:endParaRPr lang="en-US" altLang="ko-KR" sz="1000" b="1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r>
              <a:rPr lang="en-US" altLang="ko-KR" sz="1000" b="1" kern="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DataSource</a:t>
            </a:r>
            <a:r>
              <a:rPr lang="en-US" altLang="ko-KR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Table 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에서 자동으로 </a:t>
            </a:r>
            <a:endParaRPr lang="en-US" altLang="ko-KR" sz="1000" b="1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모델 및 </a:t>
            </a:r>
            <a:r>
              <a:rPr lang="en-US" altLang="ko-KR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REST API 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생성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설명선 2 30">
            <a:extLst>
              <a:ext uri="{FF2B5EF4-FFF2-40B4-BE49-F238E27FC236}">
                <a16:creationId xmlns:a16="http://schemas.microsoft.com/office/drawing/2014/main" id="{2DE7D25B-B22C-4040-BC2F-5BAB2B5CFE34}"/>
              </a:ext>
            </a:extLst>
          </p:cNvPr>
          <p:cNvSpPr/>
          <p:nvPr/>
        </p:nvSpPr>
        <p:spPr bwMode="auto">
          <a:xfrm>
            <a:off x="5946401" y="2405613"/>
            <a:ext cx="1244796" cy="372220"/>
          </a:xfrm>
          <a:prstGeom prst="borderCallout2">
            <a:avLst>
              <a:gd name="adj1" fmla="val 44970"/>
              <a:gd name="adj2" fmla="val -1874"/>
              <a:gd name="adj3" fmla="val 38564"/>
              <a:gd name="adj4" fmla="val -25236"/>
              <a:gd name="adj5" fmla="val 262872"/>
              <a:gd name="adj6" fmla="val -105471"/>
            </a:avLst>
          </a:prstGeom>
          <a:solidFill>
            <a:sysClr val="window" lastClr="FFFFFF"/>
          </a:solidFill>
          <a:ln w="6350" cap="flat" cmpd="sng" algn="ctr">
            <a:solidFill>
              <a:srgbClr val="4A7598"/>
            </a:solidFill>
            <a:prstDash val="solid"/>
            <a:round/>
            <a:headEnd type="none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FC000"/>
              </a:buClr>
              <a:buSzTx/>
              <a:buFontTx/>
              <a:buNone/>
              <a:tabLst/>
              <a:defRPr/>
            </a:pPr>
            <a:r>
              <a:rPr lang="en-US" altLang="ko-KR" sz="1000" b="1" kern="0">
                <a:solidFill>
                  <a:sysClr val="windowText" lastClr="000000"/>
                </a:solidFill>
                <a:latin typeface="맑은 고딕"/>
                <a:ea typeface="맑은 고딕"/>
              </a:rPr>
              <a:t>Database SQL 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수행</a:t>
            </a:r>
            <a:r>
              <a:rPr lang="en-US" altLang="ko-KR" sz="10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9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36000" tIns="36000" rIns="36000" bIns="36000"/>
          <a:lstStyle/>
          <a:p>
            <a:r>
              <a:rPr lang="ko-KR" altLang="en-US" dirty="0"/>
              <a:t>아키텍처 </a:t>
            </a:r>
            <a:r>
              <a:rPr lang="en-US" altLang="ko-KR" dirty="0"/>
              <a:t>&gt; </a:t>
            </a:r>
            <a:r>
              <a:rPr lang="ko-KR" altLang="en-US" dirty="0"/>
              <a:t>제안 특장점</a:t>
            </a:r>
          </a:p>
        </p:txBody>
      </p:sp>
      <p:sp>
        <p:nvSpPr>
          <p:cNvPr id="41" name="슬라이드 번호 개체 틀 6">
            <a:extLst>
              <a:ext uri="{FF2B5EF4-FFF2-40B4-BE49-F238E27FC236}">
                <a16:creationId xmlns:a16="http://schemas.microsoft.com/office/drawing/2014/main" id="{4C4E4B71-97BD-4287-829E-D54468FA1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36975" y="6669360"/>
            <a:ext cx="432049" cy="149096"/>
          </a:xfrm>
        </p:spPr>
        <p:txBody>
          <a:bodyPr/>
          <a:lstStyle/>
          <a:p>
            <a:fld id="{1F39C5B2-7E97-4292-B499-30B073ECAA6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878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effectLst/>
            <a:latin typeface="Arial" charset="0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200" b="0" u="none" smtClean="0">
            <a:latin typeface="맑은 고딕" pitchFamily="50" charset="-127"/>
          </a:defRPr>
        </a:defPPr>
      </a:lstStyle>
    </a:tx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7870</TotalTime>
  <Words>410</Words>
  <Application>Microsoft Office PowerPoint</Application>
  <PresentationFormat>A4 Paper (210x297 mm)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Hebrew</vt:lpstr>
      <vt:lpstr>Monotype Sorts</vt:lpstr>
      <vt:lpstr>ヒラギノ角ゴ ProN W3</vt:lpstr>
      <vt:lpstr>가는각진제목체</vt:lpstr>
      <vt:lpstr>굴림</vt:lpstr>
      <vt:lpstr>굴림</vt:lpstr>
      <vt:lpstr>맑은 고딕</vt:lpstr>
      <vt:lpstr>Arial</vt:lpstr>
      <vt:lpstr>Times</vt:lpstr>
      <vt:lpstr>Wingdings</vt:lpstr>
      <vt:lpstr>blank</vt:lpstr>
      <vt:lpstr>대용량 파일 업로드</vt:lpstr>
      <vt:lpstr>암호화</vt:lpstr>
      <vt:lpstr>접근 제어</vt:lpstr>
      <vt:lpstr>프로토콜 지원</vt:lpstr>
      <vt:lpstr>프로토콜</vt:lpstr>
      <vt:lpstr>아키텍처 &gt; 제안 특장점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U+ Campaign System Implemenation Proposal</dc:title>
  <dc:subject>PowerPoint Presentation Template</dc:subject>
  <dc:creator>ADMINIBM</dc:creator>
  <cp:keywords>Proposal</cp:keywords>
  <cp:lastModifiedBy>Chang Bae Hong</cp:lastModifiedBy>
  <cp:revision>413</cp:revision>
  <cp:lastPrinted>2017-07-24T18:50:48Z</cp:lastPrinted>
  <dcterms:created xsi:type="dcterms:W3CDTF">2017-01-11T07:28:36Z</dcterms:created>
  <dcterms:modified xsi:type="dcterms:W3CDTF">2018-03-20T02:33:57Z</dcterms:modified>
  <cp:category>Presales</cp:category>
</cp:coreProperties>
</file>