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"/>
  </p:notesMasterIdLst>
  <p:sldIdLst>
    <p:sldId id="467" r:id="rId2"/>
    <p:sldId id="472" r:id="rId3"/>
    <p:sldId id="421" r:id="rId4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3120">
          <p15:clr>
            <a:srgbClr val="A4A3A4"/>
          </p15:clr>
        </p15:guide>
        <p15:guide id="5" pos="172">
          <p15:clr>
            <a:srgbClr val="A4A3A4"/>
          </p15:clr>
        </p15:guide>
        <p15:guide id="6" pos="6068">
          <p15:clr>
            <a:srgbClr val="A4A3A4"/>
          </p15:clr>
        </p15:guide>
        <p15:guide id="7" orient="horz" pos="1207">
          <p15:clr>
            <a:srgbClr val="A4A3A4"/>
          </p15:clr>
        </p15:guide>
        <p15:guide id="8" orient="horz" pos="255">
          <p15:clr>
            <a:srgbClr val="A4A3A4"/>
          </p15:clr>
        </p15:guide>
        <p15:guide id="9" pos="2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1362" autoAdjust="0"/>
  </p:normalViewPr>
  <p:slideViewPr>
    <p:cSldViewPr>
      <p:cViewPr varScale="1">
        <p:scale>
          <a:sx n="88" d="100"/>
          <a:sy n="88" d="100"/>
        </p:scale>
        <p:origin x="1291" y="82"/>
      </p:cViewPr>
      <p:guideLst>
        <p:guide orient="horz" pos="1117"/>
        <p:guide orient="horz" pos="482"/>
        <p:guide orient="horz" pos="4020"/>
        <p:guide pos="3120"/>
        <p:guide pos="172"/>
        <p:guide pos="6068"/>
        <p:guide orient="horz" pos="1207"/>
        <p:guide orient="horz" pos="255"/>
        <p:guide pos="2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6"/>
          </a:xfrm>
          <a:prstGeom prst="rect">
            <a:avLst/>
          </a:prstGeom>
        </p:spPr>
        <p:txBody>
          <a:bodyPr vert="horz" lIns="91437" tIns="45718" rIns="91437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6"/>
          </a:xfrm>
          <a:prstGeom prst="rect">
            <a:avLst/>
          </a:prstGeom>
        </p:spPr>
        <p:txBody>
          <a:bodyPr vert="horz" lIns="91437" tIns="45718" rIns="91437" bIns="45718" rtlCol="0"/>
          <a:lstStyle>
            <a:lvl1pPr algn="r">
              <a:defRPr sz="1200"/>
            </a:lvl1pPr>
          </a:lstStyle>
          <a:p>
            <a:fld id="{AACBA4B9-5920-4EBB-8544-37B34F3E989C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7" tIns="45718" rIns="91437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3"/>
          </a:xfrm>
          <a:prstGeom prst="rect">
            <a:avLst/>
          </a:prstGeom>
        </p:spPr>
        <p:txBody>
          <a:bodyPr vert="horz" lIns="91437" tIns="45718" rIns="91437" bIns="457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6966"/>
          </a:xfrm>
          <a:prstGeom prst="rect">
            <a:avLst/>
          </a:prstGeom>
        </p:spPr>
        <p:txBody>
          <a:bodyPr vert="horz" lIns="91437" tIns="45718" rIns="91437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6"/>
          </a:xfrm>
          <a:prstGeom prst="rect">
            <a:avLst/>
          </a:prstGeom>
        </p:spPr>
        <p:txBody>
          <a:bodyPr vert="horz" lIns="91437" tIns="45718" rIns="91437" bIns="45718" rtlCol="0" anchor="b"/>
          <a:lstStyle>
            <a:lvl1pPr algn="r">
              <a:defRPr sz="1200"/>
            </a:lvl1pPr>
          </a:lstStyle>
          <a:p>
            <a:fld id="{68E79C26-FA14-47D0-A861-47402B12B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60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ChangeArrowheads="1"/>
          </p:cNvSpPr>
          <p:nvPr/>
        </p:nvSpPr>
        <p:spPr bwMode="auto">
          <a:xfrm>
            <a:off x="5308601" y="79375"/>
            <a:ext cx="4492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000" b="1">
              <a:solidFill>
                <a:srgbClr val="000000"/>
              </a:solidFill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4619577" y="6508156"/>
            <a:ext cx="666849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fld id="{89275470-7908-4998-917A-4A33F7D96D98}" type="slidenum">
              <a:rPr lang="ko-KR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>
                <a:lnSpc>
                  <a:spcPct val="100000"/>
                </a:lnSpc>
                <a:buFontTx/>
                <a:buNone/>
              </a:pPr>
              <a:t>‹#›</a:t>
            </a:fld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-</a:t>
            </a:r>
            <a:endParaRPr lang="ko-KR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06915" y="706732"/>
            <a:ext cx="8697000" cy="59316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200" dirty="0">
              <a:solidFill>
                <a:srgbClr val="000000"/>
              </a:solidFill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-650" y="706732"/>
            <a:ext cx="2106000" cy="5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200" dirty="0">
              <a:solidFill>
                <a:srgbClr val="000000"/>
              </a:solidFill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0" y="0"/>
            <a:ext cx="9906000" cy="70673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59" descr="IBMⓡ-blac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5488" y="6558234"/>
            <a:ext cx="285750" cy="11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921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lnSpc>
          <a:spcPct val="110000"/>
        </a:lnSpc>
        <a:spcBef>
          <a:spcPct val="5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572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176338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39700" y="140168"/>
            <a:ext cx="7907139" cy="41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5" tIns="47892" rIns="95785" bIns="4789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en-US" altLang="ko-KR" sz="21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PoC</a:t>
            </a:r>
            <a:r>
              <a:rPr kumimoji="0" lang="en-US" altLang="ko-KR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검증 항목 </a:t>
            </a:r>
            <a:r>
              <a:rPr kumimoji="0" lang="en-US" altLang="ko-KR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0" lang="ko-KR" altLang="en-US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905328" y="308525"/>
            <a:ext cx="1944216" cy="31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5" tIns="47892" rIns="95785" bIns="4789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9pPr>
          </a:lstStyle>
          <a:p>
            <a:pPr algn="r" eaLnBrk="1" latinLnBrk="0" hangingPunct="1"/>
            <a:r>
              <a:rPr kumimoji="0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III. </a:t>
            </a:r>
            <a:r>
              <a:rPr kumimoji="0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PoC</a:t>
            </a:r>
            <a:r>
              <a:rPr kumimoji="0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시나리오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8F8FE9-E285-43B5-9B8D-D4323B23E506}"/>
              </a:ext>
            </a:extLst>
          </p:cNvPr>
          <p:cNvGrpSpPr/>
          <p:nvPr/>
        </p:nvGrpSpPr>
        <p:grpSpPr>
          <a:xfrm>
            <a:off x="344488" y="1196752"/>
            <a:ext cx="9104239" cy="5229833"/>
            <a:chOff x="416495" y="1088740"/>
            <a:chExt cx="9104239" cy="52298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EF65A3-06A8-4B2F-A805-DD3A3B84E057}"/>
                </a:ext>
              </a:extLst>
            </p:cNvPr>
            <p:cNvSpPr/>
            <p:nvPr/>
          </p:nvSpPr>
          <p:spPr bwMode="auto">
            <a:xfrm>
              <a:off x="416496" y="1088740"/>
              <a:ext cx="4500000" cy="252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</a:rPr>
                <a:t>강력한 보안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7DFFD73-2F00-45C6-AFFC-9A839B835623}"/>
                </a:ext>
              </a:extLst>
            </p:cNvPr>
            <p:cNvSpPr/>
            <p:nvPr/>
          </p:nvSpPr>
          <p:spPr bwMode="auto">
            <a:xfrm>
              <a:off x="416495" y="3798573"/>
              <a:ext cx="4500000" cy="252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</a:rPr>
                <a:t>개발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</a:rPr>
                <a:t>,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</a:rPr>
                <a:t>운영 및 관리 용의성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API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개발자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– GUI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를 통한 직관적인 개발과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API Create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솔루션을 이용한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API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개발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: Zero Coding</a:t>
              </a: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API Owner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–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웹 관리 콘솔을 통한 설정 및 제어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API Owner –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구성 및 정책 변경시 프로세스 재시작 없는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Hot Deploy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지원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다양한 모니터링 화면 제공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분석을 위한 리포트 제공 및 추가 리포트 생성 용이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A729E1-7AAC-4CDA-87A1-098555585035}"/>
                </a:ext>
              </a:extLst>
            </p:cNvPr>
            <p:cNvSpPr/>
            <p:nvPr/>
          </p:nvSpPr>
          <p:spPr bwMode="auto">
            <a:xfrm>
              <a:off x="5004979" y="1088740"/>
              <a:ext cx="4500000" cy="252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</a:rPr>
                <a:t>빌트인 캐시 사용으로 성능 향상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2D75C1-C2F0-4B0E-A27D-4416201F43A0}"/>
                </a:ext>
              </a:extLst>
            </p:cNvPr>
            <p:cNvSpPr/>
            <p:nvPr/>
          </p:nvSpPr>
          <p:spPr bwMode="auto">
            <a:xfrm>
              <a:off x="5020734" y="3798573"/>
              <a:ext cx="4500000" cy="252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</a:rPr>
                <a:t>아키텍처 유연성 및 확장성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도메인을 분리하여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도메인별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Management,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Portal, Gateway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를 각각 구성하여 독립성을 보장 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하나의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Management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에서 여러개의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Gateway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관리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Gateway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와 인가 서버가 동일한 솔루션으로 구성되어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논리적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/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물리적으로 분리 및 확장 용이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Portal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의 커스텀마이징을 위한 다양한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API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제공 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82563" marR="0" lvl="0" indent="-182563" defTabSz="91440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다양한 배치 모델 가능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: Appliance, VM, Container</a:t>
              </a:r>
              <a:endPara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7" name="Text Box 21">
              <a:extLst>
                <a:ext uri="{FF2B5EF4-FFF2-40B4-BE49-F238E27FC236}">
                  <a16:creationId xmlns:a16="http://schemas.microsoft.com/office/drawing/2014/main" id="{347608CD-1DE0-4B61-84FC-B0A00CA2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672" y="2804338"/>
              <a:ext cx="1260000" cy="43200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72000" anchor="ctr" anchorCtr="0">
              <a:noAutofit/>
            </a:bodyPr>
            <a:lstStyle>
              <a:lvl1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Aft>
                  <a:spcPct val="15000"/>
                </a:spcAft>
                <a:buClr>
                  <a:srgbClr val="000000"/>
                </a:buClr>
                <a:defRPr/>
              </a:pPr>
              <a:r>
                <a:rPr lang="ko-KR" altLang="en-US" sz="1000" b="1" kern="0" dirty="0">
                  <a:solidFill>
                    <a:srgbClr val="000000"/>
                  </a:solidFill>
                  <a:latin typeface="맑은 고딕"/>
                </a:rPr>
                <a:t>메시지 기밀성 보장</a:t>
              </a:r>
            </a:p>
            <a:p>
              <a:pPr algn="ctr">
                <a:spcAft>
                  <a:spcPct val="15000"/>
                </a:spcAft>
                <a:buClr>
                  <a:srgbClr val="000000"/>
                </a:buClr>
                <a:defRPr/>
              </a:pPr>
              <a:r>
                <a:rPr lang="en-US" altLang="ko-KR" sz="1000" b="1" kern="0" dirty="0">
                  <a:solidFill>
                    <a:srgbClr val="000000"/>
                  </a:solidFill>
                  <a:latin typeface="맑은 고딕"/>
                </a:rPr>
                <a:t>(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맑은 고딕"/>
                </a:rPr>
                <a:t>암호화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맑은 고딕"/>
                </a:rPr>
                <a:t>/</a:t>
              </a:r>
              <a:r>
                <a:rPr lang="ko-KR" altLang="en-US" sz="1000" b="1" kern="0" dirty="0" err="1">
                  <a:solidFill>
                    <a:srgbClr val="000000"/>
                  </a:solidFill>
                  <a:latin typeface="맑은 고딕"/>
                </a:rPr>
                <a:t>복호화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맑은 고딕"/>
                </a:rPr>
                <a:t>)</a:t>
              </a:r>
            </a:p>
          </p:txBody>
        </p:sp>
        <p:sp>
          <p:nvSpPr>
            <p:cNvPr id="48" name="Text Box 22">
              <a:extLst>
                <a:ext uri="{FF2B5EF4-FFF2-40B4-BE49-F238E27FC236}">
                  <a16:creationId xmlns:a16="http://schemas.microsoft.com/office/drawing/2014/main" id="{B0860ADD-6497-40AD-A5F5-38F94E78D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494" y="2300234"/>
              <a:ext cx="1260000" cy="43200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72000" anchor="ctr" anchorCtr="0">
              <a:noAutofit/>
            </a:bodyPr>
            <a:lstStyle>
              <a:lvl1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Aft>
                  <a:spcPct val="15000"/>
                </a:spcAft>
                <a:buClr>
                  <a:srgbClr val="000000"/>
                </a:buClr>
                <a:defRPr/>
              </a:pPr>
              <a:r>
                <a:rPr lang="ko-KR" altLang="en-US" sz="1000" b="1" kern="0" dirty="0" err="1">
                  <a:solidFill>
                    <a:srgbClr val="000000"/>
                  </a:solidFill>
                  <a:latin typeface="맑은 고딕"/>
                </a:rPr>
                <a:t>요청자에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맑은 고딕"/>
                </a:rPr>
                <a:t> 대한</a:t>
              </a:r>
            </a:p>
            <a:p>
              <a:pPr algn="ctr">
                <a:spcAft>
                  <a:spcPct val="15000"/>
                </a:spcAft>
                <a:buClr>
                  <a:srgbClr val="000000"/>
                </a:buClr>
                <a:defRPr/>
              </a:pPr>
              <a:r>
                <a:rPr lang="ko-KR" altLang="en-US" sz="1000" b="1" kern="0" dirty="0">
                  <a:solidFill>
                    <a:srgbClr val="000000"/>
                  </a:solidFill>
                  <a:latin typeface="맑은 고딕"/>
                </a:rPr>
                <a:t>인증 및 접근 제어</a:t>
              </a:r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771456BA-326E-4A20-88BA-990DA9EDA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12" y="2432778"/>
              <a:ext cx="1358500" cy="250697"/>
            </a:xfrm>
            <a:prstGeom prst="roundRect">
              <a:avLst/>
            </a:prstGeom>
            <a:blipFill dpi="0" rotWithShape="1">
              <a:blip r:embed="rId2"/>
              <a:srcRect/>
              <a:tile tx="0" ty="0" sx="20000" sy="20000" flip="none" algn="tl"/>
            </a:blipFill>
            <a:ln w="25400" cap="flat" cmpd="sng" algn="ctr">
              <a:noFill/>
              <a:prstDash val="solid"/>
            </a:ln>
            <a:effectLst/>
            <a:extLst/>
          </p:spPr>
          <p:txBody>
            <a:bodyPr wrap="none" lIns="36000" tIns="36000" rIns="36000" bIns="36000" anchor="ctr">
              <a:spAutoFit/>
            </a:bodyPr>
            <a:lstStyle>
              <a:defPPr>
                <a:defRPr lang="ko-KR"/>
              </a:defPPr>
              <a:lvl1pPr algn="ctr" eaLnBrk="1" latinLnBrk="0" hangingPunct="1">
                <a:defRPr sz="1100" b="1">
                  <a:solidFill>
                    <a:schemeClr val="bg1"/>
                  </a:solidFill>
                  <a:latin typeface="맑은 고딕" pitchFamily="50" charset="-127"/>
                </a:defRPr>
              </a:lvl1pPr>
            </a:lstStyle>
            <a:p>
              <a:pPr>
                <a:defRPr/>
              </a:pPr>
              <a:r>
                <a:rPr lang="en-US" altLang="ko-KR" sz="1000" dirty="0">
                  <a:solidFill>
                    <a:srgbClr val="FFFFFF"/>
                  </a:solidFill>
                  <a:latin typeface="맑은 고딕"/>
                </a:rPr>
                <a:t>HTTPS/TLS </a:t>
              </a:r>
              <a:r>
                <a:rPr lang="ko-KR" altLang="en-US" sz="1000" dirty="0">
                  <a:solidFill>
                    <a:srgbClr val="FFFFFF"/>
                  </a:solidFill>
                  <a:latin typeface="맑은 고딕"/>
                </a:rPr>
                <a:t>전송 계층</a:t>
              </a:r>
            </a:p>
          </p:txBody>
        </p:sp>
        <p:sp>
          <p:nvSpPr>
            <p:cNvPr id="50" name="Text Box 26">
              <a:extLst>
                <a:ext uri="{FF2B5EF4-FFF2-40B4-BE49-F238E27FC236}">
                  <a16:creationId xmlns:a16="http://schemas.microsoft.com/office/drawing/2014/main" id="{3ACEB16F-9199-4496-B520-F7764D51C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14" y="2151383"/>
              <a:ext cx="1152555" cy="250697"/>
            </a:xfrm>
            <a:prstGeom prst="roundRect">
              <a:avLst/>
            </a:prstGeom>
            <a:blipFill dpi="0" rotWithShape="1">
              <a:blip r:embed="rId2"/>
              <a:srcRect/>
              <a:tile tx="0" ty="0" sx="20000" sy="20000" flip="none" algn="tl"/>
            </a:blipFill>
            <a:ln w="25400" cap="flat" cmpd="sng" algn="ctr">
              <a:noFill/>
              <a:prstDash val="solid"/>
            </a:ln>
            <a:effectLst/>
            <a:extLst/>
          </p:spPr>
          <p:txBody>
            <a:bodyPr wrap="none" lIns="36000" tIns="36000" rIns="36000" bIns="36000" anchor="ctr">
              <a:spAutoFit/>
            </a:bodyPr>
            <a:lstStyle>
              <a:defPPr>
                <a:defRPr lang="ko-KR"/>
              </a:defPPr>
              <a:lvl1pPr algn="ctr" eaLnBrk="1" latinLnBrk="0" hangingPunct="1">
                <a:defRPr sz="1100" b="1">
                  <a:solidFill>
                    <a:schemeClr val="bg1"/>
                  </a:solidFill>
                  <a:latin typeface="맑은 고딕" pitchFamily="50" charset="-127"/>
                </a:defRPr>
              </a:lvl1pPr>
            </a:lstStyle>
            <a:p>
              <a:pPr>
                <a:defRPr/>
              </a:pPr>
              <a:r>
                <a:rPr lang="en-US" altLang="ko-KR" sz="1000" dirty="0">
                  <a:solidFill>
                    <a:srgbClr val="FFFFFF"/>
                  </a:solidFill>
                  <a:latin typeface="맑은 고딕"/>
                </a:rPr>
                <a:t>WS-S </a:t>
              </a:r>
              <a:r>
                <a:rPr lang="ko-KR" altLang="en-US" sz="1000" dirty="0">
                  <a:solidFill>
                    <a:srgbClr val="FFFFFF"/>
                  </a:solidFill>
                  <a:latin typeface="맑은 고딕"/>
                </a:rPr>
                <a:t>데이터 레벨</a:t>
              </a:r>
            </a:p>
          </p:txBody>
        </p:sp>
        <p:sp>
          <p:nvSpPr>
            <p:cNvPr id="51" name="Text Box 27">
              <a:extLst>
                <a:ext uri="{FF2B5EF4-FFF2-40B4-BE49-F238E27FC236}">
                  <a16:creationId xmlns:a16="http://schemas.microsoft.com/office/drawing/2014/main" id="{B6AAFFF1-D8D4-420A-9A28-29A06AFD3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494" y="2804338"/>
              <a:ext cx="1260000" cy="43200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72000" anchor="ctr" anchorCtr="0">
              <a:noAutofit/>
            </a:bodyPr>
            <a:lstStyle>
              <a:lvl1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Aft>
                  <a:spcPct val="15000"/>
                </a:spcAft>
                <a:buClr>
                  <a:srgbClr val="000000"/>
                </a:buClr>
                <a:defRPr/>
              </a:pPr>
              <a:r>
                <a:rPr lang="ko-KR" altLang="en-US" sz="1000" b="1" kern="0" dirty="0">
                  <a:solidFill>
                    <a:srgbClr val="000000"/>
                  </a:solidFill>
                  <a:latin typeface="맑은 고딕"/>
                </a:rPr>
                <a:t>메시지 무결성 체크</a:t>
              </a:r>
            </a:p>
            <a:p>
              <a:pPr algn="ctr">
                <a:spcAft>
                  <a:spcPct val="15000"/>
                </a:spcAft>
                <a:buClr>
                  <a:srgbClr val="000000"/>
                </a:buClr>
                <a:defRPr/>
              </a:pPr>
              <a:r>
                <a:rPr lang="en-US" altLang="ko-KR" sz="1000" b="1" kern="0" dirty="0">
                  <a:solidFill>
                    <a:srgbClr val="000000"/>
                  </a:solidFill>
                  <a:latin typeface="맑은 고딕"/>
                </a:rPr>
                <a:t>(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맑은 고딕"/>
                </a:rPr>
                <a:t>전자 서명 확인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맑은 고딕"/>
                </a:rPr>
                <a:t>)</a:t>
              </a:r>
            </a:p>
          </p:txBody>
        </p:sp>
        <p:sp>
          <p:nvSpPr>
            <p:cNvPr id="52" name="모서리가 둥근 직사각형 217">
              <a:extLst>
                <a:ext uri="{FF2B5EF4-FFF2-40B4-BE49-F238E27FC236}">
                  <a16:creationId xmlns:a16="http://schemas.microsoft.com/office/drawing/2014/main" id="{7A149F7F-D22B-45D5-8596-0380D7FC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207" y="1726155"/>
              <a:ext cx="1478575" cy="43200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/>
          </p:spPr>
          <p:txBody>
            <a:bodyPr wrap="none" anchor="ctr"/>
            <a:lstStyle>
              <a:lvl1pPr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API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Gateway</a:t>
              </a:r>
            </a:p>
            <a:p>
              <a:pPr algn="ctr">
                <a:defRPr/>
              </a:pPr>
              <a:r>
                <a:rPr lang="en-US" altLang="ko-KR" sz="14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Secure OS</a:t>
              </a:r>
              <a:endPara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8ACFCA1-ABD4-44E0-81CF-488A2A967FC7}"/>
                </a:ext>
              </a:extLst>
            </p:cNvPr>
            <p:cNvGrpSpPr/>
            <p:nvPr/>
          </p:nvGrpSpPr>
          <p:grpSpPr>
            <a:xfrm>
              <a:off x="4354501" y="1624007"/>
              <a:ext cx="382475" cy="529622"/>
              <a:chOff x="4219826" y="2862693"/>
              <a:chExt cx="382475" cy="529622"/>
            </a:xfrm>
          </p:grpSpPr>
          <p:sp>
            <p:nvSpPr>
              <p:cNvPr id="54" name="Freeform 43">
                <a:extLst>
                  <a:ext uri="{FF2B5EF4-FFF2-40B4-BE49-F238E27FC236}">
                    <a16:creationId xmlns:a16="http://schemas.microsoft.com/office/drawing/2014/main" id="{9DE132F6-D85A-499A-8230-B9D405245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2350" y="2880446"/>
                <a:ext cx="139951" cy="497075"/>
              </a:xfrm>
              <a:custGeom>
                <a:avLst/>
                <a:gdLst>
                  <a:gd name="T0" fmla="*/ 2147483646 w 161"/>
                  <a:gd name="T1" fmla="*/ 0 h 504"/>
                  <a:gd name="T2" fmla="*/ 2147483646 w 161"/>
                  <a:gd name="T3" fmla="*/ 0 h 504"/>
                  <a:gd name="T4" fmla="*/ 2147483646 w 161"/>
                  <a:gd name="T5" fmla="*/ 2147483646 h 504"/>
                  <a:gd name="T6" fmla="*/ 2147483646 w 161"/>
                  <a:gd name="T7" fmla="*/ 2147483646 h 504"/>
                  <a:gd name="T8" fmla="*/ 2147483646 w 161"/>
                  <a:gd name="T9" fmla="*/ 2147483646 h 504"/>
                  <a:gd name="T10" fmla="*/ 2147483646 w 161"/>
                  <a:gd name="T11" fmla="*/ 2147483646 h 504"/>
                  <a:gd name="T12" fmla="*/ 2147483646 w 161"/>
                  <a:gd name="T13" fmla="*/ 2147483646 h 504"/>
                  <a:gd name="T14" fmla="*/ 2147483646 w 161"/>
                  <a:gd name="T15" fmla="*/ 2147483646 h 504"/>
                  <a:gd name="T16" fmla="*/ 0 w 161"/>
                  <a:gd name="T17" fmla="*/ 2147483646 h 504"/>
                  <a:gd name="T18" fmla="*/ 0 w 161"/>
                  <a:gd name="T19" fmla="*/ 2147483646 h 504"/>
                  <a:gd name="T20" fmla="*/ 0 w 161"/>
                  <a:gd name="T21" fmla="*/ 2147483646 h 504"/>
                  <a:gd name="T22" fmla="*/ 0 w 161"/>
                  <a:gd name="T23" fmla="*/ 2147483646 h 504"/>
                  <a:gd name="T24" fmla="*/ 2147483646 w 161"/>
                  <a:gd name="T25" fmla="*/ 2147483646 h 504"/>
                  <a:gd name="T26" fmla="*/ 2147483646 w 161"/>
                  <a:gd name="T27" fmla="*/ 2147483646 h 504"/>
                  <a:gd name="T28" fmla="*/ 2147483646 w 161"/>
                  <a:gd name="T29" fmla="*/ 2147483646 h 504"/>
                  <a:gd name="T30" fmla="*/ 2147483646 w 161"/>
                  <a:gd name="T31" fmla="*/ 2147483646 h 504"/>
                  <a:gd name="T32" fmla="*/ 2147483646 w 161"/>
                  <a:gd name="T33" fmla="*/ 2147483646 h 504"/>
                  <a:gd name="T34" fmla="*/ 2147483646 w 161"/>
                  <a:gd name="T35" fmla="*/ 2147483646 h 504"/>
                  <a:gd name="T36" fmla="*/ 2147483646 w 161"/>
                  <a:gd name="T37" fmla="*/ 2147483646 h 504"/>
                  <a:gd name="T38" fmla="*/ 2147483646 w 161"/>
                  <a:gd name="T39" fmla="*/ 2147483646 h 504"/>
                  <a:gd name="T40" fmla="*/ 2147483646 w 161"/>
                  <a:gd name="T41" fmla="*/ 2147483646 h 504"/>
                  <a:gd name="T42" fmla="*/ 2147483646 w 161"/>
                  <a:gd name="T43" fmla="*/ 2147483646 h 504"/>
                  <a:gd name="T44" fmla="*/ 2147483646 w 161"/>
                  <a:gd name="T45" fmla="*/ 2147483646 h 504"/>
                  <a:gd name="T46" fmla="*/ 2147483646 w 161"/>
                  <a:gd name="T47" fmla="*/ 2147483646 h 504"/>
                  <a:gd name="T48" fmla="*/ 2147483646 w 161"/>
                  <a:gd name="T49" fmla="*/ 2147483646 h 504"/>
                  <a:gd name="T50" fmla="*/ 2147483646 w 161"/>
                  <a:gd name="T51" fmla="*/ 2147483646 h 504"/>
                  <a:gd name="T52" fmla="*/ 2147483646 w 161"/>
                  <a:gd name="T53" fmla="*/ 2147483646 h 504"/>
                  <a:gd name="T54" fmla="*/ 2147483646 w 161"/>
                  <a:gd name="T55" fmla="*/ 2147483646 h 504"/>
                  <a:gd name="T56" fmla="*/ 2147483646 w 161"/>
                  <a:gd name="T57" fmla="*/ 2147483646 h 504"/>
                  <a:gd name="T58" fmla="*/ 2147483646 w 161"/>
                  <a:gd name="T59" fmla="*/ 0 h 504"/>
                  <a:gd name="T60" fmla="*/ 2147483646 w 161"/>
                  <a:gd name="T61" fmla="*/ 0 h 504"/>
                  <a:gd name="T62" fmla="*/ 2147483646 w 161"/>
                  <a:gd name="T63" fmla="*/ 0 h 50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61" h="504">
                    <a:moveTo>
                      <a:pt x="156" y="0"/>
                    </a:moveTo>
                    <a:lnTo>
                      <a:pt x="156" y="0"/>
                    </a:lnTo>
                    <a:lnTo>
                      <a:pt x="20" y="63"/>
                    </a:lnTo>
                    <a:lnTo>
                      <a:pt x="16" y="65"/>
                    </a:lnTo>
                    <a:lnTo>
                      <a:pt x="12" y="69"/>
                    </a:lnTo>
                    <a:lnTo>
                      <a:pt x="6" y="77"/>
                    </a:lnTo>
                    <a:lnTo>
                      <a:pt x="2" y="87"/>
                    </a:lnTo>
                    <a:lnTo>
                      <a:pt x="0" y="96"/>
                    </a:lnTo>
                    <a:lnTo>
                      <a:pt x="0" y="492"/>
                    </a:lnTo>
                    <a:lnTo>
                      <a:pt x="0" y="497"/>
                    </a:lnTo>
                    <a:lnTo>
                      <a:pt x="2" y="500"/>
                    </a:lnTo>
                    <a:lnTo>
                      <a:pt x="4" y="503"/>
                    </a:lnTo>
                    <a:lnTo>
                      <a:pt x="8" y="504"/>
                    </a:lnTo>
                    <a:lnTo>
                      <a:pt x="11" y="503"/>
                    </a:lnTo>
                    <a:lnTo>
                      <a:pt x="15" y="501"/>
                    </a:lnTo>
                    <a:lnTo>
                      <a:pt x="143" y="440"/>
                    </a:lnTo>
                    <a:lnTo>
                      <a:pt x="147" y="437"/>
                    </a:lnTo>
                    <a:lnTo>
                      <a:pt x="151" y="434"/>
                    </a:lnTo>
                    <a:lnTo>
                      <a:pt x="156" y="426"/>
                    </a:lnTo>
                    <a:lnTo>
                      <a:pt x="160" y="417"/>
                    </a:lnTo>
                    <a:lnTo>
                      <a:pt x="161" y="406"/>
                    </a:lnTo>
                    <a:lnTo>
                      <a:pt x="161" y="12"/>
                    </a:lnTo>
                    <a:lnTo>
                      <a:pt x="161" y="6"/>
                    </a:lnTo>
                    <a:lnTo>
                      <a:pt x="160" y="2"/>
                    </a:lnTo>
                    <a:lnTo>
                      <a:pt x="159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44">
                <a:extLst>
                  <a:ext uri="{FF2B5EF4-FFF2-40B4-BE49-F238E27FC236}">
                    <a16:creationId xmlns:a16="http://schemas.microsoft.com/office/drawing/2014/main" id="{5128B897-BABE-434E-8B53-3295956CE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9826" y="2862693"/>
                <a:ext cx="371174" cy="529622"/>
              </a:xfrm>
              <a:custGeom>
                <a:avLst/>
                <a:gdLst>
                  <a:gd name="T0" fmla="*/ 0 w 427"/>
                  <a:gd name="T1" fmla="*/ 2147483646 h 537"/>
                  <a:gd name="T2" fmla="*/ 0 w 427"/>
                  <a:gd name="T3" fmla="*/ 2147483646 h 537"/>
                  <a:gd name="T4" fmla="*/ 2147483646 w 427"/>
                  <a:gd name="T5" fmla="*/ 2147483646 h 537"/>
                  <a:gd name="T6" fmla="*/ 2147483646 w 427"/>
                  <a:gd name="T7" fmla="*/ 2147483646 h 537"/>
                  <a:gd name="T8" fmla="*/ 2147483646 w 427"/>
                  <a:gd name="T9" fmla="*/ 2147483646 h 537"/>
                  <a:gd name="T10" fmla="*/ 2147483646 w 427"/>
                  <a:gd name="T11" fmla="*/ 2147483646 h 537"/>
                  <a:gd name="T12" fmla="*/ 2147483646 w 427"/>
                  <a:gd name="T13" fmla="*/ 2147483646 h 537"/>
                  <a:gd name="T14" fmla="*/ 2147483646 w 427"/>
                  <a:gd name="T15" fmla="*/ 2147483646 h 537"/>
                  <a:gd name="T16" fmla="*/ 2147483646 w 427"/>
                  <a:gd name="T17" fmla="*/ 2147483646 h 537"/>
                  <a:gd name="T18" fmla="*/ 2147483646 w 427"/>
                  <a:gd name="T19" fmla="*/ 2147483646 h 537"/>
                  <a:gd name="T20" fmla="*/ 2147483646 w 427"/>
                  <a:gd name="T21" fmla="*/ 2147483646 h 537"/>
                  <a:gd name="T22" fmla="*/ 2147483646 w 427"/>
                  <a:gd name="T23" fmla="*/ 2147483646 h 537"/>
                  <a:gd name="T24" fmla="*/ 2147483646 w 427"/>
                  <a:gd name="T25" fmla="*/ 2147483646 h 537"/>
                  <a:gd name="T26" fmla="*/ 2147483646 w 427"/>
                  <a:gd name="T27" fmla="*/ 2147483646 h 537"/>
                  <a:gd name="T28" fmla="*/ 2147483646 w 427"/>
                  <a:gd name="T29" fmla="*/ 2147483646 h 537"/>
                  <a:gd name="T30" fmla="*/ 2147483646 w 427"/>
                  <a:gd name="T31" fmla="*/ 2147483646 h 537"/>
                  <a:gd name="T32" fmla="*/ 2147483646 w 427"/>
                  <a:gd name="T33" fmla="*/ 2147483646 h 537"/>
                  <a:gd name="T34" fmla="*/ 2147483646 w 427"/>
                  <a:gd name="T35" fmla="*/ 2147483646 h 537"/>
                  <a:gd name="T36" fmla="*/ 2147483646 w 427"/>
                  <a:gd name="T37" fmla="*/ 0 h 537"/>
                  <a:gd name="T38" fmla="*/ 2147483646 w 427"/>
                  <a:gd name="T39" fmla="*/ 2147483646 h 537"/>
                  <a:gd name="T40" fmla="*/ 2147483646 w 427"/>
                  <a:gd name="T41" fmla="*/ 2147483646 h 537"/>
                  <a:gd name="T42" fmla="*/ 2147483646 w 427"/>
                  <a:gd name="T43" fmla="*/ 2147483646 h 537"/>
                  <a:gd name="T44" fmla="*/ 2147483646 w 427"/>
                  <a:gd name="T45" fmla="*/ 2147483646 h 537"/>
                  <a:gd name="T46" fmla="*/ 2147483646 w 427"/>
                  <a:gd name="T47" fmla="*/ 2147483646 h 537"/>
                  <a:gd name="T48" fmla="*/ 0 w 427"/>
                  <a:gd name="T49" fmla="*/ 2147483646 h 537"/>
                  <a:gd name="T50" fmla="*/ 0 w 427"/>
                  <a:gd name="T51" fmla="*/ 2147483646 h 537"/>
                  <a:gd name="T52" fmla="*/ 2147483646 w 427"/>
                  <a:gd name="T53" fmla="*/ 2147483646 h 537"/>
                  <a:gd name="T54" fmla="*/ 2147483646 w 427"/>
                  <a:gd name="T55" fmla="*/ 2147483646 h 537"/>
                  <a:gd name="T56" fmla="*/ 2147483646 w 427"/>
                  <a:gd name="T57" fmla="*/ 2147483646 h 537"/>
                  <a:gd name="T58" fmla="*/ 2147483646 w 427"/>
                  <a:gd name="T59" fmla="*/ 2147483646 h 537"/>
                  <a:gd name="T60" fmla="*/ 2147483646 w 427"/>
                  <a:gd name="T61" fmla="*/ 2147483646 h 537"/>
                  <a:gd name="T62" fmla="*/ 2147483646 w 427"/>
                  <a:gd name="T63" fmla="*/ 2147483646 h 537"/>
                  <a:gd name="T64" fmla="*/ 2147483646 w 427"/>
                  <a:gd name="T65" fmla="*/ 2147483646 h 5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7" h="537">
                    <a:moveTo>
                      <a:pt x="0" y="110"/>
                    </a:moveTo>
                    <a:lnTo>
                      <a:pt x="0" y="509"/>
                    </a:lnTo>
                    <a:lnTo>
                      <a:pt x="0" y="515"/>
                    </a:lnTo>
                    <a:lnTo>
                      <a:pt x="2" y="519"/>
                    </a:lnTo>
                    <a:lnTo>
                      <a:pt x="4" y="525"/>
                    </a:lnTo>
                    <a:lnTo>
                      <a:pt x="7" y="529"/>
                    </a:lnTo>
                    <a:lnTo>
                      <a:pt x="11" y="532"/>
                    </a:lnTo>
                    <a:lnTo>
                      <a:pt x="15" y="534"/>
                    </a:lnTo>
                    <a:lnTo>
                      <a:pt x="20" y="537"/>
                    </a:lnTo>
                    <a:lnTo>
                      <a:pt x="26" y="537"/>
                    </a:lnTo>
                    <a:lnTo>
                      <a:pt x="236" y="537"/>
                    </a:lnTo>
                    <a:lnTo>
                      <a:pt x="242" y="537"/>
                    </a:lnTo>
                    <a:lnTo>
                      <a:pt x="246" y="534"/>
                    </a:lnTo>
                    <a:lnTo>
                      <a:pt x="251" y="532"/>
                    </a:lnTo>
                    <a:lnTo>
                      <a:pt x="255" y="529"/>
                    </a:lnTo>
                    <a:lnTo>
                      <a:pt x="258" y="525"/>
                    </a:lnTo>
                    <a:lnTo>
                      <a:pt x="261" y="519"/>
                    </a:lnTo>
                    <a:lnTo>
                      <a:pt x="263" y="515"/>
                    </a:lnTo>
                    <a:lnTo>
                      <a:pt x="263" y="509"/>
                    </a:lnTo>
                    <a:lnTo>
                      <a:pt x="263" y="110"/>
                    </a:lnTo>
                    <a:lnTo>
                      <a:pt x="263" y="105"/>
                    </a:lnTo>
                    <a:lnTo>
                      <a:pt x="265" y="99"/>
                    </a:lnTo>
                    <a:lnTo>
                      <a:pt x="270" y="89"/>
                    </a:lnTo>
                    <a:lnTo>
                      <a:pt x="278" y="79"/>
                    </a:lnTo>
                    <a:lnTo>
                      <a:pt x="282" y="75"/>
                    </a:lnTo>
                    <a:lnTo>
                      <a:pt x="287" y="73"/>
                    </a:lnTo>
                    <a:lnTo>
                      <a:pt x="418" y="11"/>
                    </a:lnTo>
                    <a:lnTo>
                      <a:pt x="424" y="7"/>
                    </a:lnTo>
                    <a:lnTo>
                      <a:pt x="426" y="4"/>
                    </a:lnTo>
                    <a:lnTo>
                      <a:pt x="427" y="3"/>
                    </a:lnTo>
                    <a:lnTo>
                      <a:pt x="426" y="1"/>
                    </a:lnTo>
                    <a:lnTo>
                      <a:pt x="423" y="1"/>
                    </a:lnTo>
                    <a:lnTo>
                      <a:pt x="415" y="0"/>
                    </a:lnTo>
                    <a:lnTo>
                      <a:pt x="208" y="0"/>
                    </a:lnTo>
                    <a:lnTo>
                      <a:pt x="196" y="1"/>
                    </a:lnTo>
                    <a:lnTo>
                      <a:pt x="183" y="3"/>
                    </a:lnTo>
                    <a:lnTo>
                      <a:pt x="169" y="7"/>
                    </a:lnTo>
                    <a:lnTo>
                      <a:pt x="157" y="11"/>
                    </a:lnTo>
                    <a:lnTo>
                      <a:pt x="23" y="73"/>
                    </a:lnTo>
                    <a:lnTo>
                      <a:pt x="19" y="75"/>
                    </a:lnTo>
                    <a:lnTo>
                      <a:pt x="15" y="79"/>
                    </a:lnTo>
                    <a:lnTo>
                      <a:pt x="7" y="89"/>
                    </a:lnTo>
                    <a:lnTo>
                      <a:pt x="2" y="99"/>
                    </a:lnTo>
                    <a:lnTo>
                      <a:pt x="0" y="105"/>
                    </a:lnTo>
                    <a:lnTo>
                      <a:pt x="0" y="110"/>
                    </a:lnTo>
                    <a:close/>
                    <a:moveTo>
                      <a:pt x="54" y="166"/>
                    </a:moveTo>
                    <a:lnTo>
                      <a:pt x="193" y="166"/>
                    </a:lnTo>
                    <a:lnTo>
                      <a:pt x="193" y="183"/>
                    </a:lnTo>
                    <a:lnTo>
                      <a:pt x="54" y="183"/>
                    </a:lnTo>
                    <a:lnTo>
                      <a:pt x="54" y="166"/>
                    </a:lnTo>
                    <a:close/>
                    <a:moveTo>
                      <a:pt x="54" y="204"/>
                    </a:moveTo>
                    <a:lnTo>
                      <a:pt x="193" y="204"/>
                    </a:lnTo>
                    <a:lnTo>
                      <a:pt x="193" y="220"/>
                    </a:lnTo>
                    <a:lnTo>
                      <a:pt x="54" y="220"/>
                    </a:lnTo>
                    <a:lnTo>
                      <a:pt x="54" y="204"/>
                    </a:lnTo>
                    <a:close/>
                    <a:moveTo>
                      <a:pt x="54" y="242"/>
                    </a:moveTo>
                    <a:lnTo>
                      <a:pt x="193" y="242"/>
                    </a:lnTo>
                    <a:lnTo>
                      <a:pt x="193" y="258"/>
                    </a:lnTo>
                    <a:lnTo>
                      <a:pt x="54" y="258"/>
                    </a:lnTo>
                    <a:lnTo>
                      <a:pt x="54" y="24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D787734-20AC-47D2-A85D-A52199412F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68928" y="1940194"/>
              <a:ext cx="936000" cy="1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D7DD7A5-09C0-4A1D-BC1B-A07F7C70FC1C}"/>
                </a:ext>
              </a:extLst>
            </p:cNvPr>
            <p:cNvCxnSpPr>
              <a:cxnSpLocks/>
              <a:stCxn id="58" idx="3"/>
              <a:endCxn id="52" idx="1"/>
            </p:cNvCxnSpPr>
            <p:nvPr/>
          </p:nvCxnSpPr>
          <p:spPr bwMode="auto">
            <a:xfrm>
              <a:off x="788542" y="1942155"/>
              <a:ext cx="1141665" cy="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8" name="Picture 29">
              <a:extLst>
                <a:ext uri="{FF2B5EF4-FFF2-40B4-BE49-F238E27FC236}">
                  <a16:creationId xmlns:a16="http://schemas.microsoft.com/office/drawing/2014/main" id="{3A90EC13-B130-47B4-947B-AE0B6E2F4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04" y="1760386"/>
              <a:ext cx="300038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AAAA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 Box 13">
              <a:extLst>
                <a:ext uri="{FF2B5EF4-FFF2-40B4-BE49-F238E27FC236}">
                  <a16:creationId xmlns:a16="http://schemas.microsoft.com/office/drawing/2014/main" id="{32C9D526-BA45-474B-8034-787614372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062" y="1436138"/>
              <a:ext cx="887029" cy="534368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유효한 요청에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 대해서만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 서비스 호출</a:t>
              </a:r>
            </a:p>
          </p:txBody>
        </p:sp>
        <p:sp>
          <p:nvSpPr>
            <p:cNvPr id="60" name="Text Box 13">
              <a:extLst>
                <a:ext uri="{FF2B5EF4-FFF2-40B4-BE49-F238E27FC236}">
                  <a16:creationId xmlns:a16="http://schemas.microsoft.com/office/drawing/2014/main" id="{2D917843-192B-4516-8587-B6627D7B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961" y="1508146"/>
              <a:ext cx="931913" cy="38048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다양한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외부 공격 대응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61EC3AE5-AC76-41D7-9051-E18FEEF41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530" y="3337525"/>
              <a:ext cx="2909260" cy="23911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4399" tIns="42199" rIns="84399" bIns="42199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보안 표준 지원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: OAuth, OpenID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등</a:t>
              </a: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0B730EB6-51E5-4D1B-932C-BC63A95F7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824" y="2804338"/>
              <a:ext cx="1260000" cy="43200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72000" anchor="ctr" anchorCtr="0">
              <a:noAutofit/>
            </a:bodyPr>
            <a:lstStyle>
              <a:lvl1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Clr>
                  <a:srgbClr val="000000"/>
                </a:buClr>
                <a:defRPr/>
              </a:pPr>
              <a:r>
                <a:rPr lang="ko-KR" altLang="en-US" sz="1000" b="1" kern="0" dirty="0">
                  <a:solidFill>
                    <a:srgbClr val="000000"/>
                  </a:solidFill>
                  <a:latin typeface="맑은 고딕"/>
                </a:rPr>
                <a:t>메시지</a:t>
              </a:r>
              <a:r>
                <a:rPr lang="ko-KR" altLang="en-US" sz="1000" kern="0" dirty="0">
                  <a:solidFill>
                    <a:srgbClr val="000000"/>
                  </a:solidFill>
                  <a:latin typeface="맑은 고딕"/>
                </a:rPr>
                <a:t> 유효성 검증</a:t>
              </a:r>
              <a:endParaRPr lang="en-US" altLang="ko-KR" sz="1000" kern="0" dirty="0">
                <a:solidFill>
                  <a:srgbClr val="000000"/>
                </a:solidFill>
                <a:latin typeface="맑은 고딕"/>
              </a:endParaRPr>
            </a:p>
            <a:p>
              <a:pPr algn="ctr">
                <a:buClr>
                  <a:srgbClr val="000000"/>
                </a:buClr>
                <a:defRPr/>
              </a:pPr>
              <a:r>
                <a:rPr lang="en-US" altLang="ko-KR" sz="1000" kern="0" dirty="0">
                  <a:solidFill>
                    <a:srgbClr val="000000"/>
                  </a:solidFill>
                  <a:latin typeface="맑은 고딕"/>
                </a:rPr>
                <a:t>(</a:t>
              </a:r>
              <a:r>
                <a:rPr lang="ko-KR" altLang="en-US" sz="1000" kern="0" dirty="0">
                  <a:solidFill>
                    <a:srgbClr val="000000"/>
                  </a:solidFill>
                  <a:latin typeface="맑은 고딕"/>
                </a:rPr>
                <a:t>스키마 검증</a:t>
              </a:r>
              <a:r>
                <a:rPr lang="en-US" altLang="ko-KR" sz="1000" kern="0" dirty="0">
                  <a:solidFill>
                    <a:srgbClr val="000000"/>
                  </a:solidFill>
                  <a:latin typeface="맑은 고딕"/>
                </a:rPr>
                <a:t>)</a:t>
              </a:r>
              <a:r>
                <a:rPr lang="ko-KR" altLang="en-US" sz="1000" kern="0" dirty="0">
                  <a:solidFill>
                    <a:srgbClr val="000000"/>
                  </a:solidFill>
                  <a:latin typeface="맑은 고딕"/>
                </a:rPr>
                <a:t> </a:t>
              </a:r>
              <a:endParaRPr lang="en-US" altLang="ko-KR" sz="1000" b="1" kern="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2028B8AE-DB96-4B0E-87AF-BB9E6D4CB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5328" y="2300234"/>
              <a:ext cx="1260000" cy="43200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 anchorCtr="0">
              <a:noAutofit/>
            </a:bodyPr>
            <a:lstStyle>
              <a:lvl1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000" kern="0" dirty="0">
                  <a:solidFill>
                    <a:srgbClr val="0000CC"/>
                  </a:solidFill>
                  <a:latin typeface="맑은 고딕"/>
                </a:rPr>
                <a:t>URL</a:t>
              </a:r>
              <a:r>
                <a:rPr lang="ko-KR" altLang="en-US" sz="1000" kern="0" dirty="0">
                  <a:solidFill>
                    <a:srgbClr val="0000CC"/>
                  </a:solidFill>
                  <a:latin typeface="맑은 고딕"/>
                </a:rPr>
                <a:t>기반 리소스캐싱</a:t>
              </a:r>
              <a:endParaRPr lang="en-US" altLang="ko-KR" sz="1000" kern="0" dirty="0">
                <a:solidFill>
                  <a:srgbClr val="0000CC"/>
                </a:solidFill>
                <a:latin typeface="맑은 고딕"/>
              </a:endParaRPr>
            </a:p>
            <a:p>
              <a:pPr algn="ctr">
                <a:defRPr/>
              </a:pPr>
              <a:r>
                <a:rPr lang="ko-KR" altLang="en-US" sz="1000" dirty="0">
                  <a:solidFill>
                    <a:srgbClr val="000000"/>
                  </a:solidFill>
                  <a:latin typeface="맑은 고딕"/>
                </a:rPr>
                <a:t>정적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/>
                </a:rPr>
                <a:t>/</a:t>
              </a:r>
              <a:r>
                <a:rPr lang="ko-KR" altLang="en-US" sz="1000" dirty="0">
                  <a:solidFill>
                    <a:srgbClr val="000000"/>
                  </a:solidFill>
                  <a:latin typeface="맑은 고딕"/>
                </a:rPr>
                <a:t>동적 캐싱</a:t>
              </a:r>
              <a:endParaRPr lang="ko-KR" altLang="en-US" sz="1000" b="1" kern="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" name="모서리가 둥근 직사각형 217">
              <a:extLst>
                <a:ext uri="{FF2B5EF4-FFF2-40B4-BE49-F238E27FC236}">
                  <a16:creationId xmlns:a16="http://schemas.microsoft.com/office/drawing/2014/main" id="{8BB0F12F-0E1B-4B1A-9C67-E1A1506A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809" y="1726155"/>
              <a:ext cx="1478575" cy="43200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/>
          </p:spPr>
          <p:txBody>
            <a:bodyPr wrap="none" anchor="ctr"/>
            <a:lstStyle>
              <a:lvl1pPr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API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Gateway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260FB4F-9682-4493-B0C1-A72B411827FE}"/>
                </a:ext>
              </a:extLst>
            </p:cNvPr>
            <p:cNvGrpSpPr/>
            <p:nvPr/>
          </p:nvGrpSpPr>
          <p:grpSpPr>
            <a:xfrm>
              <a:off x="8983061" y="1624007"/>
              <a:ext cx="382475" cy="529622"/>
              <a:chOff x="4219826" y="2862693"/>
              <a:chExt cx="382475" cy="529622"/>
            </a:xfrm>
          </p:grpSpPr>
          <p:sp>
            <p:nvSpPr>
              <p:cNvPr id="66" name="Freeform 43">
                <a:extLst>
                  <a:ext uri="{FF2B5EF4-FFF2-40B4-BE49-F238E27FC236}">
                    <a16:creationId xmlns:a16="http://schemas.microsoft.com/office/drawing/2014/main" id="{8A71B1B5-481B-4B19-A47D-2715D8996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2350" y="2880446"/>
                <a:ext cx="139951" cy="497075"/>
              </a:xfrm>
              <a:custGeom>
                <a:avLst/>
                <a:gdLst>
                  <a:gd name="T0" fmla="*/ 2147483646 w 161"/>
                  <a:gd name="T1" fmla="*/ 0 h 504"/>
                  <a:gd name="T2" fmla="*/ 2147483646 w 161"/>
                  <a:gd name="T3" fmla="*/ 0 h 504"/>
                  <a:gd name="T4" fmla="*/ 2147483646 w 161"/>
                  <a:gd name="T5" fmla="*/ 2147483646 h 504"/>
                  <a:gd name="T6" fmla="*/ 2147483646 w 161"/>
                  <a:gd name="T7" fmla="*/ 2147483646 h 504"/>
                  <a:gd name="T8" fmla="*/ 2147483646 w 161"/>
                  <a:gd name="T9" fmla="*/ 2147483646 h 504"/>
                  <a:gd name="T10" fmla="*/ 2147483646 w 161"/>
                  <a:gd name="T11" fmla="*/ 2147483646 h 504"/>
                  <a:gd name="T12" fmla="*/ 2147483646 w 161"/>
                  <a:gd name="T13" fmla="*/ 2147483646 h 504"/>
                  <a:gd name="T14" fmla="*/ 2147483646 w 161"/>
                  <a:gd name="T15" fmla="*/ 2147483646 h 504"/>
                  <a:gd name="T16" fmla="*/ 0 w 161"/>
                  <a:gd name="T17" fmla="*/ 2147483646 h 504"/>
                  <a:gd name="T18" fmla="*/ 0 w 161"/>
                  <a:gd name="T19" fmla="*/ 2147483646 h 504"/>
                  <a:gd name="T20" fmla="*/ 0 w 161"/>
                  <a:gd name="T21" fmla="*/ 2147483646 h 504"/>
                  <a:gd name="T22" fmla="*/ 0 w 161"/>
                  <a:gd name="T23" fmla="*/ 2147483646 h 504"/>
                  <a:gd name="T24" fmla="*/ 2147483646 w 161"/>
                  <a:gd name="T25" fmla="*/ 2147483646 h 504"/>
                  <a:gd name="T26" fmla="*/ 2147483646 w 161"/>
                  <a:gd name="T27" fmla="*/ 2147483646 h 504"/>
                  <a:gd name="T28" fmla="*/ 2147483646 w 161"/>
                  <a:gd name="T29" fmla="*/ 2147483646 h 504"/>
                  <a:gd name="T30" fmla="*/ 2147483646 w 161"/>
                  <a:gd name="T31" fmla="*/ 2147483646 h 504"/>
                  <a:gd name="T32" fmla="*/ 2147483646 w 161"/>
                  <a:gd name="T33" fmla="*/ 2147483646 h 504"/>
                  <a:gd name="T34" fmla="*/ 2147483646 w 161"/>
                  <a:gd name="T35" fmla="*/ 2147483646 h 504"/>
                  <a:gd name="T36" fmla="*/ 2147483646 w 161"/>
                  <a:gd name="T37" fmla="*/ 2147483646 h 504"/>
                  <a:gd name="T38" fmla="*/ 2147483646 w 161"/>
                  <a:gd name="T39" fmla="*/ 2147483646 h 504"/>
                  <a:gd name="T40" fmla="*/ 2147483646 w 161"/>
                  <a:gd name="T41" fmla="*/ 2147483646 h 504"/>
                  <a:gd name="T42" fmla="*/ 2147483646 w 161"/>
                  <a:gd name="T43" fmla="*/ 2147483646 h 504"/>
                  <a:gd name="T44" fmla="*/ 2147483646 w 161"/>
                  <a:gd name="T45" fmla="*/ 2147483646 h 504"/>
                  <a:gd name="T46" fmla="*/ 2147483646 w 161"/>
                  <a:gd name="T47" fmla="*/ 2147483646 h 504"/>
                  <a:gd name="T48" fmla="*/ 2147483646 w 161"/>
                  <a:gd name="T49" fmla="*/ 2147483646 h 504"/>
                  <a:gd name="T50" fmla="*/ 2147483646 w 161"/>
                  <a:gd name="T51" fmla="*/ 2147483646 h 504"/>
                  <a:gd name="T52" fmla="*/ 2147483646 w 161"/>
                  <a:gd name="T53" fmla="*/ 2147483646 h 504"/>
                  <a:gd name="T54" fmla="*/ 2147483646 w 161"/>
                  <a:gd name="T55" fmla="*/ 2147483646 h 504"/>
                  <a:gd name="T56" fmla="*/ 2147483646 w 161"/>
                  <a:gd name="T57" fmla="*/ 2147483646 h 504"/>
                  <a:gd name="T58" fmla="*/ 2147483646 w 161"/>
                  <a:gd name="T59" fmla="*/ 0 h 504"/>
                  <a:gd name="T60" fmla="*/ 2147483646 w 161"/>
                  <a:gd name="T61" fmla="*/ 0 h 504"/>
                  <a:gd name="T62" fmla="*/ 2147483646 w 161"/>
                  <a:gd name="T63" fmla="*/ 0 h 50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61" h="504">
                    <a:moveTo>
                      <a:pt x="156" y="0"/>
                    </a:moveTo>
                    <a:lnTo>
                      <a:pt x="156" y="0"/>
                    </a:lnTo>
                    <a:lnTo>
                      <a:pt x="20" y="63"/>
                    </a:lnTo>
                    <a:lnTo>
                      <a:pt x="16" y="65"/>
                    </a:lnTo>
                    <a:lnTo>
                      <a:pt x="12" y="69"/>
                    </a:lnTo>
                    <a:lnTo>
                      <a:pt x="6" y="77"/>
                    </a:lnTo>
                    <a:lnTo>
                      <a:pt x="2" y="87"/>
                    </a:lnTo>
                    <a:lnTo>
                      <a:pt x="0" y="96"/>
                    </a:lnTo>
                    <a:lnTo>
                      <a:pt x="0" y="492"/>
                    </a:lnTo>
                    <a:lnTo>
                      <a:pt x="0" y="497"/>
                    </a:lnTo>
                    <a:lnTo>
                      <a:pt x="2" y="500"/>
                    </a:lnTo>
                    <a:lnTo>
                      <a:pt x="4" y="503"/>
                    </a:lnTo>
                    <a:lnTo>
                      <a:pt x="8" y="504"/>
                    </a:lnTo>
                    <a:lnTo>
                      <a:pt x="11" y="503"/>
                    </a:lnTo>
                    <a:lnTo>
                      <a:pt x="15" y="501"/>
                    </a:lnTo>
                    <a:lnTo>
                      <a:pt x="143" y="440"/>
                    </a:lnTo>
                    <a:lnTo>
                      <a:pt x="147" y="437"/>
                    </a:lnTo>
                    <a:lnTo>
                      <a:pt x="151" y="434"/>
                    </a:lnTo>
                    <a:lnTo>
                      <a:pt x="156" y="426"/>
                    </a:lnTo>
                    <a:lnTo>
                      <a:pt x="160" y="417"/>
                    </a:lnTo>
                    <a:lnTo>
                      <a:pt x="161" y="406"/>
                    </a:lnTo>
                    <a:lnTo>
                      <a:pt x="161" y="12"/>
                    </a:lnTo>
                    <a:lnTo>
                      <a:pt x="161" y="6"/>
                    </a:lnTo>
                    <a:lnTo>
                      <a:pt x="160" y="2"/>
                    </a:lnTo>
                    <a:lnTo>
                      <a:pt x="159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44">
                <a:extLst>
                  <a:ext uri="{FF2B5EF4-FFF2-40B4-BE49-F238E27FC236}">
                    <a16:creationId xmlns:a16="http://schemas.microsoft.com/office/drawing/2014/main" id="{3088B42A-CDD9-4B3E-89F5-9015FCE147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9826" y="2862693"/>
                <a:ext cx="371174" cy="529622"/>
              </a:xfrm>
              <a:custGeom>
                <a:avLst/>
                <a:gdLst>
                  <a:gd name="T0" fmla="*/ 0 w 427"/>
                  <a:gd name="T1" fmla="*/ 2147483646 h 537"/>
                  <a:gd name="T2" fmla="*/ 0 w 427"/>
                  <a:gd name="T3" fmla="*/ 2147483646 h 537"/>
                  <a:gd name="T4" fmla="*/ 2147483646 w 427"/>
                  <a:gd name="T5" fmla="*/ 2147483646 h 537"/>
                  <a:gd name="T6" fmla="*/ 2147483646 w 427"/>
                  <a:gd name="T7" fmla="*/ 2147483646 h 537"/>
                  <a:gd name="T8" fmla="*/ 2147483646 w 427"/>
                  <a:gd name="T9" fmla="*/ 2147483646 h 537"/>
                  <a:gd name="T10" fmla="*/ 2147483646 w 427"/>
                  <a:gd name="T11" fmla="*/ 2147483646 h 537"/>
                  <a:gd name="T12" fmla="*/ 2147483646 w 427"/>
                  <a:gd name="T13" fmla="*/ 2147483646 h 537"/>
                  <a:gd name="T14" fmla="*/ 2147483646 w 427"/>
                  <a:gd name="T15" fmla="*/ 2147483646 h 537"/>
                  <a:gd name="T16" fmla="*/ 2147483646 w 427"/>
                  <a:gd name="T17" fmla="*/ 2147483646 h 537"/>
                  <a:gd name="T18" fmla="*/ 2147483646 w 427"/>
                  <a:gd name="T19" fmla="*/ 2147483646 h 537"/>
                  <a:gd name="T20" fmla="*/ 2147483646 w 427"/>
                  <a:gd name="T21" fmla="*/ 2147483646 h 537"/>
                  <a:gd name="T22" fmla="*/ 2147483646 w 427"/>
                  <a:gd name="T23" fmla="*/ 2147483646 h 537"/>
                  <a:gd name="T24" fmla="*/ 2147483646 w 427"/>
                  <a:gd name="T25" fmla="*/ 2147483646 h 537"/>
                  <a:gd name="T26" fmla="*/ 2147483646 w 427"/>
                  <a:gd name="T27" fmla="*/ 2147483646 h 537"/>
                  <a:gd name="T28" fmla="*/ 2147483646 w 427"/>
                  <a:gd name="T29" fmla="*/ 2147483646 h 537"/>
                  <a:gd name="T30" fmla="*/ 2147483646 w 427"/>
                  <a:gd name="T31" fmla="*/ 2147483646 h 537"/>
                  <a:gd name="T32" fmla="*/ 2147483646 w 427"/>
                  <a:gd name="T33" fmla="*/ 2147483646 h 537"/>
                  <a:gd name="T34" fmla="*/ 2147483646 w 427"/>
                  <a:gd name="T35" fmla="*/ 2147483646 h 537"/>
                  <a:gd name="T36" fmla="*/ 2147483646 w 427"/>
                  <a:gd name="T37" fmla="*/ 0 h 537"/>
                  <a:gd name="T38" fmla="*/ 2147483646 w 427"/>
                  <a:gd name="T39" fmla="*/ 2147483646 h 537"/>
                  <a:gd name="T40" fmla="*/ 2147483646 w 427"/>
                  <a:gd name="T41" fmla="*/ 2147483646 h 537"/>
                  <a:gd name="T42" fmla="*/ 2147483646 w 427"/>
                  <a:gd name="T43" fmla="*/ 2147483646 h 537"/>
                  <a:gd name="T44" fmla="*/ 2147483646 w 427"/>
                  <a:gd name="T45" fmla="*/ 2147483646 h 537"/>
                  <a:gd name="T46" fmla="*/ 2147483646 w 427"/>
                  <a:gd name="T47" fmla="*/ 2147483646 h 537"/>
                  <a:gd name="T48" fmla="*/ 0 w 427"/>
                  <a:gd name="T49" fmla="*/ 2147483646 h 537"/>
                  <a:gd name="T50" fmla="*/ 0 w 427"/>
                  <a:gd name="T51" fmla="*/ 2147483646 h 537"/>
                  <a:gd name="T52" fmla="*/ 2147483646 w 427"/>
                  <a:gd name="T53" fmla="*/ 2147483646 h 537"/>
                  <a:gd name="T54" fmla="*/ 2147483646 w 427"/>
                  <a:gd name="T55" fmla="*/ 2147483646 h 537"/>
                  <a:gd name="T56" fmla="*/ 2147483646 w 427"/>
                  <a:gd name="T57" fmla="*/ 2147483646 h 537"/>
                  <a:gd name="T58" fmla="*/ 2147483646 w 427"/>
                  <a:gd name="T59" fmla="*/ 2147483646 h 537"/>
                  <a:gd name="T60" fmla="*/ 2147483646 w 427"/>
                  <a:gd name="T61" fmla="*/ 2147483646 h 537"/>
                  <a:gd name="T62" fmla="*/ 2147483646 w 427"/>
                  <a:gd name="T63" fmla="*/ 2147483646 h 537"/>
                  <a:gd name="T64" fmla="*/ 2147483646 w 427"/>
                  <a:gd name="T65" fmla="*/ 2147483646 h 5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7" h="537">
                    <a:moveTo>
                      <a:pt x="0" y="110"/>
                    </a:moveTo>
                    <a:lnTo>
                      <a:pt x="0" y="509"/>
                    </a:lnTo>
                    <a:lnTo>
                      <a:pt x="0" y="515"/>
                    </a:lnTo>
                    <a:lnTo>
                      <a:pt x="2" y="519"/>
                    </a:lnTo>
                    <a:lnTo>
                      <a:pt x="4" y="525"/>
                    </a:lnTo>
                    <a:lnTo>
                      <a:pt x="7" y="529"/>
                    </a:lnTo>
                    <a:lnTo>
                      <a:pt x="11" y="532"/>
                    </a:lnTo>
                    <a:lnTo>
                      <a:pt x="15" y="534"/>
                    </a:lnTo>
                    <a:lnTo>
                      <a:pt x="20" y="537"/>
                    </a:lnTo>
                    <a:lnTo>
                      <a:pt x="26" y="537"/>
                    </a:lnTo>
                    <a:lnTo>
                      <a:pt x="236" y="537"/>
                    </a:lnTo>
                    <a:lnTo>
                      <a:pt x="242" y="537"/>
                    </a:lnTo>
                    <a:lnTo>
                      <a:pt x="246" y="534"/>
                    </a:lnTo>
                    <a:lnTo>
                      <a:pt x="251" y="532"/>
                    </a:lnTo>
                    <a:lnTo>
                      <a:pt x="255" y="529"/>
                    </a:lnTo>
                    <a:lnTo>
                      <a:pt x="258" y="525"/>
                    </a:lnTo>
                    <a:lnTo>
                      <a:pt x="261" y="519"/>
                    </a:lnTo>
                    <a:lnTo>
                      <a:pt x="263" y="515"/>
                    </a:lnTo>
                    <a:lnTo>
                      <a:pt x="263" y="509"/>
                    </a:lnTo>
                    <a:lnTo>
                      <a:pt x="263" y="110"/>
                    </a:lnTo>
                    <a:lnTo>
                      <a:pt x="263" y="105"/>
                    </a:lnTo>
                    <a:lnTo>
                      <a:pt x="265" y="99"/>
                    </a:lnTo>
                    <a:lnTo>
                      <a:pt x="270" y="89"/>
                    </a:lnTo>
                    <a:lnTo>
                      <a:pt x="278" y="79"/>
                    </a:lnTo>
                    <a:lnTo>
                      <a:pt x="282" y="75"/>
                    </a:lnTo>
                    <a:lnTo>
                      <a:pt x="287" y="73"/>
                    </a:lnTo>
                    <a:lnTo>
                      <a:pt x="418" y="11"/>
                    </a:lnTo>
                    <a:lnTo>
                      <a:pt x="424" y="7"/>
                    </a:lnTo>
                    <a:lnTo>
                      <a:pt x="426" y="4"/>
                    </a:lnTo>
                    <a:lnTo>
                      <a:pt x="427" y="3"/>
                    </a:lnTo>
                    <a:lnTo>
                      <a:pt x="426" y="1"/>
                    </a:lnTo>
                    <a:lnTo>
                      <a:pt x="423" y="1"/>
                    </a:lnTo>
                    <a:lnTo>
                      <a:pt x="415" y="0"/>
                    </a:lnTo>
                    <a:lnTo>
                      <a:pt x="208" y="0"/>
                    </a:lnTo>
                    <a:lnTo>
                      <a:pt x="196" y="1"/>
                    </a:lnTo>
                    <a:lnTo>
                      <a:pt x="183" y="3"/>
                    </a:lnTo>
                    <a:lnTo>
                      <a:pt x="169" y="7"/>
                    </a:lnTo>
                    <a:lnTo>
                      <a:pt x="157" y="11"/>
                    </a:lnTo>
                    <a:lnTo>
                      <a:pt x="23" y="73"/>
                    </a:lnTo>
                    <a:lnTo>
                      <a:pt x="19" y="75"/>
                    </a:lnTo>
                    <a:lnTo>
                      <a:pt x="15" y="79"/>
                    </a:lnTo>
                    <a:lnTo>
                      <a:pt x="7" y="89"/>
                    </a:lnTo>
                    <a:lnTo>
                      <a:pt x="2" y="99"/>
                    </a:lnTo>
                    <a:lnTo>
                      <a:pt x="0" y="105"/>
                    </a:lnTo>
                    <a:lnTo>
                      <a:pt x="0" y="110"/>
                    </a:lnTo>
                    <a:close/>
                    <a:moveTo>
                      <a:pt x="54" y="166"/>
                    </a:moveTo>
                    <a:lnTo>
                      <a:pt x="193" y="166"/>
                    </a:lnTo>
                    <a:lnTo>
                      <a:pt x="193" y="183"/>
                    </a:lnTo>
                    <a:lnTo>
                      <a:pt x="54" y="183"/>
                    </a:lnTo>
                    <a:lnTo>
                      <a:pt x="54" y="166"/>
                    </a:lnTo>
                    <a:close/>
                    <a:moveTo>
                      <a:pt x="54" y="204"/>
                    </a:moveTo>
                    <a:lnTo>
                      <a:pt x="193" y="204"/>
                    </a:lnTo>
                    <a:lnTo>
                      <a:pt x="193" y="220"/>
                    </a:lnTo>
                    <a:lnTo>
                      <a:pt x="54" y="220"/>
                    </a:lnTo>
                    <a:lnTo>
                      <a:pt x="54" y="204"/>
                    </a:lnTo>
                    <a:close/>
                    <a:moveTo>
                      <a:pt x="54" y="242"/>
                    </a:moveTo>
                    <a:lnTo>
                      <a:pt x="193" y="242"/>
                    </a:lnTo>
                    <a:lnTo>
                      <a:pt x="193" y="258"/>
                    </a:lnTo>
                    <a:lnTo>
                      <a:pt x="54" y="258"/>
                    </a:lnTo>
                    <a:lnTo>
                      <a:pt x="54" y="24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79C5A6E-4AA2-456C-AEE0-4FB2734C1D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97488" y="1940194"/>
              <a:ext cx="936000" cy="1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6AA0324-E401-4415-AAEE-5D3D805ED674}"/>
                </a:ext>
              </a:extLst>
            </p:cNvPr>
            <p:cNvCxnSpPr>
              <a:cxnSpLocks/>
              <a:stCxn id="70" idx="3"/>
              <a:endCxn id="64" idx="1"/>
            </p:cNvCxnSpPr>
            <p:nvPr/>
          </p:nvCxnSpPr>
          <p:spPr bwMode="auto">
            <a:xfrm>
              <a:off x="5417102" y="1942155"/>
              <a:ext cx="1101707" cy="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0" name="Picture 29">
              <a:extLst>
                <a:ext uri="{FF2B5EF4-FFF2-40B4-BE49-F238E27FC236}">
                  <a16:creationId xmlns:a16="http://schemas.microsoft.com/office/drawing/2014/main" id="{18D5B574-62FE-42F7-B5F0-4BDC5FF5F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064" y="1760386"/>
              <a:ext cx="300038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AAAA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 Box 13">
              <a:extLst>
                <a:ext uri="{FF2B5EF4-FFF2-40B4-BE49-F238E27FC236}">
                  <a16:creationId xmlns:a16="http://schemas.microsoft.com/office/drawing/2014/main" id="{E3E62EBF-F8A8-4F54-92D8-0013B68C3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8906" y="1523240"/>
              <a:ext cx="1037711" cy="38048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Large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Response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Time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13">
              <a:extLst>
                <a:ext uri="{FF2B5EF4-FFF2-40B4-BE49-F238E27FC236}">
                  <a16:creationId xmlns:a16="http://schemas.microsoft.com/office/drawing/2014/main" id="{66411D85-183A-4F54-84A3-4154C8E55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258" y="1563667"/>
              <a:ext cx="630548" cy="38048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응답시간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단축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A2116D9-18E9-4D08-A8AD-02904E57AB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5048" y="2012202"/>
              <a:ext cx="1101707" cy="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 Box 13">
              <a:extLst>
                <a:ext uri="{FF2B5EF4-FFF2-40B4-BE49-F238E27FC236}">
                  <a16:creationId xmlns:a16="http://schemas.microsoft.com/office/drawing/2014/main" id="{6359905D-7247-4593-B857-9F6A4FCA6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7533" y="2218971"/>
              <a:ext cx="931913" cy="226591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서버 부하 절감</a:t>
              </a:r>
            </a:p>
          </p:txBody>
        </p:sp>
        <p:sp>
          <p:nvSpPr>
            <p:cNvPr id="75" name="Text Box 21">
              <a:extLst>
                <a:ext uri="{FF2B5EF4-FFF2-40B4-BE49-F238E27FC236}">
                  <a16:creationId xmlns:a16="http://schemas.microsoft.com/office/drawing/2014/main" id="{CE2E1C0D-FF26-4B64-AF68-5CFABE831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320" y="2804338"/>
              <a:ext cx="1260000" cy="43200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72000" anchor="ctr" anchorCtr="0">
              <a:noAutofit/>
            </a:bodyPr>
            <a:lstStyle>
              <a:lvl1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Aft>
                  <a:spcPct val="15000"/>
                </a:spcAft>
                <a:buClr>
                  <a:srgbClr val="000000"/>
                </a:buClr>
                <a:defRPr/>
              </a:pPr>
              <a:r>
                <a:rPr lang="en-US" altLang="ko-KR" sz="1000" b="1" kern="0" dirty="0">
                  <a:solidFill>
                    <a:srgbClr val="000000"/>
                  </a:solidFill>
                  <a:latin typeface="맑은 고딕"/>
                </a:rPr>
                <a:t>XML 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맑은 고딕"/>
                </a:rPr>
                <a:t>가속기</a:t>
              </a:r>
              <a:endParaRPr lang="en-US" altLang="ko-KR" sz="1000" b="1" kern="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" name="Text Box 27">
              <a:extLst>
                <a:ext uri="{FF2B5EF4-FFF2-40B4-BE49-F238E27FC236}">
                  <a16:creationId xmlns:a16="http://schemas.microsoft.com/office/drawing/2014/main" id="{F252CA7B-9FF7-423A-B98C-0462C8924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5328" y="2804338"/>
              <a:ext cx="1260000" cy="43200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72000" anchor="ctr" anchorCtr="0">
              <a:noAutofit/>
            </a:bodyPr>
            <a:lstStyle>
              <a:lvl1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Clr>
                  <a:srgbClr val="000000"/>
                </a:buClr>
                <a:defRPr/>
              </a:pPr>
              <a:r>
                <a:rPr lang="en-US" altLang="ko-KR" sz="1000" kern="0" dirty="0">
                  <a:solidFill>
                    <a:srgbClr val="000000"/>
                  </a:solidFill>
                  <a:latin typeface="맑은 고딕"/>
                </a:rPr>
                <a:t>Native</a:t>
              </a:r>
              <a:r>
                <a:rPr lang="ko-KR" altLang="en-US" sz="1000" kern="0" dirty="0">
                  <a:solidFill>
                    <a:srgbClr val="000000"/>
                  </a:solidFill>
                  <a:latin typeface="맑은 고딕"/>
                </a:rPr>
                <a:t> 런타임의</a:t>
              </a:r>
              <a:endParaRPr lang="en-US" altLang="ko-KR" sz="1000" kern="0" dirty="0">
                <a:solidFill>
                  <a:srgbClr val="000000"/>
                </a:solidFill>
                <a:latin typeface="맑은 고딕"/>
              </a:endParaRPr>
            </a:p>
            <a:p>
              <a:pPr algn="ctr">
                <a:buClr>
                  <a:srgbClr val="000000"/>
                </a:buClr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맑은 고딕"/>
                </a:rPr>
                <a:t>빠른 대용량 처리</a:t>
              </a:r>
              <a:endParaRPr lang="en-US" altLang="ko-KR" sz="1000" kern="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20247874-C020-4607-9D9D-785279804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3480" y="2804338"/>
              <a:ext cx="1260000" cy="43200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72000" anchor="ctr" anchorCtr="0">
              <a:noAutofit/>
            </a:bodyPr>
            <a:lstStyle>
              <a:lvl1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Clr>
                  <a:srgbClr val="000000"/>
                </a:buClr>
                <a:defRPr/>
              </a:pPr>
              <a:r>
                <a:rPr lang="en-US" altLang="ko-KR" sz="1000" kern="0" dirty="0">
                  <a:solidFill>
                    <a:srgbClr val="000000"/>
                  </a:solidFill>
                  <a:latin typeface="맑은 고딕"/>
                </a:rPr>
                <a:t>SSL </a:t>
              </a:r>
              <a:r>
                <a:rPr lang="ko-KR" altLang="en-US" sz="1000" kern="0" dirty="0">
                  <a:solidFill>
                    <a:srgbClr val="000000"/>
                  </a:solidFill>
                  <a:latin typeface="맑은 고딕"/>
                </a:rPr>
                <a:t>가속기와 함께 최적화된 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맑은 고딕"/>
                </a:rPr>
                <a:t>Appliance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77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39700" y="140168"/>
            <a:ext cx="7907139" cy="41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5" tIns="47892" rIns="95785" bIns="4789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en-US" altLang="ko-KR" sz="21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PoC</a:t>
            </a:r>
            <a:r>
              <a:rPr kumimoji="0" lang="en-US" altLang="ko-KR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검증 항목 </a:t>
            </a:r>
            <a:r>
              <a:rPr kumimoji="0" lang="en-US" altLang="ko-KR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0" lang="ko-KR" altLang="en-US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905328" y="308525"/>
            <a:ext cx="1944216" cy="31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5" tIns="47892" rIns="95785" bIns="4789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9pPr>
          </a:lstStyle>
          <a:p>
            <a:pPr algn="r" eaLnBrk="1" latinLnBrk="0" hangingPunct="1"/>
            <a:r>
              <a:rPr kumimoji="0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III. </a:t>
            </a:r>
            <a:r>
              <a:rPr kumimoji="0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PoC</a:t>
            </a:r>
            <a:r>
              <a:rPr kumimoji="0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시나리오</a:t>
            </a:r>
          </a:p>
        </p:txBody>
      </p:sp>
      <p:sp>
        <p:nvSpPr>
          <p:cNvPr id="126" name="AutoShape 299">
            <a:extLst>
              <a:ext uri="{FF2B5EF4-FFF2-40B4-BE49-F238E27FC236}">
                <a16:creationId xmlns:a16="http://schemas.microsoft.com/office/drawing/2014/main" id="{68B0068B-1AAB-4C07-871A-951FA8CC4E7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17148" y="4905164"/>
            <a:ext cx="9424384" cy="4079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29 w 21600"/>
              <a:gd name="T13" fmla="*/ 3529 h 21600"/>
              <a:gd name="T14" fmla="*/ 18071 w 21600"/>
              <a:gd name="T15" fmla="*/ 180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457" y="21600"/>
                </a:lnTo>
                <a:lnTo>
                  <a:pt x="1814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양쪽 모서리가 둥근 사각형 67">
            <a:extLst>
              <a:ext uri="{FF2B5EF4-FFF2-40B4-BE49-F238E27FC236}">
                <a16:creationId xmlns:a16="http://schemas.microsoft.com/office/drawing/2014/main" id="{F8A6544D-44FA-41BB-85B0-122301757972}"/>
              </a:ext>
            </a:extLst>
          </p:cNvPr>
          <p:cNvSpPr/>
          <p:nvPr/>
        </p:nvSpPr>
        <p:spPr bwMode="auto">
          <a:xfrm>
            <a:off x="286225" y="5190914"/>
            <a:ext cx="9393462" cy="1424490"/>
          </a:xfrm>
          <a:prstGeom prst="round2SameRect">
            <a:avLst>
              <a:gd name="adj1" fmla="val 1287"/>
              <a:gd name="adj2" fmla="val 0"/>
            </a:avLst>
          </a:prstGeom>
          <a:gradFill flip="none" rotWithShape="1">
            <a:gsLst>
              <a:gs pos="0">
                <a:srgbClr val="FFFFFF">
                  <a:lumMod val="95000"/>
                </a:srgbClr>
              </a:gs>
              <a:gs pos="100000">
                <a:srgbClr val="FFFFFF"/>
              </a:gs>
            </a:gsLst>
            <a:lin ang="16200000" scaled="1"/>
            <a:tileRect/>
          </a:gradFill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dist="63500" dir="3000000" algn="tl" rotWithShape="0">
              <a:srgbClr val="FFFFFF">
                <a:lumMod val="65000"/>
              </a:srgbClr>
            </a:outerShdw>
          </a:effectLst>
        </p:spPr>
        <p:txBody>
          <a:bodyPr lIns="132923" tIns="166154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82064" marR="0" lvl="0" indent="-82064" defTabSz="91440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ko-KR" altLang="en-US" sz="1108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맑은 고딕"/>
              <a:cs typeface="굴림" pitchFamily="50" charset="-127"/>
            </a:endParaRPr>
          </a:p>
        </p:txBody>
      </p:sp>
      <p:grpSp>
        <p:nvGrpSpPr>
          <p:cNvPr id="128" name="그룹 100">
            <a:extLst>
              <a:ext uri="{FF2B5EF4-FFF2-40B4-BE49-F238E27FC236}">
                <a16:creationId xmlns:a16="http://schemas.microsoft.com/office/drawing/2014/main" id="{2106C5A5-C093-4FED-8C0C-78A3CA730260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024905"/>
            <a:ext cx="2291675" cy="407987"/>
            <a:chOff x="5038725" y="1664804"/>
            <a:chExt cx="4620813" cy="349276"/>
          </a:xfrm>
        </p:grpSpPr>
        <p:sp>
          <p:nvSpPr>
            <p:cNvPr id="129" name="직사각형 57">
              <a:extLst>
                <a:ext uri="{FF2B5EF4-FFF2-40B4-BE49-F238E27FC236}">
                  <a16:creationId xmlns:a16="http://schemas.microsoft.com/office/drawing/2014/main" id="{4C1D41F9-3945-4B80-895B-B32D5E7232E1}"/>
                </a:ext>
              </a:extLst>
            </p:cNvPr>
            <p:cNvSpPr/>
            <p:nvPr/>
          </p:nvSpPr>
          <p:spPr bwMode="auto">
            <a:xfrm>
              <a:off x="5038725" y="1664804"/>
              <a:ext cx="4620813" cy="349276"/>
            </a:xfrm>
            <a:prstGeom prst="rect">
              <a:avLst/>
            </a:prstGeom>
            <a:solidFill>
              <a:srgbClr val="2E4D92"/>
            </a:solidFill>
            <a:ln w="25400" cap="flat" cmpd="sng" algn="ctr">
              <a:noFill/>
              <a:prstDash val="solid"/>
            </a:ln>
            <a:effectLst>
              <a:outerShdw dist="38100" dir="5400000" algn="t" rotWithShape="0">
                <a:srgbClr val="799DD5"/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직사각형 116">
              <a:extLst>
                <a:ext uri="{FF2B5EF4-FFF2-40B4-BE49-F238E27FC236}">
                  <a16:creationId xmlns:a16="http://schemas.microsoft.com/office/drawing/2014/main" id="{141A4004-CFA1-47EE-8180-C543996B3B56}"/>
                </a:ext>
              </a:extLst>
            </p:cNvPr>
            <p:cNvSpPr/>
            <p:nvPr/>
          </p:nvSpPr>
          <p:spPr bwMode="auto">
            <a:xfrm>
              <a:off x="5038725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직사각형 59">
              <a:extLst>
                <a:ext uri="{FF2B5EF4-FFF2-40B4-BE49-F238E27FC236}">
                  <a16:creationId xmlns:a16="http://schemas.microsoft.com/office/drawing/2014/main" id="{3C4D7DBF-0C06-4293-90AB-F134CBF45AC3}"/>
                </a:ext>
              </a:extLst>
            </p:cNvPr>
            <p:cNvSpPr/>
            <p:nvPr/>
          </p:nvSpPr>
          <p:spPr bwMode="auto">
            <a:xfrm>
              <a:off x="6209777" y="1748209"/>
              <a:ext cx="2278711" cy="182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44083" algn="l"/>
                  <a:tab pos="6752661" algn="r"/>
                </a:tabLst>
                <a:defRPr/>
              </a:pPr>
              <a:r>
                <a:rPr kumimoji="0" lang="ko-KR" altLang="en-US" sz="138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개발의 단순화</a:t>
              </a:r>
            </a:p>
          </p:txBody>
        </p:sp>
        <p:sp>
          <p:nvSpPr>
            <p:cNvPr id="132" name="직사각형 116">
              <a:extLst>
                <a:ext uri="{FF2B5EF4-FFF2-40B4-BE49-F238E27FC236}">
                  <a16:creationId xmlns:a16="http://schemas.microsoft.com/office/drawing/2014/main" id="{2F0E638B-23FE-4FED-A384-7027EF71B5CB}"/>
                </a:ext>
              </a:extLst>
            </p:cNvPr>
            <p:cNvSpPr/>
            <p:nvPr/>
          </p:nvSpPr>
          <p:spPr bwMode="auto">
            <a:xfrm flipH="1" flipV="1">
              <a:off x="8551097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3" name="그룹 93">
            <a:extLst>
              <a:ext uri="{FF2B5EF4-FFF2-40B4-BE49-F238E27FC236}">
                <a16:creationId xmlns:a16="http://schemas.microsoft.com/office/drawing/2014/main" id="{5B3EDDE0-A7B4-4927-88FF-E56E8B73EB18}"/>
              </a:ext>
            </a:extLst>
          </p:cNvPr>
          <p:cNvGrpSpPr>
            <a:grpSpLocks/>
          </p:cNvGrpSpPr>
          <p:nvPr/>
        </p:nvGrpSpPr>
        <p:grpSpPr bwMode="auto">
          <a:xfrm>
            <a:off x="4973491" y="1024905"/>
            <a:ext cx="2291675" cy="407987"/>
            <a:chOff x="238125" y="1664804"/>
            <a:chExt cx="4620813" cy="349276"/>
          </a:xfrm>
        </p:grpSpPr>
        <p:sp>
          <p:nvSpPr>
            <p:cNvPr id="134" name="직사각형 57">
              <a:extLst>
                <a:ext uri="{FF2B5EF4-FFF2-40B4-BE49-F238E27FC236}">
                  <a16:creationId xmlns:a16="http://schemas.microsoft.com/office/drawing/2014/main" id="{A2BB1313-5004-47E4-ABF3-3D95568906F0}"/>
                </a:ext>
              </a:extLst>
            </p:cNvPr>
            <p:cNvSpPr/>
            <p:nvPr/>
          </p:nvSpPr>
          <p:spPr bwMode="auto">
            <a:xfrm>
              <a:off x="238125" y="1664804"/>
              <a:ext cx="4620813" cy="349276"/>
            </a:xfrm>
            <a:prstGeom prst="rect">
              <a:avLst/>
            </a:prstGeom>
            <a:solidFill>
              <a:srgbClr val="005697"/>
            </a:solidFill>
            <a:ln w="25400" cap="flat" cmpd="sng" algn="ctr">
              <a:noFill/>
              <a:prstDash val="solid"/>
            </a:ln>
            <a:effectLst>
              <a:outerShdw dist="38100" dir="5400000" algn="t" rotWithShape="0">
                <a:srgbClr val="5DC5FF"/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직사각형 116">
              <a:extLst>
                <a:ext uri="{FF2B5EF4-FFF2-40B4-BE49-F238E27FC236}">
                  <a16:creationId xmlns:a16="http://schemas.microsoft.com/office/drawing/2014/main" id="{E2E1CFFA-7393-459E-9F21-9577A687E551}"/>
                </a:ext>
              </a:extLst>
            </p:cNvPr>
            <p:cNvSpPr/>
            <p:nvPr/>
          </p:nvSpPr>
          <p:spPr bwMode="auto">
            <a:xfrm>
              <a:off x="238125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직사각형 59">
              <a:extLst>
                <a:ext uri="{FF2B5EF4-FFF2-40B4-BE49-F238E27FC236}">
                  <a16:creationId xmlns:a16="http://schemas.microsoft.com/office/drawing/2014/main" id="{F8664208-D9AF-42E9-AD9C-BEECDA682794}"/>
                </a:ext>
              </a:extLst>
            </p:cNvPr>
            <p:cNvSpPr/>
            <p:nvPr/>
          </p:nvSpPr>
          <p:spPr bwMode="auto">
            <a:xfrm>
              <a:off x="1150599" y="1748209"/>
              <a:ext cx="2795863" cy="182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44083" algn="l"/>
                  <a:tab pos="6752661" algn="r"/>
                </a:tabLst>
                <a:defRPr/>
              </a:pPr>
              <a:r>
                <a:rPr kumimoji="0" lang="ko-KR" altLang="en-US" sz="138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보안</a:t>
              </a:r>
              <a:r>
                <a:rPr kumimoji="0" lang="en-US" altLang="ko-KR" sz="138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/</a:t>
              </a:r>
              <a:r>
                <a:rPr kumimoji="0" lang="ko-KR" altLang="en-US" sz="1385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트래픽</a:t>
              </a:r>
              <a:r>
                <a:rPr kumimoji="0" lang="ko-KR" altLang="en-US" sz="138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제어</a:t>
              </a:r>
            </a:p>
          </p:txBody>
        </p:sp>
        <p:sp>
          <p:nvSpPr>
            <p:cNvPr id="137" name="직사각형 116">
              <a:extLst>
                <a:ext uri="{FF2B5EF4-FFF2-40B4-BE49-F238E27FC236}">
                  <a16:creationId xmlns:a16="http://schemas.microsoft.com/office/drawing/2014/main" id="{457ABB1E-205A-4968-B1C1-9DF7FC51B697}"/>
                </a:ext>
              </a:extLst>
            </p:cNvPr>
            <p:cNvSpPr/>
            <p:nvPr/>
          </p:nvSpPr>
          <p:spPr bwMode="auto">
            <a:xfrm flipH="1" flipV="1">
              <a:off x="3750497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8" name="그룹 100">
            <a:extLst>
              <a:ext uri="{FF2B5EF4-FFF2-40B4-BE49-F238E27FC236}">
                <a16:creationId xmlns:a16="http://schemas.microsoft.com/office/drawing/2014/main" id="{AF025E87-520C-42E5-9E4F-F3BC5A57B699}"/>
              </a:ext>
            </a:extLst>
          </p:cNvPr>
          <p:cNvGrpSpPr>
            <a:grpSpLocks/>
          </p:cNvGrpSpPr>
          <p:nvPr/>
        </p:nvGrpSpPr>
        <p:grpSpPr bwMode="auto">
          <a:xfrm>
            <a:off x="7352778" y="1024905"/>
            <a:ext cx="2291675" cy="407987"/>
            <a:chOff x="5038725" y="1664804"/>
            <a:chExt cx="4620813" cy="349276"/>
          </a:xfrm>
        </p:grpSpPr>
        <p:sp>
          <p:nvSpPr>
            <p:cNvPr id="139" name="직사각형 57">
              <a:extLst>
                <a:ext uri="{FF2B5EF4-FFF2-40B4-BE49-F238E27FC236}">
                  <a16:creationId xmlns:a16="http://schemas.microsoft.com/office/drawing/2014/main" id="{E4AAD6FF-5669-4923-8463-BC0B17310DF1}"/>
                </a:ext>
              </a:extLst>
            </p:cNvPr>
            <p:cNvSpPr/>
            <p:nvPr/>
          </p:nvSpPr>
          <p:spPr bwMode="auto">
            <a:xfrm>
              <a:off x="5038725" y="1664804"/>
              <a:ext cx="4620813" cy="349276"/>
            </a:xfrm>
            <a:prstGeom prst="rect">
              <a:avLst/>
            </a:prstGeom>
            <a:solidFill>
              <a:srgbClr val="2E4D92"/>
            </a:solidFill>
            <a:ln w="25400" cap="flat" cmpd="sng" algn="ctr">
              <a:noFill/>
              <a:prstDash val="solid"/>
            </a:ln>
            <a:effectLst>
              <a:outerShdw dist="38100" dir="5400000" algn="t" rotWithShape="0">
                <a:srgbClr val="799DD5"/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직사각형 116">
              <a:extLst>
                <a:ext uri="{FF2B5EF4-FFF2-40B4-BE49-F238E27FC236}">
                  <a16:creationId xmlns:a16="http://schemas.microsoft.com/office/drawing/2014/main" id="{FE4DD771-4574-4376-9E70-AAA76FB4564F}"/>
                </a:ext>
              </a:extLst>
            </p:cNvPr>
            <p:cNvSpPr/>
            <p:nvPr/>
          </p:nvSpPr>
          <p:spPr bwMode="auto">
            <a:xfrm>
              <a:off x="5038725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직사각형 59">
              <a:extLst>
                <a:ext uri="{FF2B5EF4-FFF2-40B4-BE49-F238E27FC236}">
                  <a16:creationId xmlns:a16="http://schemas.microsoft.com/office/drawing/2014/main" id="{661E0254-C720-4DBB-A789-6990E9126997}"/>
                </a:ext>
              </a:extLst>
            </p:cNvPr>
            <p:cNvSpPr/>
            <p:nvPr/>
          </p:nvSpPr>
          <p:spPr bwMode="auto">
            <a:xfrm>
              <a:off x="6631581" y="1748209"/>
              <a:ext cx="1435101" cy="182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44083" algn="l"/>
                  <a:tab pos="6752661" algn="r"/>
                </a:tabLst>
                <a:defRPr/>
              </a:pPr>
              <a:r>
                <a:rPr kumimoji="0" lang="ko-KR" altLang="en-US" sz="1385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거버넌스</a:t>
              </a:r>
              <a:endParaRPr kumimoji="0" lang="ko-KR" altLang="en-US" sz="138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직사각형 116">
              <a:extLst>
                <a:ext uri="{FF2B5EF4-FFF2-40B4-BE49-F238E27FC236}">
                  <a16:creationId xmlns:a16="http://schemas.microsoft.com/office/drawing/2014/main" id="{0FDB80F4-A0A8-4FBE-9335-6C6829B9ECAC}"/>
                </a:ext>
              </a:extLst>
            </p:cNvPr>
            <p:cNvSpPr/>
            <p:nvPr/>
          </p:nvSpPr>
          <p:spPr bwMode="auto">
            <a:xfrm flipH="1" flipV="1">
              <a:off x="8551097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3" name="그룹 2">
            <a:extLst>
              <a:ext uri="{FF2B5EF4-FFF2-40B4-BE49-F238E27FC236}">
                <a16:creationId xmlns:a16="http://schemas.microsoft.com/office/drawing/2014/main" id="{D28CE61E-A544-4281-AB43-D9255C9DB9D5}"/>
              </a:ext>
            </a:extLst>
          </p:cNvPr>
          <p:cNvGrpSpPr>
            <a:grpSpLocks/>
          </p:cNvGrpSpPr>
          <p:nvPr/>
        </p:nvGrpSpPr>
        <p:grpSpPr bwMode="auto">
          <a:xfrm>
            <a:off x="258739" y="4948025"/>
            <a:ext cx="9420948" cy="33338"/>
            <a:chOff x="236538" y="5866953"/>
            <a:chExt cx="9432925" cy="36513"/>
          </a:xfrm>
        </p:grpSpPr>
        <p:sp>
          <p:nvSpPr>
            <p:cNvPr id="144" name="직사각형 59">
              <a:extLst>
                <a:ext uri="{FF2B5EF4-FFF2-40B4-BE49-F238E27FC236}">
                  <a16:creationId xmlns:a16="http://schemas.microsoft.com/office/drawing/2014/main" id="{9EEB5408-628A-4C51-BF04-CF2ABC7351B9}"/>
                </a:ext>
              </a:extLst>
            </p:cNvPr>
            <p:cNvSpPr/>
            <p:nvPr/>
          </p:nvSpPr>
          <p:spPr bwMode="auto">
            <a:xfrm>
              <a:off x="236538" y="5866953"/>
              <a:ext cx="2294588" cy="36513"/>
            </a:xfrm>
            <a:prstGeom prst="rect">
              <a:avLst/>
            </a:prstGeom>
            <a:pattFill prst="dkUpDiag">
              <a:fgClr>
                <a:srgbClr val="5DC5FF"/>
              </a:fgClr>
              <a:bgClr>
                <a:srgbClr val="C1E9FF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23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45" name="직사각형 101">
              <a:extLst>
                <a:ext uri="{FF2B5EF4-FFF2-40B4-BE49-F238E27FC236}">
                  <a16:creationId xmlns:a16="http://schemas.microsoft.com/office/drawing/2014/main" id="{2C93D699-D93F-4448-BF02-72EB92F5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570" y="5866953"/>
              <a:ext cx="2294588" cy="36513"/>
            </a:xfrm>
            <a:prstGeom prst="rect">
              <a:avLst/>
            </a:prstGeom>
            <a:pattFill prst="dkUpDiag">
              <a:fgClr>
                <a:srgbClr val="A0B8E0"/>
              </a:fgClr>
              <a:bgClr>
                <a:srgbClr val="799ED5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7030" tIns="37030" rIns="37030" bIns="37030" anchor="ctr"/>
            <a:lstStyle>
              <a:lvl1pPr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23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직사각형 73">
              <a:extLst>
                <a:ext uri="{FF2B5EF4-FFF2-40B4-BE49-F238E27FC236}">
                  <a16:creationId xmlns:a16="http://schemas.microsoft.com/office/drawing/2014/main" id="{E98AF833-0BA5-4AA9-8095-A0889B6933CB}"/>
                </a:ext>
              </a:extLst>
            </p:cNvPr>
            <p:cNvSpPr/>
            <p:nvPr/>
          </p:nvSpPr>
          <p:spPr bwMode="auto">
            <a:xfrm>
              <a:off x="4990842" y="5866953"/>
              <a:ext cx="2294588" cy="36513"/>
            </a:xfrm>
            <a:prstGeom prst="rect">
              <a:avLst/>
            </a:prstGeom>
            <a:pattFill prst="dkUpDiag">
              <a:fgClr>
                <a:srgbClr val="5DC5FF"/>
              </a:fgClr>
              <a:bgClr>
                <a:srgbClr val="C1E9FF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23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47" name="직사각형 101">
              <a:extLst>
                <a:ext uri="{FF2B5EF4-FFF2-40B4-BE49-F238E27FC236}">
                  <a16:creationId xmlns:a16="http://schemas.microsoft.com/office/drawing/2014/main" id="{ECD7A8FC-14DB-4BB8-9C81-8FE09650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875" y="5866953"/>
              <a:ext cx="2294588" cy="36513"/>
            </a:xfrm>
            <a:prstGeom prst="rect">
              <a:avLst/>
            </a:prstGeom>
            <a:pattFill prst="dkUpDiag">
              <a:fgClr>
                <a:srgbClr val="A0B8E0"/>
              </a:fgClr>
              <a:bgClr>
                <a:srgbClr val="799ED5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7030" tIns="37030" rIns="37030" bIns="37030" anchor="ctr"/>
            <a:lstStyle>
              <a:lvl1pPr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rgbClr val="808080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23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36">
            <a:extLst>
              <a:ext uri="{FF2B5EF4-FFF2-40B4-BE49-F238E27FC236}">
                <a16:creationId xmlns:a16="http://schemas.microsoft.com/office/drawing/2014/main" id="{F80CCC66-9678-415C-942F-81A4BF6DD826}"/>
              </a:ext>
            </a:extLst>
          </p:cNvPr>
          <p:cNvGrpSpPr>
            <a:grpSpLocks/>
          </p:cNvGrpSpPr>
          <p:nvPr/>
        </p:nvGrpSpPr>
        <p:grpSpPr bwMode="auto">
          <a:xfrm>
            <a:off x="286224" y="3255146"/>
            <a:ext cx="2159999" cy="1620000"/>
            <a:chOff x="196655" y="4132728"/>
            <a:chExt cx="2225697" cy="2008741"/>
          </a:xfrm>
        </p:grpSpPr>
        <p:sp>
          <p:nvSpPr>
            <p:cNvPr id="149" name="모서리가 둥근 직사각형 46">
              <a:extLst>
                <a:ext uri="{FF2B5EF4-FFF2-40B4-BE49-F238E27FC236}">
                  <a16:creationId xmlns:a16="http://schemas.microsoft.com/office/drawing/2014/main" id="{7D6F4F6E-93DA-4BDA-B0A5-9AA45DC82B08}"/>
                </a:ext>
              </a:extLst>
            </p:cNvPr>
            <p:cNvSpPr/>
            <p:nvPr/>
          </p:nvSpPr>
          <p:spPr>
            <a:xfrm>
              <a:off x="196655" y="4132728"/>
              <a:ext cx="2225697" cy="2008741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Tx/>
                <a:buNone/>
                <a:tabLst>
                  <a:tab pos="844083" algn="l"/>
                  <a:tab pos="6752661" algn="r"/>
                </a:tabLst>
                <a:defRPr/>
              </a:pPr>
              <a:endParaRPr kumimoji="0" lang="ko-KR" altLang="en-US" sz="11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50" name="Rectangle 122">
              <a:extLst>
                <a:ext uri="{FF2B5EF4-FFF2-40B4-BE49-F238E27FC236}">
                  <a16:creationId xmlns:a16="http://schemas.microsoft.com/office/drawing/2014/main" id="{0A1D89D7-D12F-413D-8CC3-890DD72AD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21" y="4307224"/>
              <a:ext cx="1960282" cy="1440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0488" indent="-90488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드래그</a:t>
              </a:r>
              <a:r>
                <a:rPr kumimoji="0" lang="en-US" altLang="ko-KR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&amp;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드랍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 만으로 손쉽게 연결하여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API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조립</a:t>
              </a:r>
              <a:b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</a:b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미리 만들어진 다양한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정책을 활용하여 손쉬운 개발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 가능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endParaRPr kumimoji="0" lang="en-US" altLang="ko-KR" sz="3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사용자에 따라 필요한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사용자 정책 추가 가능</a:t>
              </a:r>
            </a:p>
          </p:txBody>
        </p:sp>
      </p:grpSp>
      <p:grpSp>
        <p:nvGrpSpPr>
          <p:cNvPr id="151" name="그룹 37">
            <a:extLst>
              <a:ext uri="{FF2B5EF4-FFF2-40B4-BE49-F238E27FC236}">
                <a16:creationId xmlns:a16="http://schemas.microsoft.com/office/drawing/2014/main" id="{A253155E-D505-4656-B1E7-D4BBFE287B1D}"/>
              </a:ext>
            </a:extLst>
          </p:cNvPr>
          <p:cNvGrpSpPr>
            <a:grpSpLocks/>
          </p:cNvGrpSpPr>
          <p:nvPr/>
        </p:nvGrpSpPr>
        <p:grpSpPr bwMode="auto">
          <a:xfrm>
            <a:off x="4952036" y="3255146"/>
            <a:ext cx="2160000" cy="1620000"/>
            <a:chOff x="158431" y="4132723"/>
            <a:chExt cx="2224080" cy="1990902"/>
          </a:xfrm>
        </p:grpSpPr>
        <p:sp>
          <p:nvSpPr>
            <p:cNvPr id="152" name="모서리가 둥근 직사각형 44">
              <a:extLst>
                <a:ext uri="{FF2B5EF4-FFF2-40B4-BE49-F238E27FC236}">
                  <a16:creationId xmlns:a16="http://schemas.microsoft.com/office/drawing/2014/main" id="{87AE93E6-F677-4DFF-B55D-3ACB5B424FDC}"/>
                </a:ext>
              </a:extLst>
            </p:cNvPr>
            <p:cNvSpPr/>
            <p:nvPr/>
          </p:nvSpPr>
          <p:spPr>
            <a:xfrm>
              <a:off x="158431" y="4132723"/>
              <a:ext cx="2224080" cy="1990902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Tx/>
                <a:buNone/>
                <a:tabLst>
                  <a:tab pos="844083" algn="l"/>
                  <a:tab pos="6752661" algn="r"/>
                </a:tabLst>
                <a:defRPr/>
              </a:pPr>
              <a:endParaRPr kumimoji="0" lang="ko-KR" altLang="en-US" sz="11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53" name="Rectangle 122">
              <a:extLst>
                <a:ext uri="{FF2B5EF4-FFF2-40B4-BE49-F238E27FC236}">
                  <a16:creationId xmlns:a16="http://schemas.microsoft.com/office/drawing/2014/main" id="{C7360237-2E15-4540-805B-E60153749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85" y="4307226"/>
              <a:ext cx="1995719" cy="154449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0488" indent="-90488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보안화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OS(DPOS)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기반의 다양한 보안 방안 기본    적용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다양한 보안 정책을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API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별로 손쉽게 적용 가능 및 </a:t>
              </a:r>
              <a:r>
                <a:rPr kumimoji="0" lang="en-US" altLang="ko-KR" sz="1000" b="1" i="0" u="sng" strike="noStrike" kern="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Oauth</a:t>
              </a:r>
              <a:r>
                <a:rPr kumimoji="0" lang="en-US" altLang="ko-KR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 2.0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지원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 가능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API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관리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/API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별 각각의 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트래픽에 대한 세밀한 제어 및 통제 가능</a:t>
              </a:r>
              <a:r>
                <a:rPr kumimoji="0" lang="en-US" altLang="ko-KR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(SLA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적용</a:t>
              </a:r>
              <a:r>
                <a:rPr kumimoji="0" lang="en-US" altLang="ko-KR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그룹 38">
            <a:extLst>
              <a:ext uri="{FF2B5EF4-FFF2-40B4-BE49-F238E27FC236}">
                <a16:creationId xmlns:a16="http://schemas.microsoft.com/office/drawing/2014/main" id="{E7B9BCE4-E46D-4664-AE43-78ED933DF9F4}"/>
              </a:ext>
            </a:extLst>
          </p:cNvPr>
          <p:cNvGrpSpPr>
            <a:grpSpLocks/>
          </p:cNvGrpSpPr>
          <p:nvPr/>
        </p:nvGrpSpPr>
        <p:grpSpPr bwMode="auto">
          <a:xfrm>
            <a:off x="7388011" y="3255147"/>
            <a:ext cx="2160000" cy="1620000"/>
            <a:chOff x="223226" y="4132022"/>
            <a:chExt cx="2223527" cy="2099429"/>
          </a:xfrm>
        </p:grpSpPr>
        <p:sp>
          <p:nvSpPr>
            <p:cNvPr id="155" name="모서리가 둥근 직사각형 42">
              <a:extLst>
                <a:ext uri="{FF2B5EF4-FFF2-40B4-BE49-F238E27FC236}">
                  <a16:creationId xmlns:a16="http://schemas.microsoft.com/office/drawing/2014/main" id="{F3ACFB55-76EB-45EA-919B-125DCA528700}"/>
                </a:ext>
              </a:extLst>
            </p:cNvPr>
            <p:cNvSpPr/>
            <p:nvPr/>
          </p:nvSpPr>
          <p:spPr>
            <a:xfrm>
              <a:off x="223226" y="4132022"/>
              <a:ext cx="2223527" cy="2099429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Tx/>
                <a:buNone/>
                <a:tabLst>
                  <a:tab pos="844083" algn="l"/>
                  <a:tab pos="6752661" algn="r"/>
                </a:tabLst>
                <a:defRPr/>
              </a:pPr>
              <a:endParaRPr kumimoji="0" lang="ko-KR" altLang="en-US" sz="11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56" name="Rectangle 122">
              <a:extLst>
                <a:ext uri="{FF2B5EF4-FFF2-40B4-BE49-F238E27FC236}">
                  <a16:creationId xmlns:a16="http://schemas.microsoft.com/office/drawing/2014/main" id="{CD88B947-7EE5-4E3B-88E9-941738DF7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54" y="4307226"/>
              <a:ext cx="2053601" cy="142925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0488" indent="-90488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다수의 생산자 조직을 위해서 논리적인 파티션을 분리하는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멀티 테넌트 지원</a:t>
              </a: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조직 별로 분리 관리 및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사용자</a:t>
              </a:r>
              <a:r>
                <a:rPr kumimoji="0" lang="en-US" altLang="ko-KR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/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역할별 권한관리 가능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조직 별로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App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개발자 관리나 개발자 포탈 제공 가능 </a:t>
              </a:r>
            </a:p>
          </p:txBody>
        </p:sp>
      </p:grpSp>
      <p:pic>
        <p:nvPicPr>
          <p:cNvPr id="157" name="Picture 102">
            <a:extLst>
              <a:ext uri="{FF2B5EF4-FFF2-40B4-BE49-F238E27FC236}">
                <a16:creationId xmlns:a16="http://schemas.microsoft.com/office/drawing/2014/main" id="{5629C355-FBDA-4744-8DCC-F50D5D09A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25" y="1571005"/>
            <a:ext cx="1991043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4">
            <a:extLst>
              <a:ext uri="{FF2B5EF4-FFF2-40B4-BE49-F238E27FC236}">
                <a16:creationId xmlns:a16="http://schemas.microsoft.com/office/drawing/2014/main" id="{806D5E7E-0646-4184-8A6D-06B5452CE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0542" y="2551887"/>
            <a:ext cx="2014629" cy="55414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5">
            <a:extLst>
              <a:ext uri="{FF2B5EF4-FFF2-40B4-BE49-F238E27FC236}">
                <a16:creationId xmlns:a16="http://schemas.microsoft.com/office/drawing/2014/main" id="{35383371-69F9-42CC-B682-C714929D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94442" y="1578587"/>
            <a:ext cx="2010729" cy="89576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0" name="Picture 48">
            <a:extLst>
              <a:ext uri="{FF2B5EF4-FFF2-40B4-BE49-F238E27FC236}">
                <a16:creationId xmlns:a16="http://schemas.microsoft.com/office/drawing/2014/main" id="{42F6F079-DC5F-4F02-9BE0-EB8BBEBC9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4" y="1536080"/>
            <a:ext cx="2121602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" name="그룹 100">
            <a:extLst>
              <a:ext uri="{FF2B5EF4-FFF2-40B4-BE49-F238E27FC236}">
                <a16:creationId xmlns:a16="http://schemas.microsoft.com/office/drawing/2014/main" id="{ADA14539-2573-4D46-954F-A7C647F182AD}"/>
              </a:ext>
            </a:extLst>
          </p:cNvPr>
          <p:cNvGrpSpPr>
            <a:grpSpLocks/>
          </p:cNvGrpSpPr>
          <p:nvPr/>
        </p:nvGrpSpPr>
        <p:grpSpPr bwMode="auto">
          <a:xfrm>
            <a:off x="3785583" y="5098839"/>
            <a:ext cx="2291675" cy="407987"/>
            <a:chOff x="5038725" y="1664804"/>
            <a:chExt cx="4620813" cy="349276"/>
          </a:xfrm>
        </p:grpSpPr>
        <p:sp>
          <p:nvSpPr>
            <p:cNvPr id="162" name="직사각형 57">
              <a:extLst>
                <a:ext uri="{FF2B5EF4-FFF2-40B4-BE49-F238E27FC236}">
                  <a16:creationId xmlns:a16="http://schemas.microsoft.com/office/drawing/2014/main" id="{CC57EDB1-159C-41A3-ABBA-D15F4C86038E}"/>
                </a:ext>
              </a:extLst>
            </p:cNvPr>
            <p:cNvSpPr/>
            <p:nvPr/>
          </p:nvSpPr>
          <p:spPr bwMode="auto">
            <a:xfrm>
              <a:off x="5038725" y="1664804"/>
              <a:ext cx="4620813" cy="349276"/>
            </a:xfrm>
            <a:prstGeom prst="rect">
              <a:avLst/>
            </a:prstGeom>
            <a:solidFill>
              <a:srgbClr val="2E4D92"/>
            </a:solidFill>
            <a:ln w="25400" cap="flat" cmpd="sng" algn="ctr">
              <a:noFill/>
              <a:prstDash val="solid"/>
            </a:ln>
            <a:effectLst>
              <a:outerShdw dist="38100" dir="5400000" algn="t" rotWithShape="0">
                <a:srgbClr val="799DD5"/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직사각형 116">
              <a:extLst>
                <a:ext uri="{FF2B5EF4-FFF2-40B4-BE49-F238E27FC236}">
                  <a16:creationId xmlns:a16="http://schemas.microsoft.com/office/drawing/2014/main" id="{6B450A13-766C-4916-A711-7CAA2886A3AD}"/>
                </a:ext>
              </a:extLst>
            </p:cNvPr>
            <p:cNvSpPr/>
            <p:nvPr/>
          </p:nvSpPr>
          <p:spPr bwMode="auto">
            <a:xfrm>
              <a:off x="5038725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직사각형 59">
              <a:extLst>
                <a:ext uri="{FF2B5EF4-FFF2-40B4-BE49-F238E27FC236}">
                  <a16:creationId xmlns:a16="http://schemas.microsoft.com/office/drawing/2014/main" id="{2B883DB8-78DF-408C-A11B-90408628B95B}"/>
                </a:ext>
              </a:extLst>
            </p:cNvPr>
            <p:cNvSpPr/>
            <p:nvPr/>
          </p:nvSpPr>
          <p:spPr bwMode="auto">
            <a:xfrm>
              <a:off x="5967360" y="1748209"/>
              <a:ext cx="2763539" cy="182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44083" algn="l"/>
                  <a:tab pos="6752661" algn="r"/>
                </a:tabLst>
                <a:defRPr/>
              </a:pPr>
              <a:r>
                <a:rPr kumimoji="0" lang="ko-KR" altLang="en-US" sz="138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모니터링 및 분석</a:t>
              </a:r>
            </a:p>
          </p:txBody>
        </p:sp>
        <p:sp>
          <p:nvSpPr>
            <p:cNvPr id="165" name="직사각형 116">
              <a:extLst>
                <a:ext uri="{FF2B5EF4-FFF2-40B4-BE49-F238E27FC236}">
                  <a16:creationId xmlns:a16="http://schemas.microsoft.com/office/drawing/2014/main" id="{A5813A5B-7D29-43ED-B267-8DA6DED0B1AF}"/>
                </a:ext>
              </a:extLst>
            </p:cNvPr>
            <p:cNvSpPr/>
            <p:nvPr/>
          </p:nvSpPr>
          <p:spPr bwMode="auto">
            <a:xfrm flipH="1" flipV="1">
              <a:off x="8551097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66" name="Picture 55">
            <a:extLst>
              <a:ext uri="{FF2B5EF4-FFF2-40B4-BE49-F238E27FC236}">
                <a16:creationId xmlns:a16="http://schemas.microsoft.com/office/drawing/2014/main" id="{63310810-37AA-40F0-86A3-75C23CC91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63" y="5254414"/>
            <a:ext cx="326400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Rectangle 122">
            <a:extLst>
              <a:ext uri="{FF2B5EF4-FFF2-40B4-BE49-F238E27FC236}">
                <a16:creationId xmlns:a16="http://schemas.microsoft.com/office/drawing/2014/main" id="{6DC656AA-B6D2-43AF-8F38-E8CE722D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583" y="5625244"/>
            <a:ext cx="5643209" cy="80163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270" h="1270"/>
            <a:bevelB w="1270" h="127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98425" indent="-98425">
              <a:tabLst>
                <a:tab pos="1438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1438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1438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1438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1438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8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8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8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8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50"/>
              </a:spcBef>
              <a:buClr>
                <a:srgbClr val="5F5F5F"/>
              </a:buClr>
              <a:buFont typeface="Wingdings" panose="05000000000000000000" pitchFamily="2" charset="2"/>
              <a:buChar char=""/>
              <a:defRPr/>
            </a:pPr>
            <a:r>
              <a:rPr kumimoji="1" lang="ko-KR" altLang="en-US" sz="1000" b="1" u="sng" dirty="0">
                <a:solidFill>
                  <a:srgbClr val="404040"/>
                </a:solidFill>
                <a:latin typeface="맑은 고딕" panose="020B0503020000020004" pitchFamily="50" charset="-127"/>
              </a:rPr>
              <a:t>빌트인 모니터링 및 분석</a:t>
            </a:r>
            <a:r>
              <a:rPr kumimoji="1"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</a:rPr>
              <a:t>을 통하여 비즈니스에 연관된 주요한 시장 변동성과 상관관계를 정확히 찾아낼 수 있음</a:t>
            </a:r>
            <a:endParaRPr kumimoji="1" lang="en-US" altLang="ko-KR" sz="1000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550"/>
              </a:spcBef>
              <a:buClr>
                <a:srgbClr val="5F5F5F"/>
              </a:buClr>
              <a:buFont typeface="Wingdings" panose="05000000000000000000" pitchFamily="2" charset="2"/>
              <a:buChar char=""/>
              <a:defRPr/>
            </a:pPr>
            <a:r>
              <a:rPr kumimoji="1"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</a:rPr>
              <a:t>관리자에 따라 적합하게 </a:t>
            </a:r>
            <a:r>
              <a:rPr kumimoji="1" lang="ko-KR" altLang="en-US" sz="1000" b="1" u="sng" dirty="0">
                <a:solidFill>
                  <a:srgbClr val="404040"/>
                </a:solidFill>
                <a:latin typeface="맑은 고딕" panose="020B0503020000020004" pitchFamily="50" charset="-127"/>
              </a:rPr>
              <a:t>대쉬보드 편집 및 수정 가능</a:t>
            </a:r>
            <a:endParaRPr kumimoji="1" lang="en-US" altLang="ko-KR" sz="1000" b="1" u="sng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550"/>
              </a:spcBef>
              <a:buClr>
                <a:srgbClr val="5F5F5F"/>
              </a:buClr>
              <a:buFont typeface="Wingdings" panose="05000000000000000000" pitchFamily="2" charset="2"/>
              <a:buChar char=""/>
              <a:defRPr/>
            </a:pPr>
            <a:r>
              <a:rPr kumimoji="1" lang="en-US" altLang="ko-KR" sz="1000" dirty="0">
                <a:solidFill>
                  <a:srgbClr val="404040"/>
                </a:solidFill>
                <a:latin typeface="맑은 고딕" panose="020B0503020000020004" pitchFamily="50" charset="-127"/>
              </a:rPr>
              <a:t>API </a:t>
            </a:r>
            <a:r>
              <a:rPr kumimoji="1"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</a:rPr>
              <a:t>사용 과금을 위한 정보 제공</a:t>
            </a:r>
          </a:p>
          <a:p>
            <a:pPr>
              <a:spcBef>
                <a:spcPts val="550"/>
              </a:spcBef>
              <a:buClr>
                <a:srgbClr val="5F5F5F"/>
              </a:buClr>
              <a:defRPr/>
            </a:pPr>
            <a:endParaRPr kumimoji="1" lang="ko-KR" altLang="en-US" sz="1100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550"/>
              </a:spcBef>
              <a:buClr>
                <a:srgbClr val="5F5F5F"/>
              </a:buClr>
              <a:buFont typeface="Wingdings" panose="05000000000000000000" pitchFamily="2" charset="2"/>
              <a:buChar char=""/>
              <a:defRPr/>
            </a:pPr>
            <a:endParaRPr kumimoji="1" lang="ko-KR" altLang="en-US" sz="1100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550"/>
              </a:spcBef>
              <a:buClr>
                <a:srgbClr val="5F5F5F"/>
              </a:buClr>
              <a:buFont typeface="Wingdings" panose="05000000000000000000" pitchFamily="2" charset="2"/>
              <a:buChar char=""/>
              <a:defRPr/>
            </a:pPr>
            <a:endParaRPr kumimoji="1" lang="en-US" altLang="ko-KR" sz="1100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550"/>
              </a:spcBef>
              <a:buClr>
                <a:srgbClr val="5F5F5F"/>
              </a:buClr>
              <a:defRPr/>
            </a:pPr>
            <a:endParaRPr kumimoji="1" lang="ko-KR" altLang="en-US" sz="11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68" name="그룹 100">
            <a:extLst>
              <a:ext uri="{FF2B5EF4-FFF2-40B4-BE49-F238E27FC236}">
                <a16:creationId xmlns:a16="http://schemas.microsoft.com/office/drawing/2014/main" id="{CAF6086A-CF3F-47DE-8819-C0D0D4593E1B}"/>
              </a:ext>
            </a:extLst>
          </p:cNvPr>
          <p:cNvGrpSpPr>
            <a:grpSpLocks/>
          </p:cNvGrpSpPr>
          <p:nvPr/>
        </p:nvGrpSpPr>
        <p:grpSpPr bwMode="auto">
          <a:xfrm>
            <a:off x="2595080" y="1018736"/>
            <a:ext cx="2291675" cy="407987"/>
            <a:chOff x="5038725" y="1664804"/>
            <a:chExt cx="4620813" cy="349276"/>
          </a:xfrm>
        </p:grpSpPr>
        <p:sp>
          <p:nvSpPr>
            <p:cNvPr id="169" name="직사각형 57">
              <a:extLst>
                <a:ext uri="{FF2B5EF4-FFF2-40B4-BE49-F238E27FC236}">
                  <a16:creationId xmlns:a16="http://schemas.microsoft.com/office/drawing/2014/main" id="{87F58730-1BC2-4C66-828A-69FAFA090550}"/>
                </a:ext>
              </a:extLst>
            </p:cNvPr>
            <p:cNvSpPr/>
            <p:nvPr/>
          </p:nvSpPr>
          <p:spPr bwMode="auto">
            <a:xfrm>
              <a:off x="5038725" y="1664804"/>
              <a:ext cx="4620813" cy="349276"/>
            </a:xfrm>
            <a:prstGeom prst="rect">
              <a:avLst/>
            </a:prstGeom>
            <a:solidFill>
              <a:srgbClr val="2E4D92"/>
            </a:solidFill>
            <a:ln w="25400" cap="flat" cmpd="sng" algn="ctr">
              <a:noFill/>
              <a:prstDash val="solid"/>
            </a:ln>
            <a:effectLst>
              <a:outerShdw dist="38100" dir="5400000" algn="t" rotWithShape="0">
                <a:srgbClr val="799DD5"/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직사각형 116">
              <a:extLst>
                <a:ext uri="{FF2B5EF4-FFF2-40B4-BE49-F238E27FC236}">
                  <a16:creationId xmlns:a16="http://schemas.microsoft.com/office/drawing/2014/main" id="{992583BB-C50A-43B1-9A53-F174BCE41925}"/>
                </a:ext>
              </a:extLst>
            </p:cNvPr>
            <p:cNvSpPr/>
            <p:nvPr/>
          </p:nvSpPr>
          <p:spPr bwMode="auto">
            <a:xfrm>
              <a:off x="5038725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직사각형 59">
              <a:extLst>
                <a:ext uri="{FF2B5EF4-FFF2-40B4-BE49-F238E27FC236}">
                  <a16:creationId xmlns:a16="http://schemas.microsoft.com/office/drawing/2014/main" id="{7165A2E8-BB11-4E2D-B1EE-5E0CE7EFEF69}"/>
                </a:ext>
              </a:extLst>
            </p:cNvPr>
            <p:cNvSpPr/>
            <p:nvPr/>
          </p:nvSpPr>
          <p:spPr bwMode="auto">
            <a:xfrm>
              <a:off x="6209779" y="1748209"/>
              <a:ext cx="2278711" cy="182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44083" algn="l"/>
                  <a:tab pos="6752661" algn="r"/>
                </a:tabLst>
                <a:defRPr/>
              </a:pPr>
              <a:r>
                <a:rPr kumimoji="0" lang="ko-KR" altLang="en-US" sz="138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관리의 편의성</a:t>
              </a:r>
            </a:p>
          </p:txBody>
        </p:sp>
        <p:sp>
          <p:nvSpPr>
            <p:cNvPr id="172" name="직사각형 116">
              <a:extLst>
                <a:ext uri="{FF2B5EF4-FFF2-40B4-BE49-F238E27FC236}">
                  <a16:creationId xmlns:a16="http://schemas.microsoft.com/office/drawing/2014/main" id="{D4C05B94-DB44-43F6-968B-9A9F3ED633C3}"/>
                </a:ext>
              </a:extLst>
            </p:cNvPr>
            <p:cNvSpPr/>
            <p:nvPr/>
          </p:nvSpPr>
          <p:spPr bwMode="auto">
            <a:xfrm flipH="1" flipV="1">
              <a:off x="8551097" y="1664804"/>
              <a:ext cx="1108441" cy="342481"/>
            </a:xfrm>
            <a:custGeom>
              <a:avLst/>
              <a:gdLst/>
              <a:ahLst/>
              <a:cxnLst/>
              <a:rect l="l" t="t" r="r" b="b"/>
              <a:pathLst>
                <a:path w="1102311" h="369361">
                  <a:moveTo>
                    <a:pt x="0" y="0"/>
                  </a:moveTo>
                  <a:lnTo>
                    <a:pt x="1102311" y="0"/>
                  </a:lnTo>
                  <a:lnTo>
                    <a:pt x="0" y="369361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100000">
                  <a:sysClr val="window" lastClr="FFFFFF">
                    <a:alpha val="18000"/>
                  </a:sysClr>
                </a:gs>
              </a:gsLst>
              <a:lin ang="5400000" scaled="1"/>
              <a:tileRect/>
            </a:gradFill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38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3" name="그룹 36">
            <a:extLst>
              <a:ext uri="{FF2B5EF4-FFF2-40B4-BE49-F238E27FC236}">
                <a16:creationId xmlns:a16="http://schemas.microsoft.com/office/drawing/2014/main" id="{457C3ED5-706B-4A90-B798-E651370F45A9}"/>
              </a:ext>
            </a:extLst>
          </p:cNvPr>
          <p:cNvGrpSpPr>
            <a:grpSpLocks/>
          </p:cNvGrpSpPr>
          <p:nvPr/>
        </p:nvGrpSpPr>
        <p:grpSpPr bwMode="auto">
          <a:xfrm>
            <a:off x="2595079" y="3248980"/>
            <a:ext cx="2159999" cy="1620000"/>
            <a:chOff x="147092" y="4132729"/>
            <a:chExt cx="2225697" cy="2008740"/>
          </a:xfrm>
        </p:grpSpPr>
        <p:sp>
          <p:nvSpPr>
            <p:cNvPr id="174" name="모서리가 둥근 직사각형 46">
              <a:extLst>
                <a:ext uri="{FF2B5EF4-FFF2-40B4-BE49-F238E27FC236}">
                  <a16:creationId xmlns:a16="http://schemas.microsoft.com/office/drawing/2014/main" id="{8E3DC605-4D1C-4975-834C-957B441F4736}"/>
                </a:ext>
              </a:extLst>
            </p:cNvPr>
            <p:cNvSpPr/>
            <p:nvPr/>
          </p:nvSpPr>
          <p:spPr>
            <a:xfrm>
              <a:off x="147092" y="4132729"/>
              <a:ext cx="2225697" cy="200874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Tx/>
                <a:buNone/>
                <a:tabLst>
                  <a:tab pos="844083" algn="l"/>
                  <a:tab pos="6752661" algn="r"/>
                </a:tabLst>
                <a:defRPr/>
              </a:pPr>
              <a:endParaRPr kumimoji="0" lang="ko-KR" altLang="en-US" sz="11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75" name="Rectangle 122">
              <a:extLst>
                <a:ext uri="{FF2B5EF4-FFF2-40B4-BE49-F238E27FC236}">
                  <a16:creationId xmlns:a16="http://schemas.microsoft.com/office/drawing/2014/main" id="{81678F54-9864-466D-8546-231108C6E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00" y="4307224"/>
              <a:ext cx="2004403" cy="173006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0488" indent="-90488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27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복잡성과 시간을 줄일 수 있도록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스냅샷 기능을 통해 바로 버전 이동 가능</a:t>
              </a:r>
              <a:br>
                <a:rPr kumimoji="0" lang="en-US" altLang="ko-KR" sz="1000" b="0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</a:br>
              <a:endParaRPr kumimoji="0" lang="en-US" altLang="ko-KR" sz="300" b="0" i="0" u="sng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운영자의 편리성에 최적화된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단순 클릭으로 운영 공개 방안 및 기존 제품 대체 방안 제공</a:t>
              </a:r>
              <a:br>
                <a:rPr kumimoji="0" lang="en-US" altLang="ko-KR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</a:br>
              <a:endPara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88"/>
                </a:spcBef>
                <a:spcAft>
                  <a:spcPts val="13"/>
                </a:spcAft>
                <a:buClr>
                  <a:srgbClr val="5F5F5F"/>
                </a:buClr>
                <a:buSzTx/>
                <a:buFont typeface="Wingdings" panose="05000000000000000000" pitchFamily="2" charset="2"/>
                <a:buChar char=""/>
                <a:tabLst>
                  <a:tab pos="1327150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연관된 서비스에 대한 안정 적인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버전 배포 및 관리 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 panose="020B0604020202020204" pitchFamily="34" charset="0"/>
                </a:rPr>
                <a:t>방안 제공</a:t>
              </a:r>
            </a:p>
          </p:txBody>
        </p:sp>
      </p:grpSp>
      <p:pic>
        <p:nvPicPr>
          <p:cNvPr id="176" name="Picture 175">
            <a:extLst>
              <a:ext uri="{FF2B5EF4-FFF2-40B4-BE49-F238E27FC236}">
                <a16:creationId xmlns:a16="http://schemas.microsoft.com/office/drawing/2014/main" id="{CA4080CD-B358-4F75-813B-8854AE974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5080" y="1523560"/>
            <a:ext cx="2291675" cy="16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39700" y="140168"/>
            <a:ext cx="7907139" cy="41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5" tIns="47892" rIns="95785" bIns="4789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en-US" altLang="ko-KR" sz="21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PoC</a:t>
            </a:r>
            <a:r>
              <a:rPr kumimoji="0" lang="en-US" altLang="ko-KR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시나리오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905328" y="308525"/>
            <a:ext cx="1944216" cy="31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5" tIns="47892" rIns="95785" bIns="4789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9pPr>
          </a:lstStyle>
          <a:p>
            <a:pPr algn="r" eaLnBrk="1" latinLnBrk="0" hangingPunct="1"/>
            <a:r>
              <a:rPr kumimoji="0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III. </a:t>
            </a:r>
            <a:r>
              <a:rPr kumimoji="0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PoC</a:t>
            </a:r>
            <a:r>
              <a:rPr kumimoji="0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시나리오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 bwMode="auto">
          <a:xfrm>
            <a:off x="241300" y="908720"/>
            <a:ext cx="9420225" cy="2000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413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defRPr kumimoji="1" sz="2800">
                <a:solidFill>
                  <a:schemeClr val="tx1"/>
                </a:solidFill>
                <a:latin typeface="+mn-ea"/>
                <a:ea typeface="+mn-ea"/>
              </a:defRPr>
            </a:lvl2pPr>
            <a:lvl3pPr marL="6858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+mn-ea"/>
                <a:ea typeface="+mn-ea"/>
              </a:defRPr>
            </a:lvl3pPr>
            <a:lvl4pPr marL="11430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16002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0574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514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29718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4290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defRPr/>
            </a:pPr>
            <a:r>
              <a:rPr lang="en-US" altLang="ko-KR" b="1" dirty="0">
                <a:latin typeface="+mn-ea"/>
                <a:cs typeface="Arial" charset="0"/>
              </a:rPr>
              <a:t>1. </a:t>
            </a:r>
            <a:r>
              <a:rPr lang="ko-KR" altLang="en-US" b="1" dirty="0">
                <a:latin typeface="+mn-ea"/>
                <a:cs typeface="Arial" charset="0"/>
              </a:rPr>
              <a:t>솔루션 기능 역량 </a:t>
            </a:r>
          </a:p>
        </p:txBody>
      </p:sp>
      <p:sp>
        <p:nvSpPr>
          <p:cNvPr id="143" name="Rectangle 114">
            <a:extLst>
              <a:ext uri="{FF2B5EF4-FFF2-40B4-BE49-F238E27FC236}">
                <a16:creationId xmlns:a16="http://schemas.microsoft.com/office/drawing/2014/main" id="{B915AC66-04D4-42C7-AC08-7CD800174F1F}"/>
              </a:ext>
            </a:extLst>
          </p:cNvPr>
          <p:cNvSpPr/>
          <p:nvPr/>
        </p:nvSpPr>
        <p:spPr bwMode="auto">
          <a:xfrm>
            <a:off x="5875910" y="4467396"/>
            <a:ext cx="805282" cy="1648107"/>
          </a:xfrm>
          <a:prstGeom prst="rect">
            <a:avLst/>
          </a:prstGeom>
          <a:pattFill prst="dkUpDiag">
            <a:fgClr>
              <a:srgbClr val="D2D2D2"/>
            </a:fgClr>
            <a:bgClr>
              <a:sysClr val="window" lastClr="FFFFFF"/>
            </a:bgClr>
          </a:pattFill>
          <a:ln w="9525">
            <a:solidFill>
              <a:sysClr val="window" lastClr="FFFFFF">
                <a:lumMod val="75000"/>
              </a:sys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0" anchor="b" anchorCtr="0"/>
          <a:lstStyle/>
          <a:p>
            <a:pPr marL="0" marR="0" lvl="0" indent="0" algn="ctr" defTabSz="1516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나눔바른고딕" panose="020B0600000101010101" charset="-127"/>
              </a:rPr>
              <a:t>캐피탈</a:t>
            </a:r>
          </a:p>
        </p:txBody>
      </p:sp>
      <p:sp>
        <p:nvSpPr>
          <p:cNvPr id="144" name="Rectangle 115">
            <a:extLst>
              <a:ext uri="{FF2B5EF4-FFF2-40B4-BE49-F238E27FC236}">
                <a16:creationId xmlns:a16="http://schemas.microsoft.com/office/drawing/2014/main" id="{5932168A-0D06-46F8-8C38-59A3CD800776}"/>
              </a:ext>
            </a:extLst>
          </p:cNvPr>
          <p:cNvSpPr/>
          <p:nvPr/>
        </p:nvSpPr>
        <p:spPr bwMode="auto">
          <a:xfrm>
            <a:off x="5950773" y="4579074"/>
            <a:ext cx="644226" cy="23073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ea typeface="나눔바른고딕" panose="020B0600000101010101" charset="-127"/>
              </a:rPr>
              <a:t>API Gateway</a:t>
            </a:r>
            <a:endParaRPr lang="ko-KR" altLang="en-US" sz="900" dirty="0">
              <a:solidFill>
                <a:prstClr val="white"/>
              </a:solidFill>
              <a:ea typeface="나눔바른고딕" panose="020B0600000101010101" charset="-127"/>
            </a:endParaRPr>
          </a:p>
        </p:txBody>
      </p:sp>
      <p:sp>
        <p:nvSpPr>
          <p:cNvPr id="145" name="Rectangle 117">
            <a:extLst>
              <a:ext uri="{FF2B5EF4-FFF2-40B4-BE49-F238E27FC236}">
                <a16:creationId xmlns:a16="http://schemas.microsoft.com/office/drawing/2014/main" id="{D23FECD7-0997-490B-8618-E68EE438CBFD}"/>
              </a:ext>
            </a:extLst>
          </p:cNvPr>
          <p:cNvSpPr/>
          <p:nvPr/>
        </p:nvSpPr>
        <p:spPr bwMode="auto">
          <a:xfrm>
            <a:off x="5950773" y="5107391"/>
            <a:ext cx="644226" cy="24032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800" dirty="0">
                <a:solidFill>
                  <a:srgbClr val="000000"/>
                </a:solidFill>
                <a:ea typeface="나눔바른고딕" panose="020B0600000101010101" charset="-127"/>
              </a:rPr>
              <a:t>API Server</a:t>
            </a:r>
            <a:endParaRPr lang="ko-KR" altLang="en-US" sz="800" dirty="0">
              <a:solidFill>
                <a:srgbClr val="000000"/>
              </a:solidFill>
              <a:ea typeface="나눔바른고딕" panose="020B0600000101010101" charset="-127"/>
            </a:endParaRPr>
          </a:p>
        </p:txBody>
      </p:sp>
      <p:sp>
        <p:nvSpPr>
          <p:cNvPr id="146" name="Rectangle 118">
            <a:extLst>
              <a:ext uri="{FF2B5EF4-FFF2-40B4-BE49-F238E27FC236}">
                <a16:creationId xmlns:a16="http://schemas.microsoft.com/office/drawing/2014/main" id="{C19D6BC8-AD30-4681-8ED3-FF5593796B0F}"/>
              </a:ext>
            </a:extLst>
          </p:cNvPr>
          <p:cNvSpPr/>
          <p:nvPr/>
        </p:nvSpPr>
        <p:spPr bwMode="auto">
          <a:xfrm>
            <a:off x="5950773" y="5670779"/>
            <a:ext cx="644226" cy="24032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Legacy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147" name="모서리가 둥근 직사각형 256">
            <a:extLst>
              <a:ext uri="{FF2B5EF4-FFF2-40B4-BE49-F238E27FC236}">
                <a16:creationId xmlns:a16="http://schemas.microsoft.com/office/drawing/2014/main" id="{4B151A3C-6F5A-463A-8AD5-0CC4717F3A3A}"/>
              </a:ext>
            </a:extLst>
          </p:cNvPr>
          <p:cNvSpPr/>
          <p:nvPr/>
        </p:nvSpPr>
        <p:spPr>
          <a:xfrm>
            <a:off x="5833580" y="4437112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5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48" name="모서리가 둥근 직사각형 257">
            <a:extLst>
              <a:ext uri="{FF2B5EF4-FFF2-40B4-BE49-F238E27FC236}">
                <a16:creationId xmlns:a16="http://schemas.microsoft.com/office/drawing/2014/main" id="{3301E97E-15FA-4217-8E1D-22EF7B7F1C3C}"/>
              </a:ext>
            </a:extLst>
          </p:cNvPr>
          <p:cNvSpPr/>
          <p:nvPr/>
        </p:nvSpPr>
        <p:spPr>
          <a:xfrm>
            <a:off x="5824511" y="5126890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6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57" name="직사각형 64">
            <a:extLst>
              <a:ext uri="{FF2B5EF4-FFF2-40B4-BE49-F238E27FC236}">
                <a16:creationId xmlns:a16="http://schemas.microsoft.com/office/drawing/2014/main" id="{77F59F89-7173-4BA9-9D7F-41B0F7B38043}"/>
              </a:ext>
            </a:extLst>
          </p:cNvPr>
          <p:cNvSpPr/>
          <p:nvPr/>
        </p:nvSpPr>
        <p:spPr>
          <a:xfrm>
            <a:off x="7049864" y="4461816"/>
            <a:ext cx="2330844" cy="76632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58" name="직사각형 65">
            <a:extLst>
              <a:ext uri="{FF2B5EF4-FFF2-40B4-BE49-F238E27FC236}">
                <a16:creationId xmlns:a16="http://schemas.microsoft.com/office/drawing/2014/main" id="{E85AD7D9-5FDE-47F1-AAA9-3A0692C16945}"/>
              </a:ext>
            </a:extLst>
          </p:cNvPr>
          <p:cNvSpPr/>
          <p:nvPr/>
        </p:nvSpPr>
        <p:spPr>
          <a:xfrm flipV="1">
            <a:off x="7049864" y="4461815"/>
            <a:ext cx="2330844" cy="2653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59" name="직사각형 87">
            <a:extLst>
              <a:ext uri="{FF2B5EF4-FFF2-40B4-BE49-F238E27FC236}">
                <a16:creationId xmlns:a16="http://schemas.microsoft.com/office/drawing/2014/main" id="{8C1C8C10-77B0-4A02-8B47-BEF6A4ADFC7D}"/>
              </a:ext>
            </a:extLst>
          </p:cNvPr>
          <p:cNvSpPr/>
          <p:nvPr/>
        </p:nvSpPr>
        <p:spPr>
          <a:xfrm>
            <a:off x="7156926" y="4807917"/>
            <a:ext cx="2223781" cy="373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API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를 등록 및 관리하기 위한 기능을 제공하며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, API Quality of Service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를 향상 시키기 위한 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Analytics 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기능을 제공</a:t>
            </a:r>
            <a:endParaRPr lang="en-US" altLang="ko-KR" sz="900" dirty="0">
              <a:solidFill>
                <a:srgbClr val="000000"/>
              </a:solidFill>
              <a:ea typeface="나눔바른고딕" panose="020B0600000101010101" charset="-127"/>
            </a:endParaRPr>
          </a:p>
        </p:txBody>
      </p:sp>
      <p:sp>
        <p:nvSpPr>
          <p:cNvPr id="160" name="직사각형 88">
            <a:extLst>
              <a:ext uri="{FF2B5EF4-FFF2-40B4-BE49-F238E27FC236}">
                <a16:creationId xmlns:a16="http://schemas.microsoft.com/office/drawing/2014/main" id="{CB52C1A4-1A3A-41E2-A758-67C2549DDD2C}"/>
              </a:ext>
            </a:extLst>
          </p:cNvPr>
          <p:cNvSpPr/>
          <p:nvPr/>
        </p:nvSpPr>
        <p:spPr>
          <a:xfrm>
            <a:off x="7456011" y="4507553"/>
            <a:ext cx="116859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  <a:tabLst>
                <a:tab pos="914400" algn="l"/>
                <a:tab pos="7315200" algn="r"/>
              </a:tabLst>
            </a:pP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API Management</a:t>
            </a:r>
          </a:p>
        </p:txBody>
      </p:sp>
      <p:sp>
        <p:nvSpPr>
          <p:cNvPr id="161" name="직사각형 89">
            <a:extLst>
              <a:ext uri="{FF2B5EF4-FFF2-40B4-BE49-F238E27FC236}">
                <a16:creationId xmlns:a16="http://schemas.microsoft.com/office/drawing/2014/main" id="{AF403699-1138-4B8B-9C82-6E758BDA9A0E}"/>
              </a:ext>
            </a:extLst>
          </p:cNvPr>
          <p:cNvSpPr/>
          <p:nvPr/>
        </p:nvSpPr>
        <p:spPr>
          <a:xfrm>
            <a:off x="7050647" y="2947720"/>
            <a:ext cx="2330844" cy="73374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62" name="직사각형 90">
            <a:extLst>
              <a:ext uri="{FF2B5EF4-FFF2-40B4-BE49-F238E27FC236}">
                <a16:creationId xmlns:a16="http://schemas.microsoft.com/office/drawing/2014/main" id="{FE5057C9-D933-435F-8136-C5BC2CB25C16}"/>
              </a:ext>
            </a:extLst>
          </p:cNvPr>
          <p:cNvSpPr/>
          <p:nvPr/>
        </p:nvSpPr>
        <p:spPr>
          <a:xfrm flipV="1">
            <a:off x="7050647" y="2947718"/>
            <a:ext cx="2330844" cy="2653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63" name="직사각형 97">
            <a:extLst>
              <a:ext uri="{FF2B5EF4-FFF2-40B4-BE49-F238E27FC236}">
                <a16:creationId xmlns:a16="http://schemas.microsoft.com/office/drawing/2014/main" id="{DC306FD0-D1ED-4826-B1F3-04700B870FD7}"/>
              </a:ext>
            </a:extLst>
          </p:cNvPr>
          <p:cNvSpPr/>
          <p:nvPr/>
        </p:nvSpPr>
        <p:spPr>
          <a:xfrm>
            <a:off x="7157710" y="3278792"/>
            <a:ext cx="2223782" cy="373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+mj-lt"/>
                <a:ea typeface="나눔바른고딕" panose="020B0600000101010101" charset="-127"/>
              </a:rPr>
              <a:t>개발자를 위한 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ea typeface="나눔바른고딕" panose="020B0600000101010101" charset="-127"/>
              </a:rPr>
              <a:t>API </a:t>
            </a:r>
            <a:r>
              <a:rPr lang="ko-KR" altLang="en-US" sz="900" dirty="0">
                <a:solidFill>
                  <a:srgbClr val="000000"/>
                </a:solidFill>
                <a:latin typeface="+mj-lt"/>
                <a:ea typeface="나눔바른고딕" panose="020B0600000101010101" charset="-127"/>
              </a:rPr>
              <a:t>조회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ea typeface="나눔바른고딕" panose="020B0600000101010101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+mj-lt"/>
                <a:ea typeface="나눔바른고딕" panose="020B0600000101010101" charset="-127"/>
              </a:rPr>
              <a:t>사용 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ea typeface="나눔바른고딕" panose="020B0600000101010101" charset="-127"/>
              </a:rPr>
              <a:t>Key </a:t>
            </a:r>
            <a:r>
              <a:rPr lang="ko-KR" altLang="en-US" sz="900" dirty="0">
                <a:solidFill>
                  <a:srgbClr val="000000"/>
                </a:solidFill>
                <a:latin typeface="+mj-lt"/>
                <a:ea typeface="나눔바른고딕" panose="020B0600000101010101" charset="-127"/>
              </a:rPr>
              <a:t>발급 등  회사가 제공하는 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ea typeface="나눔바른고딕" panose="020B0600000101010101" charset="-127"/>
              </a:rPr>
              <a:t>API </a:t>
            </a:r>
            <a:r>
              <a:rPr lang="ko-KR" altLang="en-US" sz="900" dirty="0">
                <a:solidFill>
                  <a:srgbClr val="000000"/>
                </a:solidFill>
                <a:latin typeface="+mj-lt"/>
                <a:ea typeface="나눔바른고딕" panose="020B0600000101010101" charset="-127"/>
              </a:rPr>
              <a:t>사용을 위한 전반적인 기능을 제공</a:t>
            </a:r>
          </a:p>
        </p:txBody>
      </p:sp>
      <p:sp>
        <p:nvSpPr>
          <p:cNvPr id="164" name="직사각형 98">
            <a:extLst>
              <a:ext uri="{FF2B5EF4-FFF2-40B4-BE49-F238E27FC236}">
                <a16:creationId xmlns:a16="http://schemas.microsoft.com/office/drawing/2014/main" id="{F0C020F9-2C0E-4FED-8C4F-23B01371E24B}"/>
              </a:ext>
            </a:extLst>
          </p:cNvPr>
          <p:cNvSpPr/>
          <p:nvPr/>
        </p:nvSpPr>
        <p:spPr>
          <a:xfrm>
            <a:off x="7456794" y="3011160"/>
            <a:ext cx="173765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  <a:tabLst>
                <a:tab pos="914400" algn="l"/>
                <a:tab pos="7315200" algn="r"/>
              </a:tabLst>
            </a:pP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Developer Portal (SI </a:t>
            </a:r>
            <a:r>
              <a:rPr lang="ko-KR" altLang="en-US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구현</a:t>
            </a: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)</a:t>
            </a:r>
          </a:p>
        </p:txBody>
      </p:sp>
      <p:sp>
        <p:nvSpPr>
          <p:cNvPr id="165" name="직사각형 99">
            <a:extLst>
              <a:ext uri="{FF2B5EF4-FFF2-40B4-BE49-F238E27FC236}">
                <a16:creationId xmlns:a16="http://schemas.microsoft.com/office/drawing/2014/main" id="{86C62714-4D89-4FC1-A223-0BD5469CBC14}"/>
              </a:ext>
            </a:extLst>
          </p:cNvPr>
          <p:cNvSpPr/>
          <p:nvPr/>
        </p:nvSpPr>
        <p:spPr>
          <a:xfrm>
            <a:off x="7049863" y="5282779"/>
            <a:ext cx="2330844" cy="619737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66" name="직사각형 100">
            <a:extLst>
              <a:ext uri="{FF2B5EF4-FFF2-40B4-BE49-F238E27FC236}">
                <a16:creationId xmlns:a16="http://schemas.microsoft.com/office/drawing/2014/main" id="{9AC41D7C-F208-4C3F-B6FA-DC78706B54BE}"/>
              </a:ext>
            </a:extLst>
          </p:cNvPr>
          <p:cNvSpPr/>
          <p:nvPr/>
        </p:nvSpPr>
        <p:spPr>
          <a:xfrm flipV="1">
            <a:off x="7049863" y="5282778"/>
            <a:ext cx="2330844" cy="2653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67" name="직사각형 107">
            <a:extLst>
              <a:ext uri="{FF2B5EF4-FFF2-40B4-BE49-F238E27FC236}">
                <a16:creationId xmlns:a16="http://schemas.microsoft.com/office/drawing/2014/main" id="{86544474-F81F-4DA9-B8CA-CEBB8E3C16FE}"/>
              </a:ext>
            </a:extLst>
          </p:cNvPr>
          <p:cNvSpPr/>
          <p:nvPr/>
        </p:nvSpPr>
        <p:spPr>
          <a:xfrm>
            <a:off x="7156926" y="5613605"/>
            <a:ext cx="22237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Client 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와 지주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계열사 간 사용 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API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로부터 호출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제공되는 데이터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서비스를 중개함</a:t>
            </a:r>
          </a:p>
        </p:txBody>
      </p:sp>
      <p:sp>
        <p:nvSpPr>
          <p:cNvPr id="168" name="직사각형 108">
            <a:extLst>
              <a:ext uri="{FF2B5EF4-FFF2-40B4-BE49-F238E27FC236}">
                <a16:creationId xmlns:a16="http://schemas.microsoft.com/office/drawing/2014/main" id="{63891456-1C73-437D-9304-FFB061C60756}"/>
              </a:ext>
            </a:extLst>
          </p:cNvPr>
          <p:cNvSpPr/>
          <p:nvPr/>
        </p:nvSpPr>
        <p:spPr>
          <a:xfrm>
            <a:off x="7509283" y="5346218"/>
            <a:ext cx="85440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  <a:tabLst>
                <a:tab pos="914400" algn="l"/>
                <a:tab pos="7315200" algn="r"/>
              </a:tabLst>
            </a:pP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API Gateway</a:t>
            </a:r>
          </a:p>
        </p:txBody>
      </p:sp>
      <p:sp>
        <p:nvSpPr>
          <p:cNvPr id="169" name="직사각형 109">
            <a:extLst>
              <a:ext uri="{FF2B5EF4-FFF2-40B4-BE49-F238E27FC236}">
                <a16:creationId xmlns:a16="http://schemas.microsoft.com/office/drawing/2014/main" id="{3A48C1DF-FA92-4498-89D3-3C034BE1B8E6}"/>
              </a:ext>
            </a:extLst>
          </p:cNvPr>
          <p:cNvSpPr/>
          <p:nvPr/>
        </p:nvSpPr>
        <p:spPr>
          <a:xfrm>
            <a:off x="7040562" y="2168861"/>
            <a:ext cx="2330844" cy="73295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70" name="직사각형 110">
            <a:extLst>
              <a:ext uri="{FF2B5EF4-FFF2-40B4-BE49-F238E27FC236}">
                <a16:creationId xmlns:a16="http://schemas.microsoft.com/office/drawing/2014/main" id="{67F47918-DFF4-4761-9371-F8C05DF4924B}"/>
              </a:ext>
            </a:extLst>
          </p:cNvPr>
          <p:cNvSpPr/>
          <p:nvPr/>
        </p:nvSpPr>
        <p:spPr>
          <a:xfrm flipV="1">
            <a:off x="7040562" y="2168860"/>
            <a:ext cx="2330844" cy="2653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71" name="직사각형 117">
            <a:extLst>
              <a:ext uri="{FF2B5EF4-FFF2-40B4-BE49-F238E27FC236}">
                <a16:creationId xmlns:a16="http://schemas.microsoft.com/office/drawing/2014/main" id="{E7425580-9945-4090-AE10-6DB2CC782CBB}"/>
              </a:ext>
            </a:extLst>
          </p:cNvPr>
          <p:cNvSpPr/>
          <p:nvPr/>
        </p:nvSpPr>
        <p:spPr>
          <a:xfrm>
            <a:off x="7147625" y="2499934"/>
            <a:ext cx="2223782" cy="373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최종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사용자 및 이용이관 들이 계정을 등록하고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서비스 신청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변경</a:t>
            </a: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해지를 위한 전반적인 기능을 제공</a:t>
            </a:r>
          </a:p>
        </p:txBody>
      </p:sp>
      <p:sp>
        <p:nvSpPr>
          <p:cNvPr id="172" name="직사각형 118">
            <a:extLst>
              <a:ext uri="{FF2B5EF4-FFF2-40B4-BE49-F238E27FC236}">
                <a16:creationId xmlns:a16="http://schemas.microsoft.com/office/drawing/2014/main" id="{5B7ECA1F-7249-4E3C-AD54-5C2C6FE386C8}"/>
              </a:ext>
            </a:extLst>
          </p:cNvPr>
          <p:cNvSpPr/>
          <p:nvPr/>
        </p:nvSpPr>
        <p:spPr>
          <a:xfrm>
            <a:off x="7428588" y="2232301"/>
            <a:ext cx="135614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  <a:tabLst>
                <a:tab pos="914400" algn="l"/>
                <a:tab pos="7315200" algn="r"/>
              </a:tabLst>
            </a:pP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User Portal (SI </a:t>
            </a:r>
            <a:r>
              <a:rPr lang="ko-KR" altLang="en-US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구현</a:t>
            </a: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)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8C7B2EAE-DE2A-4E15-8BFF-9B48DF3082EE}"/>
              </a:ext>
            </a:extLst>
          </p:cNvPr>
          <p:cNvSpPr/>
          <p:nvPr/>
        </p:nvSpPr>
        <p:spPr bwMode="auto">
          <a:xfrm>
            <a:off x="452500" y="2353068"/>
            <a:ext cx="6015583" cy="1881948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9050">
            <a:noFill/>
            <a:prstDash val="solid"/>
          </a:ln>
          <a:effectLst/>
          <a:ex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API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관리 플랫폼</a:t>
            </a:r>
          </a:p>
        </p:txBody>
      </p:sp>
      <p:sp>
        <p:nvSpPr>
          <p:cNvPr id="174" name="Rounded Rectangle 22">
            <a:extLst>
              <a:ext uri="{FF2B5EF4-FFF2-40B4-BE49-F238E27FC236}">
                <a16:creationId xmlns:a16="http://schemas.microsoft.com/office/drawing/2014/main" id="{3601CB0D-7D1C-4C91-A42F-4356A1589385}"/>
              </a:ext>
            </a:extLst>
          </p:cNvPr>
          <p:cNvSpPr/>
          <p:nvPr/>
        </p:nvSpPr>
        <p:spPr bwMode="auto">
          <a:xfrm>
            <a:off x="1629084" y="2691470"/>
            <a:ext cx="1196426" cy="13184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solidFill>
              <a:sysClr val="window" lastClr="FFFFFF">
                <a:lumMod val="50000"/>
              </a:sysClr>
            </a:solidFill>
            <a:prstDash val="dash"/>
          </a:ln>
          <a:effectLst/>
          <a:ex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Developer Portal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175" name="Rounded Rectangle 23">
            <a:extLst>
              <a:ext uri="{FF2B5EF4-FFF2-40B4-BE49-F238E27FC236}">
                <a16:creationId xmlns:a16="http://schemas.microsoft.com/office/drawing/2014/main" id="{00788ABC-D3B0-47F1-82AF-0504A44042EF}"/>
              </a:ext>
            </a:extLst>
          </p:cNvPr>
          <p:cNvSpPr/>
          <p:nvPr/>
        </p:nvSpPr>
        <p:spPr bwMode="auto">
          <a:xfrm>
            <a:off x="3959347" y="2691470"/>
            <a:ext cx="1196426" cy="1318485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12700">
            <a:solidFill>
              <a:sysClr val="window" lastClr="FFFFFF">
                <a:lumMod val="50000"/>
              </a:sysClr>
            </a:solidFill>
            <a:prstDash val="dash"/>
          </a:ln>
          <a:effectLst/>
          <a:ex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바른고딕" panose="020B0600000101010101" charset="-127"/>
              </a:rPr>
              <a:t>API Management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176" name="Rectangle 24">
            <a:extLst>
              <a:ext uri="{FF2B5EF4-FFF2-40B4-BE49-F238E27FC236}">
                <a16:creationId xmlns:a16="http://schemas.microsoft.com/office/drawing/2014/main" id="{FE05F111-2E3D-44CC-849B-838569C64BCB}"/>
              </a:ext>
            </a:extLst>
          </p:cNvPr>
          <p:cNvSpPr/>
          <p:nvPr/>
        </p:nvSpPr>
        <p:spPr bwMode="auto">
          <a:xfrm>
            <a:off x="1815740" y="2992780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개발자 지원</a:t>
            </a:r>
          </a:p>
        </p:txBody>
      </p:sp>
      <p:sp>
        <p:nvSpPr>
          <p:cNvPr id="177" name="Rectangle 25">
            <a:extLst>
              <a:ext uri="{FF2B5EF4-FFF2-40B4-BE49-F238E27FC236}">
                <a16:creationId xmlns:a16="http://schemas.microsoft.com/office/drawing/2014/main" id="{A42E6DD2-EA9F-4136-9111-71A2FAD64E2E}"/>
              </a:ext>
            </a:extLst>
          </p:cNvPr>
          <p:cNvSpPr/>
          <p:nvPr/>
        </p:nvSpPr>
        <p:spPr bwMode="auto">
          <a:xfrm>
            <a:off x="1815740" y="3235109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APP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등록</a:t>
            </a:r>
          </a:p>
        </p:txBody>
      </p:sp>
      <p:sp>
        <p:nvSpPr>
          <p:cNvPr id="178" name="Rectangle 26">
            <a:extLst>
              <a:ext uri="{FF2B5EF4-FFF2-40B4-BE49-F238E27FC236}">
                <a16:creationId xmlns:a16="http://schemas.microsoft.com/office/drawing/2014/main" id="{F0FDC32F-366A-4EE7-997A-6D1EC6058C4B}"/>
              </a:ext>
            </a:extLst>
          </p:cNvPr>
          <p:cNvSpPr/>
          <p:nvPr/>
        </p:nvSpPr>
        <p:spPr bwMode="auto">
          <a:xfrm>
            <a:off x="1815740" y="3477439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API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검색</a:t>
            </a:r>
          </a:p>
        </p:txBody>
      </p:sp>
      <p:sp>
        <p:nvSpPr>
          <p:cNvPr id="179" name="Rectangle 27">
            <a:extLst>
              <a:ext uri="{FF2B5EF4-FFF2-40B4-BE49-F238E27FC236}">
                <a16:creationId xmlns:a16="http://schemas.microsoft.com/office/drawing/2014/main" id="{C9AE623B-58A9-49FB-AC6D-9C13721148C0}"/>
              </a:ext>
            </a:extLst>
          </p:cNvPr>
          <p:cNvSpPr/>
          <p:nvPr/>
        </p:nvSpPr>
        <p:spPr bwMode="auto">
          <a:xfrm>
            <a:off x="1815740" y="3721507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API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테스트</a:t>
            </a:r>
          </a:p>
        </p:txBody>
      </p:sp>
      <p:sp>
        <p:nvSpPr>
          <p:cNvPr id="180" name="Rectangle 28">
            <a:extLst>
              <a:ext uri="{FF2B5EF4-FFF2-40B4-BE49-F238E27FC236}">
                <a16:creationId xmlns:a16="http://schemas.microsoft.com/office/drawing/2014/main" id="{9A7E5C53-0897-4DB4-9DFB-76A8AEF9FCA7}"/>
              </a:ext>
            </a:extLst>
          </p:cNvPr>
          <p:cNvSpPr/>
          <p:nvPr/>
        </p:nvSpPr>
        <p:spPr bwMode="auto">
          <a:xfrm>
            <a:off x="4130151" y="2992780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API Lifecycle 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1" name="Rectangle 29">
            <a:extLst>
              <a:ext uri="{FF2B5EF4-FFF2-40B4-BE49-F238E27FC236}">
                <a16:creationId xmlns:a16="http://schemas.microsoft.com/office/drawing/2014/main" id="{8C0638DC-0BA4-4A7D-9C44-0D5B3F80E701}"/>
              </a:ext>
            </a:extLst>
          </p:cNvPr>
          <p:cNvSpPr/>
          <p:nvPr/>
        </p:nvSpPr>
        <p:spPr bwMode="auto">
          <a:xfrm>
            <a:off x="4130151" y="3236849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API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모니터링</a:t>
            </a:r>
          </a:p>
        </p:txBody>
      </p:sp>
      <p:sp>
        <p:nvSpPr>
          <p:cNvPr id="182" name="Rectangle 30">
            <a:extLst>
              <a:ext uri="{FF2B5EF4-FFF2-40B4-BE49-F238E27FC236}">
                <a16:creationId xmlns:a16="http://schemas.microsoft.com/office/drawing/2014/main" id="{BE526F5F-1E59-43CD-911D-265024C68207}"/>
              </a:ext>
            </a:extLst>
          </p:cNvPr>
          <p:cNvSpPr/>
          <p:nvPr/>
        </p:nvSpPr>
        <p:spPr bwMode="auto">
          <a:xfrm>
            <a:off x="4130151" y="3479179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API Reporting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3" name="Rectangle 31">
            <a:extLst>
              <a:ext uri="{FF2B5EF4-FFF2-40B4-BE49-F238E27FC236}">
                <a16:creationId xmlns:a16="http://schemas.microsoft.com/office/drawing/2014/main" id="{9C0190BA-44C1-4433-9D1E-70A05184E0DB}"/>
              </a:ext>
            </a:extLst>
          </p:cNvPr>
          <p:cNvSpPr/>
          <p:nvPr/>
        </p:nvSpPr>
        <p:spPr bwMode="auto">
          <a:xfrm>
            <a:off x="4130151" y="3721507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API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설정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제어</a:t>
            </a:r>
          </a:p>
        </p:txBody>
      </p:sp>
      <p:grpSp>
        <p:nvGrpSpPr>
          <p:cNvPr id="189" name="그룹 237">
            <a:extLst>
              <a:ext uri="{FF2B5EF4-FFF2-40B4-BE49-F238E27FC236}">
                <a16:creationId xmlns:a16="http://schemas.microsoft.com/office/drawing/2014/main" id="{46866684-5B5B-4C71-9924-AC791886B75C}"/>
              </a:ext>
            </a:extLst>
          </p:cNvPr>
          <p:cNvGrpSpPr/>
          <p:nvPr/>
        </p:nvGrpSpPr>
        <p:grpSpPr>
          <a:xfrm>
            <a:off x="8143821" y="1278895"/>
            <a:ext cx="1440000" cy="180000"/>
            <a:chOff x="7545288" y="1665509"/>
            <a:chExt cx="2116237" cy="246015"/>
          </a:xfrm>
        </p:grpSpPr>
        <p:sp>
          <p:nvSpPr>
            <p:cNvPr id="190" name="Rectangle 219">
              <a:extLst>
                <a:ext uri="{FF2B5EF4-FFF2-40B4-BE49-F238E27FC236}">
                  <a16:creationId xmlns:a16="http://schemas.microsoft.com/office/drawing/2014/main" id="{C0253180-E466-47E4-B154-15C8E0BD0554}"/>
                </a:ext>
              </a:extLst>
            </p:cNvPr>
            <p:cNvSpPr/>
            <p:nvPr/>
          </p:nvSpPr>
          <p:spPr bwMode="auto">
            <a:xfrm>
              <a:off x="8664894" y="1665509"/>
              <a:ext cx="996631" cy="24408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  <a:effectLst/>
            <a:ex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나눔바른고딕" panose="020B0600000101010101" charset="-127"/>
                </a:rPr>
                <a:t>SI </a:t>
              </a: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나눔바른고딕" panose="020B0600000101010101" charset="-127"/>
                </a:rPr>
                <a:t>구현 부분</a:t>
              </a:r>
            </a:p>
          </p:txBody>
        </p:sp>
        <p:sp>
          <p:nvSpPr>
            <p:cNvPr id="191" name="Rectangle 221">
              <a:extLst>
                <a:ext uri="{FF2B5EF4-FFF2-40B4-BE49-F238E27FC236}">
                  <a16:creationId xmlns:a16="http://schemas.microsoft.com/office/drawing/2014/main" id="{0F3D04B3-A662-4CF2-92D9-68BDF2EF33B8}"/>
                </a:ext>
              </a:extLst>
            </p:cNvPr>
            <p:cNvSpPr/>
            <p:nvPr/>
          </p:nvSpPr>
          <p:spPr bwMode="auto">
            <a:xfrm>
              <a:off x="7545288" y="1667442"/>
              <a:ext cx="996631" cy="244082"/>
            </a:xfrm>
            <a:prstGeom prst="rect">
              <a:avLst/>
            </a:prstGeom>
            <a:noFill/>
            <a:ln w="12700">
              <a:solidFill>
                <a:srgbClr val="4F81BD"/>
              </a:solidFill>
              <a:prstDash val="dash"/>
            </a:ln>
            <a:effectLst/>
            <a:ex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나눔바른고딕" panose="020B0600000101010101" charset="-127"/>
                </a:rPr>
                <a:t>제안범위</a:t>
              </a:r>
            </a:p>
          </p:txBody>
        </p:sp>
      </p:grpSp>
      <p:sp>
        <p:nvSpPr>
          <p:cNvPr id="192" name="모서리가 둥근 직사각형 12">
            <a:extLst>
              <a:ext uri="{FF2B5EF4-FFF2-40B4-BE49-F238E27FC236}">
                <a16:creationId xmlns:a16="http://schemas.microsoft.com/office/drawing/2014/main" id="{47D78900-E421-4CF6-AE4E-0CAFE14F63B2}"/>
              </a:ext>
            </a:extLst>
          </p:cNvPr>
          <p:cNvSpPr/>
          <p:nvPr/>
        </p:nvSpPr>
        <p:spPr>
          <a:xfrm>
            <a:off x="7049864" y="4461815"/>
            <a:ext cx="252000" cy="252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4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93" name="모서리가 둥근 직사각형 240">
            <a:extLst>
              <a:ext uri="{FF2B5EF4-FFF2-40B4-BE49-F238E27FC236}">
                <a16:creationId xmlns:a16="http://schemas.microsoft.com/office/drawing/2014/main" id="{418C35CE-F7A2-4A30-A09E-A0484F08192E}"/>
              </a:ext>
            </a:extLst>
          </p:cNvPr>
          <p:cNvSpPr/>
          <p:nvPr/>
        </p:nvSpPr>
        <p:spPr>
          <a:xfrm>
            <a:off x="7050647" y="2947718"/>
            <a:ext cx="252000" cy="252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2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94" name="모서리가 둥근 직사각형 241">
            <a:extLst>
              <a:ext uri="{FF2B5EF4-FFF2-40B4-BE49-F238E27FC236}">
                <a16:creationId xmlns:a16="http://schemas.microsoft.com/office/drawing/2014/main" id="{437E65F5-7622-482A-BB82-019291F670AF}"/>
              </a:ext>
            </a:extLst>
          </p:cNvPr>
          <p:cNvSpPr/>
          <p:nvPr/>
        </p:nvSpPr>
        <p:spPr>
          <a:xfrm>
            <a:off x="7049863" y="5289468"/>
            <a:ext cx="252000" cy="252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5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95" name="모서리가 둥근 직사각형 242">
            <a:extLst>
              <a:ext uri="{FF2B5EF4-FFF2-40B4-BE49-F238E27FC236}">
                <a16:creationId xmlns:a16="http://schemas.microsoft.com/office/drawing/2014/main" id="{1A2F39AD-4277-4D15-9125-5BFF7ABF9DE8}"/>
              </a:ext>
            </a:extLst>
          </p:cNvPr>
          <p:cNvSpPr/>
          <p:nvPr/>
        </p:nvSpPr>
        <p:spPr>
          <a:xfrm>
            <a:off x="7040562" y="2168860"/>
            <a:ext cx="252000" cy="252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96" name="모서리가 둥근 직사각형 243">
            <a:extLst>
              <a:ext uri="{FF2B5EF4-FFF2-40B4-BE49-F238E27FC236}">
                <a16:creationId xmlns:a16="http://schemas.microsoft.com/office/drawing/2014/main" id="{DD403337-941D-422E-B826-F496570E4B31}"/>
              </a:ext>
            </a:extLst>
          </p:cNvPr>
          <p:cNvSpPr/>
          <p:nvPr/>
        </p:nvSpPr>
        <p:spPr>
          <a:xfrm>
            <a:off x="3869347" y="2589983"/>
            <a:ext cx="180000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4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97" name="직사각형 197">
            <a:extLst>
              <a:ext uri="{FF2B5EF4-FFF2-40B4-BE49-F238E27FC236}">
                <a16:creationId xmlns:a16="http://schemas.microsoft.com/office/drawing/2014/main" id="{305C7668-0E28-466B-AEA1-03A063D84582}"/>
              </a:ext>
            </a:extLst>
          </p:cNvPr>
          <p:cNvSpPr/>
          <p:nvPr/>
        </p:nvSpPr>
        <p:spPr>
          <a:xfrm>
            <a:off x="7049863" y="5944691"/>
            <a:ext cx="2330844" cy="6297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98" name="직사각형 198">
            <a:extLst>
              <a:ext uri="{FF2B5EF4-FFF2-40B4-BE49-F238E27FC236}">
                <a16:creationId xmlns:a16="http://schemas.microsoft.com/office/drawing/2014/main" id="{820D9E73-57B8-4473-901F-B4ED5F5C5B14}"/>
              </a:ext>
            </a:extLst>
          </p:cNvPr>
          <p:cNvSpPr/>
          <p:nvPr/>
        </p:nvSpPr>
        <p:spPr>
          <a:xfrm flipV="1">
            <a:off x="7049863" y="5944690"/>
            <a:ext cx="2330844" cy="2653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199" name="직사각형 199">
            <a:extLst>
              <a:ext uri="{FF2B5EF4-FFF2-40B4-BE49-F238E27FC236}">
                <a16:creationId xmlns:a16="http://schemas.microsoft.com/office/drawing/2014/main" id="{9AD8AA6D-5D54-430B-A7D6-E11642A707CB}"/>
              </a:ext>
            </a:extLst>
          </p:cNvPr>
          <p:cNvSpPr/>
          <p:nvPr/>
        </p:nvSpPr>
        <p:spPr>
          <a:xfrm>
            <a:off x="7156926" y="6275517"/>
            <a:ext cx="22237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900" dirty="0">
                <a:solidFill>
                  <a:srgbClr val="000000"/>
                </a:solidFill>
                <a:ea typeface="나눔바른고딕" panose="020B0600000101010101" charset="-127"/>
              </a:rPr>
              <a:t>Back-end </a:t>
            </a: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연계를 위한 변환 및 연계 서비스 제공</a:t>
            </a:r>
          </a:p>
        </p:txBody>
      </p:sp>
      <p:sp>
        <p:nvSpPr>
          <p:cNvPr id="200" name="직사각형 200">
            <a:extLst>
              <a:ext uri="{FF2B5EF4-FFF2-40B4-BE49-F238E27FC236}">
                <a16:creationId xmlns:a16="http://schemas.microsoft.com/office/drawing/2014/main" id="{AFB52BAD-14C9-4977-A3E7-AD113A995DF3}"/>
              </a:ext>
            </a:extLst>
          </p:cNvPr>
          <p:cNvSpPr/>
          <p:nvPr/>
        </p:nvSpPr>
        <p:spPr>
          <a:xfrm>
            <a:off x="7509283" y="6008130"/>
            <a:ext cx="135453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  <a:tabLst>
                <a:tab pos="914400" algn="l"/>
                <a:tab pos="7315200" algn="r"/>
              </a:tabLst>
            </a:pP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API Server (SI </a:t>
            </a:r>
            <a:r>
              <a:rPr lang="ko-KR" altLang="en-US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구현</a:t>
            </a: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)</a:t>
            </a:r>
            <a:r>
              <a:rPr lang="ko-KR" altLang="en-US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 </a:t>
            </a:r>
            <a:endParaRPr lang="en-US" altLang="ko-KR" sz="1100" b="1" dirty="0">
              <a:solidFill>
                <a:srgbClr val="000000"/>
              </a:solidFill>
              <a:ea typeface="나눔바른고딕" panose="020B0600000101010101" charset="-127"/>
              <a:cs typeface="Arial" pitchFamily="34" charset="0"/>
            </a:endParaRPr>
          </a:p>
        </p:txBody>
      </p:sp>
      <p:sp>
        <p:nvSpPr>
          <p:cNvPr id="201" name="모서리가 둥근 직사각형 201">
            <a:extLst>
              <a:ext uri="{FF2B5EF4-FFF2-40B4-BE49-F238E27FC236}">
                <a16:creationId xmlns:a16="http://schemas.microsoft.com/office/drawing/2014/main" id="{22670EBF-0572-4F7F-8E7A-9A41E0B5939B}"/>
              </a:ext>
            </a:extLst>
          </p:cNvPr>
          <p:cNvSpPr/>
          <p:nvPr/>
        </p:nvSpPr>
        <p:spPr>
          <a:xfrm>
            <a:off x="7049863" y="5951380"/>
            <a:ext cx="252000" cy="252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6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02" name="직사각형 206">
            <a:extLst>
              <a:ext uri="{FF2B5EF4-FFF2-40B4-BE49-F238E27FC236}">
                <a16:creationId xmlns:a16="http://schemas.microsoft.com/office/drawing/2014/main" id="{2A8D90C6-9456-4BCA-A3A2-C1CC13710299}"/>
              </a:ext>
            </a:extLst>
          </p:cNvPr>
          <p:cNvSpPr/>
          <p:nvPr/>
        </p:nvSpPr>
        <p:spPr>
          <a:xfrm>
            <a:off x="7049863" y="3765237"/>
            <a:ext cx="2330844" cy="6297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03" name="직사각형 207">
            <a:extLst>
              <a:ext uri="{FF2B5EF4-FFF2-40B4-BE49-F238E27FC236}">
                <a16:creationId xmlns:a16="http://schemas.microsoft.com/office/drawing/2014/main" id="{C482EE1C-6B3C-43FC-8547-77EBF8EA8C94}"/>
              </a:ext>
            </a:extLst>
          </p:cNvPr>
          <p:cNvSpPr/>
          <p:nvPr/>
        </p:nvSpPr>
        <p:spPr>
          <a:xfrm flipV="1">
            <a:off x="7049863" y="3765236"/>
            <a:ext cx="2330844" cy="2653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E6E6E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04" name="직사각형 208">
            <a:extLst>
              <a:ext uri="{FF2B5EF4-FFF2-40B4-BE49-F238E27FC236}">
                <a16:creationId xmlns:a16="http://schemas.microsoft.com/office/drawing/2014/main" id="{616D3E57-FBF9-4D9E-9F37-2034A1D86192}"/>
              </a:ext>
            </a:extLst>
          </p:cNvPr>
          <p:cNvSpPr/>
          <p:nvPr/>
        </p:nvSpPr>
        <p:spPr>
          <a:xfrm>
            <a:off x="7156926" y="4096063"/>
            <a:ext cx="2223782" cy="128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900" dirty="0">
                <a:solidFill>
                  <a:srgbClr val="000000"/>
                </a:solidFill>
                <a:ea typeface="나눔바른고딕" panose="020B0600000101010101" charset="-127"/>
              </a:rPr>
              <a:t>사용자에 대한 인증 수행</a:t>
            </a:r>
          </a:p>
        </p:txBody>
      </p:sp>
      <p:sp>
        <p:nvSpPr>
          <p:cNvPr id="205" name="직사각형 209">
            <a:extLst>
              <a:ext uri="{FF2B5EF4-FFF2-40B4-BE49-F238E27FC236}">
                <a16:creationId xmlns:a16="http://schemas.microsoft.com/office/drawing/2014/main" id="{72E52EE9-850D-4B69-A76A-5CDA77CFB6B6}"/>
              </a:ext>
            </a:extLst>
          </p:cNvPr>
          <p:cNvSpPr/>
          <p:nvPr/>
        </p:nvSpPr>
        <p:spPr>
          <a:xfrm>
            <a:off x="7509283" y="3828676"/>
            <a:ext cx="174086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  <a:tabLst>
                <a:tab pos="914400" algn="l"/>
                <a:tab pos="7315200" algn="r"/>
              </a:tabLst>
            </a:pPr>
            <a:r>
              <a:rPr lang="ko-KR" altLang="en-US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사용자 인증 서버 </a:t>
            </a: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(SI </a:t>
            </a:r>
            <a:r>
              <a:rPr lang="ko-KR" altLang="en-US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구현</a:t>
            </a:r>
            <a:r>
              <a:rPr lang="en-US" altLang="ko-KR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)</a:t>
            </a:r>
            <a:r>
              <a:rPr lang="ko-KR" altLang="en-US" sz="1100" b="1" dirty="0">
                <a:solidFill>
                  <a:srgbClr val="000000"/>
                </a:solidFill>
                <a:ea typeface="나눔바른고딕" panose="020B0600000101010101" charset="-127"/>
                <a:cs typeface="Arial" pitchFamily="34" charset="0"/>
              </a:rPr>
              <a:t> </a:t>
            </a:r>
            <a:endParaRPr lang="en-US" altLang="ko-KR" sz="1100" b="1" dirty="0">
              <a:solidFill>
                <a:srgbClr val="000000"/>
              </a:solidFill>
              <a:ea typeface="나눔바른고딕" panose="020B0600000101010101" charset="-127"/>
              <a:cs typeface="Arial" pitchFamily="34" charset="0"/>
            </a:endParaRPr>
          </a:p>
        </p:txBody>
      </p:sp>
      <p:sp>
        <p:nvSpPr>
          <p:cNvPr id="206" name="모서리가 둥근 직사각형 210">
            <a:extLst>
              <a:ext uri="{FF2B5EF4-FFF2-40B4-BE49-F238E27FC236}">
                <a16:creationId xmlns:a16="http://schemas.microsoft.com/office/drawing/2014/main" id="{433CA9D8-FD14-4139-922A-F5DED5A81BB8}"/>
              </a:ext>
            </a:extLst>
          </p:cNvPr>
          <p:cNvSpPr/>
          <p:nvPr/>
        </p:nvSpPr>
        <p:spPr>
          <a:xfrm>
            <a:off x="7049863" y="3771926"/>
            <a:ext cx="252000" cy="252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3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07" name="Rectangle 38">
            <a:extLst>
              <a:ext uri="{FF2B5EF4-FFF2-40B4-BE49-F238E27FC236}">
                <a16:creationId xmlns:a16="http://schemas.microsoft.com/office/drawing/2014/main" id="{E6B2B5D0-33CE-4649-BE5D-301D50B6B1A8}"/>
              </a:ext>
            </a:extLst>
          </p:cNvPr>
          <p:cNvSpPr/>
          <p:nvPr/>
        </p:nvSpPr>
        <p:spPr bwMode="auto">
          <a:xfrm>
            <a:off x="5272451" y="2691470"/>
            <a:ext cx="1120709" cy="136336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/>
        </p:spPr>
        <p:txBody>
          <a:bodyPr wrap="none" anchor="t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ea typeface="나눔바른고딕" panose="020B0600000101010101" charset="-127"/>
              </a:rPr>
              <a:t>API Gateway</a:t>
            </a:r>
            <a:endParaRPr lang="ko-KR" altLang="en-US" sz="900" b="1" dirty="0">
              <a:solidFill>
                <a:prstClr val="white"/>
              </a:solidFill>
              <a:ea typeface="나눔바른고딕" panose="020B0600000101010101" charset="-127"/>
            </a:endParaRPr>
          </a:p>
        </p:txBody>
      </p:sp>
      <p:sp>
        <p:nvSpPr>
          <p:cNvPr id="208" name="Rectangle 36">
            <a:extLst>
              <a:ext uri="{FF2B5EF4-FFF2-40B4-BE49-F238E27FC236}">
                <a16:creationId xmlns:a16="http://schemas.microsoft.com/office/drawing/2014/main" id="{C42AB2C2-5274-47AB-876A-B887C3D78FC9}"/>
              </a:ext>
            </a:extLst>
          </p:cNvPr>
          <p:cNvSpPr/>
          <p:nvPr/>
        </p:nvSpPr>
        <p:spPr bwMode="auto">
          <a:xfrm>
            <a:off x="3207475" y="4467396"/>
            <a:ext cx="805282" cy="1648107"/>
          </a:xfrm>
          <a:prstGeom prst="rect">
            <a:avLst/>
          </a:prstGeom>
          <a:pattFill prst="dkUpDiag">
            <a:fgClr>
              <a:srgbClr val="D2D2D2"/>
            </a:fgClr>
            <a:bgClr>
              <a:sysClr val="window" lastClr="FFFFFF"/>
            </a:bgClr>
          </a:pattFill>
          <a:ln w="9525">
            <a:solidFill>
              <a:sysClr val="window" lastClr="FFFFFF">
                <a:lumMod val="75000"/>
              </a:sys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0" anchor="b" anchorCtr="0"/>
          <a:lstStyle/>
          <a:p>
            <a:pPr marL="0" marR="0" lvl="0" indent="0" algn="ctr" defTabSz="1516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나눔바른고딕" panose="020B0600000101010101" charset="-127"/>
              </a:rPr>
              <a:t>손보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209" name="Rectangle 38">
            <a:extLst>
              <a:ext uri="{FF2B5EF4-FFF2-40B4-BE49-F238E27FC236}">
                <a16:creationId xmlns:a16="http://schemas.microsoft.com/office/drawing/2014/main" id="{F0976A73-760A-42E5-BD4A-058884171717}"/>
              </a:ext>
            </a:extLst>
          </p:cNvPr>
          <p:cNvSpPr/>
          <p:nvPr/>
        </p:nvSpPr>
        <p:spPr bwMode="auto">
          <a:xfrm>
            <a:off x="3282338" y="4579074"/>
            <a:ext cx="644226" cy="23073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ea typeface="나눔바른고딕" panose="020B0600000101010101" charset="-127"/>
              </a:rPr>
              <a:t>API Gateway</a:t>
            </a:r>
            <a:endParaRPr lang="ko-KR" altLang="en-US" sz="900" dirty="0">
              <a:solidFill>
                <a:prstClr val="white"/>
              </a:solidFill>
              <a:ea typeface="나눔바른고딕" panose="020B0600000101010101" charset="-127"/>
            </a:endParaRPr>
          </a:p>
        </p:txBody>
      </p:sp>
      <p:sp>
        <p:nvSpPr>
          <p:cNvPr id="210" name="Rectangle 41">
            <a:extLst>
              <a:ext uri="{FF2B5EF4-FFF2-40B4-BE49-F238E27FC236}">
                <a16:creationId xmlns:a16="http://schemas.microsoft.com/office/drawing/2014/main" id="{E4467613-40D4-49C2-9927-7DAE11734B4A}"/>
              </a:ext>
            </a:extLst>
          </p:cNvPr>
          <p:cNvSpPr/>
          <p:nvPr/>
        </p:nvSpPr>
        <p:spPr bwMode="auto">
          <a:xfrm>
            <a:off x="3282338" y="5107391"/>
            <a:ext cx="644226" cy="24032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800" dirty="0">
                <a:solidFill>
                  <a:srgbClr val="000000"/>
                </a:solidFill>
                <a:ea typeface="나눔바른고딕" panose="020B0600000101010101" charset="-127"/>
              </a:rPr>
              <a:t>API Server</a:t>
            </a:r>
            <a:endParaRPr lang="ko-KR" altLang="en-US" sz="800" dirty="0">
              <a:solidFill>
                <a:srgbClr val="000000"/>
              </a:solidFill>
              <a:ea typeface="나눔바른고딕" panose="020B0600000101010101" charset="-127"/>
            </a:endParaRPr>
          </a:p>
        </p:txBody>
      </p:sp>
      <p:sp>
        <p:nvSpPr>
          <p:cNvPr id="211" name="Rectangle 61">
            <a:extLst>
              <a:ext uri="{FF2B5EF4-FFF2-40B4-BE49-F238E27FC236}">
                <a16:creationId xmlns:a16="http://schemas.microsoft.com/office/drawing/2014/main" id="{848BEE6D-8C0D-4968-990C-E841A328E28C}"/>
              </a:ext>
            </a:extLst>
          </p:cNvPr>
          <p:cNvSpPr/>
          <p:nvPr/>
        </p:nvSpPr>
        <p:spPr bwMode="auto">
          <a:xfrm>
            <a:off x="3282338" y="5670779"/>
            <a:ext cx="644226" cy="24032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Legacy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212" name="Rectangle 114">
            <a:extLst>
              <a:ext uri="{FF2B5EF4-FFF2-40B4-BE49-F238E27FC236}">
                <a16:creationId xmlns:a16="http://schemas.microsoft.com/office/drawing/2014/main" id="{45CC988C-8798-4B87-8C0B-BF97A2BE1A15}"/>
              </a:ext>
            </a:extLst>
          </p:cNvPr>
          <p:cNvSpPr/>
          <p:nvPr/>
        </p:nvSpPr>
        <p:spPr bwMode="auto">
          <a:xfrm>
            <a:off x="4994331" y="4467396"/>
            <a:ext cx="805282" cy="1648107"/>
          </a:xfrm>
          <a:prstGeom prst="rect">
            <a:avLst/>
          </a:prstGeom>
          <a:pattFill prst="dkUpDiag">
            <a:fgClr>
              <a:srgbClr val="D2D2D2"/>
            </a:fgClr>
            <a:bgClr>
              <a:sysClr val="window" lastClr="FFFFFF"/>
            </a:bgClr>
          </a:pattFill>
          <a:ln w="9525">
            <a:solidFill>
              <a:sysClr val="window" lastClr="FFFFFF">
                <a:lumMod val="75000"/>
              </a:sys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0" anchor="b" anchorCtr="0"/>
          <a:lstStyle/>
          <a:p>
            <a:pPr marL="0" marR="0" lvl="0" indent="0" algn="ctr" defTabSz="1516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나눔바른고딕" panose="020B0600000101010101" charset="-127"/>
              </a:rPr>
              <a:t>저축은행</a:t>
            </a:r>
          </a:p>
        </p:txBody>
      </p:sp>
      <p:sp>
        <p:nvSpPr>
          <p:cNvPr id="213" name="Rectangle 115">
            <a:extLst>
              <a:ext uri="{FF2B5EF4-FFF2-40B4-BE49-F238E27FC236}">
                <a16:creationId xmlns:a16="http://schemas.microsoft.com/office/drawing/2014/main" id="{B8D17A7A-86D2-4B45-ABEE-ABF5DB100BC5}"/>
              </a:ext>
            </a:extLst>
          </p:cNvPr>
          <p:cNvSpPr/>
          <p:nvPr/>
        </p:nvSpPr>
        <p:spPr bwMode="auto">
          <a:xfrm>
            <a:off x="5069194" y="4579074"/>
            <a:ext cx="644226" cy="23073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ea typeface="나눔바른고딕" panose="020B0600000101010101" charset="-127"/>
              </a:rPr>
              <a:t>API Gateway</a:t>
            </a:r>
            <a:endParaRPr lang="ko-KR" altLang="en-US" sz="900" dirty="0">
              <a:solidFill>
                <a:prstClr val="white"/>
              </a:solidFill>
              <a:ea typeface="나눔바른고딕" panose="020B0600000101010101" charset="-127"/>
            </a:endParaRPr>
          </a:p>
        </p:txBody>
      </p:sp>
      <p:sp>
        <p:nvSpPr>
          <p:cNvPr id="214" name="Rectangle 117">
            <a:extLst>
              <a:ext uri="{FF2B5EF4-FFF2-40B4-BE49-F238E27FC236}">
                <a16:creationId xmlns:a16="http://schemas.microsoft.com/office/drawing/2014/main" id="{095FC929-4BFF-40F8-98FF-D8A4FC6FA2BB}"/>
              </a:ext>
            </a:extLst>
          </p:cNvPr>
          <p:cNvSpPr/>
          <p:nvPr/>
        </p:nvSpPr>
        <p:spPr bwMode="auto">
          <a:xfrm>
            <a:off x="5069194" y="5107391"/>
            <a:ext cx="644226" cy="24032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800" dirty="0">
                <a:solidFill>
                  <a:srgbClr val="000000"/>
                </a:solidFill>
                <a:ea typeface="나눔바른고딕" panose="020B0600000101010101" charset="-127"/>
              </a:rPr>
              <a:t>API Server</a:t>
            </a:r>
            <a:endParaRPr lang="ko-KR" altLang="en-US" sz="800" dirty="0">
              <a:solidFill>
                <a:srgbClr val="000000"/>
              </a:solidFill>
              <a:ea typeface="나눔바른고딕" panose="020B0600000101010101" charset="-127"/>
            </a:endParaRPr>
          </a:p>
        </p:txBody>
      </p:sp>
      <p:sp>
        <p:nvSpPr>
          <p:cNvPr id="215" name="Rectangle 118">
            <a:extLst>
              <a:ext uri="{FF2B5EF4-FFF2-40B4-BE49-F238E27FC236}">
                <a16:creationId xmlns:a16="http://schemas.microsoft.com/office/drawing/2014/main" id="{0A74612C-11C8-48EB-9C92-171B97827FFB}"/>
              </a:ext>
            </a:extLst>
          </p:cNvPr>
          <p:cNvSpPr/>
          <p:nvPr/>
        </p:nvSpPr>
        <p:spPr bwMode="auto">
          <a:xfrm>
            <a:off x="5069194" y="5670779"/>
            <a:ext cx="644226" cy="24032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Legacy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216" name="Rectangle 121">
            <a:extLst>
              <a:ext uri="{FF2B5EF4-FFF2-40B4-BE49-F238E27FC236}">
                <a16:creationId xmlns:a16="http://schemas.microsoft.com/office/drawing/2014/main" id="{01C3EDF9-1E52-45A9-9348-BE541F0C024E}"/>
              </a:ext>
            </a:extLst>
          </p:cNvPr>
          <p:cNvSpPr/>
          <p:nvPr/>
        </p:nvSpPr>
        <p:spPr bwMode="auto">
          <a:xfrm>
            <a:off x="4109491" y="4467396"/>
            <a:ext cx="805282" cy="1648107"/>
          </a:xfrm>
          <a:prstGeom prst="rect">
            <a:avLst/>
          </a:prstGeom>
          <a:pattFill prst="dkUpDiag">
            <a:fgClr>
              <a:srgbClr val="D2D2D2"/>
            </a:fgClr>
            <a:bgClr>
              <a:sysClr val="window" lastClr="FFFFFF"/>
            </a:bgClr>
          </a:pattFill>
          <a:ln w="9525">
            <a:solidFill>
              <a:sysClr val="window" lastClr="FFFFFF">
                <a:lumMod val="75000"/>
              </a:sys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0" anchor="b" anchorCtr="0"/>
          <a:lstStyle/>
          <a:p>
            <a:pPr marL="0" marR="0" lvl="0" indent="0" algn="ctr" defTabSz="1516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나눔바른고딕" panose="020B0600000101010101" charset="-127"/>
              </a:rPr>
              <a:t>생명</a:t>
            </a:r>
          </a:p>
        </p:txBody>
      </p:sp>
      <p:sp>
        <p:nvSpPr>
          <p:cNvPr id="217" name="Rectangle 122">
            <a:extLst>
              <a:ext uri="{FF2B5EF4-FFF2-40B4-BE49-F238E27FC236}">
                <a16:creationId xmlns:a16="http://schemas.microsoft.com/office/drawing/2014/main" id="{BDB41C53-CE9D-4E08-9248-C2F65B9DD163}"/>
              </a:ext>
            </a:extLst>
          </p:cNvPr>
          <p:cNvSpPr/>
          <p:nvPr/>
        </p:nvSpPr>
        <p:spPr bwMode="auto">
          <a:xfrm>
            <a:off x="4184355" y="4579074"/>
            <a:ext cx="644226" cy="23073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ea typeface="나눔바른고딕" panose="020B0600000101010101" charset="-127"/>
              </a:rPr>
              <a:t>API Gateway</a:t>
            </a:r>
            <a:endParaRPr lang="ko-KR" altLang="en-US" sz="900" dirty="0">
              <a:solidFill>
                <a:prstClr val="white"/>
              </a:solidFill>
              <a:ea typeface="나눔바른고딕" panose="020B0600000101010101" charset="-127"/>
            </a:endParaRPr>
          </a:p>
        </p:txBody>
      </p:sp>
      <p:sp>
        <p:nvSpPr>
          <p:cNvPr id="218" name="Rectangle 124">
            <a:extLst>
              <a:ext uri="{FF2B5EF4-FFF2-40B4-BE49-F238E27FC236}">
                <a16:creationId xmlns:a16="http://schemas.microsoft.com/office/drawing/2014/main" id="{AFA64A99-C37C-4A42-8BE7-ADCA0A9E2D55}"/>
              </a:ext>
            </a:extLst>
          </p:cNvPr>
          <p:cNvSpPr/>
          <p:nvPr/>
        </p:nvSpPr>
        <p:spPr bwMode="auto">
          <a:xfrm>
            <a:off x="4184355" y="5107391"/>
            <a:ext cx="644226" cy="24032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800" dirty="0">
                <a:solidFill>
                  <a:srgbClr val="000000"/>
                </a:solidFill>
                <a:ea typeface="나눔바른고딕" panose="020B0600000101010101" charset="-127"/>
              </a:rPr>
              <a:t>API Server</a:t>
            </a:r>
            <a:endParaRPr lang="ko-KR" altLang="en-US" sz="800" dirty="0">
              <a:solidFill>
                <a:srgbClr val="000000"/>
              </a:solidFill>
              <a:ea typeface="나눔바른고딕" panose="020B0600000101010101" charset="-127"/>
            </a:endParaRPr>
          </a:p>
        </p:txBody>
      </p:sp>
      <p:sp>
        <p:nvSpPr>
          <p:cNvPr id="219" name="Rectangle 125">
            <a:extLst>
              <a:ext uri="{FF2B5EF4-FFF2-40B4-BE49-F238E27FC236}">
                <a16:creationId xmlns:a16="http://schemas.microsoft.com/office/drawing/2014/main" id="{507BE055-4EAD-476A-ACA5-C028DAA1BACE}"/>
              </a:ext>
            </a:extLst>
          </p:cNvPr>
          <p:cNvSpPr/>
          <p:nvPr/>
        </p:nvSpPr>
        <p:spPr bwMode="auto">
          <a:xfrm>
            <a:off x="4184355" y="5670779"/>
            <a:ext cx="644226" cy="24032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Legacy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220" name="모서리가 둥근 직사각형 246">
            <a:extLst>
              <a:ext uri="{FF2B5EF4-FFF2-40B4-BE49-F238E27FC236}">
                <a16:creationId xmlns:a16="http://schemas.microsoft.com/office/drawing/2014/main" id="{7943C4A7-015D-4605-8ED0-6E78E9A54551}"/>
              </a:ext>
            </a:extLst>
          </p:cNvPr>
          <p:cNvSpPr/>
          <p:nvPr/>
        </p:nvSpPr>
        <p:spPr>
          <a:xfrm>
            <a:off x="3184936" y="4437112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5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21" name="모서리가 둥근 직사각형 247">
            <a:extLst>
              <a:ext uri="{FF2B5EF4-FFF2-40B4-BE49-F238E27FC236}">
                <a16:creationId xmlns:a16="http://schemas.microsoft.com/office/drawing/2014/main" id="{C101F684-4780-4853-B558-9441490E761D}"/>
              </a:ext>
            </a:extLst>
          </p:cNvPr>
          <p:cNvSpPr/>
          <p:nvPr/>
        </p:nvSpPr>
        <p:spPr>
          <a:xfrm>
            <a:off x="4091747" y="4437112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5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22" name="모서리가 둥근 직사각형 248">
            <a:extLst>
              <a:ext uri="{FF2B5EF4-FFF2-40B4-BE49-F238E27FC236}">
                <a16:creationId xmlns:a16="http://schemas.microsoft.com/office/drawing/2014/main" id="{B3E80280-7841-41C6-A265-FC0C90A0A9F8}"/>
              </a:ext>
            </a:extLst>
          </p:cNvPr>
          <p:cNvSpPr/>
          <p:nvPr/>
        </p:nvSpPr>
        <p:spPr>
          <a:xfrm>
            <a:off x="4952001" y="4437112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5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23" name="Rectangle 38">
            <a:extLst>
              <a:ext uri="{FF2B5EF4-FFF2-40B4-BE49-F238E27FC236}">
                <a16:creationId xmlns:a16="http://schemas.microsoft.com/office/drawing/2014/main" id="{9B5BADC5-9F2D-4CF8-AF90-016ABC7580F6}"/>
              </a:ext>
            </a:extLst>
          </p:cNvPr>
          <p:cNvSpPr/>
          <p:nvPr/>
        </p:nvSpPr>
        <p:spPr bwMode="auto">
          <a:xfrm>
            <a:off x="2361503" y="4579074"/>
            <a:ext cx="644226" cy="230735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ea typeface="나눔바른고딕" panose="020B0600000101010101" charset="-127"/>
              </a:rPr>
              <a:t>API Gateway</a:t>
            </a:r>
            <a:endParaRPr lang="ko-KR" altLang="en-US" sz="900" dirty="0">
              <a:solidFill>
                <a:prstClr val="black"/>
              </a:solidFill>
              <a:ea typeface="나눔바른고딕" panose="020B0600000101010101" charset="-127"/>
            </a:endParaRPr>
          </a:p>
        </p:txBody>
      </p:sp>
      <p:cxnSp>
        <p:nvCxnSpPr>
          <p:cNvPr id="224" name="Elbow Connector 91">
            <a:extLst>
              <a:ext uri="{FF2B5EF4-FFF2-40B4-BE49-F238E27FC236}">
                <a16:creationId xmlns:a16="http://schemas.microsoft.com/office/drawing/2014/main" id="{83982F1B-F1DF-45F6-AA8B-DAA2543BD80B}"/>
              </a:ext>
            </a:extLst>
          </p:cNvPr>
          <p:cNvCxnSpPr/>
          <p:nvPr/>
        </p:nvCxnSpPr>
        <p:spPr bwMode="auto">
          <a:xfrm>
            <a:off x="2683616" y="5498629"/>
            <a:ext cx="0" cy="172150"/>
          </a:xfrm>
          <a:prstGeom prst="straightConnector1">
            <a:avLst/>
          </a:prstGeom>
          <a:noFill/>
          <a:ln w="12700">
            <a:solidFill>
              <a:srgbClr val="8A8A8A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" name="모서리가 둥근 직사각형 169">
            <a:extLst>
              <a:ext uri="{FF2B5EF4-FFF2-40B4-BE49-F238E27FC236}">
                <a16:creationId xmlns:a16="http://schemas.microsoft.com/office/drawing/2014/main" id="{D6263CA6-F347-4B10-9DC1-B3142CDCFF58}"/>
              </a:ext>
            </a:extLst>
          </p:cNvPr>
          <p:cNvSpPr/>
          <p:nvPr/>
        </p:nvSpPr>
        <p:spPr>
          <a:xfrm>
            <a:off x="2264101" y="4437112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4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26" name="모서리가 둥근 직사각형 178">
            <a:extLst>
              <a:ext uri="{FF2B5EF4-FFF2-40B4-BE49-F238E27FC236}">
                <a16:creationId xmlns:a16="http://schemas.microsoft.com/office/drawing/2014/main" id="{3939172D-D622-4893-AE51-1A857D1A6F0E}"/>
              </a:ext>
            </a:extLst>
          </p:cNvPr>
          <p:cNvSpPr/>
          <p:nvPr/>
        </p:nvSpPr>
        <p:spPr>
          <a:xfrm>
            <a:off x="3175866" y="5126890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6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27" name="모서리가 둥근 직사각형 182">
            <a:extLst>
              <a:ext uri="{FF2B5EF4-FFF2-40B4-BE49-F238E27FC236}">
                <a16:creationId xmlns:a16="http://schemas.microsoft.com/office/drawing/2014/main" id="{B168BBEC-26A8-493D-B360-0491DA0822D8}"/>
              </a:ext>
            </a:extLst>
          </p:cNvPr>
          <p:cNvSpPr/>
          <p:nvPr/>
        </p:nvSpPr>
        <p:spPr>
          <a:xfrm>
            <a:off x="4082677" y="5126890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6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28" name="모서리가 둥근 직사각형 195">
            <a:extLst>
              <a:ext uri="{FF2B5EF4-FFF2-40B4-BE49-F238E27FC236}">
                <a16:creationId xmlns:a16="http://schemas.microsoft.com/office/drawing/2014/main" id="{CF8B9E5A-2EDB-4D25-B765-AE3F4D54C7F9}"/>
              </a:ext>
            </a:extLst>
          </p:cNvPr>
          <p:cNvSpPr/>
          <p:nvPr/>
        </p:nvSpPr>
        <p:spPr>
          <a:xfrm>
            <a:off x="4942932" y="5126890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6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29" name="Rectangle 36">
            <a:extLst>
              <a:ext uri="{FF2B5EF4-FFF2-40B4-BE49-F238E27FC236}">
                <a16:creationId xmlns:a16="http://schemas.microsoft.com/office/drawing/2014/main" id="{B6F0E0D1-5B53-4E5B-913A-D1633D386468}"/>
              </a:ext>
            </a:extLst>
          </p:cNvPr>
          <p:cNvSpPr/>
          <p:nvPr/>
        </p:nvSpPr>
        <p:spPr bwMode="auto">
          <a:xfrm>
            <a:off x="539123" y="4467396"/>
            <a:ext cx="805282" cy="1648107"/>
          </a:xfrm>
          <a:prstGeom prst="rect">
            <a:avLst/>
          </a:prstGeom>
          <a:pattFill prst="dkUpDiag">
            <a:fgClr>
              <a:srgbClr val="D2D2D2"/>
            </a:fgClr>
            <a:bgClr>
              <a:sysClr val="window" lastClr="FFFFFF"/>
            </a:bgClr>
          </a:pattFill>
          <a:ln w="9525">
            <a:solidFill>
              <a:sysClr val="window" lastClr="FFFFFF">
                <a:lumMod val="75000"/>
              </a:sys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0" anchor="b" anchorCtr="0"/>
          <a:lstStyle/>
          <a:p>
            <a:pPr marL="0" marR="0" lvl="0" indent="0" algn="ctr" defTabSz="1516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나눔바른고딕" panose="020B0600000101010101" charset="-127"/>
              </a:rPr>
              <a:t>은행</a:t>
            </a:r>
          </a:p>
        </p:txBody>
      </p:sp>
      <p:sp>
        <p:nvSpPr>
          <p:cNvPr id="230" name="Rectangle 38">
            <a:extLst>
              <a:ext uri="{FF2B5EF4-FFF2-40B4-BE49-F238E27FC236}">
                <a16:creationId xmlns:a16="http://schemas.microsoft.com/office/drawing/2014/main" id="{F41AC996-51E4-410B-A0D4-385DB14FE478}"/>
              </a:ext>
            </a:extLst>
          </p:cNvPr>
          <p:cNvSpPr/>
          <p:nvPr/>
        </p:nvSpPr>
        <p:spPr bwMode="auto">
          <a:xfrm>
            <a:off x="613986" y="4579074"/>
            <a:ext cx="644226" cy="23073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ea typeface="나눔바른고딕" panose="020B0600000101010101" charset="-127"/>
              </a:rPr>
              <a:t>API Gateway</a:t>
            </a:r>
            <a:endParaRPr lang="ko-KR" altLang="en-US" sz="900" dirty="0">
              <a:solidFill>
                <a:prstClr val="white"/>
              </a:solidFill>
              <a:ea typeface="나눔바른고딕" panose="020B0600000101010101" charset="-127"/>
            </a:endParaRPr>
          </a:p>
        </p:txBody>
      </p:sp>
      <p:sp>
        <p:nvSpPr>
          <p:cNvPr id="231" name="Rectangle 41">
            <a:extLst>
              <a:ext uri="{FF2B5EF4-FFF2-40B4-BE49-F238E27FC236}">
                <a16:creationId xmlns:a16="http://schemas.microsoft.com/office/drawing/2014/main" id="{C48C3C5F-B0D6-456D-A53B-3DB86ED5DC25}"/>
              </a:ext>
            </a:extLst>
          </p:cNvPr>
          <p:cNvSpPr/>
          <p:nvPr/>
        </p:nvSpPr>
        <p:spPr bwMode="auto">
          <a:xfrm>
            <a:off x="613986" y="5107391"/>
            <a:ext cx="644226" cy="24032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800" dirty="0">
                <a:solidFill>
                  <a:srgbClr val="000000"/>
                </a:solidFill>
                <a:ea typeface="나눔바른고딕" panose="020B0600000101010101" charset="-127"/>
              </a:rPr>
              <a:t>API Server</a:t>
            </a:r>
            <a:endParaRPr lang="ko-KR" altLang="en-US" sz="800" dirty="0">
              <a:solidFill>
                <a:srgbClr val="000000"/>
              </a:solidFill>
              <a:ea typeface="나눔바른고딕" panose="020B0600000101010101" charset="-127"/>
            </a:endParaRPr>
          </a:p>
        </p:txBody>
      </p:sp>
      <p:sp>
        <p:nvSpPr>
          <p:cNvPr id="232" name="Rectangle 61">
            <a:extLst>
              <a:ext uri="{FF2B5EF4-FFF2-40B4-BE49-F238E27FC236}">
                <a16:creationId xmlns:a16="http://schemas.microsoft.com/office/drawing/2014/main" id="{441B722F-69A3-4D5B-8582-FA017CF447C8}"/>
              </a:ext>
            </a:extLst>
          </p:cNvPr>
          <p:cNvSpPr/>
          <p:nvPr/>
        </p:nvSpPr>
        <p:spPr bwMode="auto">
          <a:xfrm>
            <a:off x="613986" y="5670779"/>
            <a:ext cx="644226" cy="24032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Legacy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233" name="Rectangle 114">
            <a:extLst>
              <a:ext uri="{FF2B5EF4-FFF2-40B4-BE49-F238E27FC236}">
                <a16:creationId xmlns:a16="http://schemas.microsoft.com/office/drawing/2014/main" id="{0D082439-D57E-4D93-A649-5A485F7B2939}"/>
              </a:ext>
            </a:extLst>
          </p:cNvPr>
          <p:cNvSpPr/>
          <p:nvPr/>
        </p:nvSpPr>
        <p:spPr bwMode="auto">
          <a:xfrm>
            <a:off x="2325978" y="4467396"/>
            <a:ext cx="805282" cy="1648107"/>
          </a:xfrm>
          <a:prstGeom prst="rect">
            <a:avLst/>
          </a:prstGeom>
          <a:pattFill prst="dkUpDiag">
            <a:fgClr>
              <a:srgbClr val="D2D2D2"/>
            </a:fgClr>
            <a:bgClr>
              <a:sysClr val="window" lastClr="FFFFFF"/>
            </a:bgClr>
          </a:pattFill>
          <a:ln w="9525">
            <a:solidFill>
              <a:sysClr val="window" lastClr="FFFFFF">
                <a:lumMod val="75000"/>
              </a:sys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0" anchor="b" anchorCtr="0"/>
          <a:lstStyle/>
          <a:p>
            <a:pPr marL="0" marR="0" lvl="0" indent="0" algn="ctr" defTabSz="1516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나눔바른고딕" panose="020B0600000101010101" charset="-127"/>
              </a:rPr>
              <a:t>증권</a:t>
            </a:r>
          </a:p>
        </p:txBody>
      </p:sp>
      <p:sp>
        <p:nvSpPr>
          <p:cNvPr id="234" name="Rectangle 115">
            <a:extLst>
              <a:ext uri="{FF2B5EF4-FFF2-40B4-BE49-F238E27FC236}">
                <a16:creationId xmlns:a16="http://schemas.microsoft.com/office/drawing/2014/main" id="{7C93C103-C50D-40B3-9D0C-0A38AD35A3BB}"/>
              </a:ext>
            </a:extLst>
          </p:cNvPr>
          <p:cNvSpPr/>
          <p:nvPr/>
        </p:nvSpPr>
        <p:spPr bwMode="auto">
          <a:xfrm>
            <a:off x="2400841" y="4579074"/>
            <a:ext cx="644226" cy="23073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ea typeface="나눔바른고딕" panose="020B0600000101010101" charset="-127"/>
              </a:rPr>
              <a:t>API Gateway</a:t>
            </a:r>
            <a:endParaRPr lang="ko-KR" altLang="en-US" sz="900" dirty="0">
              <a:solidFill>
                <a:prstClr val="white"/>
              </a:solidFill>
              <a:ea typeface="나눔바른고딕" panose="020B0600000101010101" charset="-127"/>
            </a:endParaRPr>
          </a:p>
        </p:txBody>
      </p:sp>
      <p:sp>
        <p:nvSpPr>
          <p:cNvPr id="235" name="Rectangle 117">
            <a:extLst>
              <a:ext uri="{FF2B5EF4-FFF2-40B4-BE49-F238E27FC236}">
                <a16:creationId xmlns:a16="http://schemas.microsoft.com/office/drawing/2014/main" id="{5ED9FDB8-8EB0-48AC-90FA-F0C2FC5EFD6D}"/>
              </a:ext>
            </a:extLst>
          </p:cNvPr>
          <p:cNvSpPr/>
          <p:nvPr/>
        </p:nvSpPr>
        <p:spPr bwMode="auto">
          <a:xfrm>
            <a:off x="2400841" y="5107391"/>
            <a:ext cx="644226" cy="24032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800" dirty="0">
                <a:solidFill>
                  <a:srgbClr val="000000"/>
                </a:solidFill>
                <a:ea typeface="나눔바른고딕" panose="020B0600000101010101" charset="-127"/>
              </a:rPr>
              <a:t>API Server</a:t>
            </a:r>
            <a:endParaRPr lang="ko-KR" altLang="en-US" sz="800" dirty="0">
              <a:solidFill>
                <a:srgbClr val="000000"/>
              </a:solidFill>
              <a:ea typeface="나눔바른고딕" panose="020B0600000101010101" charset="-127"/>
            </a:endParaRPr>
          </a:p>
        </p:txBody>
      </p:sp>
      <p:sp>
        <p:nvSpPr>
          <p:cNvPr id="236" name="Rectangle 118">
            <a:extLst>
              <a:ext uri="{FF2B5EF4-FFF2-40B4-BE49-F238E27FC236}">
                <a16:creationId xmlns:a16="http://schemas.microsoft.com/office/drawing/2014/main" id="{60A6AEC6-4633-4876-84D8-CB94C2187A1C}"/>
              </a:ext>
            </a:extLst>
          </p:cNvPr>
          <p:cNvSpPr/>
          <p:nvPr/>
        </p:nvSpPr>
        <p:spPr bwMode="auto">
          <a:xfrm>
            <a:off x="2400841" y="5670779"/>
            <a:ext cx="644226" cy="24032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Legacy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237" name="Rectangle 121">
            <a:extLst>
              <a:ext uri="{FF2B5EF4-FFF2-40B4-BE49-F238E27FC236}">
                <a16:creationId xmlns:a16="http://schemas.microsoft.com/office/drawing/2014/main" id="{83AA4376-6ED6-40A9-9356-4111FEA3F93A}"/>
              </a:ext>
            </a:extLst>
          </p:cNvPr>
          <p:cNvSpPr/>
          <p:nvPr/>
        </p:nvSpPr>
        <p:spPr bwMode="auto">
          <a:xfrm>
            <a:off x="1441139" y="4467396"/>
            <a:ext cx="805282" cy="1648107"/>
          </a:xfrm>
          <a:prstGeom prst="rect">
            <a:avLst/>
          </a:prstGeom>
          <a:pattFill prst="dkUpDiag">
            <a:fgClr>
              <a:srgbClr val="D2D2D2"/>
            </a:fgClr>
            <a:bgClr>
              <a:sysClr val="window" lastClr="FFFFFF"/>
            </a:bgClr>
          </a:pattFill>
          <a:ln w="9525">
            <a:solidFill>
              <a:sysClr val="window" lastClr="FFFFFF">
                <a:lumMod val="75000"/>
              </a:sys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0" anchor="b" anchorCtr="0"/>
          <a:lstStyle/>
          <a:p>
            <a:pPr marL="0" marR="0" lvl="0" indent="0" algn="ctr" defTabSz="1516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나눔바른고딕" panose="020B0600000101010101" charset="-127"/>
              </a:rPr>
              <a:t>카드</a:t>
            </a:r>
          </a:p>
        </p:txBody>
      </p:sp>
      <p:sp>
        <p:nvSpPr>
          <p:cNvPr id="238" name="Rectangle 122">
            <a:extLst>
              <a:ext uri="{FF2B5EF4-FFF2-40B4-BE49-F238E27FC236}">
                <a16:creationId xmlns:a16="http://schemas.microsoft.com/office/drawing/2014/main" id="{65BA655D-9068-4758-81CC-D9DE2076CDE3}"/>
              </a:ext>
            </a:extLst>
          </p:cNvPr>
          <p:cNvSpPr/>
          <p:nvPr/>
        </p:nvSpPr>
        <p:spPr bwMode="auto">
          <a:xfrm>
            <a:off x="1516002" y="4579074"/>
            <a:ext cx="644226" cy="230735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ea typeface="나눔바른고딕" panose="020B0600000101010101" charset="-127"/>
              </a:rPr>
              <a:t>API Gateway</a:t>
            </a:r>
            <a:endParaRPr lang="ko-KR" altLang="en-US" sz="900" dirty="0">
              <a:solidFill>
                <a:prstClr val="white"/>
              </a:solidFill>
              <a:ea typeface="나눔바른고딕" panose="020B0600000101010101" charset="-127"/>
            </a:endParaRPr>
          </a:p>
        </p:txBody>
      </p:sp>
      <p:sp>
        <p:nvSpPr>
          <p:cNvPr id="239" name="Rectangle 124">
            <a:extLst>
              <a:ext uri="{FF2B5EF4-FFF2-40B4-BE49-F238E27FC236}">
                <a16:creationId xmlns:a16="http://schemas.microsoft.com/office/drawing/2014/main" id="{8C6796BE-4CED-4D4B-9989-6350F7649953}"/>
              </a:ext>
            </a:extLst>
          </p:cNvPr>
          <p:cNvSpPr/>
          <p:nvPr/>
        </p:nvSpPr>
        <p:spPr bwMode="auto">
          <a:xfrm>
            <a:off x="1516002" y="5107391"/>
            <a:ext cx="644226" cy="24032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800" dirty="0">
                <a:solidFill>
                  <a:srgbClr val="000000"/>
                </a:solidFill>
                <a:ea typeface="나눔바른고딕" panose="020B0600000101010101" charset="-127"/>
              </a:rPr>
              <a:t>API Server</a:t>
            </a:r>
            <a:endParaRPr lang="ko-KR" altLang="en-US" sz="800" dirty="0">
              <a:solidFill>
                <a:srgbClr val="000000"/>
              </a:solidFill>
              <a:ea typeface="나눔바른고딕" panose="020B0600000101010101" charset="-127"/>
            </a:endParaRPr>
          </a:p>
        </p:txBody>
      </p:sp>
      <p:sp>
        <p:nvSpPr>
          <p:cNvPr id="240" name="Rectangle 125">
            <a:extLst>
              <a:ext uri="{FF2B5EF4-FFF2-40B4-BE49-F238E27FC236}">
                <a16:creationId xmlns:a16="http://schemas.microsoft.com/office/drawing/2014/main" id="{D9F6B06B-5367-4A5C-A6D7-653C25371375}"/>
              </a:ext>
            </a:extLst>
          </p:cNvPr>
          <p:cNvSpPr/>
          <p:nvPr/>
        </p:nvSpPr>
        <p:spPr bwMode="auto">
          <a:xfrm>
            <a:off x="1516002" y="5670779"/>
            <a:ext cx="644226" cy="24032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바른고딕" panose="020B0600000101010101" charset="-127"/>
              </a:rPr>
              <a:t>Legacy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  <p:sp>
        <p:nvSpPr>
          <p:cNvPr id="241" name="모서리가 둥근 직사각형 219">
            <a:extLst>
              <a:ext uri="{FF2B5EF4-FFF2-40B4-BE49-F238E27FC236}">
                <a16:creationId xmlns:a16="http://schemas.microsoft.com/office/drawing/2014/main" id="{AF7304F7-5C20-408A-9E5E-B1BBB08EA342}"/>
              </a:ext>
            </a:extLst>
          </p:cNvPr>
          <p:cNvSpPr/>
          <p:nvPr/>
        </p:nvSpPr>
        <p:spPr>
          <a:xfrm>
            <a:off x="516584" y="4437112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5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42" name="모서리가 둥근 직사각형 220">
            <a:extLst>
              <a:ext uri="{FF2B5EF4-FFF2-40B4-BE49-F238E27FC236}">
                <a16:creationId xmlns:a16="http://schemas.microsoft.com/office/drawing/2014/main" id="{2F852AEE-4C60-46B3-8570-42DFE76C3ADB}"/>
              </a:ext>
            </a:extLst>
          </p:cNvPr>
          <p:cNvSpPr/>
          <p:nvPr/>
        </p:nvSpPr>
        <p:spPr>
          <a:xfrm>
            <a:off x="1423395" y="4437112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5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43" name="모서리가 둥근 직사각형 221">
            <a:extLst>
              <a:ext uri="{FF2B5EF4-FFF2-40B4-BE49-F238E27FC236}">
                <a16:creationId xmlns:a16="http://schemas.microsoft.com/office/drawing/2014/main" id="{57F2625E-8996-40C1-ABB9-8A774F18F956}"/>
              </a:ext>
            </a:extLst>
          </p:cNvPr>
          <p:cNvSpPr/>
          <p:nvPr/>
        </p:nvSpPr>
        <p:spPr>
          <a:xfrm>
            <a:off x="2283649" y="4437112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5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44" name="모서리가 둥근 직사각형 222">
            <a:extLst>
              <a:ext uri="{FF2B5EF4-FFF2-40B4-BE49-F238E27FC236}">
                <a16:creationId xmlns:a16="http://schemas.microsoft.com/office/drawing/2014/main" id="{CEB75CD0-B847-4666-B060-1984E8898418}"/>
              </a:ext>
            </a:extLst>
          </p:cNvPr>
          <p:cNvSpPr/>
          <p:nvPr/>
        </p:nvSpPr>
        <p:spPr>
          <a:xfrm>
            <a:off x="507514" y="5126890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6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45" name="모서리가 둥근 직사각형 223">
            <a:extLst>
              <a:ext uri="{FF2B5EF4-FFF2-40B4-BE49-F238E27FC236}">
                <a16:creationId xmlns:a16="http://schemas.microsoft.com/office/drawing/2014/main" id="{231A7C6E-DF7B-4636-AAA2-54EBCB5E6592}"/>
              </a:ext>
            </a:extLst>
          </p:cNvPr>
          <p:cNvSpPr/>
          <p:nvPr/>
        </p:nvSpPr>
        <p:spPr>
          <a:xfrm>
            <a:off x="1414325" y="5126890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6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46" name="모서리가 둥근 직사각형 224">
            <a:extLst>
              <a:ext uri="{FF2B5EF4-FFF2-40B4-BE49-F238E27FC236}">
                <a16:creationId xmlns:a16="http://schemas.microsoft.com/office/drawing/2014/main" id="{73415A1D-C27F-440C-B61A-9AEBBD867049}"/>
              </a:ext>
            </a:extLst>
          </p:cNvPr>
          <p:cNvSpPr/>
          <p:nvPr/>
        </p:nvSpPr>
        <p:spPr>
          <a:xfrm>
            <a:off x="2274579" y="5126890"/>
            <a:ext cx="169614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6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48" name="Rectangle 28">
            <a:extLst>
              <a:ext uri="{FF2B5EF4-FFF2-40B4-BE49-F238E27FC236}">
                <a16:creationId xmlns:a16="http://schemas.microsoft.com/office/drawing/2014/main" id="{A997C34C-46A9-41B2-9534-9EEC20C67CFB}"/>
              </a:ext>
            </a:extLst>
          </p:cNvPr>
          <p:cNvSpPr/>
          <p:nvPr/>
        </p:nvSpPr>
        <p:spPr bwMode="auto">
          <a:xfrm>
            <a:off x="5393687" y="2992780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Request Handler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9" name="Rectangle 29">
            <a:extLst>
              <a:ext uri="{FF2B5EF4-FFF2-40B4-BE49-F238E27FC236}">
                <a16:creationId xmlns:a16="http://schemas.microsoft.com/office/drawing/2014/main" id="{8D30361E-3271-4A8A-97C9-8DB9EAB9D400}"/>
              </a:ext>
            </a:extLst>
          </p:cNvPr>
          <p:cNvSpPr/>
          <p:nvPr/>
        </p:nvSpPr>
        <p:spPr bwMode="auto">
          <a:xfrm>
            <a:off x="5393687" y="3236849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Auth.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0" name="Rectangle 30">
            <a:extLst>
              <a:ext uri="{FF2B5EF4-FFF2-40B4-BE49-F238E27FC236}">
                <a16:creationId xmlns:a16="http://schemas.microsoft.com/office/drawing/2014/main" id="{D9F607E2-3758-4559-A7CF-3809EECA7B12}"/>
              </a:ext>
            </a:extLst>
          </p:cNvPr>
          <p:cNvSpPr/>
          <p:nvPr/>
        </p:nvSpPr>
        <p:spPr bwMode="auto">
          <a:xfrm>
            <a:off x="5393687" y="3479179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Throttle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1" name="Rectangle 31">
            <a:extLst>
              <a:ext uri="{FF2B5EF4-FFF2-40B4-BE49-F238E27FC236}">
                <a16:creationId xmlns:a16="http://schemas.microsoft.com/office/drawing/2014/main" id="{562BEC9B-4B7F-457A-BC5B-BD08D092C261}"/>
              </a:ext>
            </a:extLst>
          </p:cNvPr>
          <p:cNvSpPr/>
          <p:nvPr/>
        </p:nvSpPr>
        <p:spPr bwMode="auto">
          <a:xfrm>
            <a:off x="5393687" y="3721507"/>
            <a:ext cx="854590" cy="1648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50000"/>
              </a:sysClr>
            </a:solidFill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t>Routing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2" name="모서리가 둥근 직사각형 230">
            <a:extLst>
              <a:ext uri="{FF2B5EF4-FFF2-40B4-BE49-F238E27FC236}">
                <a16:creationId xmlns:a16="http://schemas.microsoft.com/office/drawing/2014/main" id="{45506ED9-5D6A-4EEC-91D1-9FF3CFD8B6CE}"/>
              </a:ext>
            </a:extLst>
          </p:cNvPr>
          <p:cNvSpPr/>
          <p:nvPr/>
        </p:nvSpPr>
        <p:spPr>
          <a:xfrm>
            <a:off x="5213687" y="2622078"/>
            <a:ext cx="180000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5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58" name="모서리가 둥근 직사각형 249">
            <a:extLst>
              <a:ext uri="{FF2B5EF4-FFF2-40B4-BE49-F238E27FC236}">
                <a16:creationId xmlns:a16="http://schemas.microsoft.com/office/drawing/2014/main" id="{28EAC466-9D0A-4403-9B4C-8208DF46167C}"/>
              </a:ext>
            </a:extLst>
          </p:cNvPr>
          <p:cNvSpPr/>
          <p:nvPr/>
        </p:nvSpPr>
        <p:spPr>
          <a:xfrm>
            <a:off x="1579400" y="2589983"/>
            <a:ext cx="180000" cy="180000"/>
          </a:xfrm>
          <a:prstGeom prst="roundRect">
            <a:avLst>
              <a:gd name="adj" fmla="val 10456"/>
            </a:avLst>
          </a:prstGeom>
          <a:solidFill>
            <a:srgbClr val="FFC000"/>
          </a:solidFill>
          <a:ln w="63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0000101010101" charset="-127"/>
                <a:cs typeface="+mn-cs"/>
              </a:rPr>
              <a:t>2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0000101010101" charset="-127"/>
              <a:cs typeface="+mn-cs"/>
            </a:endParaRPr>
          </a:p>
        </p:txBody>
      </p:sp>
      <p:sp>
        <p:nvSpPr>
          <p:cNvPr id="260" name="Rectangle 220">
            <a:extLst>
              <a:ext uri="{FF2B5EF4-FFF2-40B4-BE49-F238E27FC236}">
                <a16:creationId xmlns:a16="http://schemas.microsoft.com/office/drawing/2014/main" id="{97303346-5114-4FE6-883C-B883B028C722}"/>
              </a:ext>
            </a:extLst>
          </p:cNvPr>
          <p:cNvSpPr/>
          <p:nvPr/>
        </p:nvSpPr>
        <p:spPr bwMode="auto">
          <a:xfrm>
            <a:off x="344488" y="2276872"/>
            <a:ext cx="6488112" cy="3374628"/>
          </a:xfrm>
          <a:prstGeom prst="rect">
            <a:avLst/>
          </a:prstGeom>
          <a:noFill/>
          <a:ln w="19050">
            <a:solidFill>
              <a:srgbClr val="4F81BD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180580"/>
      </p:ext>
    </p:extLst>
  </p:cSld>
  <p:clrMapOvr>
    <a:masterClrMapping/>
  </p:clrMapOvr>
</p:sld>
</file>

<file path=ppt/theme/theme1.xml><?xml version="1.0" encoding="utf-8"?>
<a:theme xmlns:a="http://schemas.openxmlformats.org/drawingml/2006/main" name="IDC 마스터플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18008</TotalTime>
  <Words>594</Words>
  <Application>Microsoft Office PowerPoint</Application>
  <PresentationFormat>A4 Paper (210x297 mm)</PresentationFormat>
  <Paragraphs>159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굴림</vt:lpstr>
      <vt:lpstr>나눔바른고딕</vt:lpstr>
      <vt:lpstr>Arial</vt:lpstr>
      <vt:lpstr>Century Gothic</vt:lpstr>
      <vt:lpstr>Times</vt:lpstr>
      <vt:lpstr>Wingdings</vt:lpstr>
      <vt:lpstr>나눔고딕</vt:lpstr>
      <vt:lpstr>맑은 고딕</vt:lpstr>
      <vt:lpstr>IDC 마스터플랜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IDC 마스터플랜</dc:title>
  <dc:creator>박병규</dc:creator>
  <cp:lastModifiedBy>kr052144</cp:lastModifiedBy>
  <cp:revision>1080</cp:revision>
  <cp:lastPrinted>2015-11-03T02:13:51Z</cp:lastPrinted>
  <dcterms:created xsi:type="dcterms:W3CDTF">2014-07-09T01:33:55Z</dcterms:created>
  <dcterms:modified xsi:type="dcterms:W3CDTF">2018-03-20T09:25:16Z</dcterms:modified>
</cp:coreProperties>
</file>