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"/>
  </p:notesMasterIdLst>
  <p:sldIdLst>
    <p:sldId id="780" r:id="rId2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EF"/>
    <a:srgbClr val="CCECFF"/>
    <a:srgbClr val="99CCFF"/>
    <a:srgbClr val="009999"/>
    <a:srgbClr val="F4F4F4"/>
    <a:srgbClr val="FF0000"/>
    <a:srgbClr val="0000FF"/>
    <a:srgbClr val="FC7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16" autoAdjust="0"/>
  </p:normalViewPr>
  <p:slideViewPr>
    <p:cSldViewPr>
      <p:cViewPr varScale="1">
        <p:scale>
          <a:sx n="66" d="100"/>
          <a:sy n="66" d="100"/>
        </p:scale>
        <p:origin x="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9F25644-7DE3-43A0-A7D8-DBB61F0946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29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B2AE6-403E-4EC1-8729-2893F5D228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69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6BF3C-07CC-435E-B753-A42EA9F301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9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7B0F-6CCF-498A-8EC3-C250A8B111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7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CAF2D-AF46-45B6-BD97-FB7645716A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4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242888" y="457200"/>
            <a:ext cx="862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ko-KR" sz="800" dirty="0">
                <a:latin typeface="Arial Narrow" panose="020B0606020202030204" pitchFamily="34" charset="0"/>
              </a:rPr>
              <a:t>© 2017 IBM Corporation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 Narrow" panose="020B0606020202030204" pitchFamily="34" charset="0"/>
                <a:ea typeface="+mn-ea"/>
              </a:defRPr>
            </a:lvl1pPr>
          </a:lstStyle>
          <a:p>
            <a:pPr>
              <a:defRPr/>
            </a:pPr>
            <a:fld id="{D4677F8E-0084-4B4D-BB1B-EAE0EEDF4A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5" name="Picture 7" descr="5300_IBMpos_black_PPT_bkgd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136525"/>
            <a:ext cx="5857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173038" indent="-173038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latinLnBrk="1" hangingPunct="0">
        <a:spcBef>
          <a:spcPct val="20000"/>
        </a:spcBef>
        <a:spcAft>
          <a:spcPct val="0"/>
        </a:spcAft>
        <a:buClr>
          <a:schemeClr val="bg1"/>
        </a:buClr>
        <a:defRPr kumimoji="1"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latinLnBrk="1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kumimoji="1"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 txBox="1">
            <a:spLocks noChangeArrowheads="1"/>
          </p:cNvSpPr>
          <p:nvPr/>
        </p:nvSpPr>
        <p:spPr bwMode="auto">
          <a:xfrm>
            <a:off x="182563" y="90488"/>
            <a:ext cx="868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509588" indent="-163513" latinLnBrk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55663" indent="-173038" latinLnBrk="1">
              <a:spcBef>
                <a:spcPct val="20000"/>
              </a:spcBef>
              <a:buClr>
                <a:schemeClr val="tx1"/>
              </a:buClr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203325" indent="-173038" latinLnBrk="1">
              <a:spcBef>
                <a:spcPct val="20000"/>
              </a:spcBef>
              <a:buClr>
                <a:schemeClr val="bg1"/>
              </a:buClr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539875" indent="-163513" latinLnBrk="1">
              <a:spcBef>
                <a:spcPct val="20000"/>
              </a:spcBef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19970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4542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9114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3686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버전관리 및 로드맵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899" name="Rectangle 1585"/>
          <p:cNvSpPr txBox="1">
            <a:spLocks noChangeArrowheads="1"/>
          </p:cNvSpPr>
          <p:nvPr/>
        </p:nvSpPr>
        <p:spPr bwMode="auto">
          <a:xfrm>
            <a:off x="222250" y="544513"/>
            <a:ext cx="8696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509588" indent="-163513" latinLnBrk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55663" indent="-173038" latinLnBrk="1">
              <a:spcBef>
                <a:spcPct val="20000"/>
              </a:spcBef>
              <a:buClr>
                <a:schemeClr val="tx1"/>
              </a:buClr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203325" indent="-173038" latinLnBrk="1">
              <a:spcBef>
                <a:spcPct val="20000"/>
              </a:spcBef>
              <a:buClr>
                <a:schemeClr val="bg1"/>
              </a:buClr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539875" indent="-163513" latinLnBrk="1">
              <a:spcBef>
                <a:spcPct val="20000"/>
              </a:spcBef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19970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4542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29114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368675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Connect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기업 관점의 보안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라이프사이클 관리와 거버넌스 체계를 제공하여 기업이 요구하는 결합형 비지니스에 대한 신속한 비지니스 혁신을 이룰 수 있도록 지원 가능한 오픈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900" name="그룹 3"/>
          <p:cNvGrpSpPr>
            <a:grpSpLocks/>
          </p:cNvGrpSpPr>
          <p:nvPr/>
        </p:nvGrpSpPr>
        <p:grpSpPr bwMode="auto">
          <a:xfrm>
            <a:off x="182563" y="1143000"/>
            <a:ext cx="8701082" cy="312738"/>
            <a:chOff x="238124" y="1657350"/>
            <a:chExt cx="9424989" cy="338138"/>
          </a:xfrm>
        </p:grpSpPr>
        <p:grpSp>
          <p:nvGrpSpPr>
            <p:cNvPr id="80933" name="Group 1721"/>
            <p:cNvGrpSpPr>
              <a:grpSpLocks/>
            </p:cNvGrpSpPr>
            <p:nvPr/>
          </p:nvGrpSpPr>
          <p:grpSpPr bwMode="auto">
            <a:xfrm>
              <a:off x="238124" y="1657350"/>
              <a:ext cx="9424989" cy="338138"/>
              <a:chOff x="150" y="1044"/>
              <a:chExt cx="5937" cy="213"/>
            </a:xfrm>
          </p:grpSpPr>
          <p:sp>
            <p:nvSpPr>
              <p:cNvPr id="80935" name="AutoShape 1288"/>
              <p:cNvSpPr>
                <a:spLocks noChangeArrowheads="1"/>
              </p:cNvSpPr>
              <p:nvPr/>
            </p:nvSpPr>
            <p:spPr bwMode="auto">
              <a:xfrm>
                <a:off x="150" y="1044"/>
                <a:ext cx="5937" cy="213"/>
              </a:xfrm>
              <a:prstGeom prst="roundRect">
                <a:avLst>
                  <a:gd name="adj" fmla="val 0"/>
                </a:avLst>
              </a:pr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1"/>
                  </a:buClr>
                  <a:buChar char="•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1"/>
                  </a:buClr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1"/>
                  </a:buClr>
                  <a:buChar char="»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tabLst>
                    <a:tab pos="914400" algn="l"/>
                    <a:tab pos="7315200" algn="r"/>
                  </a:tabLst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kumimoji="0" lang="ko-KR" altLang="en-US" sz="10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제목 1"/>
              <p:cNvSpPr txBox="1">
                <a:spLocks/>
              </p:cNvSpPr>
              <p:nvPr/>
            </p:nvSpPr>
            <p:spPr bwMode="auto">
              <a:xfrm>
                <a:off x="208" y="1070"/>
                <a:ext cx="2146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just" eaLnBrk="0" hangingPunct="0">
                  <a:spcBef>
                    <a:spcPct val="20000"/>
                  </a:spcBef>
                  <a:buFont typeface="Arial" charset="0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" charset="0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tabLst>
                    <a:tab pos="914400" algn="l"/>
                    <a:tab pos="7315200" algn="r"/>
                  </a:tabLst>
                  <a:defRPr kumimoji="1"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tabLst>
                    <a:tab pos="914400" algn="l"/>
                    <a:tab pos="7315200" algn="r"/>
                  </a:tabLst>
                  <a:defRPr kumimoji="1"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tabLst>
                    <a:tab pos="914400" algn="l"/>
                    <a:tab pos="7315200" algn="r"/>
                  </a:tabLst>
                  <a:defRPr kumimoji="1"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tabLst>
                    <a:tab pos="914400" algn="l"/>
                    <a:tab pos="7315200" algn="r"/>
                  </a:tabLst>
                  <a:defRPr kumimoji="1"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tabLst>
                    <a:tab pos="914400" algn="l"/>
                    <a:tab pos="7315200" algn="r"/>
                  </a:tabLst>
                  <a:defRPr kumimoji="1"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tabLst>
                    <a:tab pos="914400" algn="l"/>
                    <a:tab pos="7315200" algn="r"/>
                  </a:tabLst>
                  <a:defRPr kumimoji="1"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tabLst>
                    <a:tab pos="914400" algn="l"/>
                    <a:tab pos="7315200" algn="r"/>
                  </a:tabLst>
                  <a:defRPr kumimoji="1"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tabLst>
                    <a:tab pos="914400" algn="l"/>
                    <a:tab pos="7315200" algn="r"/>
                  </a:tabLst>
                  <a:defRPr kumimoji="1"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>
                  <a:spcAft>
                    <a:spcPct val="15000"/>
                  </a:spcAft>
                  <a:buClr>
                    <a:srgbClr val="000000"/>
                  </a:buClr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IBM API Management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솔루션 로드맵</a:t>
                </a:r>
              </a:p>
            </p:txBody>
          </p:sp>
        </p:grpSp>
        <p:sp>
          <p:nvSpPr>
            <p:cNvPr id="30" name="AutoShape 1290"/>
            <p:cNvSpPr>
              <a:spLocks noChangeArrowheads="1"/>
            </p:cNvSpPr>
            <p:nvPr/>
          </p:nvSpPr>
          <p:spPr bwMode="auto">
            <a:xfrm>
              <a:off x="238125" y="1657350"/>
              <a:ext cx="34391" cy="338138"/>
            </a:xfrm>
            <a:prstGeom prst="roundRect">
              <a:avLst>
                <a:gd name="adj" fmla="val 0"/>
              </a:avLst>
            </a:prstGeom>
            <a:solidFill>
              <a:srgbClr val="05499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 eaLnBrk="0" hangingPunct="0">
                <a:spcBef>
                  <a:spcPct val="20000"/>
                </a:spcBef>
                <a:buFont typeface="Arial" charset="0"/>
                <a:defRPr sz="1300">
                  <a:solidFill>
                    <a:schemeClr val="tx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defRPr kumimoji="1"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defRPr kumimoji="1"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738">
                <a:solidFill>
                  <a:srgbClr val="80808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6" name="TextBox 123"/>
          <p:cNvSpPr txBox="1">
            <a:spLocks noChangeArrowheads="1"/>
          </p:cNvSpPr>
          <p:nvPr/>
        </p:nvSpPr>
        <p:spPr bwMode="auto">
          <a:xfrm>
            <a:off x="228600" y="5084452"/>
            <a:ext cx="1620000" cy="15097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eaLnBrk="1" hangingPunct="1">
              <a:defRPr sz="1100">
                <a:latin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+mn-cs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+mn-cs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+mn-cs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127" name="TextBox 123"/>
          <p:cNvSpPr txBox="1">
            <a:spLocks noChangeArrowheads="1"/>
          </p:cNvSpPr>
          <p:nvPr/>
        </p:nvSpPr>
        <p:spPr bwMode="auto">
          <a:xfrm>
            <a:off x="1973262" y="5101914"/>
            <a:ext cx="1620000" cy="15081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eaLnBrk="1" hangingPunct="1">
              <a:defRPr sz="1100">
                <a:latin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+mn-cs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+mn-cs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+mn-cs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128" name="TextBox 123"/>
          <p:cNvSpPr txBox="1">
            <a:spLocks noChangeArrowheads="1"/>
          </p:cNvSpPr>
          <p:nvPr/>
        </p:nvSpPr>
        <p:spPr bwMode="auto">
          <a:xfrm>
            <a:off x="3719512" y="5109852"/>
            <a:ext cx="1620000" cy="15097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eaLnBrk="1" hangingPunct="1">
              <a:defRPr sz="1100">
                <a:latin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+mn-cs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+mn-cs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+mn-cs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129" name="TextBox 123"/>
          <p:cNvSpPr txBox="1">
            <a:spLocks noChangeArrowheads="1"/>
          </p:cNvSpPr>
          <p:nvPr/>
        </p:nvSpPr>
        <p:spPr bwMode="auto">
          <a:xfrm>
            <a:off x="5464175" y="5109852"/>
            <a:ext cx="1620000" cy="15097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eaLnBrk="1" hangingPunct="1">
              <a:defRPr sz="1100">
                <a:latin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+mn-cs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+mn-cs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+mn-cs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130" name="TextBox 123"/>
          <p:cNvSpPr txBox="1">
            <a:spLocks noChangeArrowheads="1"/>
          </p:cNvSpPr>
          <p:nvPr/>
        </p:nvSpPr>
        <p:spPr bwMode="auto">
          <a:xfrm>
            <a:off x="7208837" y="5109852"/>
            <a:ext cx="1620000" cy="15097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eaLnBrk="1" hangingPunct="1">
              <a:defRPr sz="1100">
                <a:latin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+mn-cs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+mn-cs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+mn-cs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131" name="AutoShape 291"/>
          <p:cNvSpPr>
            <a:spLocks noChangeArrowheads="1"/>
          </p:cNvSpPr>
          <p:nvPr/>
        </p:nvSpPr>
        <p:spPr bwMode="gray">
          <a:xfrm rot="5400000" flipV="1">
            <a:off x="4315619" y="-112230"/>
            <a:ext cx="501650" cy="8732838"/>
          </a:xfrm>
          <a:prstGeom prst="downArrow">
            <a:avLst>
              <a:gd name="adj1" fmla="val 51519"/>
              <a:gd name="adj2" fmla="val 57889"/>
            </a:avLst>
          </a:prstGeom>
          <a:solidFill>
            <a:srgbClr val="CFCFCF"/>
          </a:solidFill>
          <a:ln w="254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B2B2B2"/>
            </a:outerShdw>
          </a:effectLst>
        </p:spPr>
        <p:txBody>
          <a:bodyPr vert="eaVert" wrap="none" anchor="ctr"/>
          <a:lstStyle>
            <a:lvl1pPr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endParaRPr lang="ko-KR" altLang="ko-KR" sz="738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2" name="TextBox 123"/>
          <p:cNvSpPr txBox="1">
            <a:spLocks noChangeArrowheads="1"/>
          </p:cNvSpPr>
          <p:nvPr/>
        </p:nvSpPr>
        <p:spPr bwMode="auto">
          <a:xfrm>
            <a:off x="229191" y="4480235"/>
            <a:ext cx="1620000" cy="581051"/>
          </a:xfrm>
          <a:prstGeom prst="round2SameRect">
            <a:avLst/>
          </a:prstGeom>
          <a:pattFill prst="dkUpDiag">
            <a:fgClr>
              <a:srgbClr val="003760"/>
            </a:fgClr>
            <a:bgClr>
              <a:srgbClr val="005697"/>
            </a:bgClr>
          </a:patt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7A7FF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eaLnBrk="0" hangingPunct="0">
              <a:spcBef>
                <a:spcPct val="20000"/>
              </a:spcBef>
              <a:defRPr sz="1300" b="1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2pPr>
            <a:lvl3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3pPr>
            <a:lvl4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4pPr>
            <a:lvl5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5pPr>
            <a:lvl6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6pPr>
            <a:lvl7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7pPr>
            <a:lvl8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8pPr>
            <a:lvl9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IBM Cast Iron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API</a:t>
            </a:r>
          </a:p>
        </p:txBody>
      </p:sp>
      <p:sp>
        <p:nvSpPr>
          <p:cNvPr id="133" name="TextBox 123"/>
          <p:cNvSpPr txBox="1">
            <a:spLocks noChangeArrowheads="1"/>
          </p:cNvSpPr>
          <p:nvPr/>
        </p:nvSpPr>
        <p:spPr bwMode="auto">
          <a:xfrm>
            <a:off x="1974042" y="4496752"/>
            <a:ext cx="1620000" cy="581051"/>
          </a:xfrm>
          <a:prstGeom prst="round2SameRect">
            <a:avLst/>
          </a:prstGeom>
          <a:pattFill prst="dkUpDiag">
            <a:fgClr>
              <a:srgbClr val="003760"/>
            </a:fgClr>
            <a:bgClr>
              <a:srgbClr val="005697"/>
            </a:bgClr>
          </a:patt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7A7FF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eaLnBrk="0" hangingPunct="0">
              <a:spcBef>
                <a:spcPct val="20000"/>
              </a:spcBef>
              <a:defRPr sz="1200" b="1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2pPr>
            <a:lvl3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3pPr>
            <a:lvl4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4pPr>
            <a:lvl5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5pPr>
            <a:lvl6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6pPr>
            <a:lvl7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7pPr>
            <a:lvl8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8pPr>
            <a:lvl9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IBM API</a:t>
            </a:r>
            <a:b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Management v2.0</a:t>
            </a:r>
          </a:p>
        </p:txBody>
      </p:sp>
      <p:sp>
        <p:nvSpPr>
          <p:cNvPr id="134" name="TextBox 123"/>
          <p:cNvSpPr txBox="1">
            <a:spLocks noChangeArrowheads="1"/>
          </p:cNvSpPr>
          <p:nvPr/>
        </p:nvSpPr>
        <p:spPr bwMode="auto">
          <a:xfrm>
            <a:off x="3718893" y="4506125"/>
            <a:ext cx="1620000" cy="581051"/>
          </a:xfrm>
          <a:prstGeom prst="round2SameRect">
            <a:avLst/>
          </a:prstGeom>
          <a:pattFill prst="dkUpDiag">
            <a:fgClr>
              <a:srgbClr val="003760"/>
            </a:fgClr>
            <a:bgClr>
              <a:srgbClr val="005697"/>
            </a:bgClr>
          </a:patt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7A7FF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eaLnBrk="0" hangingPunct="0">
              <a:spcBef>
                <a:spcPct val="20000"/>
              </a:spcBef>
              <a:defRPr sz="1200" b="1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2pPr>
            <a:lvl3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3pPr>
            <a:lvl4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4pPr>
            <a:lvl5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5pPr>
            <a:lvl6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6pPr>
            <a:lvl7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7pPr>
            <a:lvl8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8pPr>
            <a:lvl9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IBM API</a:t>
            </a:r>
            <a:b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Management v3.0</a:t>
            </a:r>
          </a:p>
        </p:txBody>
      </p:sp>
      <p:sp>
        <p:nvSpPr>
          <p:cNvPr id="135" name="TextBox 123"/>
          <p:cNvSpPr txBox="1">
            <a:spLocks noChangeArrowheads="1"/>
          </p:cNvSpPr>
          <p:nvPr/>
        </p:nvSpPr>
        <p:spPr bwMode="auto">
          <a:xfrm>
            <a:off x="5463744" y="4506125"/>
            <a:ext cx="1620000" cy="581051"/>
          </a:xfrm>
          <a:prstGeom prst="round2SameRect">
            <a:avLst/>
          </a:prstGeom>
          <a:pattFill prst="dkUpDiag">
            <a:fgClr>
              <a:srgbClr val="003760"/>
            </a:fgClr>
            <a:bgClr>
              <a:srgbClr val="005697"/>
            </a:bgClr>
          </a:patt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7A7FF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eaLnBrk="0" hangingPunct="0">
              <a:spcBef>
                <a:spcPct val="20000"/>
              </a:spcBef>
              <a:defRPr sz="1200" b="1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2pPr>
            <a:lvl3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3pPr>
            <a:lvl4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4pPr>
            <a:lvl5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5pPr>
            <a:lvl6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6pPr>
            <a:lvl7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7pPr>
            <a:lvl8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8pPr>
            <a:lvl9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IBM API</a:t>
            </a:r>
            <a:b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Management v4.0</a:t>
            </a:r>
          </a:p>
        </p:txBody>
      </p:sp>
      <p:sp>
        <p:nvSpPr>
          <p:cNvPr id="136" name="TextBox 123"/>
          <p:cNvSpPr txBox="1">
            <a:spLocks noChangeArrowheads="1"/>
          </p:cNvSpPr>
          <p:nvPr/>
        </p:nvSpPr>
        <p:spPr bwMode="auto">
          <a:xfrm>
            <a:off x="7208594" y="4506125"/>
            <a:ext cx="1620000" cy="581051"/>
          </a:xfrm>
          <a:prstGeom prst="round2SameRect">
            <a:avLst/>
          </a:prstGeom>
          <a:pattFill prst="dkUpDiag">
            <a:fgClr>
              <a:srgbClr val="003760"/>
            </a:fgClr>
            <a:bgClr>
              <a:srgbClr val="005697"/>
            </a:bgClr>
          </a:patt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7A7FF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eaLnBrk="0" hangingPunct="0">
              <a:spcBef>
                <a:spcPct val="20000"/>
              </a:spcBef>
              <a:defRPr sz="1200" b="1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2pPr>
            <a:lvl3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3pPr>
            <a:lvl4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4pPr>
            <a:lvl5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5pPr>
            <a:lvl6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6pPr>
            <a:lvl7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7pPr>
            <a:lvl8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8pPr>
            <a:lvl9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IBM API</a:t>
            </a:r>
            <a:b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 v5.0</a:t>
            </a:r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791594" y="4180113"/>
            <a:ext cx="3590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2012</a:t>
            </a:r>
          </a:p>
        </p:txBody>
      </p:sp>
      <p:sp>
        <p:nvSpPr>
          <p:cNvPr id="138" name="Text Box 12"/>
          <p:cNvSpPr txBox="1">
            <a:spLocks noChangeArrowheads="1"/>
          </p:cNvSpPr>
          <p:nvPr/>
        </p:nvSpPr>
        <p:spPr bwMode="auto">
          <a:xfrm>
            <a:off x="7650915" y="4172969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2016.03</a:t>
            </a: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4161590" y="4180113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2014.05</a:t>
            </a: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5906252" y="4180113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2015.03</a:t>
            </a:r>
          </a:p>
        </p:txBody>
      </p:sp>
      <p:sp>
        <p:nvSpPr>
          <p:cNvPr id="141" name="Text Box 23"/>
          <p:cNvSpPr txBox="1">
            <a:spLocks noChangeArrowheads="1"/>
          </p:cNvSpPr>
          <p:nvPr/>
        </p:nvSpPr>
        <p:spPr bwMode="auto">
          <a:xfrm>
            <a:off x="2416927" y="4177732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2013.07</a:t>
            </a:r>
          </a:p>
        </p:txBody>
      </p:sp>
      <p:pic>
        <p:nvPicPr>
          <p:cNvPr id="80918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0" y="3981139"/>
            <a:ext cx="190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9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93" y="3981139"/>
            <a:ext cx="190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0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93" y="3981139"/>
            <a:ext cx="190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1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0" y="3981139"/>
            <a:ext cx="190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2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68" y="3981139"/>
            <a:ext cx="190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23"/>
          <p:cNvSpPr txBox="1">
            <a:spLocks noChangeArrowheads="1"/>
          </p:cNvSpPr>
          <p:nvPr/>
        </p:nvSpPr>
        <p:spPr bwMode="auto">
          <a:xfrm>
            <a:off x="328612" y="5184464"/>
            <a:ext cx="1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114300" indent="-114300" eaLnBrk="1" latinLnBrk="0" hangingPunct="1">
              <a:spcBef>
                <a:spcPct val="20000"/>
              </a:spcBef>
              <a:buClr>
                <a:srgbClr val="7F7F7F"/>
              </a:buClr>
              <a:buSzPct val="110000"/>
              <a:buFontTx/>
              <a:buChar char="•"/>
              <a:defRPr kumimoji="0" sz="1100">
                <a:solidFill>
                  <a:schemeClr val="tx1"/>
                </a:solidFill>
                <a:latin typeface="맑은 고딕" pitchFamily="50" charset="-127"/>
              </a:defRPr>
            </a:lvl1pPr>
            <a:lvl2pPr marL="190500" lvl="1" indent="-98425" eaLnBrk="1" latinLnBrk="0" hangingPunct="1">
              <a:spcBef>
                <a:spcPct val="20000"/>
              </a:spcBef>
              <a:buClr>
                <a:srgbClr val="A6A6A6"/>
              </a:buClr>
              <a:buFont typeface="가는각진제목체" pitchFamily="18" charset="-127"/>
              <a:buChar char="-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</a:defRPr>
            </a:lvl2pPr>
            <a:lvl3pPr marL="271463" lvl="2" indent="-88900" eaLnBrk="1" latinLnBrk="0" hangingPunct="1">
              <a:spcBef>
                <a:spcPct val="20000"/>
              </a:spcBef>
              <a:buClr>
                <a:srgbClr val="C0C0C0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lvl3pPr>
          </a:lstStyle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REST/JSON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DevOps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대쉬보드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손쉬운 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API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조합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API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외부화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노출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개발자 포탈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Business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대쉬보드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8" name="TextBox 123"/>
          <p:cNvSpPr txBox="1">
            <a:spLocks noChangeArrowheads="1"/>
          </p:cNvSpPr>
          <p:nvPr/>
        </p:nvSpPr>
        <p:spPr bwMode="auto">
          <a:xfrm>
            <a:off x="2073275" y="5184464"/>
            <a:ext cx="1620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114300" indent="-114300" eaLnBrk="1" latinLnBrk="0" hangingPunct="1">
              <a:spcBef>
                <a:spcPct val="20000"/>
              </a:spcBef>
              <a:buClr>
                <a:srgbClr val="7F7F7F"/>
              </a:buClr>
              <a:buSzPct val="110000"/>
              <a:buFontTx/>
              <a:buChar char="•"/>
              <a:defRPr kumimoji="0" sz="1100">
                <a:solidFill>
                  <a:schemeClr val="tx1"/>
                </a:solidFill>
                <a:latin typeface="맑은 고딕" pitchFamily="50" charset="-127"/>
              </a:defRPr>
            </a:lvl1pPr>
            <a:lvl2pPr marL="190500" lvl="1" indent="-98425" eaLnBrk="1" latinLnBrk="0" hangingPunct="1">
              <a:spcBef>
                <a:spcPct val="20000"/>
              </a:spcBef>
              <a:buClr>
                <a:srgbClr val="A6A6A6"/>
              </a:buClr>
              <a:buFont typeface="가는각진제목체" pitchFamily="18" charset="-127"/>
              <a:buChar char="-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</a:defRPr>
            </a:lvl2pPr>
            <a:lvl3pPr marL="271463" lvl="2" indent="-88900" eaLnBrk="1" latinLnBrk="0" hangingPunct="1">
              <a:spcBef>
                <a:spcPct val="20000"/>
              </a:spcBef>
              <a:buClr>
                <a:srgbClr val="C0C0C0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lvl3pPr>
          </a:lstStyle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API G/W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보안 및 확장 기능 강화</a:t>
            </a:r>
            <a:b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Datapower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G/W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노드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관리 노드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분석 노드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조합 노드 로 구성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Cloud Management Console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추가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49" name="TextBox 123"/>
          <p:cNvSpPr txBox="1">
            <a:spLocks noChangeArrowheads="1"/>
          </p:cNvSpPr>
          <p:nvPr/>
        </p:nvSpPr>
        <p:spPr bwMode="auto">
          <a:xfrm>
            <a:off x="3817937" y="5184464"/>
            <a:ext cx="162000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114300" indent="-114300" eaLnBrk="1" latinLnBrk="0" hangingPunct="1">
              <a:spcBef>
                <a:spcPct val="20000"/>
              </a:spcBef>
              <a:buClr>
                <a:srgbClr val="7F7F7F"/>
              </a:buClr>
              <a:buSzPct val="110000"/>
              <a:buFontTx/>
              <a:buChar char="•"/>
              <a:defRPr kumimoji="0" sz="1100">
                <a:solidFill>
                  <a:schemeClr val="tx1"/>
                </a:solidFill>
                <a:latin typeface="맑은 고딕" pitchFamily="50" charset="-127"/>
              </a:defRPr>
            </a:lvl1pPr>
            <a:lvl2pPr marL="190500" lvl="1" indent="-98425" eaLnBrk="1" latinLnBrk="0" hangingPunct="1">
              <a:spcBef>
                <a:spcPct val="20000"/>
              </a:spcBef>
              <a:buClr>
                <a:srgbClr val="A6A6A6"/>
              </a:buClr>
              <a:buFont typeface="가는각진제목체" pitchFamily="18" charset="-127"/>
              <a:buChar char="-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</a:defRPr>
            </a:lvl2pPr>
            <a:lvl3pPr marL="271463" lvl="2" indent="-88900" eaLnBrk="1" latinLnBrk="0" hangingPunct="1">
              <a:spcBef>
                <a:spcPct val="20000"/>
              </a:spcBef>
              <a:buClr>
                <a:srgbClr val="C0C0C0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lvl3pPr>
          </a:lstStyle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조합 노드 통합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OAuth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셀프 서비스 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Client ID and Client Secret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Swagger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50" name="TextBox 123"/>
          <p:cNvSpPr txBox="1">
            <a:spLocks noChangeArrowheads="1"/>
          </p:cNvSpPr>
          <p:nvPr/>
        </p:nvSpPr>
        <p:spPr bwMode="auto">
          <a:xfrm>
            <a:off x="5564187" y="5184464"/>
            <a:ext cx="16200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114300" indent="-114300" eaLnBrk="1" latinLnBrk="0" hangingPunct="1">
              <a:spcBef>
                <a:spcPct val="20000"/>
              </a:spcBef>
              <a:buClr>
                <a:srgbClr val="7F7F7F"/>
              </a:buClr>
              <a:buSzPct val="110000"/>
              <a:buFontTx/>
              <a:buChar char="•"/>
              <a:defRPr kumimoji="0" sz="1100">
                <a:solidFill>
                  <a:schemeClr val="tx1"/>
                </a:solidFill>
                <a:latin typeface="맑은 고딕" pitchFamily="50" charset="-127"/>
              </a:defRPr>
            </a:lvl1pPr>
            <a:lvl2pPr marL="190500" lvl="1" indent="-98425" eaLnBrk="1" latinLnBrk="0" hangingPunct="1">
              <a:spcBef>
                <a:spcPct val="20000"/>
              </a:spcBef>
              <a:buClr>
                <a:srgbClr val="A6A6A6"/>
              </a:buClr>
              <a:buFont typeface="가는각진제목체" pitchFamily="18" charset="-127"/>
              <a:buChar char="-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</a:defRPr>
            </a:lvl2pPr>
            <a:lvl3pPr marL="271463" lvl="2" indent="-88900" eaLnBrk="1" latinLnBrk="0" hangingPunct="1">
              <a:spcBef>
                <a:spcPct val="20000"/>
              </a:spcBef>
              <a:buClr>
                <a:srgbClr val="C0C0C0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lvl3pPr>
          </a:lstStyle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Custom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포탈 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Swagger 2.0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서로 상이한 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DNS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간 연계를 위한 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Cross-Origin Resource Sharing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사용자정의 정책 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감사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로깅 강화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테스트 강화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51" name="TextBox 123"/>
          <p:cNvSpPr txBox="1">
            <a:spLocks noChangeArrowheads="1"/>
          </p:cNvSpPr>
          <p:nvPr/>
        </p:nvSpPr>
        <p:spPr bwMode="auto">
          <a:xfrm>
            <a:off x="7308850" y="5184464"/>
            <a:ext cx="16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114300" indent="-114300" eaLnBrk="1" latinLnBrk="0" hangingPunct="1">
              <a:spcBef>
                <a:spcPct val="20000"/>
              </a:spcBef>
              <a:buClr>
                <a:srgbClr val="7F7F7F"/>
              </a:buClr>
              <a:buSzPct val="110000"/>
              <a:buFontTx/>
              <a:buChar char="•"/>
              <a:defRPr kumimoji="0" sz="1100">
                <a:solidFill>
                  <a:schemeClr val="tx1"/>
                </a:solidFill>
                <a:latin typeface="맑은 고딕" pitchFamily="50" charset="-127"/>
              </a:defRPr>
            </a:lvl1pPr>
            <a:lvl2pPr marL="190500" lvl="1" indent="-98425" eaLnBrk="1" latinLnBrk="0" hangingPunct="1">
              <a:spcBef>
                <a:spcPct val="20000"/>
              </a:spcBef>
              <a:buClr>
                <a:srgbClr val="A6A6A6"/>
              </a:buClr>
              <a:buFont typeface="가는각진제목체" pitchFamily="18" charset="-127"/>
              <a:buChar char="-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</a:defRPr>
            </a:lvl2pPr>
            <a:lvl3pPr marL="271463" lvl="2" indent="-88900" eaLnBrk="1" latinLnBrk="0" hangingPunct="1">
              <a:spcBef>
                <a:spcPct val="20000"/>
              </a:spcBef>
              <a:buClr>
                <a:srgbClr val="C0C0C0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lvl3pPr>
          </a:lstStyle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API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생성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수행을 위한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StrongLoop</a:t>
            </a: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추가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DevOps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를 위한 개발자 툴킷 지원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API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조립을 위한 비주얼 에디터 강화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API </a:t>
            </a:r>
            <a:r>
              <a:rPr lang="ko-KR" altLang="en-US" sz="1000" dirty="0">
                <a:solidFill>
                  <a:srgbClr val="000000"/>
                </a:solidFill>
                <a:ea typeface="맑은 고딕" panose="020B0503020000020004" pitchFamily="50" charset="-127"/>
              </a:rPr>
              <a:t> 영역별 카테고리 분류 기능 추가</a:t>
            </a:r>
            <a:endParaRPr lang="en-US" altLang="ko-KR" sz="100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id="{E3F92698-34A9-4FB2-B873-5D54321C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28" y="1993531"/>
            <a:ext cx="6716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2018.03</a:t>
            </a:r>
          </a:p>
        </p:txBody>
      </p:sp>
      <p:pic>
        <p:nvPicPr>
          <p:cNvPr id="42" name="Picture 65">
            <a:extLst>
              <a:ext uri="{FF2B5EF4-FFF2-40B4-BE49-F238E27FC236}">
                <a16:creationId xmlns:a16="http://schemas.microsoft.com/office/drawing/2014/main" id="{62C2EBEC-C422-4AC7-BE19-8B94160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90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3">
            <a:extLst>
              <a:ext uri="{FF2B5EF4-FFF2-40B4-BE49-F238E27FC236}">
                <a16:creationId xmlns:a16="http://schemas.microsoft.com/office/drawing/2014/main" id="{3E2005DB-9384-4043-A732-5C047877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34" y="2415680"/>
            <a:ext cx="2520000" cy="15097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eaLnBrk="1" hangingPunct="1">
              <a:defRPr sz="1100">
                <a:latin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+mn-cs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+mn-cs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+mn-cs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ea typeface="맑은 고딕" panose="020B0503020000020004" pitchFamily="50" charset="-127"/>
            </a:endParaRPr>
          </a:p>
        </p:txBody>
      </p:sp>
      <p:sp>
        <p:nvSpPr>
          <p:cNvPr id="44" name="TextBox 123">
            <a:extLst>
              <a:ext uri="{FF2B5EF4-FFF2-40B4-BE49-F238E27FC236}">
                <a16:creationId xmlns:a16="http://schemas.microsoft.com/office/drawing/2014/main" id="{7636EAB0-AB67-4197-BC40-4E8C0BC9C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91" y="1811953"/>
            <a:ext cx="2520000" cy="581051"/>
          </a:xfrm>
          <a:prstGeom prst="round2SameRect">
            <a:avLst/>
          </a:prstGeom>
          <a:pattFill prst="dkUpDiag">
            <a:fgClr>
              <a:srgbClr val="003760"/>
            </a:fgClr>
            <a:bgClr>
              <a:srgbClr val="005697"/>
            </a:bgClr>
          </a:patt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7A7FF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eaLnBrk="0" hangingPunct="0">
              <a:spcBef>
                <a:spcPct val="20000"/>
              </a:spcBef>
              <a:defRPr sz="1200" b="1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2pPr>
            <a:lvl3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3pPr>
            <a:lvl4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4pPr>
            <a:lvl5pPr eaLnBrk="0" hangingPunct="0"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5pPr>
            <a:lvl6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6pPr>
            <a:lvl7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7pPr>
            <a:lvl8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8pPr>
            <a:lvl9pPr>
              <a:defRPr sz="110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IBM API Connect v2018.01</a:t>
            </a:r>
          </a:p>
        </p:txBody>
      </p:sp>
      <p:sp>
        <p:nvSpPr>
          <p:cNvPr id="45" name="TextBox 123">
            <a:extLst>
              <a:ext uri="{FF2B5EF4-FFF2-40B4-BE49-F238E27FC236}">
                <a16:creationId xmlns:a16="http://schemas.microsoft.com/office/drawing/2014/main" id="{CE16EF32-7619-4096-8F96-1F4DCD7A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47" y="2490292"/>
            <a:ext cx="2520000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14300" indent="-114300" eaLnBrk="1" latinLnBrk="0" hangingPunct="1">
              <a:spcBef>
                <a:spcPct val="20000"/>
              </a:spcBef>
              <a:buClr>
                <a:srgbClr val="7F7F7F"/>
              </a:buClr>
              <a:buSzPct val="110000"/>
              <a:buFontTx/>
              <a:buChar char="•"/>
              <a:defRPr kumimoji="0" sz="1100">
                <a:solidFill>
                  <a:schemeClr val="tx1"/>
                </a:solidFill>
                <a:latin typeface="맑은 고딕" pitchFamily="50" charset="-127"/>
              </a:defRPr>
            </a:lvl1pPr>
            <a:lvl2pPr marL="190500" lvl="1" indent="-98425" eaLnBrk="1" latinLnBrk="0" hangingPunct="1">
              <a:spcBef>
                <a:spcPct val="20000"/>
              </a:spcBef>
              <a:buClr>
                <a:srgbClr val="A6A6A6"/>
              </a:buClr>
              <a:buFont typeface="가는각진제목체" pitchFamily="18" charset="-127"/>
              <a:buChar char="-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</a:defRPr>
            </a:lvl2pPr>
            <a:lvl3pPr marL="271463" lvl="2" indent="-88900" eaLnBrk="1" latinLnBrk="0" hangingPunct="1">
              <a:spcBef>
                <a:spcPct val="20000"/>
              </a:spcBef>
              <a:buClr>
                <a:srgbClr val="C0C0C0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lvl3pPr>
          </a:lstStyle>
          <a:p>
            <a:pPr>
              <a:defRPr/>
            </a:pPr>
            <a:r>
              <a:rPr lang="en-US" altLang="ko-KR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Multi-Cloud </a:t>
            </a:r>
            <a:r>
              <a:rPr lang="ko-KR" altLang="en-US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환경 지원</a:t>
            </a:r>
            <a:r>
              <a:rPr lang="en-US" altLang="ko-KR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</a:p>
          <a:p>
            <a:pPr>
              <a:defRPr/>
            </a:pPr>
            <a:r>
              <a:rPr lang="en-US" altLang="ko-KR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Docker </a:t>
            </a:r>
            <a:r>
              <a:rPr lang="ko-KR" altLang="en-US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지원 및 </a:t>
            </a:r>
            <a:r>
              <a:rPr lang="en-US" altLang="ko-KR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Kubernetes </a:t>
            </a:r>
            <a:r>
              <a:rPr lang="ko-KR" altLang="en-US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환경을 통한 자동 확장 가능 </a:t>
            </a:r>
            <a:endParaRPr lang="en-US" altLang="ko-KR" sz="105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게이트웨이 원격 분리 및 제어를 위해 </a:t>
            </a:r>
            <a:r>
              <a:rPr lang="en-US" altLang="ko-KR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Manager</a:t>
            </a:r>
            <a:r>
              <a:rPr lang="ko-KR" altLang="en-US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애서 </a:t>
            </a:r>
            <a:r>
              <a:rPr lang="en-US" altLang="ko-KR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A</a:t>
            </a:r>
            <a:r>
              <a:rPr lang="en-US" altLang="ko-KR" sz="1050" dirty="0">
                <a:ea typeface="맑은 고딕" panose="020B0503020000020004" pitchFamily="50" charset="-127"/>
              </a:rPr>
              <a:t>nalytic </a:t>
            </a:r>
            <a:r>
              <a:rPr lang="ko-KR" altLang="en-US" sz="1050" dirty="0">
                <a:ea typeface="맑은 고딕" panose="020B0503020000020004" pitchFamily="50" charset="-127"/>
              </a:rPr>
              <a:t>기능 분리</a:t>
            </a:r>
            <a:endParaRPr lang="en-US" altLang="ko-KR" sz="1050" dirty="0"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050" dirty="0">
                <a:solidFill>
                  <a:srgbClr val="000000"/>
                </a:solidFill>
                <a:ea typeface="맑은 고딕" panose="020B0503020000020004" pitchFamily="50" charset="-127"/>
              </a:rPr>
              <a:t>성능 향상을 위한 새로운 메카니즘 적용 </a:t>
            </a:r>
            <a:endParaRPr lang="en-US" altLang="ko-KR" sz="105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05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05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66650-6F5F-4E45-82B0-0BBDBEDD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75" y="1519237"/>
            <a:ext cx="4917325" cy="2413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16654</TotalTime>
  <Words>186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Arial Narrow</vt:lpstr>
      <vt:lpstr>Wingdings</vt:lpstr>
      <vt:lpstr>IBM2009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2013 C&amp;SM Program Marketing Plan of Record-SECURITY</dc:title>
  <dc:creator>WJbatten</dc:creator>
  <cp:lastModifiedBy>Seon Ae Kweon</cp:lastModifiedBy>
  <cp:revision>658</cp:revision>
  <cp:lastPrinted>2015-05-27T04:10:23Z</cp:lastPrinted>
  <dcterms:created xsi:type="dcterms:W3CDTF">2013-01-22T16:10:26Z</dcterms:created>
  <dcterms:modified xsi:type="dcterms:W3CDTF">2018-03-20T05:17:23Z</dcterms:modified>
</cp:coreProperties>
</file>