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6" r:id="rId9"/>
    <p:sldId id="261" r:id="rId10"/>
    <p:sldId id="262" r:id="rId11"/>
    <p:sldId id="263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91" d="100"/>
          <a:sy n="91" d="100"/>
        </p:scale>
        <p:origin x="4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38CCA-E43A-F795-6EF2-01564CAB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09" y="1480894"/>
            <a:ext cx="4604438" cy="2446938"/>
          </a:xfrm>
        </p:spPr>
        <p:txBody>
          <a:bodyPr anchor="ctr">
            <a:normAutofit/>
          </a:bodyPr>
          <a:lstStyle/>
          <a:p>
            <a:r>
              <a:rPr lang="en-MX" dirty="0"/>
              <a:t>Exploring the world of pets in mexico</a:t>
            </a:r>
            <a:br>
              <a:rPr lang="en-MX" dirty="0"/>
            </a:br>
            <a:r>
              <a:rPr lang="en-MX" sz="3600" b="0" dirty="0"/>
              <a:t>march 2024</a:t>
            </a:r>
            <a:endParaRPr lang="en-MX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B1D67-4C9C-D160-7A36-A982B8D7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6098" y="4752812"/>
            <a:ext cx="3178813" cy="951864"/>
          </a:xfrm>
        </p:spPr>
        <p:txBody>
          <a:bodyPr anchor="ctr">
            <a:normAutofit/>
          </a:bodyPr>
          <a:lstStyle/>
          <a:p>
            <a:pPr algn="ctr"/>
            <a:r>
              <a:rPr lang="en-MX" dirty="0"/>
              <a:t>Jose Juan Lopez</a:t>
            </a:r>
          </a:p>
        </p:txBody>
      </p:sp>
      <p:pic>
        <p:nvPicPr>
          <p:cNvPr id="5" name="Picture 4" descr="A group of animals in a circle&#10;&#10;Description automatically generated">
            <a:extLst>
              <a:ext uri="{FF2B5EF4-FFF2-40B4-BE49-F238E27FC236}">
                <a16:creationId xmlns:a16="http://schemas.microsoft.com/office/drawing/2014/main" id="{9AAED16D-AF5F-F610-EEB2-F57CBFB5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1" y="742255"/>
            <a:ext cx="5216840" cy="5216840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BBDB155-38DD-3287-E432-E7D385BA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69" y="4281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E80E4-29B9-F1A8-7F97-F381B0C4DCDA}"/>
              </a:ext>
            </a:extLst>
          </p:cNvPr>
          <p:cNvSpPr txBox="1"/>
          <p:nvPr/>
        </p:nvSpPr>
        <p:spPr>
          <a:xfrm>
            <a:off x="8586106" y="2459504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México	            2,969,425		</a:t>
            </a:r>
          </a:p>
          <a:p>
            <a:r>
              <a:rPr lang="en-MX" sz="2000" dirty="0"/>
              <a:t>Distrito Federal	            2,026,476 		</a:t>
            </a:r>
          </a:p>
          <a:p>
            <a:r>
              <a:rPr lang="en-MX" sz="2000" dirty="0"/>
              <a:t>Jalisco	            1,785,147 		</a:t>
            </a:r>
          </a:p>
          <a:p>
            <a:r>
              <a:rPr lang="en-MX" sz="2000" dirty="0"/>
              <a:t>Michoacan                  1,168,286 		</a:t>
            </a:r>
          </a:p>
          <a:p>
            <a:r>
              <a:rPr lang="en-MX" sz="2000" dirty="0"/>
              <a:t>Guanajuato	            1,156,618</a:t>
            </a:r>
          </a:p>
        </p:txBody>
      </p:sp>
      <p:pic>
        <p:nvPicPr>
          <p:cNvPr id="4" name="Picture 3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12E87554-7E8F-EE5E-BB1E-C913CA04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9" y="1368184"/>
            <a:ext cx="6678571" cy="41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BBDB155-38DD-3287-E432-E7D385BA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69" y="4281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E80E4-29B9-F1A8-7F97-F381B0C4DCDA}"/>
              </a:ext>
            </a:extLst>
          </p:cNvPr>
          <p:cNvSpPr txBox="1"/>
          <p:nvPr/>
        </p:nvSpPr>
        <p:spPr>
          <a:xfrm>
            <a:off x="8586106" y="2459504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Nayarit	            331,083		</a:t>
            </a:r>
          </a:p>
          <a:p>
            <a:r>
              <a:rPr lang="en-MX" sz="2000" dirty="0"/>
              <a:t>Colima	            287,411		</a:t>
            </a:r>
          </a:p>
          <a:p>
            <a:r>
              <a:rPr lang="en-MX" sz="2000" dirty="0"/>
              <a:t>Tlaxcala	            275,664		</a:t>
            </a:r>
          </a:p>
          <a:p>
            <a:r>
              <a:rPr lang="en-MX" sz="2000" dirty="0"/>
              <a:t>Campeche                  216,301		</a:t>
            </a:r>
          </a:p>
          <a:p>
            <a:r>
              <a:rPr lang="en-MX" sz="2000" dirty="0"/>
              <a:t>Baja California Sur         188,203</a:t>
            </a:r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7CCFDD10-58A8-AEF5-A7C4-9F7FF161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1" y="1371525"/>
            <a:ext cx="6718560" cy="41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16C766-3A75-D3AC-103B-7794D1D4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MX" dirty="0"/>
              <a:t>Who wins the battle?</a:t>
            </a:r>
          </a:p>
        </p:txBody>
      </p:sp>
      <p:pic>
        <p:nvPicPr>
          <p:cNvPr id="9" name="Content Placeholder 8" descr="A cat and dog fighting in grass&#10;&#10;Description automatically generated">
            <a:extLst>
              <a:ext uri="{FF2B5EF4-FFF2-40B4-BE49-F238E27FC236}">
                <a16:creationId xmlns:a16="http://schemas.microsoft.com/office/drawing/2014/main" id="{1F0F24C9-4033-2B82-A328-DBDDDDAE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52" y="3184966"/>
            <a:ext cx="4034582" cy="269308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Picture 1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83613F3-A651-1C36-1B47-226DC3B3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08" y="1016750"/>
            <a:ext cx="4957483" cy="3059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BC2D2-EDEB-D4DC-5039-F443FC60ACC2}"/>
              </a:ext>
            </a:extLst>
          </p:cNvPr>
          <p:cNvSpPr txBox="1"/>
          <p:nvPr/>
        </p:nvSpPr>
        <p:spPr>
          <a:xfrm>
            <a:off x="7964093" y="4517811"/>
            <a:ext cx="39465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Dog	            47,711,365		</a:t>
            </a:r>
          </a:p>
          <a:p>
            <a:r>
              <a:rPr lang="en-MX" sz="2000" dirty="0"/>
              <a:t>Other specie	            24,617,509 		</a:t>
            </a:r>
          </a:p>
          <a:p>
            <a:r>
              <a:rPr lang="en-MX" sz="2000" dirty="0"/>
              <a:t>Cat	            18,986,535		</a:t>
            </a:r>
          </a:p>
        </p:txBody>
      </p:sp>
    </p:spTree>
    <p:extLst>
      <p:ext uri="{BB962C8B-B14F-4D97-AF65-F5344CB8AC3E}">
        <p14:creationId xmlns:p14="http://schemas.microsoft.com/office/powerpoint/2010/main" val="54392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mexico with black text&#10;&#10;Description automatically generated">
            <a:extLst>
              <a:ext uri="{FF2B5EF4-FFF2-40B4-BE49-F238E27FC236}">
                <a16:creationId xmlns:a16="http://schemas.microsoft.com/office/drawing/2014/main" id="{B4912E12-E5D6-3DE5-9678-72DC04251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2" r="1" b="5969"/>
          <a:stretch/>
        </p:blipFill>
        <p:spPr>
          <a:xfrm>
            <a:off x="95190" y="88900"/>
            <a:ext cx="12007910" cy="6632576"/>
          </a:xfrm>
          <a:custGeom>
            <a:avLst/>
            <a:gdLst/>
            <a:ahLst/>
            <a:cxnLst/>
            <a:rect l="l" t="t" r="r" b="b"/>
            <a:pathLst>
              <a:path w="11609843" h="6057523">
                <a:moveTo>
                  <a:pt x="329451" y="1"/>
                </a:moveTo>
                <a:cubicBezTo>
                  <a:pt x="473755" y="7"/>
                  <a:pt x="634888" y="5607"/>
                  <a:pt x="759878" y="7472"/>
                </a:cubicBezTo>
                <a:lnTo>
                  <a:pt x="8811740" y="57994"/>
                </a:lnTo>
                <a:lnTo>
                  <a:pt x="10133387" y="58243"/>
                </a:lnTo>
                <a:lnTo>
                  <a:pt x="11522733" y="71614"/>
                </a:lnTo>
                <a:cubicBezTo>
                  <a:pt x="11582162" y="373219"/>
                  <a:pt x="11479781" y="1696666"/>
                  <a:pt x="11558343" y="2601840"/>
                </a:cubicBezTo>
                <a:cubicBezTo>
                  <a:pt x="11557823" y="3481263"/>
                  <a:pt x="11615629" y="4785263"/>
                  <a:pt x="11609369" y="5359346"/>
                </a:cubicBezTo>
                <a:cubicBezTo>
                  <a:pt x="11598540" y="5592072"/>
                  <a:pt x="11617528" y="5983823"/>
                  <a:pt x="11576881" y="6057523"/>
                </a:cubicBezTo>
                <a:cubicBezTo>
                  <a:pt x="10280371" y="6023920"/>
                  <a:pt x="8904348" y="6049951"/>
                  <a:pt x="7568082" y="6046164"/>
                </a:cubicBezTo>
                <a:lnTo>
                  <a:pt x="137076" y="6038644"/>
                </a:lnTo>
                <a:cubicBezTo>
                  <a:pt x="63429" y="6046562"/>
                  <a:pt x="98349" y="5802385"/>
                  <a:pt x="83401" y="5328816"/>
                </a:cubicBezTo>
                <a:cubicBezTo>
                  <a:pt x="68453" y="4855247"/>
                  <a:pt x="74700" y="4069229"/>
                  <a:pt x="47387" y="3197228"/>
                </a:cubicBezTo>
                <a:cubicBezTo>
                  <a:pt x="33509" y="2471292"/>
                  <a:pt x="41689" y="1591232"/>
                  <a:pt x="33791" y="1062710"/>
                </a:cubicBezTo>
                <a:lnTo>
                  <a:pt x="0" y="26099"/>
                </a:lnTo>
                <a:cubicBezTo>
                  <a:pt x="57672" y="5585"/>
                  <a:pt x="185147" y="-4"/>
                  <a:pt x="329451" y="1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0" y="88901"/>
            <a:ext cx="12007910" cy="6632574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9843" h="6074018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58150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479781" y="170128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17528" y="6000117"/>
                  <a:pt x="11576881" y="6074018"/>
                </a:cubicBezTo>
                <a:cubicBezTo>
                  <a:pt x="10280371" y="6040323"/>
                  <a:pt x="8904348" y="6066425"/>
                  <a:pt x="7568082" y="6062628"/>
                </a:cubicBezTo>
                <a:lnTo>
                  <a:pt x="137076" y="6055087"/>
                </a:lnTo>
                <a:cubicBezTo>
                  <a:pt x="63429" y="6063027"/>
                  <a:pt x="98349" y="5818185"/>
                  <a:pt x="83401" y="5343326"/>
                </a:cubicBezTo>
                <a:cubicBezTo>
                  <a:pt x="68453" y="4868467"/>
                  <a:pt x="74700" y="4080309"/>
                  <a:pt x="47387" y="3205933"/>
                </a:cubicBezTo>
                <a:cubicBezTo>
                  <a:pt x="33509" y="2478020"/>
                  <a:pt x="41689" y="1595563"/>
                  <a:pt x="33791" y="1065602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42E876-1D86-41B3-82D3-8D3BDC42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A0C0E-A057-417A-A48C-495C4E5B4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61839">
            <a:off x="1526026" y="1229068"/>
            <a:ext cx="8469078" cy="47448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631" h="842371">
                <a:moveTo>
                  <a:pt x="628446" y="842371"/>
                </a:moveTo>
                <a:cubicBezTo>
                  <a:pt x="711885" y="830941"/>
                  <a:pt x="729179" y="802337"/>
                  <a:pt x="820851" y="763100"/>
                </a:cubicBezTo>
                <a:cubicBezTo>
                  <a:pt x="912523" y="723863"/>
                  <a:pt x="1115666" y="706841"/>
                  <a:pt x="1178477" y="606951"/>
                </a:cubicBezTo>
                <a:cubicBezTo>
                  <a:pt x="1241288" y="507062"/>
                  <a:pt x="1266056" y="305111"/>
                  <a:pt x="1197715" y="163763"/>
                </a:cubicBezTo>
                <a:cubicBezTo>
                  <a:pt x="1129374" y="22415"/>
                  <a:pt x="1030548" y="19569"/>
                  <a:pt x="976395" y="9107"/>
                </a:cubicBezTo>
                <a:cubicBezTo>
                  <a:pt x="857583" y="-14633"/>
                  <a:pt x="406298" y="5778"/>
                  <a:pt x="246714" y="97247"/>
                </a:cubicBezTo>
                <a:cubicBezTo>
                  <a:pt x="87130" y="188716"/>
                  <a:pt x="-51755" y="235976"/>
                  <a:pt x="18891" y="557918"/>
                </a:cubicBezTo>
                <a:cubicBezTo>
                  <a:pt x="46436" y="746625"/>
                  <a:pt x="505747" y="711911"/>
                  <a:pt x="547562" y="720579"/>
                </a:cubicBezTo>
                <a:cubicBezTo>
                  <a:pt x="729013" y="757250"/>
                  <a:pt x="628446" y="842371"/>
                  <a:pt x="628446" y="84237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7C9D6-EF78-DB3E-784C-97956A4B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70" y="2536473"/>
            <a:ext cx="6271426" cy="2919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01CFAA-4639-4820-BE69-F25240B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61839">
            <a:off x="1455370" y="1207969"/>
            <a:ext cx="8469078" cy="47448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631" h="842371">
                <a:moveTo>
                  <a:pt x="628446" y="842371"/>
                </a:moveTo>
                <a:cubicBezTo>
                  <a:pt x="711885" y="830941"/>
                  <a:pt x="729179" y="802337"/>
                  <a:pt x="820851" y="763100"/>
                </a:cubicBezTo>
                <a:cubicBezTo>
                  <a:pt x="912523" y="723863"/>
                  <a:pt x="1115666" y="706841"/>
                  <a:pt x="1178477" y="606951"/>
                </a:cubicBezTo>
                <a:cubicBezTo>
                  <a:pt x="1241288" y="507062"/>
                  <a:pt x="1266056" y="305111"/>
                  <a:pt x="1197715" y="163763"/>
                </a:cubicBezTo>
                <a:cubicBezTo>
                  <a:pt x="1129374" y="22415"/>
                  <a:pt x="1030548" y="19569"/>
                  <a:pt x="976395" y="9107"/>
                </a:cubicBezTo>
                <a:cubicBezTo>
                  <a:pt x="857583" y="-14633"/>
                  <a:pt x="406298" y="5778"/>
                  <a:pt x="246714" y="97247"/>
                </a:cubicBezTo>
                <a:cubicBezTo>
                  <a:pt x="87130" y="188716"/>
                  <a:pt x="-51755" y="235976"/>
                  <a:pt x="18891" y="557918"/>
                </a:cubicBezTo>
                <a:cubicBezTo>
                  <a:pt x="46436" y="746625"/>
                  <a:pt x="505747" y="711911"/>
                  <a:pt x="547562" y="720579"/>
                </a:cubicBezTo>
                <a:cubicBezTo>
                  <a:pt x="729013" y="757250"/>
                  <a:pt x="628446" y="842371"/>
                  <a:pt x="628446" y="84237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9A3F-2ABB-E31B-44B0-2DD807DC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863993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Watching the human-animal bond</a:t>
            </a: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6801" y="534571"/>
            <a:ext cx="11418399" cy="3938131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68F18F-1949-B0E1-489C-ECDD6A93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9671" y="1557762"/>
            <a:ext cx="3597124" cy="25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2ACEF9-0910-D3FA-810C-BD0C00D9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601" y="993630"/>
            <a:ext cx="3597123" cy="25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6344B7-AAC1-D741-44B4-D94301DD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22" y="992867"/>
            <a:ext cx="4165087" cy="2571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CDDC79-76C9-AE08-DE97-44BFD2B0DF96}"/>
              </a:ext>
            </a:extLst>
          </p:cNvPr>
          <p:cNvSpPr txBox="1"/>
          <p:nvPr/>
        </p:nvSpPr>
        <p:spPr>
          <a:xfrm>
            <a:off x="1645194" y="3664474"/>
            <a:ext cx="1262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Non pet: 11,909,487</a:t>
            </a:r>
          </a:p>
          <a:p>
            <a:pPr algn="ctr"/>
            <a:r>
              <a:rPr lang="en-US" sz="1600" b="1" dirty="0"/>
              <a:t>With pet: 26,508,923</a:t>
            </a:r>
            <a:endParaRPr lang="en-MX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D0176-C624-B3B6-0FBA-DE06DCB53BA5}"/>
              </a:ext>
            </a:extLst>
          </p:cNvPr>
          <p:cNvSpPr txBox="1"/>
          <p:nvPr/>
        </p:nvSpPr>
        <p:spPr>
          <a:xfrm>
            <a:off x="5112454" y="867668"/>
            <a:ext cx="1262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Non pet: 66,159,188</a:t>
            </a:r>
          </a:p>
          <a:p>
            <a:pPr algn="ctr"/>
            <a:r>
              <a:rPr lang="en-US" sz="1600" b="1" dirty="0"/>
              <a:t>With pet: 24,897,273</a:t>
            </a:r>
            <a:endParaRPr lang="en-MX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21902-7F56-5EB9-3190-BD1C3A32BA19}"/>
              </a:ext>
            </a:extLst>
          </p:cNvPr>
          <p:cNvSpPr txBox="1"/>
          <p:nvPr/>
        </p:nvSpPr>
        <p:spPr>
          <a:xfrm>
            <a:off x="8157098" y="3693723"/>
            <a:ext cx="2526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Cat: 18,986,535   Dog: 47,711,365</a:t>
            </a:r>
          </a:p>
          <a:p>
            <a:pPr algn="ctr"/>
            <a:r>
              <a:rPr lang="en-US" sz="1600" b="1" dirty="0"/>
              <a:t>Other: 24,617,509</a:t>
            </a:r>
          </a:p>
          <a:p>
            <a:pPr algn="ctr"/>
            <a:endParaRPr lang="en-MX" sz="1600" dirty="0"/>
          </a:p>
        </p:txBody>
      </p:sp>
    </p:spTree>
    <p:extLst>
      <p:ext uri="{BB962C8B-B14F-4D97-AF65-F5344CB8AC3E}">
        <p14:creationId xmlns:p14="http://schemas.microsoft.com/office/powerpoint/2010/main" val="16543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og lying on a couch&#10;&#10;Description automatically generated">
            <a:extLst>
              <a:ext uri="{FF2B5EF4-FFF2-40B4-BE49-F238E27FC236}">
                <a16:creationId xmlns:a16="http://schemas.microsoft.com/office/drawing/2014/main" id="{9316ABA9-6C7D-2721-1A2F-1DBC18327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" b="234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73248" y="3706052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4220" y="3754346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6D357-2DF2-8381-4953-BD03F817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59" y="4605866"/>
            <a:ext cx="5112754" cy="1006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My love is unconditional</a:t>
            </a:r>
          </a:p>
        </p:txBody>
      </p:sp>
    </p:spTree>
    <p:extLst>
      <p:ext uri="{BB962C8B-B14F-4D97-AF65-F5344CB8AC3E}">
        <p14:creationId xmlns:p14="http://schemas.microsoft.com/office/powerpoint/2010/main" val="37375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14ECF7-8EB1-D0AF-1232-AF8DCABA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9" y="1397552"/>
            <a:ext cx="6660298" cy="411035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BBDB155-38DD-3287-E432-E7D385BA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69" y="4281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E80E4-29B9-F1A8-7F97-F381B0C4DCDA}"/>
              </a:ext>
            </a:extLst>
          </p:cNvPr>
          <p:cNvSpPr txBox="1"/>
          <p:nvPr/>
        </p:nvSpPr>
        <p:spPr>
          <a:xfrm>
            <a:off x="8586106" y="2459504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México	            6,919,036		</a:t>
            </a:r>
          </a:p>
          <a:p>
            <a:r>
              <a:rPr lang="en-MX" sz="2000" dirty="0"/>
              <a:t>Veracruz	            3,176,730 		</a:t>
            </a:r>
          </a:p>
          <a:p>
            <a:r>
              <a:rPr lang="en-MX" sz="2000" dirty="0"/>
              <a:t>Distrito Federal	            2,932,109 		</a:t>
            </a:r>
          </a:p>
          <a:p>
            <a:r>
              <a:rPr lang="en-MX" sz="2000" dirty="0"/>
              <a:t>Puebla                       2,729,657 		</a:t>
            </a:r>
          </a:p>
          <a:p>
            <a:r>
              <a:rPr lang="en-MX" sz="2000" dirty="0"/>
              <a:t>Guanajuato	            2,586,713</a:t>
            </a:r>
          </a:p>
        </p:txBody>
      </p:sp>
    </p:spTree>
    <p:extLst>
      <p:ext uri="{BB962C8B-B14F-4D97-AF65-F5344CB8AC3E}">
        <p14:creationId xmlns:p14="http://schemas.microsoft.com/office/powerpoint/2010/main" val="202301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BBDB155-38DD-3287-E432-E7D385BA3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69" y="4281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MX" altLang="en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MX" altLang="en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E80E4-29B9-F1A8-7F97-F381B0C4DCDA}"/>
              </a:ext>
            </a:extLst>
          </p:cNvPr>
          <p:cNvSpPr txBox="1"/>
          <p:nvPr/>
        </p:nvSpPr>
        <p:spPr>
          <a:xfrm>
            <a:off x="8586106" y="2459504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Aguascalientes	            469,627		</a:t>
            </a:r>
          </a:p>
          <a:p>
            <a:r>
              <a:rPr lang="en-MX" sz="2000" dirty="0"/>
              <a:t>Campeche	            421,802		</a:t>
            </a:r>
          </a:p>
          <a:p>
            <a:r>
              <a:rPr lang="en-MX" sz="2000" dirty="0"/>
              <a:t>Nayarit	            415,563		</a:t>
            </a:r>
          </a:p>
          <a:p>
            <a:r>
              <a:rPr lang="en-MX" sz="2000" dirty="0"/>
              <a:t>Baja California Sur          343,590		</a:t>
            </a:r>
          </a:p>
          <a:p>
            <a:r>
              <a:rPr lang="en-MX" sz="2000" dirty="0"/>
              <a:t>Colima	            258,895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14B87-FAD5-B00B-1E93-42A7A94D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35" y="1351747"/>
            <a:ext cx="6731837" cy="41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at sitting next to a glass of wine&#10;&#10;Description automatically generated">
            <a:extLst>
              <a:ext uri="{FF2B5EF4-FFF2-40B4-BE49-F238E27FC236}">
                <a16:creationId xmlns:a16="http://schemas.microsoft.com/office/drawing/2014/main" id="{2E0D37EB-7310-CCB4-2A4B-B0D7B5CB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85509-D7E9-DF43-79E5-6F4B94AE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02" y="1602385"/>
            <a:ext cx="2515263" cy="29462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My love is based on ignoring you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F4E896DB-093F-0972-E9C6-E12BB77C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1367366"/>
            <a:ext cx="6681220" cy="412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D00C3-5733-31F6-BC4C-2357FDC8B2AC}"/>
              </a:ext>
            </a:extLst>
          </p:cNvPr>
          <p:cNvSpPr txBox="1"/>
          <p:nvPr/>
        </p:nvSpPr>
        <p:spPr>
          <a:xfrm>
            <a:off x="8484506" y="2459503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Mexio	            2,428,373		</a:t>
            </a:r>
          </a:p>
          <a:p>
            <a:r>
              <a:rPr lang="en-MX" sz="2000" dirty="0"/>
              <a:t>Veracruz	            1,483,856		</a:t>
            </a:r>
          </a:p>
          <a:p>
            <a:r>
              <a:rPr lang="en-MX" sz="2000" dirty="0"/>
              <a:t>Distrito Federal	            1,333,369		</a:t>
            </a:r>
          </a:p>
          <a:p>
            <a:r>
              <a:rPr lang="en-MX" sz="2000" dirty="0"/>
              <a:t>Jalisco                       1,079,193		</a:t>
            </a:r>
          </a:p>
          <a:p>
            <a:r>
              <a:rPr lang="en-MX" sz="2000" dirty="0"/>
              <a:t>Puebla                       999,402</a:t>
            </a:r>
          </a:p>
        </p:txBody>
      </p:sp>
    </p:spTree>
    <p:extLst>
      <p:ext uri="{BB962C8B-B14F-4D97-AF65-F5344CB8AC3E}">
        <p14:creationId xmlns:p14="http://schemas.microsoft.com/office/powerpoint/2010/main" val="24200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9D00C3-5733-31F6-BC4C-2357FDC8B2AC}"/>
              </a:ext>
            </a:extLst>
          </p:cNvPr>
          <p:cNvSpPr txBox="1"/>
          <p:nvPr/>
        </p:nvSpPr>
        <p:spPr>
          <a:xfrm>
            <a:off x="8484506" y="2459503"/>
            <a:ext cx="39465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000" b="1" dirty="0"/>
              <a:t>States                         total</a:t>
            </a:r>
          </a:p>
          <a:p>
            <a:r>
              <a:rPr lang="en-MX" sz="2000" dirty="0"/>
              <a:t>Aguascalientes	            469,627		</a:t>
            </a:r>
          </a:p>
          <a:p>
            <a:r>
              <a:rPr lang="en-MX" sz="2000" dirty="0"/>
              <a:t>Campeche	            421,802		</a:t>
            </a:r>
          </a:p>
          <a:p>
            <a:r>
              <a:rPr lang="en-MX" sz="2000" dirty="0"/>
              <a:t>Nayarit	            415,563		</a:t>
            </a:r>
          </a:p>
          <a:p>
            <a:r>
              <a:rPr lang="en-MX" sz="2000" dirty="0"/>
              <a:t>Baja California Sur          343,590		</a:t>
            </a:r>
          </a:p>
          <a:p>
            <a:r>
              <a:rPr lang="en-MX" sz="2000" dirty="0"/>
              <a:t>Colima                       258,895</a:t>
            </a:r>
          </a:p>
        </p:txBody>
      </p:sp>
      <p:pic>
        <p:nvPicPr>
          <p:cNvPr id="8" name="Picture 7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28BE368-8F34-CD12-D660-A64E592E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72652"/>
            <a:ext cx="6015941" cy="37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og with a rodent on its head&#10;&#10;Description automatically generated">
            <a:extLst>
              <a:ext uri="{FF2B5EF4-FFF2-40B4-BE49-F238E27FC236}">
                <a16:creationId xmlns:a16="http://schemas.microsoft.com/office/drawing/2014/main" id="{591AD87D-6B76-206D-7047-F5849D1E3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55D881-5851-4819-8BA3-E10CC37A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642" y="540327"/>
            <a:ext cx="6445274" cy="2161309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96563" h="2397161">
                <a:moveTo>
                  <a:pt x="2289456" y="33636"/>
                </a:moveTo>
                <a:cubicBezTo>
                  <a:pt x="3525066" y="26035"/>
                  <a:pt x="4669235" y="-20756"/>
                  <a:pt x="5996285" y="10832"/>
                </a:cubicBezTo>
                <a:cubicBezTo>
                  <a:pt x="6140575" y="10832"/>
                  <a:pt x="6840549" y="22691"/>
                  <a:pt x="7029234" y="442754"/>
                </a:cubicBezTo>
                <a:cubicBezTo>
                  <a:pt x="7106643" y="800771"/>
                  <a:pt x="7155024" y="1100731"/>
                  <a:pt x="6956662" y="1560346"/>
                </a:cubicBezTo>
                <a:cubicBezTo>
                  <a:pt x="6867762" y="1813601"/>
                  <a:pt x="6676275" y="1922470"/>
                  <a:pt x="6145668" y="1939965"/>
                </a:cubicBezTo>
                <a:cubicBezTo>
                  <a:pt x="6051407" y="1948677"/>
                  <a:pt x="5928035" y="1956561"/>
                  <a:pt x="5837370" y="1957597"/>
                </a:cubicBezTo>
                <a:cubicBezTo>
                  <a:pt x="5823965" y="2160224"/>
                  <a:pt x="5819420" y="2264969"/>
                  <a:pt x="5791636" y="2397161"/>
                </a:cubicBezTo>
                <a:cubicBezTo>
                  <a:pt x="5646272" y="2164049"/>
                  <a:pt x="5443294" y="2022185"/>
                  <a:pt x="5303195" y="1944363"/>
                </a:cubicBezTo>
                <a:lnTo>
                  <a:pt x="5039055" y="1931297"/>
                </a:lnTo>
                <a:cubicBezTo>
                  <a:pt x="2712413" y="1959893"/>
                  <a:pt x="2068070" y="1979451"/>
                  <a:pt x="875181" y="1952235"/>
                </a:cubicBezTo>
                <a:cubicBezTo>
                  <a:pt x="600262" y="1952236"/>
                  <a:pt x="280090" y="1704636"/>
                  <a:pt x="149462" y="1487774"/>
                </a:cubicBezTo>
                <a:cubicBezTo>
                  <a:pt x="-518" y="1197491"/>
                  <a:pt x="-34387" y="1124923"/>
                  <a:pt x="33346" y="602411"/>
                </a:cubicBezTo>
                <a:cubicBezTo>
                  <a:pt x="76889" y="298465"/>
                  <a:pt x="531674" y="106425"/>
                  <a:pt x="761024" y="97918"/>
                </a:cubicBezTo>
                <a:cubicBezTo>
                  <a:pt x="1105400" y="76147"/>
                  <a:pt x="1644181" y="52477"/>
                  <a:pt x="2289456" y="33636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85509-D7E9-DF43-79E5-6F4B94AE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424" y="714374"/>
            <a:ext cx="6026396" cy="934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/>
              <a:t>Even the smallest of animals is a masterpiece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63EBA1-848C-4958-811B-0BEF4A0D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8892" y="509153"/>
            <a:ext cx="6445274" cy="2161309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96563" h="2397161">
                <a:moveTo>
                  <a:pt x="2289456" y="33636"/>
                </a:moveTo>
                <a:cubicBezTo>
                  <a:pt x="3525066" y="26035"/>
                  <a:pt x="4669235" y="-20756"/>
                  <a:pt x="5996285" y="10832"/>
                </a:cubicBezTo>
                <a:cubicBezTo>
                  <a:pt x="6140575" y="10832"/>
                  <a:pt x="6840549" y="22691"/>
                  <a:pt x="7029234" y="442754"/>
                </a:cubicBezTo>
                <a:cubicBezTo>
                  <a:pt x="7106643" y="800771"/>
                  <a:pt x="7155024" y="1100731"/>
                  <a:pt x="6956662" y="1560346"/>
                </a:cubicBezTo>
                <a:cubicBezTo>
                  <a:pt x="6867762" y="1813601"/>
                  <a:pt x="6676275" y="1922470"/>
                  <a:pt x="6145668" y="1939965"/>
                </a:cubicBezTo>
                <a:cubicBezTo>
                  <a:pt x="6051407" y="1948677"/>
                  <a:pt x="5928035" y="1956561"/>
                  <a:pt x="5837370" y="1957597"/>
                </a:cubicBezTo>
                <a:cubicBezTo>
                  <a:pt x="5823965" y="2160224"/>
                  <a:pt x="5819420" y="2264969"/>
                  <a:pt x="5791636" y="2397161"/>
                </a:cubicBezTo>
                <a:cubicBezTo>
                  <a:pt x="5646272" y="2164049"/>
                  <a:pt x="5443294" y="2022185"/>
                  <a:pt x="5303195" y="1944363"/>
                </a:cubicBezTo>
                <a:lnTo>
                  <a:pt x="5039055" y="1931297"/>
                </a:lnTo>
                <a:cubicBezTo>
                  <a:pt x="2712413" y="1959893"/>
                  <a:pt x="2068070" y="1979451"/>
                  <a:pt x="875181" y="1952235"/>
                </a:cubicBezTo>
                <a:cubicBezTo>
                  <a:pt x="600262" y="1952236"/>
                  <a:pt x="280090" y="1704636"/>
                  <a:pt x="149462" y="1487774"/>
                </a:cubicBezTo>
                <a:cubicBezTo>
                  <a:pt x="-518" y="1197491"/>
                  <a:pt x="-34387" y="1124923"/>
                  <a:pt x="33346" y="602411"/>
                </a:cubicBezTo>
                <a:cubicBezTo>
                  <a:pt x="76889" y="298465"/>
                  <a:pt x="531674" y="106425"/>
                  <a:pt x="761024" y="97918"/>
                </a:cubicBezTo>
                <a:cubicBezTo>
                  <a:pt x="1105400" y="76147"/>
                  <a:pt x="1644181" y="52477"/>
                  <a:pt x="2289456" y="336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672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264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The Hand</vt:lpstr>
      <vt:lpstr>The Serif Hand</vt:lpstr>
      <vt:lpstr>ChitchatVTI</vt:lpstr>
      <vt:lpstr>Exploring the world of pets in mexico march 2024</vt:lpstr>
      <vt:lpstr>Watching the human-animal bond</vt:lpstr>
      <vt:lpstr>My love is unconditional</vt:lpstr>
      <vt:lpstr>PowerPoint Presentation</vt:lpstr>
      <vt:lpstr>PowerPoint Presentation</vt:lpstr>
      <vt:lpstr>My love is based on ignoring you</vt:lpstr>
      <vt:lpstr>PowerPoint Presentation</vt:lpstr>
      <vt:lpstr>PowerPoint Presentation</vt:lpstr>
      <vt:lpstr>Even the smallest of animals is a masterpiece</vt:lpstr>
      <vt:lpstr>PowerPoint Presentation</vt:lpstr>
      <vt:lpstr>PowerPoint Presentation</vt:lpstr>
      <vt:lpstr>Who wins the battle?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world of pets in mexico march 2024</dc:title>
  <dc:creator>Jose Juan Lopez Fernandez</dc:creator>
  <cp:lastModifiedBy>Jose Juan Lopez Fernandez</cp:lastModifiedBy>
  <cp:revision>1</cp:revision>
  <dcterms:created xsi:type="dcterms:W3CDTF">2024-03-15T17:07:38Z</dcterms:created>
  <dcterms:modified xsi:type="dcterms:W3CDTF">2024-03-15T23:51:52Z</dcterms:modified>
</cp:coreProperties>
</file>