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1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BD3B95-E9C7-4E64-97A5-44EA9776D1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BEF8E3C4-E0AA-4B41-A3F5-89F2DCB22D46}">
      <dgm:prSet phldrT="[Text]"/>
      <dgm:spPr/>
      <dgm:t>
        <a:bodyPr/>
        <a:lstStyle/>
        <a:p>
          <a:pPr>
            <a:lnSpc>
              <a:spcPct val="100000"/>
            </a:lnSpc>
          </a:pPr>
          <a:r>
            <a:rPr lang="en-US" dirty="0"/>
            <a:t>Data Processing</a:t>
          </a:r>
        </a:p>
      </dgm:t>
    </dgm:pt>
    <dgm:pt modelId="{32570318-F6DB-4A1F-A117-ADD1F8766DC1}" type="parTrans" cxnId="{E75F0FCC-050F-49D3-ABAD-DBF3B938DB3F}">
      <dgm:prSet/>
      <dgm:spPr/>
      <dgm:t>
        <a:bodyPr/>
        <a:lstStyle/>
        <a:p>
          <a:endParaRPr lang="en-US"/>
        </a:p>
      </dgm:t>
    </dgm:pt>
    <dgm:pt modelId="{9D3F7A16-C5B3-4AC6-90AC-9BC2E89976E8}" type="sibTrans" cxnId="{E75F0FCC-050F-49D3-ABAD-DBF3B938DB3F}">
      <dgm:prSet/>
      <dgm:spPr/>
      <dgm:t>
        <a:bodyPr/>
        <a:lstStyle/>
        <a:p>
          <a:endParaRPr lang="en-US"/>
        </a:p>
      </dgm:t>
    </dgm:pt>
    <dgm:pt modelId="{73B803E0-C4B1-4721-A519-B8C1278983A2}">
      <dgm:prSet phldrT="[Text]"/>
      <dgm:spPr/>
      <dgm:t>
        <a:bodyPr/>
        <a:lstStyle/>
        <a:p>
          <a:pPr>
            <a:lnSpc>
              <a:spcPct val="100000"/>
            </a:lnSpc>
          </a:pPr>
          <a:r>
            <a:rPr lang="en-US" dirty="0"/>
            <a:t>Data Input</a:t>
          </a:r>
        </a:p>
      </dgm:t>
    </dgm:pt>
    <dgm:pt modelId="{09ED2928-ACA4-4176-887D-E38573A06FDC}" type="parTrans" cxnId="{0EE17D55-ED86-4387-AF06-073BB3420E28}">
      <dgm:prSet/>
      <dgm:spPr/>
      <dgm:t>
        <a:bodyPr/>
        <a:lstStyle/>
        <a:p>
          <a:endParaRPr lang="en-US"/>
        </a:p>
      </dgm:t>
    </dgm:pt>
    <dgm:pt modelId="{516FB7D5-5996-472E-B257-BE688C49CC05}" type="sibTrans" cxnId="{0EE17D55-ED86-4387-AF06-073BB3420E28}">
      <dgm:prSet/>
      <dgm:spPr/>
      <dgm:t>
        <a:bodyPr/>
        <a:lstStyle/>
        <a:p>
          <a:endParaRPr lang="en-US"/>
        </a:p>
      </dgm:t>
    </dgm:pt>
    <dgm:pt modelId="{BB2F1493-6308-4409-A632-AD44CE9DCA3B}">
      <dgm:prSet phldrT="[Text]"/>
      <dgm:spPr/>
      <dgm:t>
        <a:bodyPr/>
        <a:lstStyle/>
        <a:p>
          <a:pPr>
            <a:lnSpc>
              <a:spcPct val="100000"/>
            </a:lnSpc>
          </a:pPr>
          <a:r>
            <a:rPr lang="en-US" dirty="0"/>
            <a:t>Model Processing</a:t>
          </a:r>
        </a:p>
      </dgm:t>
    </dgm:pt>
    <dgm:pt modelId="{3B803F46-E20D-453A-A169-C0DC67C09FFD}" type="parTrans" cxnId="{F968A130-8F5F-43CD-A975-ADE794A00C02}">
      <dgm:prSet/>
      <dgm:spPr/>
      <dgm:t>
        <a:bodyPr/>
        <a:lstStyle/>
        <a:p>
          <a:endParaRPr lang="en-US"/>
        </a:p>
      </dgm:t>
    </dgm:pt>
    <dgm:pt modelId="{4CFD172F-A7A0-4C21-9D2D-B5EB2F14DA3B}" type="sibTrans" cxnId="{F968A130-8F5F-43CD-A975-ADE794A00C02}">
      <dgm:prSet/>
      <dgm:spPr/>
      <dgm:t>
        <a:bodyPr/>
        <a:lstStyle/>
        <a:p>
          <a:endParaRPr lang="en-US"/>
        </a:p>
      </dgm:t>
    </dgm:pt>
    <dgm:pt modelId="{102BBD9C-DD58-480C-9600-52420B914AC5}">
      <dgm:prSet phldrT="[Text]"/>
      <dgm:spPr/>
      <dgm:t>
        <a:bodyPr/>
        <a:lstStyle/>
        <a:p>
          <a:pPr>
            <a:lnSpc>
              <a:spcPct val="100000"/>
            </a:lnSpc>
          </a:pPr>
          <a:r>
            <a:rPr lang="en-US" dirty="0"/>
            <a:t>Prediction Output</a:t>
          </a:r>
        </a:p>
      </dgm:t>
    </dgm:pt>
    <dgm:pt modelId="{B94B7070-0A81-4AF1-832B-5041A04C164B}" type="parTrans" cxnId="{9D507EEB-7542-4CAD-86DB-7702CD79DB67}">
      <dgm:prSet/>
      <dgm:spPr/>
      <dgm:t>
        <a:bodyPr/>
        <a:lstStyle/>
        <a:p>
          <a:endParaRPr lang="en-US"/>
        </a:p>
      </dgm:t>
    </dgm:pt>
    <dgm:pt modelId="{70952696-1C07-4EB2-B006-0AC7115A8E97}" type="sibTrans" cxnId="{9D507EEB-7542-4CAD-86DB-7702CD79DB67}">
      <dgm:prSet/>
      <dgm:spPr/>
      <dgm:t>
        <a:bodyPr/>
        <a:lstStyle/>
        <a:p>
          <a:endParaRPr lang="en-US"/>
        </a:p>
      </dgm:t>
    </dgm:pt>
    <dgm:pt modelId="{87C6EA39-356D-4EBA-9023-6688F515DF7C}" type="pres">
      <dgm:prSet presAssocID="{38BD3B95-E9C7-4E64-97A5-44EA9776D144}" presName="root" presStyleCnt="0">
        <dgm:presLayoutVars>
          <dgm:dir/>
          <dgm:resizeHandles val="exact"/>
        </dgm:presLayoutVars>
      </dgm:prSet>
      <dgm:spPr/>
    </dgm:pt>
    <dgm:pt modelId="{11E0068B-28B1-45E9-8A6B-FD6D2E42BCFC}" type="pres">
      <dgm:prSet presAssocID="{BEF8E3C4-E0AA-4B41-A3F5-89F2DCB22D46}" presName="compNode" presStyleCnt="0"/>
      <dgm:spPr/>
    </dgm:pt>
    <dgm:pt modelId="{159DCD2C-3FF2-4D30-9765-F8E21B150BF3}" type="pres">
      <dgm:prSet presAssocID="{BEF8E3C4-E0AA-4B41-A3F5-89F2DCB22D46}" presName="bgRect" presStyleLbl="bgShp" presStyleIdx="0" presStyleCnt="4"/>
      <dgm:spPr/>
    </dgm:pt>
    <dgm:pt modelId="{B75AB109-2707-49E5-B0F3-96932E9E26E3}" type="pres">
      <dgm:prSet presAssocID="{BEF8E3C4-E0AA-4B41-A3F5-89F2DCB22D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555FFC-FB70-4FFD-93F1-210C3A23ABD9}" type="pres">
      <dgm:prSet presAssocID="{BEF8E3C4-E0AA-4B41-A3F5-89F2DCB22D46}" presName="spaceRect" presStyleCnt="0"/>
      <dgm:spPr/>
    </dgm:pt>
    <dgm:pt modelId="{6722B2BB-64A0-4DC3-95D8-0C2CF5DDD293}" type="pres">
      <dgm:prSet presAssocID="{BEF8E3C4-E0AA-4B41-A3F5-89F2DCB22D46}" presName="parTx" presStyleLbl="revTx" presStyleIdx="0" presStyleCnt="4">
        <dgm:presLayoutVars>
          <dgm:chMax val="0"/>
          <dgm:chPref val="0"/>
        </dgm:presLayoutVars>
      </dgm:prSet>
      <dgm:spPr/>
    </dgm:pt>
    <dgm:pt modelId="{191BB055-8825-4617-8D96-E8EA9F9131F9}" type="pres">
      <dgm:prSet presAssocID="{9D3F7A16-C5B3-4AC6-90AC-9BC2E89976E8}" presName="sibTrans" presStyleCnt="0"/>
      <dgm:spPr/>
    </dgm:pt>
    <dgm:pt modelId="{B9459852-F278-4A57-96B6-83D8668DF7F1}" type="pres">
      <dgm:prSet presAssocID="{73B803E0-C4B1-4721-A519-B8C1278983A2}" presName="compNode" presStyleCnt="0"/>
      <dgm:spPr/>
    </dgm:pt>
    <dgm:pt modelId="{23BD4237-9AA8-44B1-9394-36472B7F85B9}" type="pres">
      <dgm:prSet presAssocID="{73B803E0-C4B1-4721-A519-B8C1278983A2}" presName="bgRect" presStyleLbl="bgShp" presStyleIdx="1" presStyleCnt="4"/>
      <dgm:spPr/>
    </dgm:pt>
    <dgm:pt modelId="{8AD4C87D-0021-4EC9-87E3-EB5F5E84778B}" type="pres">
      <dgm:prSet presAssocID="{73B803E0-C4B1-4721-A519-B8C1278983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8F28737-FCE2-4AA8-83C1-4CD895013433}" type="pres">
      <dgm:prSet presAssocID="{73B803E0-C4B1-4721-A519-B8C1278983A2}" presName="spaceRect" presStyleCnt="0"/>
      <dgm:spPr/>
    </dgm:pt>
    <dgm:pt modelId="{B3555EB1-A722-46F8-8C5F-DF00C3874621}" type="pres">
      <dgm:prSet presAssocID="{73B803E0-C4B1-4721-A519-B8C1278983A2}" presName="parTx" presStyleLbl="revTx" presStyleIdx="1" presStyleCnt="4">
        <dgm:presLayoutVars>
          <dgm:chMax val="0"/>
          <dgm:chPref val="0"/>
        </dgm:presLayoutVars>
      </dgm:prSet>
      <dgm:spPr/>
    </dgm:pt>
    <dgm:pt modelId="{9A055076-E47E-48ED-9840-68A2119DE98F}" type="pres">
      <dgm:prSet presAssocID="{516FB7D5-5996-472E-B257-BE688C49CC05}" presName="sibTrans" presStyleCnt="0"/>
      <dgm:spPr/>
    </dgm:pt>
    <dgm:pt modelId="{E9FFE215-2EAC-4174-93E8-1CD9FDCD1AF2}" type="pres">
      <dgm:prSet presAssocID="{BB2F1493-6308-4409-A632-AD44CE9DCA3B}" presName="compNode" presStyleCnt="0"/>
      <dgm:spPr/>
    </dgm:pt>
    <dgm:pt modelId="{8CB0F370-F2B0-4FAB-A308-E600DB547161}" type="pres">
      <dgm:prSet presAssocID="{BB2F1493-6308-4409-A632-AD44CE9DCA3B}" presName="bgRect" presStyleLbl="bgShp" presStyleIdx="2" presStyleCnt="4"/>
      <dgm:spPr/>
    </dgm:pt>
    <dgm:pt modelId="{527094FD-307C-45F2-B128-388DBA1BD70F}" type="pres">
      <dgm:prSet presAssocID="{BB2F1493-6308-4409-A632-AD44CE9DCA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8493B9B-DE57-482D-B179-D83F46A31C02}" type="pres">
      <dgm:prSet presAssocID="{BB2F1493-6308-4409-A632-AD44CE9DCA3B}" presName="spaceRect" presStyleCnt="0"/>
      <dgm:spPr/>
    </dgm:pt>
    <dgm:pt modelId="{813C0C02-933B-4520-A811-07A12F645AA9}" type="pres">
      <dgm:prSet presAssocID="{BB2F1493-6308-4409-A632-AD44CE9DCA3B}" presName="parTx" presStyleLbl="revTx" presStyleIdx="2" presStyleCnt="4">
        <dgm:presLayoutVars>
          <dgm:chMax val="0"/>
          <dgm:chPref val="0"/>
        </dgm:presLayoutVars>
      </dgm:prSet>
      <dgm:spPr/>
    </dgm:pt>
    <dgm:pt modelId="{5F90425E-5161-4A86-9502-8F78E4263043}" type="pres">
      <dgm:prSet presAssocID="{4CFD172F-A7A0-4C21-9D2D-B5EB2F14DA3B}" presName="sibTrans" presStyleCnt="0"/>
      <dgm:spPr/>
    </dgm:pt>
    <dgm:pt modelId="{9EF0B430-7912-4833-80B8-8C0F5BCA9EDC}" type="pres">
      <dgm:prSet presAssocID="{102BBD9C-DD58-480C-9600-52420B914AC5}" presName="compNode" presStyleCnt="0"/>
      <dgm:spPr/>
    </dgm:pt>
    <dgm:pt modelId="{C03178C0-3A33-4F7B-B39E-6BD4B6489397}" type="pres">
      <dgm:prSet presAssocID="{102BBD9C-DD58-480C-9600-52420B914AC5}" presName="bgRect" presStyleLbl="bgShp" presStyleIdx="3" presStyleCnt="4"/>
      <dgm:spPr/>
    </dgm:pt>
    <dgm:pt modelId="{4E319FC6-CC61-4392-99E6-9659BCC1292C}" type="pres">
      <dgm:prSet presAssocID="{102BBD9C-DD58-480C-9600-52420B914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C5C19D5-C74B-45E4-92C0-C18EC025D493}" type="pres">
      <dgm:prSet presAssocID="{102BBD9C-DD58-480C-9600-52420B914AC5}" presName="spaceRect" presStyleCnt="0"/>
      <dgm:spPr/>
    </dgm:pt>
    <dgm:pt modelId="{0DFCD530-08E1-4556-9B63-1C219FA55D8B}" type="pres">
      <dgm:prSet presAssocID="{102BBD9C-DD58-480C-9600-52420B914AC5}" presName="parTx" presStyleLbl="revTx" presStyleIdx="3" presStyleCnt="4">
        <dgm:presLayoutVars>
          <dgm:chMax val="0"/>
          <dgm:chPref val="0"/>
        </dgm:presLayoutVars>
      </dgm:prSet>
      <dgm:spPr/>
    </dgm:pt>
  </dgm:ptLst>
  <dgm:cxnLst>
    <dgm:cxn modelId="{95654625-8EB6-456E-9D69-D6C1412F4E0F}" type="presOf" srcId="{38BD3B95-E9C7-4E64-97A5-44EA9776D144}" destId="{87C6EA39-356D-4EBA-9023-6688F515DF7C}" srcOrd="0" destOrd="0" presId="urn:microsoft.com/office/officeart/2018/2/layout/IconVerticalSolidList"/>
    <dgm:cxn modelId="{FC02CB2C-2722-477E-8AC3-B7621F835BDE}" type="presOf" srcId="{73B803E0-C4B1-4721-A519-B8C1278983A2}" destId="{B3555EB1-A722-46F8-8C5F-DF00C3874621}" srcOrd="0" destOrd="0" presId="urn:microsoft.com/office/officeart/2018/2/layout/IconVerticalSolidList"/>
    <dgm:cxn modelId="{F968A130-8F5F-43CD-A975-ADE794A00C02}" srcId="{38BD3B95-E9C7-4E64-97A5-44EA9776D144}" destId="{BB2F1493-6308-4409-A632-AD44CE9DCA3B}" srcOrd="2" destOrd="0" parTransId="{3B803F46-E20D-453A-A169-C0DC67C09FFD}" sibTransId="{4CFD172F-A7A0-4C21-9D2D-B5EB2F14DA3B}"/>
    <dgm:cxn modelId="{0EE17D55-ED86-4387-AF06-073BB3420E28}" srcId="{38BD3B95-E9C7-4E64-97A5-44EA9776D144}" destId="{73B803E0-C4B1-4721-A519-B8C1278983A2}" srcOrd="1" destOrd="0" parTransId="{09ED2928-ACA4-4176-887D-E38573A06FDC}" sibTransId="{516FB7D5-5996-472E-B257-BE688C49CC05}"/>
    <dgm:cxn modelId="{A30F5858-971E-4F01-8932-8DE686E67236}" type="presOf" srcId="{BEF8E3C4-E0AA-4B41-A3F5-89F2DCB22D46}" destId="{6722B2BB-64A0-4DC3-95D8-0C2CF5DDD293}" srcOrd="0" destOrd="0" presId="urn:microsoft.com/office/officeart/2018/2/layout/IconVerticalSolidList"/>
    <dgm:cxn modelId="{BCC21C7A-2A30-454B-A289-F438B2B6D63B}" type="presOf" srcId="{BB2F1493-6308-4409-A632-AD44CE9DCA3B}" destId="{813C0C02-933B-4520-A811-07A12F645AA9}" srcOrd="0" destOrd="0" presId="urn:microsoft.com/office/officeart/2018/2/layout/IconVerticalSolidList"/>
    <dgm:cxn modelId="{E75F0FCC-050F-49D3-ABAD-DBF3B938DB3F}" srcId="{38BD3B95-E9C7-4E64-97A5-44EA9776D144}" destId="{BEF8E3C4-E0AA-4B41-A3F5-89F2DCB22D46}" srcOrd="0" destOrd="0" parTransId="{32570318-F6DB-4A1F-A117-ADD1F8766DC1}" sibTransId="{9D3F7A16-C5B3-4AC6-90AC-9BC2E89976E8}"/>
    <dgm:cxn modelId="{15C54AE0-C8E1-41D4-A1C6-1F0585C22329}" type="presOf" srcId="{102BBD9C-DD58-480C-9600-52420B914AC5}" destId="{0DFCD530-08E1-4556-9B63-1C219FA55D8B}" srcOrd="0" destOrd="0" presId="urn:microsoft.com/office/officeart/2018/2/layout/IconVerticalSolidList"/>
    <dgm:cxn modelId="{9D507EEB-7542-4CAD-86DB-7702CD79DB67}" srcId="{38BD3B95-E9C7-4E64-97A5-44EA9776D144}" destId="{102BBD9C-DD58-480C-9600-52420B914AC5}" srcOrd="3" destOrd="0" parTransId="{B94B7070-0A81-4AF1-832B-5041A04C164B}" sibTransId="{70952696-1C07-4EB2-B006-0AC7115A8E97}"/>
    <dgm:cxn modelId="{B3516124-8D97-4D0D-9E46-1A7CEB6BC745}" type="presParOf" srcId="{87C6EA39-356D-4EBA-9023-6688F515DF7C}" destId="{11E0068B-28B1-45E9-8A6B-FD6D2E42BCFC}" srcOrd="0" destOrd="0" presId="urn:microsoft.com/office/officeart/2018/2/layout/IconVerticalSolidList"/>
    <dgm:cxn modelId="{55085372-342F-44F9-92DD-F6229E0B7230}" type="presParOf" srcId="{11E0068B-28B1-45E9-8A6B-FD6D2E42BCFC}" destId="{159DCD2C-3FF2-4D30-9765-F8E21B150BF3}" srcOrd="0" destOrd="0" presId="urn:microsoft.com/office/officeart/2018/2/layout/IconVerticalSolidList"/>
    <dgm:cxn modelId="{DE4DAC75-1862-40BC-82ED-9CE7E4A53511}" type="presParOf" srcId="{11E0068B-28B1-45E9-8A6B-FD6D2E42BCFC}" destId="{B75AB109-2707-49E5-B0F3-96932E9E26E3}" srcOrd="1" destOrd="0" presId="urn:microsoft.com/office/officeart/2018/2/layout/IconVerticalSolidList"/>
    <dgm:cxn modelId="{C0864B15-A3B3-4FC5-8236-94B8156C8E79}" type="presParOf" srcId="{11E0068B-28B1-45E9-8A6B-FD6D2E42BCFC}" destId="{91555FFC-FB70-4FFD-93F1-210C3A23ABD9}" srcOrd="2" destOrd="0" presId="urn:microsoft.com/office/officeart/2018/2/layout/IconVerticalSolidList"/>
    <dgm:cxn modelId="{102C45ED-2BD6-4791-874D-497415DA42C4}" type="presParOf" srcId="{11E0068B-28B1-45E9-8A6B-FD6D2E42BCFC}" destId="{6722B2BB-64A0-4DC3-95D8-0C2CF5DDD293}" srcOrd="3" destOrd="0" presId="urn:microsoft.com/office/officeart/2018/2/layout/IconVerticalSolidList"/>
    <dgm:cxn modelId="{A5C2A72E-B3D3-43C6-B3D4-6F659BD4A649}" type="presParOf" srcId="{87C6EA39-356D-4EBA-9023-6688F515DF7C}" destId="{191BB055-8825-4617-8D96-E8EA9F9131F9}" srcOrd="1" destOrd="0" presId="urn:microsoft.com/office/officeart/2018/2/layout/IconVerticalSolidList"/>
    <dgm:cxn modelId="{191D935C-E49E-4E4F-A89E-374380C48DF2}" type="presParOf" srcId="{87C6EA39-356D-4EBA-9023-6688F515DF7C}" destId="{B9459852-F278-4A57-96B6-83D8668DF7F1}" srcOrd="2" destOrd="0" presId="urn:microsoft.com/office/officeart/2018/2/layout/IconVerticalSolidList"/>
    <dgm:cxn modelId="{31A0C326-26B1-488E-81D7-BD38C74257D4}" type="presParOf" srcId="{B9459852-F278-4A57-96B6-83D8668DF7F1}" destId="{23BD4237-9AA8-44B1-9394-36472B7F85B9}" srcOrd="0" destOrd="0" presId="urn:microsoft.com/office/officeart/2018/2/layout/IconVerticalSolidList"/>
    <dgm:cxn modelId="{20ACAD89-6D65-451C-8F06-270706B33636}" type="presParOf" srcId="{B9459852-F278-4A57-96B6-83D8668DF7F1}" destId="{8AD4C87D-0021-4EC9-87E3-EB5F5E84778B}" srcOrd="1" destOrd="0" presId="urn:microsoft.com/office/officeart/2018/2/layout/IconVerticalSolidList"/>
    <dgm:cxn modelId="{DAF7F513-2DFC-40CF-BC5B-7FE8B0B903B9}" type="presParOf" srcId="{B9459852-F278-4A57-96B6-83D8668DF7F1}" destId="{18F28737-FCE2-4AA8-83C1-4CD895013433}" srcOrd="2" destOrd="0" presId="urn:microsoft.com/office/officeart/2018/2/layout/IconVerticalSolidList"/>
    <dgm:cxn modelId="{35F4C167-444C-4998-BEC4-7728A91124DA}" type="presParOf" srcId="{B9459852-F278-4A57-96B6-83D8668DF7F1}" destId="{B3555EB1-A722-46F8-8C5F-DF00C3874621}" srcOrd="3" destOrd="0" presId="urn:microsoft.com/office/officeart/2018/2/layout/IconVerticalSolidList"/>
    <dgm:cxn modelId="{A94BF4C3-F0D3-4B08-9CB4-B4A79788E8E2}" type="presParOf" srcId="{87C6EA39-356D-4EBA-9023-6688F515DF7C}" destId="{9A055076-E47E-48ED-9840-68A2119DE98F}" srcOrd="3" destOrd="0" presId="urn:microsoft.com/office/officeart/2018/2/layout/IconVerticalSolidList"/>
    <dgm:cxn modelId="{D9B36982-9FBF-4CCC-9FBC-B23C4A849EAC}" type="presParOf" srcId="{87C6EA39-356D-4EBA-9023-6688F515DF7C}" destId="{E9FFE215-2EAC-4174-93E8-1CD9FDCD1AF2}" srcOrd="4" destOrd="0" presId="urn:microsoft.com/office/officeart/2018/2/layout/IconVerticalSolidList"/>
    <dgm:cxn modelId="{B548F7F7-5A2A-42CA-BF65-0B09FBF656E8}" type="presParOf" srcId="{E9FFE215-2EAC-4174-93E8-1CD9FDCD1AF2}" destId="{8CB0F370-F2B0-4FAB-A308-E600DB547161}" srcOrd="0" destOrd="0" presId="urn:microsoft.com/office/officeart/2018/2/layout/IconVerticalSolidList"/>
    <dgm:cxn modelId="{115986CE-BE12-4298-92F6-EAA91F4478ED}" type="presParOf" srcId="{E9FFE215-2EAC-4174-93E8-1CD9FDCD1AF2}" destId="{527094FD-307C-45F2-B128-388DBA1BD70F}" srcOrd="1" destOrd="0" presId="urn:microsoft.com/office/officeart/2018/2/layout/IconVerticalSolidList"/>
    <dgm:cxn modelId="{9303A741-DB25-41B8-8ED2-7BB25B4C6AB4}" type="presParOf" srcId="{E9FFE215-2EAC-4174-93E8-1CD9FDCD1AF2}" destId="{58493B9B-DE57-482D-B179-D83F46A31C02}" srcOrd="2" destOrd="0" presId="urn:microsoft.com/office/officeart/2018/2/layout/IconVerticalSolidList"/>
    <dgm:cxn modelId="{F3E4270F-09E8-4EB2-BF66-6B3B83727562}" type="presParOf" srcId="{E9FFE215-2EAC-4174-93E8-1CD9FDCD1AF2}" destId="{813C0C02-933B-4520-A811-07A12F645AA9}" srcOrd="3" destOrd="0" presId="urn:microsoft.com/office/officeart/2018/2/layout/IconVerticalSolidList"/>
    <dgm:cxn modelId="{78E7A918-BE65-4894-8068-1519B77CE1F0}" type="presParOf" srcId="{87C6EA39-356D-4EBA-9023-6688F515DF7C}" destId="{5F90425E-5161-4A86-9502-8F78E4263043}" srcOrd="5" destOrd="0" presId="urn:microsoft.com/office/officeart/2018/2/layout/IconVerticalSolidList"/>
    <dgm:cxn modelId="{0372268F-F75B-452A-BF55-6C21E5A820C1}" type="presParOf" srcId="{87C6EA39-356D-4EBA-9023-6688F515DF7C}" destId="{9EF0B430-7912-4833-80B8-8C0F5BCA9EDC}" srcOrd="6" destOrd="0" presId="urn:microsoft.com/office/officeart/2018/2/layout/IconVerticalSolidList"/>
    <dgm:cxn modelId="{970E7490-66E5-4A0B-846B-5BA652ABDA52}" type="presParOf" srcId="{9EF0B430-7912-4833-80B8-8C0F5BCA9EDC}" destId="{C03178C0-3A33-4F7B-B39E-6BD4B6489397}" srcOrd="0" destOrd="0" presId="urn:microsoft.com/office/officeart/2018/2/layout/IconVerticalSolidList"/>
    <dgm:cxn modelId="{E177F45B-224A-4FD0-817F-7306F86B6B96}" type="presParOf" srcId="{9EF0B430-7912-4833-80B8-8C0F5BCA9EDC}" destId="{4E319FC6-CC61-4392-99E6-9659BCC1292C}" srcOrd="1" destOrd="0" presId="urn:microsoft.com/office/officeart/2018/2/layout/IconVerticalSolidList"/>
    <dgm:cxn modelId="{C99C6758-9EC5-410E-A581-5B83D1198937}" type="presParOf" srcId="{9EF0B430-7912-4833-80B8-8C0F5BCA9EDC}" destId="{AC5C19D5-C74B-45E4-92C0-C18EC025D493}" srcOrd="2" destOrd="0" presId="urn:microsoft.com/office/officeart/2018/2/layout/IconVerticalSolidList"/>
    <dgm:cxn modelId="{099F4ED0-C433-4505-BE42-0DC03CE2BF7D}" type="presParOf" srcId="{9EF0B430-7912-4833-80B8-8C0F5BCA9EDC}" destId="{0DFCD530-08E1-4556-9B63-1C219FA55D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DCD2C-3FF2-4D30-9765-F8E21B150BF3}">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AB109-2707-49E5-B0F3-96932E9E26E3}">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2B2BB-64A0-4DC3-95D8-0C2CF5DDD293}">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Data Processing</a:t>
          </a:r>
        </a:p>
      </dsp:txBody>
      <dsp:txXfrm>
        <a:off x="1429899" y="2442"/>
        <a:ext cx="5083704" cy="1238008"/>
      </dsp:txXfrm>
    </dsp:sp>
    <dsp:sp modelId="{23BD4237-9AA8-44B1-9394-36472B7F85B9}">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4C87D-0021-4EC9-87E3-EB5F5E84778B}">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555EB1-A722-46F8-8C5F-DF00C387462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Data Input</a:t>
          </a:r>
        </a:p>
      </dsp:txBody>
      <dsp:txXfrm>
        <a:off x="1429899" y="1549953"/>
        <a:ext cx="5083704" cy="1238008"/>
      </dsp:txXfrm>
    </dsp:sp>
    <dsp:sp modelId="{8CB0F370-F2B0-4FAB-A308-E600DB54716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094FD-307C-45F2-B128-388DBA1BD70F}">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C0C02-933B-4520-A811-07A12F645AA9}">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Model Processing</a:t>
          </a:r>
        </a:p>
      </dsp:txBody>
      <dsp:txXfrm>
        <a:off x="1429899" y="3097464"/>
        <a:ext cx="5083704" cy="1238008"/>
      </dsp:txXfrm>
    </dsp:sp>
    <dsp:sp modelId="{C03178C0-3A33-4F7B-B39E-6BD4B6489397}">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19FC6-CC61-4392-99E6-9659BCC1292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FCD530-08E1-4556-9B63-1C219FA55D8B}">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Prediction Output</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905C-46BB-432A-AA80-FF747AF6B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EDD200-3CB4-436F-9C52-39903447F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D5106-90BA-4629-AE8F-FBF657ADA378}"/>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4D63FB8C-773A-400B-9508-CC3BC97C5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C0DEF-EB44-46F8-B58E-1ECE15C3D666}"/>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339258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78B6-672C-4E9F-AB8B-C9CA59D20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FC5B4-BA1A-42FA-81E3-A0F7CE76B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E296A-09A6-4589-B45A-4EA4C902E537}"/>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DB4E69ED-5708-4A83-9193-73F16527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6F242-5FF9-4C73-9BAC-74092E9EBCC4}"/>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286145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4332E-55E1-4414-8475-25CE81ADD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6ABCA-D448-4C6F-85B0-3597B2F0D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E6735-E496-4442-A42A-0CD6BF07AE83}"/>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1CCE2815-FF33-4088-8A62-85AECED41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44A76-1A19-408D-B831-0CBE532CB481}"/>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47690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958A-9EB4-4C30-878A-2348EEF26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65471-ECAA-4E49-881E-24209CA8B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BADA1-86E5-4910-BE8F-FCA1D42FDBBD}"/>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D0337E82-8DFD-46F3-B6AC-644FAAA1A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66D57-79E6-475F-BBEA-5BB2910FAAE7}"/>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408139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993D-AC76-4689-9A2C-7A8C487FA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95ED3F-BFBA-4A79-ADB6-A0FF12AE2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8A12A-8549-464C-A122-A8BC872F8CB8}"/>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489C69AA-AC20-468F-BBBD-6E25389BA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45F07-3F3B-43B5-B9F8-C8841DF6FD10}"/>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113502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9C93-1D75-4D50-ABEB-7407D279F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48FF2-CD45-4956-BC76-C317452C9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55B79-EE1A-4D59-BFCE-F4AF1A786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F2F0A0-B2AB-48B0-8E65-6615CF932CEA}"/>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6" name="Footer Placeholder 5">
            <a:extLst>
              <a:ext uri="{FF2B5EF4-FFF2-40B4-BE49-F238E27FC236}">
                <a16:creationId xmlns:a16="http://schemas.microsoft.com/office/drawing/2014/main" id="{2F772DE0-9E84-46AB-8C48-4D57D5CB8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660C8-764D-4D43-AB52-391C9A8DCD2E}"/>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265734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FC70-77F0-4585-B1BD-352990A63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5FB957-5393-4294-9944-52274841C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1CC18-5361-4065-BF4C-08EE601D2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8C7A6-EB19-40B5-8216-DE316DF6F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25DC6A-D3DB-465E-AA41-496218D46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71677B-5112-4CAF-89B5-AA72238EC720}"/>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8" name="Footer Placeholder 7">
            <a:extLst>
              <a:ext uri="{FF2B5EF4-FFF2-40B4-BE49-F238E27FC236}">
                <a16:creationId xmlns:a16="http://schemas.microsoft.com/office/drawing/2014/main" id="{4C7F697E-1F11-4429-A7D1-97D1A68BC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CFDA0-2E81-4087-AADB-54CDD1643ABD}"/>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25108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9838-E981-46C4-8C01-57446C3DE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A376CE-8D69-495A-87C4-74C1606A2A85}"/>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4" name="Footer Placeholder 3">
            <a:extLst>
              <a:ext uri="{FF2B5EF4-FFF2-40B4-BE49-F238E27FC236}">
                <a16:creationId xmlns:a16="http://schemas.microsoft.com/office/drawing/2014/main" id="{8380F704-00CC-4B00-8F1B-7504497FB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E5469-349F-42D1-9E73-51AD5479246A}"/>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225471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38900-D9BC-409A-B8E5-BFFD4F6D1F9D}"/>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3" name="Footer Placeholder 2">
            <a:extLst>
              <a:ext uri="{FF2B5EF4-FFF2-40B4-BE49-F238E27FC236}">
                <a16:creationId xmlns:a16="http://schemas.microsoft.com/office/drawing/2014/main" id="{04F40CFB-7821-4CF1-8DFB-EE345A760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B4721-C29F-4B2C-B3B4-91D1FFA0D90E}"/>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55618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EB66-C4F6-4F3D-A92E-4EDC72976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C3D29-7680-4C77-8B77-E848463B0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EF464F-C83F-4A7F-9323-7521DC0F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EE027-181B-426F-BA02-F0A0895090BA}"/>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6" name="Footer Placeholder 5">
            <a:extLst>
              <a:ext uri="{FF2B5EF4-FFF2-40B4-BE49-F238E27FC236}">
                <a16:creationId xmlns:a16="http://schemas.microsoft.com/office/drawing/2014/main" id="{AE07CF51-BB9C-449B-A488-1EC9807DF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71729-E70A-470A-809B-3C1C33E7976C}"/>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148349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0DCA-E7F1-4860-9CDC-932A17F98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16B40-312B-4E9F-BA5A-11993E477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AAB0B-85A3-4A8A-A672-00E662B37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28315-D77C-4AF8-80E7-B49DB234E400}"/>
              </a:ext>
            </a:extLst>
          </p:cNvPr>
          <p:cNvSpPr>
            <a:spLocks noGrp="1"/>
          </p:cNvSpPr>
          <p:nvPr>
            <p:ph type="dt" sz="half" idx="10"/>
          </p:nvPr>
        </p:nvSpPr>
        <p:spPr/>
        <p:txBody>
          <a:bodyPr/>
          <a:lstStyle/>
          <a:p>
            <a:fld id="{42E96494-6BD8-41BF-A521-F4EA8DDBE79D}" type="datetimeFigureOut">
              <a:rPr lang="en-US" smtClean="0"/>
              <a:t>4/20/2020</a:t>
            </a:fld>
            <a:endParaRPr lang="en-US"/>
          </a:p>
        </p:txBody>
      </p:sp>
      <p:sp>
        <p:nvSpPr>
          <p:cNvPr id="6" name="Footer Placeholder 5">
            <a:extLst>
              <a:ext uri="{FF2B5EF4-FFF2-40B4-BE49-F238E27FC236}">
                <a16:creationId xmlns:a16="http://schemas.microsoft.com/office/drawing/2014/main" id="{6704C6D7-656E-401A-A766-EFCAF77A9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CDDC2-CCDE-4CC9-9E0A-5919480C0C36}"/>
              </a:ext>
            </a:extLst>
          </p:cNvPr>
          <p:cNvSpPr>
            <a:spLocks noGrp="1"/>
          </p:cNvSpPr>
          <p:nvPr>
            <p:ph type="sldNum" sz="quarter" idx="12"/>
          </p:nvPr>
        </p:nvSpPr>
        <p:spPr/>
        <p:txBody>
          <a:bodyPr/>
          <a:lstStyle/>
          <a:p>
            <a:fld id="{5BDA4EA8-C337-492C-B71A-0C51FF98531A}" type="slidenum">
              <a:rPr lang="en-US" smtClean="0"/>
              <a:t>‹#›</a:t>
            </a:fld>
            <a:endParaRPr lang="en-US"/>
          </a:p>
        </p:txBody>
      </p:sp>
    </p:spTree>
    <p:extLst>
      <p:ext uri="{BB962C8B-B14F-4D97-AF65-F5344CB8AC3E}">
        <p14:creationId xmlns:p14="http://schemas.microsoft.com/office/powerpoint/2010/main" val="11464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9CF19-16CC-4EEC-B4BA-F42E2260C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629222-B84F-4B7B-A038-2BDB7498B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A205E-78A6-4532-BFAE-DC60C2B5D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96494-6BD8-41BF-A521-F4EA8DDBE79D}" type="datetimeFigureOut">
              <a:rPr lang="en-US" smtClean="0"/>
              <a:t>4/20/2020</a:t>
            </a:fld>
            <a:endParaRPr lang="en-US"/>
          </a:p>
        </p:txBody>
      </p:sp>
      <p:sp>
        <p:nvSpPr>
          <p:cNvPr id="5" name="Footer Placeholder 4">
            <a:extLst>
              <a:ext uri="{FF2B5EF4-FFF2-40B4-BE49-F238E27FC236}">
                <a16:creationId xmlns:a16="http://schemas.microsoft.com/office/drawing/2014/main" id="{853A3E1B-6528-48AC-B5AE-B83CDDA5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105C1C-A483-40AA-8A94-35DEB11D9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A4EA8-C337-492C-B71A-0C51FF98531A}" type="slidenum">
              <a:rPr lang="en-US" smtClean="0"/>
              <a:t>‹#›</a:t>
            </a:fld>
            <a:endParaRPr lang="en-US"/>
          </a:p>
        </p:txBody>
      </p:sp>
    </p:spTree>
    <p:extLst>
      <p:ext uri="{BB962C8B-B14F-4D97-AF65-F5344CB8AC3E}">
        <p14:creationId xmlns:p14="http://schemas.microsoft.com/office/powerpoint/2010/main" val="236753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A3ED4-C67D-4F0F-8CB6-B1C6A5DF7B5D}"/>
              </a:ext>
            </a:extLst>
          </p:cNvPr>
          <p:cNvSpPr>
            <a:spLocks noGrp="1"/>
          </p:cNvSpPr>
          <p:nvPr>
            <p:ph type="ctrTitle"/>
          </p:nvPr>
        </p:nvSpPr>
        <p:spPr>
          <a:xfrm>
            <a:off x="1524000" y="1122362"/>
            <a:ext cx="9144000" cy="2840037"/>
          </a:xfrm>
        </p:spPr>
        <p:txBody>
          <a:bodyPr>
            <a:normAutofit/>
          </a:bodyPr>
          <a:lstStyle/>
          <a:p>
            <a:r>
              <a:rPr lang="en-US" sz="5800" dirty="0"/>
              <a:t>Framework Report</a:t>
            </a:r>
          </a:p>
        </p:txBody>
      </p:sp>
      <p:sp>
        <p:nvSpPr>
          <p:cNvPr id="3" name="Subtitle 2">
            <a:extLst>
              <a:ext uri="{FF2B5EF4-FFF2-40B4-BE49-F238E27FC236}">
                <a16:creationId xmlns:a16="http://schemas.microsoft.com/office/drawing/2014/main" id="{B29CC961-8D2E-4A7F-A1B4-EAB78507152E}"/>
              </a:ext>
            </a:extLst>
          </p:cNvPr>
          <p:cNvSpPr>
            <a:spLocks noGrp="1"/>
          </p:cNvSpPr>
          <p:nvPr>
            <p:ph type="subTitle" idx="1"/>
          </p:nvPr>
        </p:nvSpPr>
        <p:spPr>
          <a:xfrm>
            <a:off x="1524000" y="4256436"/>
            <a:ext cx="9144000" cy="1600818"/>
          </a:xfrm>
        </p:spPr>
        <p:txBody>
          <a:bodyPr>
            <a:normAutofit/>
          </a:bodyPr>
          <a:lstStyle/>
          <a:p>
            <a:r>
              <a:rPr lang="en-US" dirty="0">
                <a:solidFill>
                  <a:schemeClr val="accent1">
                    <a:lumMod val="60000"/>
                    <a:lumOff val="40000"/>
                  </a:schemeClr>
                </a:solidFill>
              </a:rPr>
              <a:t>Jonathan Luong</a:t>
            </a:r>
          </a:p>
        </p:txBody>
      </p:sp>
      <p:cxnSp>
        <p:nvCxnSpPr>
          <p:cNvPr id="29" name="Straight Connector 28">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186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5D75D-2B2A-450A-A375-CDABD97D9F0D}"/>
              </a:ext>
            </a:extLst>
          </p:cNvPr>
          <p:cNvSpPr>
            <a:spLocks noGrp="1"/>
          </p:cNvSpPr>
          <p:nvPr>
            <p:ph type="title"/>
          </p:nvPr>
        </p:nvSpPr>
        <p:spPr>
          <a:xfrm>
            <a:off x="838200" y="894027"/>
            <a:ext cx="3494362" cy="4782873"/>
          </a:xfrm>
        </p:spPr>
        <p:txBody>
          <a:bodyPr>
            <a:normAutofit/>
          </a:bodyPr>
          <a:lstStyle/>
          <a:p>
            <a:pPr algn="r"/>
            <a:r>
              <a:rPr lang="en-US" b="1">
                <a:solidFill>
                  <a:schemeClr val="bg1"/>
                </a:solidFill>
              </a:rPr>
              <a:t>Goal</a:t>
            </a:r>
          </a:p>
        </p:txBody>
      </p:sp>
      <p:cxnSp>
        <p:nvCxnSpPr>
          <p:cNvPr id="28" name="Straight Connector 2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7E462D-34A6-40C9-8AA1-F7DFA19CC033}"/>
              </a:ext>
            </a:extLst>
          </p:cNvPr>
          <p:cNvSpPr>
            <a:spLocks noGrp="1"/>
          </p:cNvSpPr>
          <p:nvPr>
            <p:ph idx="1"/>
          </p:nvPr>
        </p:nvSpPr>
        <p:spPr>
          <a:xfrm>
            <a:off x="4976032" y="894027"/>
            <a:ext cx="6377768" cy="4782873"/>
          </a:xfrm>
        </p:spPr>
        <p:txBody>
          <a:bodyPr anchor="ctr">
            <a:normAutofit/>
          </a:bodyPr>
          <a:lstStyle/>
          <a:p>
            <a:r>
              <a:rPr lang="en-US" sz="2400">
                <a:solidFill>
                  <a:schemeClr val="bg1"/>
                </a:solidFill>
              </a:rPr>
              <a:t>The goal of this project is to create a process that can predict the chances that a customer's loan will default. This process is needed as for some unknown reason there has been an uptick in customers who have defaulted on loans. Once this project is completed, the process should be able to predict the chances a customer will default on there loan.</a:t>
            </a:r>
          </a:p>
        </p:txBody>
      </p:sp>
    </p:spTree>
    <p:extLst>
      <p:ext uri="{BB962C8B-B14F-4D97-AF65-F5344CB8AC3E}">
        <p14:creationId xmlns:p14="http://schemas.microsoft.com/office/powerpoint/2010/main" val="24088049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2518-181D-4D99-B211-D37BA5E09E27}"/>
              </a:ext>
            </a:extLst>
          </p:cNvPr>
          <p:cNvSpPr>
            <a:spLocks noGrp="1"/>
          </p:cNvSpPr>
          <p:nvPr>
            <p:ph type="title"/>
          </p:nvPr>
        </p:nvSpPr>
        <p:spPr>
          <a:xfrm>
            <a:off x="838200" y="894027"/>
            <a:ext cx="3494362" cy="4782873"/>
          </a:xfrm>
        </p:spPr>
        <p:txBody>
          <a:bodyPr>
            <a:normAutofit/>
          </a:bodyPr>
          <a:lstStyle/>
          <a:p>
            <a:pPr algn="r"/>
            <a:r>
              <a:rPr lang="en-US" b="1" dirty="0">
                <a:solidFill>
                  <a:schemeClr val="bg1"/>
                </a:solidFill>
              </a:rPr>
              <a:t>Process</a:t>
            </a:r>
          </a:p>
        </p:txBody>
      </p:sp>
      <p:cxnSp>
        <p:nvCxnSpPr>
          <p:cNvPr id="32" name="Straight Connector 3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0264AE-E322-4697-9D89-6FF3B8296961}"/>
              </a:ext>
            </a:extLst>
          </p:cNvPr>
          <p:cNvSpPr>
            <a:spLocks noGrp="1"/>
          </p:cNvSpPr>
          <p:nvPr>
            <p:ph idx="1"/>
          </p:nvPr>
        </p:nvSpPr>
        <p:spPr>
          <a:xfrm>
            <a:off x="4976032" y="894027"/>
            <a:ext cx="6377768" cy="4782873"/>
          </a:xfrm>
        </p:spPr>
        <p:txBody>
          <a:bodyPr anchor="ctr">
            <a:normAutofit/>
          </a:bodyPr>
          <a:lstStyle/>
          <a:p>
            <a:r>
              <a:rPr lang="en-US" sz="2000">
                <a:solidFill>
                  <a:schemeClr val="bg1"/>
                </a:solidFill>
              </a:rPr>
              <a:t>The process for this project can be broken down into several parts as detailed below.</a:t>
            </a:r>
          </a:p>
          <a:p>
            <a:pPr lvl="1"/>
            <a:r>
              <a:rPr lang="en-US" sz="2000">
                <a:solidFill>
                  <a:schemeClr val="bg1"/>
                </a:solidFill>
              </a:rPr>
              <a:t>Data processing – gathered data is usually messy and incomplete, for the following steps to work data must be formatted into one that we can use.</a:t>
            </a:r>
          </a:p>
          <a:p>
            <a:pPr lvl="1"/>
            <a:r>
              <a:rPr lang="en-US" sz="2000">
                <a:solidFill>
                  <a:schemeClr val="bg1"/>
                </a:solidFill>
              </a:rPr>
              <a:t>Model building – in order to predict the outcome it is necessary to build a model that will use a defined algorithm that can process the data.</a:t>
            </a:r>
          </a:p>
          <a:p>
            <a:pPr lvl="1"/>
            <a:r>
              <a:rPr lang="en-US" sz="2000">
                <a:solidFill>
                  <a:schemeClr val="bg1"/>
                </a:solidFill>
              </a:rPr>
              <a:t>Model testing – all models have there strength and weaknesses, in order to create the best model testing will be necessary.</a:t>
            </a:r>
          </a:p>
          <a:p>
            <a:pPr lvl="1"/>
            <a:r>
              <a:rPr lang="en-US" sz="2000">
                <a:solidFill>
                  <a:schemeClr val="bg1"/>
                </a:solidFill>
              </a:rPr>
              <a:t>Implementation – once the model has been decided upon, the process can be rolled out into a live environment. </a:t>
            </a:r>
          </a:p>
        </p:txBody>
      </p:sp>
    </p:spTree>
    <p:extLst>
      <p:ext uri="{BB962C8B-B14F-4D97-AF65-F5344CB8AC3E}">
        <p14:creationId xmlns:p14="http://schemas.microsoft.com/office/powerpoint/2010/main" val="460734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FDF0C-3DBB-4B4B-96CC-4DDC623DF503}"/>
              </a:ext>
            </a:extLst>
          </p:cNvPr>
          <p:cNvSpPr>
            <a:spLocks noGrp="1"/>
          </p:cNvSpPr>
          <p:nvPr>
            <p:ph type="title"/>
          </p:nvPr>
        </p:nvSpPr>
        <p:spPr>
          <a:xfrm>
            <a:off x="838200" y="894027"/>
            <a:ext cx="3494362" cy="4782873"/>
          </a:xfrm>
        </p:spPr>
        <p:txBody>
          <a:bodyPr>
            <a:normAutofit/>
          </a:bodyPr>
          <a:lstStyle/>
          <a:p>
            <a:pPr algn="r"/>
            <a:r>
              <a:rPr lang="en-US" b="1" dirty="0">
                <a:solidFill>
                  <a:schemeClr val="bg1"/>
                </a:solidFill>
              </a:rPr>
              <a:t>Data Sources</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3C4A98-7A18-4738-AC3E-532C02C5E2BB}"/>
              </a:ext>
            </a:extLst>
          </p:cNvPr>
          <p:cNvSpPr>
            <a:spLocks noGrp="1"/>
          </p:cNvSpPr>
          <p:nvPr>
            <p:ph idx="1"/>
          </p:nvPr>
        </p:nvSpPr>
        <p:spPr>
          <a:xfrm>
            <a:off x="4976032" y="894027"/>
            <a:ext cx="6377768" cy="4782873"/>
          </a:xfrm>
        </p:spPr>
        <p:txBody>
          <a:bodyPr anchor="ctr">
            <a:normAutofit/>
          </a:bodyPr>
          <a:lstStyle/>
          <a:p>
            <a:r>
              <a:rPr lang="en-US" sz="2400">
                <a:solidFill>
                  <a:schemeClr val="bg1"/>
                </a:solidFill>
              </a:rPr>
              <a:t>Data is to be provided by Credit One.</a:t>
            </a:r>
          </a:p>
          <a:p>
            <a:r>
              <a:rPr lang="en-US" sz="2400">
                <a:solidFill>
                  <a:schemeClr val="bg1"/>
                </a:solidFill>
              </a:rPr>
              <a:t>This data should contain anonymous information gathered from customers who have loans, and if that loan was defaulted on.</a:t>
            </a:r>
          </a:p>
        </p:txBody>
      </p:sp>
    </p:spTree>
    <p:extLst>
      <p:ext uri="{BB962C8B-B14F-4D97-AF65-F5344CB8AC3E}">
        <p14:creationId xmlns:p14="http://schemas.microsoft.com/office/powerpoint/2010/main" val="18357815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8A39F-3737-4007-9FF9-25684201E0D3}"/>
              </a:ext>
            </a:extLst>
          </p:cNvPr>
          <p:cNvSpPr>
            <a:spLocks noGrp="1"/>
          </p:cNvSpPr>
          <p:nvPr>
            <p:ph type="title"/>
          </p:nvPr>
        </p:nvSpPr>
        <p:spPr>
          <a:xfrm>
            <a:off x="838200" y="894027"/>
            <a:ext cx="3494362" cy="4782873"/>
          </a:xfrm>
        </p:spPr>
        <p:txBody>
          <a:bodyPr>
            <a:normAutofit/>
          </a:bodyPr>
          <a:lstStyle/>
          <a:p>
            <a:pPr algn="r"/>
            <a:r>
              <a:rPr lang="en-US" b="1" dirty="0">
                <a:solidFill>
                  <a:schemeClr val="bg1"/>
                </a:solidFill>
              </a:rPr>
              <a:t>Data Management</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CDAA26-BA77-4ABF-A994-5FC66EA07FC4}"/>
              </a:ext>
            </a:extLst>
          </p:cNvPr>
          <p:cNvSpPr>
            <a:spLocks noGrp="1"/>
          </p:cNvSpPr>
          <p:nvPr>
            <p:ph idx="1"/>
          </p:nvPr>
        </p:nvSpPr>
        <p:spPr>
          <a:xfrm>
            <a:off x="4976032" y="894027"/>
            <a:ext cx="6377768" cy="4782873"/>
          </a:xfrm>
        </p:spPr>
        <p:txBody>
          <a:bodyPr anchor="ctr">
            <a:normAutofit/>
          </a:bodyPr>
          <a:lstStyle/>
          <a:p>
            <a:r>
              <a:rPr lang="en-US" sz="2200">
                <a:solidFill>
                  <a:schemeClr val="bg1"/>
                </a:solidFill>
              </a:rPr>
              <a:t>Data gathered is usually incomplete and/or formatted incorrectly. Therefore correct management of the data is necessary.</a:t>
            </a:r>
          </a:p>
          <a:p>
            <a:pPr lvl="1"/>
            <a:r>
              <a:rPr lang="en-US" sz="2200">
                <a:solidFill>
                  <a:schemeClr val="bg1"/>
                </a:solidFill>
              </a:rPr>
              <a:t>Irrelevant/incomplete data will be removed from the data source, as for how data is determined to be either irrelevant or incomplete will be determined by a separate process.</a:t>
            </a:r>
          </a:p>
          <a:p>
            <a:pPr lvl="1"/>
            <a:r>
              <a:rPr lang="en-US" sz="2200">
                <a:solidFill>
                  <a:schemeClr val="bg1"/>
                </a:solidFill>
              </a:rPr>
              <a:t>Attributes will need to adhere to a strict format, attributes that don’t will be converted to the predefined format. Models are generally built to accept only certain formats and if that format isn’t followed the model will not work.</a:t>
            </a:r>
          </a:p>
        </p:txBody>
      </p:sp>
    </p:spTree>
    <p:extLst>
      <p:ext uri="{BB962C8B-B14F-4D97-AF65-F5344CB8AC3E}">
        <p14:creationId xmlns:p14="http://schemas.microsoft.com/office/powerpoint/2010/main" val="6829850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100F2-4D6F-4ADF-A224-564D2557C91B}"/>
              </a:ext>
            </a:extLst>
          </p:cNvPr>
          <p:cNvSpPr>
            <a:spLocks noGrp="1"/>
          </p:cNvSpPr>
          <p:nvPr>
            <p:ph type="title"/>
          </p:nvPr>
        </p:nvSpPr>
        <p:spPr>
          <a:xfrm>
            <a:off x="838200" y="894027"/>
            <a:ext cx="3494362" cy="4782873"/>
          </a:xfrm>
        </p:spPr>
        <p:txBody>
          <a:bodyPr>
            <a:normAutofit/>
          </a:bodyPr>
          <a:lstStyle/>
          <a:p>
            <a:pPr algn="r"/>
            <a:r>
              <a:rPr lang="en-US" b="1" dirty="0">
                <a:solidFill>
                  <a:schemeClr val="bg1"/>
                </a:solidFill>
              </a:rPr>
              <a:t>Issues</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825631-F2B3-430A-957E-A6BDEAC6AC75}"/>
              </a:ext>
            </a:extLst>
          </p:cNvPr>
          <p:cNvSpPr>
            <a:spLocks noGrp="1"/>
          </p:cNvSpPr>
          <p:nvPr>
            <p:ph idx="1"/>
          </p:nvPr>
        </p:nvSpPr>
        <p:spPr>
          <a:xfrm>
            <a:off x="4976032" y="894027"/>
            <a:ext cx="6377768" cy="4782873"/>
          </a:xfrm>
        </p:spPr>
        <p:txBody>
          <a:bodyPr anchor="ctr">
            <a:normAutofit/>
          </a:bodyPr>
          <a:lstStyle/>
          <a:p>
            <a:r>
              <a:rPr lang="en-US" sz="2400" dirty="0">
                <a:solidFill>
                  <a:schemeClr val="bg1"/>
                </a:solidFill>
              </a:rPr>
              <a:t>As with all process’s there is bound to be issues. In order to minimize these issues as much as possible, the areas where issues may arise is detailed below.</a:t>
            </a:r>
          </a:p>
          <a:p>
            <a:pPr lvl="1"/>
            <a:r>
              <a:rPr lang="en-US" sz="2000" dirty="0">
                <a:solidFill>
                  <a:schemeClr val="bg1"/>
                </a:solidFill>
              </a:rPr>
              <a:t>Data – a lot of the failure points usually result from bad data. The process tries to minimize this as much as possible, but if incorrect data does get through the results may be skewed.</a:t>
            </a:r>
          </a:p>
          <a:p>
            <a:pPr lvl="1"/>
            <a:r>
              <a:rPr lang="en-US" sz="2000" dirty="0">
                <a:solidFill>
                  <a:schemeClr val="bg1"/>
                </a:solidFill>
              </a:rPr>
              <a:t>Modelling – a lot goes into determining what model to create, and this is all based on the provided data. If that data ever changes the model may provide incorrect predictions. Also models are never 100% accurate, there will always be outliers.</a:t>
            </a:r>
          </a:p>
        </p:txBody>
      </p:sp>
    </p:spTree>
    <p:extLst>
      <p:ext uri="{BB962C8B-B14F-4D97-AF65-F5344CB8AC3E}">
        <p14:creationId xmlns:p14="http://schemas.microsoft.com/office/powerpoint/2010/main" val="7112788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07A2B7-B9A5-4B2E-B782-DFCF04618BC7}"/>
              </a:ext>
            </a:extLst>
          </p:cNvPr>
          <p:cNvSpPr>
            <a:spLocks noGrp="1"/>
          </p:cNvSpPr>
          <p:nvPr>
            <p:ph type="title"/>
          </p:nvPr>
        </p:nvSpPr>
        <p:spPr>
          <a:xfrm>
            <a:off x="863029" y="1012004"/>
            <a:ext cx="3416158" cy="4795408"/>
          </a:xfrm>
        </p:spPr>
        <p:txBody>
          <a:bodyPr>
            <a:normAutofit/>
          </a:bodyPr>
          <a:lstStyle/>
          <a:p>
            <a:r>
              <a:rPr lang="en-US">
                <a:solidFill>
                  <a:srgbClr val="FFFFFF"/>
                </a:solidFill>
              </a:rPr>
              <a:t>Flowchart</a:t>
            </a:r>
          </a:p>
        </p:txBody>
      </p:sp>
      <p:graphicFrame>
        <p:nvGraphicFramePr>
          <p:cNvPr id="4" name="Content Placeholder 3">
            <a:extLst>
              <a:ext uri="{FF2B5EF4-FFF2-40B4-BE49-F238E27FC236}">
                <a16:creationId xmlns:a16="http://schemas.microsoft.com/office/drawing/2014/main" id="{B2A2053A-D85E-49DB-83BF-6DE34A06A5DA}"/>
              </a:ext>
            </a:extLst>
          </p:cNvPr>
          <p:cNvGraphicFramePr>
            <a:graphicFrameLocks noGrp="1"/>
          </p:cNvGraphicFramePr>
          <p:nvPr>
            <p:ph idx="1"/>
            <p:extLst>
              <p:ext uri="{D42A27DB-BD31-4B8C-83A1-F6EECF244321}">
                <p14:modId xmlns:p14="http://schemas.microsoft.com/office/powerpoint/2010/main" val="31231343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Down 4">
            <a:extLst>
              <a:ext uri="{FF2B5EF4-FFF2-40B4-BE49-F238E27FC236}">
                <a16:creationId xmlns:a16="http://schemas.microsoft.com/office/drawing/2014/main" id="{DAF66824-3165-4CAC-A2E9-21248CFAE9CC}"/>
              </a:ext>
            </a:extLst>
          </p:cNvPr>
          <p:cNvSpPr/>
          <p:nvPr/>
        </p:nvSpPr>
        <p:spPr>
          <a:xfrm>
            <a:off x="8208786" y="1635496"/>
            <a:ext cx="484632" cy="558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F48BD4B1-17B4-41C9-A966-10E3EBABDE4A}"/>
              </a:ext>
            </a:extLst>
          </p:cNvPr>
          <p:cNvSpPr/>
          <p:nvPr/>
        </p:nvSpPr>
        <p:spPr>
          <a:xfrm>
            <a:off x="8208786" y="3137837"/>
            <a:ext cx="484632" cy="558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2A9B630-5F79-45D2-A817-A5A1F993F257}"/>
              </a:ext>
            </a:extLst>
          </p:cNvPr>
          <p:cNvSpPr/>
          <p:nvPr/>
        </p:nvSpPr>
        <p:spPr>
          <a:xfrm>
            <a:off x="8208786" y="4640178"/>
            <a:ext cx="484632" cy="558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15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76D55-30F2-49A4-906B-FEAD1D1DF689}"/>
              </a:ext>
            </a:extLst>
          </p:cNvPr>
          <p:cNvSpPr>
            <a:spLocks noGrp="1"/>
          </p:cNvSpPr>
          <p:nvPr>
            <p:ph type="title"/>
          </p:nvPr>
        </p:nvSpPr>
        <p:spPr>
          <a:xfrm>
            <a:off x="838200" y="894027"/>
            <a:ext cx="3494362" cy="4782873"/>
          </a:xfrm>
        </p:spPr>
        <p:txBody>
          <a:bodyPr>
            <a:normAutofit/>
          </a:bodyPr>
          <a:lstStyle/>
          <a:p>
            <a:pPr algn="r"/>
            <a:r>
              <a:rPr lang="en-US" sz="3400" b="1">
                <a:solidFill>
                  <a:schemeClr val="bg1"/>
                </a:solidFill>
              </a:rPr>
              <a:t>Recommendations</a:t>
            </a:r>
            <a:r>
              <a:rPr lang="en-US" sz="3400">
                <a:solidFill>
                  <a:schemeClr val="bg1"/>
                </a:solidFill>
              </a:rPr>
              <a:t> </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B645B9-72D4-4174-888F-1628301D283C}"/>
              </a:ext>
            </a:extLst>
          </p:cNvPr>
          <p:cNvSpPr>
            <a:spLocks noGrp="1"/>
          </p:cNvSpPr>
          <p:nvPr>
            <p:ph idx="1"/>
          </p:nvPr>
        </p:nvSpPr>
        <p:spPr>
          <a:xfrm>
            <a:off x="4976032" y="894027"/>
            <a:ext cx="6377768" cy="4782873"/>
          </a:xfrm>
        </p:spPr>
        <p:txBody>
          <a:bodyPr anchor="ctr">
            <a:normAutofit/>
          </a:bodyPr>
          <a:lstStyle/>
          <a:p>
            <a:r>
              <a:rPr lang="en-US" sz="2400" dirty="0">
                <a:solidFill>
                  <a:schemeClr val="bg1"/>
                </a:solidFill>
              </a:rPr>
              <a:t>Based on the process defined, each loan that goes into the model will come out with a predicted percentage that it will default. What you do with that data is up to you, however there are several recommendations we can provide based on these predictions.</a:t>
            </a:r>
          </a:p>
          <a:p>
            <a:pPr lvl="1"/>
            <a:r>
              <a:rPr lang="en-US" dirty="0">
                <a:solidFill>
                  <a:schemeClr val="bg1"/>
                </a:solidFill>
              </a:rPr>
              <a:t>Using the information generated, risk analysis should be performed on all future loan acquisitions. </a:t>
            </a:r>
          </a:p>
          <a:p>
            <a:pPr lvl="1"/>
            <a:r>
              <a:rPr lang="en-US" dirty="0">
                <a:solidFill>
                  <a:schemeClr val="bg1"/>
                </a:solidFill>
              </a:rPr>
              <a:t>Using the information to determine which loans to acquire.</a:t>
            </a:r>
          </a:p>
          <a:p>
            <a:pPr lvl="1"/>
            <a:r>
              <a:rPr lang="en-US" dirty="0">
                <a:solidFill>
                  <a:schemeClr val="bg1"/>
                </a:solidFill>
              </a:rPr>
              <a:t>Using the information to determine a more accurate </a:t>
            </a:r>
            <a:r>
              <a:rPr lang="en-US">
                <a:solidFill>
                  <a:schemeClr val="bg1"/>
                </a:solidFill>
              </a:rPr>
              <a:t>credit score.</a:t>
            </a:r>
            <a:endParaRPr lang="en-US" dirty="0">
              <a:solidFill>
                <a:schemeClr val="bg1"/>
              </a:solidFill>
            </a:endParaRPr>
          </a:p>
        </p:txBody>
      </p:sp>
    </p:spTree>
    <p:extLst>
      <p:ext uri="{BB962C8B-B14F-4D97-AF65-F5344CB8AC3E}">
        <p14:creationId xmlns:p14="http://schemas.microsoft.com/office/powerpoint/2010/main" val="20786764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532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Framework Report</vt:lpstr>
      <vt:lpstr>Goal</vt:lpstr>
      <vt:lpstr>Process</vt:lpstr>
      <vt:lpstr>Data Sources</vt:lpstr>
      <vt:lpstr>Data Management</vt:lpstr>
      <vt:lpstr>Issues</vt:lpstr>
      <vt:lpstr>Flowchart</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Report</dc:title>
  <dc:creator>Jonathan</dc:creator>
  <cp:lastModifiedBy>Jonathan</cp:lastModifiedBy>
  <cp:revision>3</cp:revision>
  <dcterms:created xsi:type="dcterms:W3CDTF">2020-04-20T18:48:41Z</dcterms:created>
  <dcterms:modified xsi:type="dcterms:W3CDTF">2020-04-20T20:25:58Z</dcterms:modified>
</cp:coreProperties>
</file>